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2"/>
  </p:notesMasterIdLst>
  <p:sldIdLst>
    <p:sldId id="271" r:id="rId2"/>
    <p:sldId id="284" r:id="rId3"/>
    <p:sldId id="285" r:id="rId4"/>
    <p:sldId id="287" r:id="rId5"/>
    <p:sldId id="288" r:id="rId6"/>
    <p:sldId id="276" r:id="rId7"/>
    <p:sldId id="277" r:id="rId8"/>
    <p:sldId id="279" r:id="rId9"/>
    <p:sldId id="280" r:id="rId10"/>
    <p:sldId id="281" r:id="rId11"/>
    <p:sldId id="282" r:id="rId12"/>
    <p:sldId id="290" r:id="rId13"/>
    <p:sldId id="291" r:id="rId14"/>
    <p:sldId id="289" r:id="rId15"/>
    <p:sldId id="293" r:id="rId16"/>
    <p:sldId id="371" r:id="rId17"/>
    <p:sldId id="372" r:id="rId18"/>
    <p:sldId id="373" r:id="rId19"/>
    <p:sldId id="374" r:id="rId20"/>
    <p:sldId id="375" r:id="rId21"/>
    <p:sldId id="376" r:id="rId22"/>
    <p:sldId id="325" r:id="rId23"/>
    <p:sldId id="308" r:id="rId24"/>
    <p:sldId id="309" r:id="rId25"/>
    <p:sldId id="311" r:id="rId26"/>
    <p:sldId id="312" r:id="rId27"/>
    <p:sldId id="314" r:id="rId28"/>
    <p:sldId id="315" r:id="rId29"/>
    <p:sldId id="316" r:id="rId30"/>
    <p:sldId id="326" r:id="rId31"/>
    <p:sldId id="327" r:id="rId32"/>
    <p:sldId id="317" r:id="rId33"/>
    <p:sldId id="329" r:id="rId34"/>
    <p:sldId id="328" r:id="rId35"/>
    <p:sldId id="330" r:id="rId36"/>
    <p:sldId id="331" r:id="rId37"/>
    <p:sldId id="332" r:id="rId38"/>
    <p:sldId id="320" r:id="rId39"/>
    <p:sldId id="321" r:id="rId40"/>
    <p:sldId id="323" r:id="rId41"/>
    <p:sldId id="273" r:id="rId42"/>
    <p:sldId id="370" r:id="rId43"/>
    <p:sldId id="410" r:id="rId44"/>
    <p:sldId id="414" r:id="rId45"/>
    <p:sldId id="355" r:id="rId46"/>
    <p:sldId id="415" r:id="rId47"/>
    <p:sldId id="416" r:id="rId48"/>
    <p:sldId id="417" r:id="rId49"/>
    <p:sldId id="418" r:id="rId50"/>
    <p:sldId id="421" r:id="rId51"/>
    <p:sldId id="422" r:id="rId52"/>
    <p:sldId id="428" r:id="rId53"/>
    <p:sldId id="382" r:id="rId54"/>
    <p:sldId id="377" r:id="rId55"/>
    <p:sldId id="378" r:id="rId56"/>
    <p:sldId id="379" r:id="rId57"/>
    <p:sldId id="380" r:id="rId58"/>
    <p:sldId id="381" r:id="rId59"/>
    <p:sldId id="402" r:id="rId60"/>
    <p:sldId id="404" r:id="rId61"/>
    <p:sldId id="405" r:id="rId62"/>
    <p:sldId id="406" r:id="rId63"/>
    <p:sldId id="407" r:id="rId64"/>
    <p:sldId id="408" r:id="rId65"/>
    <p:sldId id="409" r:id="rId66"/>
    <p:sldId id="272" r:id="rId67"/>
    <p:sldId id="385" r:id="rId68"/>
    <p:sldId id="386" r:id="rId69"/>
    <p:sldId id="395" r:id="rId70"/>
    <p:sldId id="388" r:id="rId71"/>
    <p:sldId id="389" r:id="rId72"/>
    <p:sldId id="396" r:id="rId73"/>
    <p:sldId id="397" r:id="rId74"/>
    <p:sldId id="399" r:id="rId75"/>
    <p:sldId id="401" r:id="rId76"/>
    <p:sldId id="384" r:id="rId77"/>
    <p:sldId id="430" r:id="rId78"/>
    <p:sldId id="433" r:id="rId79"/>
    <p:sldId id="435" r:id="rId80"/>
    <p:sldId id="439" r:id="rId81"/>
    <p:sldId id="440" r:id="rId82"/>
    <p:sldId id="441" r:id="rId83"/>
    <p:sldId id="442" r:id="rId84"/>
    <p:sldId id="443" r:id="rId85"/>
    <p:sldId id="445" r:id="rId86"/>
    <p:sldId id="447" r:id="rId87"/>
    <p:sldId id="448" r:id="rId88"/>
    <p:sldId id="449" r:id="rId89"/>
    <p:sldId id="450" r:id="rId90"/>
    <p:sldId id="434" r:id="rId91"/>
    <p:sldId id="451" r:id="rId92"/>
    <p:sldId id="458" r:id="rId93"/>
    <p:sldId id="455" r:id="rId94"/>
    <p:sldId id="457" r:id="rId95"/>
    <p:sldId id="459" r:id="rId96"/>
    <p:sldId id="460" r:id="rId97"/>
    <p:sldId id="463" r:id="rId98"/>
    <p:sldId id="464" r:id="rId99"/>
    <p:sldId id="465" r:id="rId100"/>
    <p:sldId id="466"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09" autoAdjust="0"/>
  </p:normalViewPr>
  <p:slideViewPr>
    <p:cSldViewPr>
      <p:cViewPr varScale="1">
        <p:scale>
          <a:sx n="79" d="100"/>
          <a:sy n="79" d="100"/>
        </p:scale>
        <p:origin x="-154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3BF38-5AFC-4048-8CDF-9B9E9DADFD6D}"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44BC9-786F-4B0F-B1E9-6A2F60FA6545}" type="slidenum">
              <a:rPr lang="zh-CN" altLang="en-US" smtClean="0"/>
              <a:t>‹#›</a:t>
            </a:fld>
            <a:endParaRPr lang="zh-CN" altLang="en-US"/>
          </a:p>
        </p:txBody>
      </p:sp>
    </p:spTree>
    <p:extLst>
      <p:ext uri="{BB962C8B-B14F-4D97-AF65-F5344CB8AC3E}">
        <p14:creationId xmlns:p14="http://schemas.microsoft.com/office/powerpoint/2010/main" val="252900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31071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17FE6920-3725-49F0-9602-F5A8275F2A68}" type="slidenum">
              <a:rPr lang="en-US" altLang="zh-CN" sz="1200" smtClean="0">
                <a:latin typeface="Times New Roman" pitchFamily="18" charset="0"/>
              </a:rPr>
              <a:pPr eaLnBrk="1" hangingPunct="1"/>
              <a:t>18</a:t>
            </a:fld>
            <a:endParaRPr lang="en-US" altLang="zh-CN" sz="120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321EE56A-A697-4407-B7F6-B451D08DC521}" type="slidenum">
              <a:rPr lang="en-US" altLang="zh-CN" sz="1200" smtClean="0">
                <a:latin typeface="Times New Roman" pitchFamily="18" charset="0"/>
              </a:rPr>
              <a:pPr eaLnBrk="1" hangingPunct="1"/>
              <a:t>19</a:t>
            </a:fld>
            <a:endParaRPr lang="en-US" altLang="zh-CN" sz="120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66E6E23A-FD8C-48BB-AB22-27AC71F5882C}" type="slidenum">
              <a:rPr lang="en-US" altLang="zh-CN" sz="1200" smtClean="0">
                <a:latin typeface="Times New Roman" pitchFamily="18" charset="0"/>
              </a:rPr>
              <a:pPr eaLnBrk="1" hangingPunct="1"/>
              <a:t>20</a:t>
            </a:fld>
            <a:endParaRPr lang="en-US" altLang="zh-CN" sz="120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5A6F4030-F085-4E26-867A-A5181F769AE5}" type="slidenum">
              <a:rPr lang="en-US" altLang="zh-CN" sz="1200" smtClean="0">
                <a:latin typeface="Times New Roman" pitchFamily="18" charset="0"/>
              </a:rPr>
              <a:pPr eaLnBrk="1" hangingPunct="1"/>
              <a:t>21</a:t>
            </a:fld>
            <a:endParaRPr lang="en-US" altLang="zh-CN" sz="120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环境提供给系统一些特殊的实例，这些例子事先由施教者划分为正例和反例。 实例学习由此进行归纳推理，产生适用于更大范围的一般性知识，得到一般的规则 ，它将覆盖所有的正例并排除所有的反例。</a:t>
            </a:r>
          </a:p>
          <a:p>
            <a:r>
              <a:rPr lang="zh-CN" altLang="en-US" dirty="0" smtClean="0"/>
              <a:t>环境提供给学习环境的例子是低水平的信息，这是在特殊情况下执行环节的行为。学习环节归纳出的规则是高水平的信息，可以在一般情况下用这些规则指导执行环节的工作</a:t>
            </a:r>
          </a:p>
          <a:p>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176581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D4FDE-010C-4173-8EF0-9AB80FA33653}" type="slidenum">
              <a:rPr lang="zh-CN" altLang="en-US"/>
              <a:pPr/>
              <a:t>43</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59B84-215E-490E-A106-D3B6F7FA9376}" type="slidenum">
              <a:rPr lang="zh-CN" altLang="en-US"/>
              <a:pPr/>
              <a:t>44</a:t>
            </a:fld>
            <a:endParaRPr lang="en-US" altLang="zh-CN"/>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6EAA616-E15C-4BC0-8569-05318232E536}" type="slidenum">
              <a:rPr lang="zh-CN" altLang="en-US" smtClean="0">
                <a:latin typeface="Arial" charset="0"/>
              </a:rPr>
              <a:pPr>
                <a:spcBef>
                  <a:spcPct val="0"/>
                </a:spcBef>
              </a:pPr>
              <a:t>77</a:t>
            </a:fld>
            <a:endParaRPr lang="en-US" altLang="zh-CN"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FA4BB80-2B52-4995-BF71-6B1FF82943AE}" type="slidenum">
              <a:rPr kumimoji="1" lang="zh-CN" altLang="en-US" smtClean="0"/>
              <a:pPr>
                <a:spcBef>
                  <a:spcPct val="0"/>
                </a:spcBef>
              </a:pPr>
              <a:t>78</a:t>
            </a:fld>
            <a:endParaRPr kumimoji="1"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B2B20-ACA3-44C1-A4AD-0BC54B5066E4}" type="slidenum">
              <a:rPr lang="en-US" altLang="zh-CN"/>
              <a:pPr/>
              <a:t>81</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41127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0808F-600A-4737-87FD-A2C6D225D17E}" type="slidenum">
              <a:rPr lang="en-US" altLang="zh-CN"/>
              <a:pPr/>
              <a:t>82</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B4E47-B03B-4B5E-9B6B-066B24E8D937}" type="slidenum">
              <a:rPr lang="en-US" altLang="zh-CN"/>
              <a:pPr/>
              <a:t>83</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8CF0C-BE2A-4413-8684-68000FE7D2B5}" type="slidenum">
              <a:rPr lang="en-US" altLang="zh-CN"/>
              <a:pPr/>
              <a:t>84</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9948C-4197-46B3-9D9C-6E4439E8B19A}" type="slidenum">
              <a:rPr lang="en-US" altLang="zh-CN"/>
              <a:pPr/>
              <a:t>86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8CC75-BCA6-4717-8EBC-3EC7EB3A53E4}" type="slidenum">
              <a:rPr lang="en-US" altLang="zh-CN"/>
              <a:pPr/>
              <a:t>87</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93439F4-D068-4C9D-B316-7515955A1889}" type="slidenum">
              <a:rPr kumimoji="1" lang="zh-CN" altLang="en-US" smtClean="0"/>
              <a:pPr>
                <a:spcBef>
                  <a:spcPct val="0"/>
                </a:spcBef>
              </a:pPr>
              <a:t>91</a:t>
            </a:fld>
            <a:endParaRPr kumimoji="1"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0000"/>
              </a:spcBef>
            </a:pPr>
            <a:r>
              <a:rPr lang="zh-CN" altLang="en-US" b="0" dirty="0" smtClean="0"/>
              <a:t>蚂蚁在运动过程中，能够在它所经过的路径上留下该种物质，而且蚂蚁在运动过程中能够感知这种物质的存在及其强度，并以此指导自己的运动方向。</a:t>
            </a:r>
          </a:p>
          <a:p>
            <a:pPr>
              <a:spcBef>
                <a:spcPct val="20000"/>
              </a:spcBef>
            </a:pPr>
            <a:r>
              <a:rPr lang="zh-CN" altLang="en-US" b="0" dirty="0" smtClean="0"/>
              <a:t>       蚂蚁倾向于朝着该物质强度高的方向移动。因此由大量蚂蚁组成的蚁群的集体行为便表现出一种信息正反馈现象：</a:t>
            </a:r>
          </a:p>
          <a:p>
            <a:pPr>
              <a:spcBef>
                <a:spcPct val="20000"/>
              </a:spcBef>
            </a:pPr>
            <a:r>
              <a:rPr lang="zh-CN" altLang="en-US" b="0" dirty="0" smtClean="0"/>
              <a:t>       </a:t>
            </a:r>
            <a:r>
              <a:rPr lang="zh-CN" altLang="en-US" sz="1600" b="0" dirty="0" smtClean="0">
                <a:latin typeface="楷体_GB2312" pitchFamily="49" charset="-122"/>
                <a:ea typeface="楷体_GB2312" pitchFamily="49" charset="-122"/>
              </a:rPr>
              <a:t>某一路径上走过的蚂蚁越多</a:t>
            </a:r>
            <a:r>
              <a:rPr lang="en-US" altLang="zh-CN" sz="1600" b="0" dirty="0" smtClean="0">
                <a:latin typeface="楷体_GB2312" pitchFamily="49" charset="-122"/>
                <a:ea typeface="楷体_GB2312" pitchFamily="49" charset="-122"/>
              </a:rPr>
              <a:t>, </a:t>
            </a:r>
            <a:r>
              <a:rPr lang="zh-CN" altLang="en-US" sz="1600" b="0" dirty="0" smtClean="0">
                <a:latin typeface="楷体_GB2312" pitchFamily="49" charset="-122"/>
                <a:ea typeface="楷体_GB2312" pitchFamily="49" charset="-122"/>
              </a:rPr>
              <a:t>则后来者选择该路径的概率就越大。</a:t>
            </a:r>
          </a:p>
          <a:p>
            <a:pPr>
              <a:spcBef>
                <a:spcPct val="20000"/>
              </a:spcBef>
            </a:pPr>
            <a:r>
              <a:rPr lang="zh-CN" altLang="en-US" b="0" dirty="0" smtClean="0"/>
              <a:t>        蚂蚁个体之间就是通过这种信息的交流达到搜索食物的目的。</a:t>
            </a:r>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94</a:t>
            </a:fld>
            <a:endParaRPr lang="zh-CN" altLang="en-US"/>
          </a:p>
        </p:txBody>
      </p:sp>
    </p:spTree>
    <p:extLst>
      <p:ext uri="{BB962C8B-B14F-4D97-AF65-F5344CB8AC3E}">
        <p14:creationId xmlns:p14="http://schemas.microsoft.com/office/powerpoint/2010/main" val="107956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 </a:t>
            </a:r>
            <a:r>
              <a:rPr lang="zh-CN" altLang="en-US" sz="1200" b="0" dirty="0" smtClean="0">
                <a:latin typeface="Times New Roman" pitchFamily="18" charset="0"/>
                <a:ea typeface="楷体_GB2312" pitchFamily="49" charset="-122"/>
              </a:rPr>
              <a:t>其中，</a:t>
            </a:r>
            <a:r>
              <a:rPr lang="en-US" altLang="zh-CN" sz="1200" b="0" dirty="0" err="1" smtClean="0">
                <a:latin typeface="Times New Roman" pitchFamily="18" charset="0"/>
                <a:ea typeface="楷体_GB2312" pitchFamily="49" charset="-122"/>
              </a:rPr>
              <a:t>allowed</a:t>
            </a:r>
            <a:r>
              <a:rPr lang="en-US" altLang="zh-CN" sz="1200" b="0" baseline="-25000" dirty="0" err="1" smtClean="0">
                <a:latin typeface="Times New Roman" pitchFamily="18" charset="0"/>
                <a:ea typeface="楷体_GB2312" pitchFamily="49" charset="-122"/>
              </a:rPr>
              <a:t>k</a:t>
            </a:r>
            <a:r>
              <a:rPr lang="zh-CN" altLang="en-US" sz="1200" b="0" dirty="0" smtClean="0">
                <a:latin typeface="Times New Roman" pitchFamily="18" charset="0"/>
                <a:ea typeface="楷体_GB2312" pitchFamily="49" charset="-122"/>
              </a:rPr>
              <a:t>表示蚂蚁</a:t>
            </a:r>
            <a:r>
              <a:rPr lang="en-US" altLang="zh-CN" sz="1200" b="0" dirty="0" smtClean="0">
                <a:latin typeface="Times New Roman" pitchFamily="18" charset="0"/>
                <a:ea typeface="楷体_GB2312" pitchFamily="49" charset="-122"/>
              </a:rPr>
              <a:t>k </a:t>
            </a:r>
            <a:r>
              <a:rPr lang="zh-CN" altLang="en-US" sz="1200" b="0" dirty="0" smtClean="0">
                <a:latin typeface="Times New Roman" pitchFamily="18" charset="0"/>
                <a:ea typeface="楷体_GB2312" pitchFamily="49" charset="-122"/>
              </a:rPr>
              <a:t>下一步允许选择的城市集合。</a:t>
            </a:r>
            <a:r>
              <a:rPr lang="en-US" altLang="zh-CN" sz="1200" b="0" dirty="0" smtClean="0">
                <a:latin typeface="Times New Roman" pitchFamily="18" charset="0"/>
                <a:sym typeface="Symbol" pitchFamily="18" charset="2"/>
              </a:rPr>
              <a:t>Q</a:t>
            </a:r>
            <a:r>
              <a:rPr lang="zh-CN" altLang="en-US" sz="1200" b="0" dirty="0" smtClean="0">
                <a:latin typeface="Times New Roman" pitchFamily="18" charset="0"/>
                <a:sym typeface="Symbol" pitchFamily="18" charset="2"/>
              </a:rPr>
              <a:t>为常数，</a:t>
            </a:r>
            <a:r>
              <a:rPr lang="en-US" altLang="zh-CN" sz="1200" b="0" dirty="0" smtClean="0">
                <a:latin typeface="Times New Roman" pitchFamily="18" charset="0"/>
                <a:sym typeface="Symbol" pitchFamily="18" charset="2"/>
              </a:rPr>
              <a:t>L</a:t>
            </a:r>
            <a:r>
              <a:rPr lang="en-US" altLang="zh-CN" sz="1200" b="0" i="1" baseline="-25000" dirty="0" smtClean="0">
                <a:latin typeface="Times New Roman" pitchFamily="18" charset="0"/>
              </a:rPr>
              <a:t>k</a:t>
            </a:r>
            <a:r>
              <a:rPr lang="zh-CN" altLang="en-US" sz="1200" b="0" dirty="0" smtClean="0">
                <a:latin typeface="Times New Roman" pitchFamily="18" charset="0"/>
              </a:rPr>
              <a:t>表示第</a:t>
            </a:r>
            <a:r>
              <a:rPr lang="en-US" altLang="zh-CN" sz="1200" b="0" i="1" dirty="0" smtClean="0">
                <a:latin typeface="Times New Roman" pitchFamily="18" charset="0"/>
              </a:rPr>
              <a:t>k </a:t>
            </a:r>
            <a:r>
              <a:rPr lang="zh-CN" altLang="en-US" sz="1200" b="0" dirty="0" smtClean="0">
                <a:latin typeface="Times New Roman" pitchFamily="18" charset="0"/>
              </a:rPr>
              <a:t>只蚂蚁在本次循环中所走过的路径长度。</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 </a:t>
            </a:r>
            <a:r>
              <a:rPr lang="zh-CN" altLang="en-US" b="0" dirty="0" smtClean="0">
                <a:solidFill>
                  <a:srgbClr val="800000"/>
                </a:solidFill>
                <a:latin typeface="Times New Roman" pitchFamily="18" charset="0"/>
                <a:ea typeface="楷体_GB2312" pitchFamily="49" charset="-122"/>
              </a:rPr>
              <a:t>注：根据具体算法的不同， </a:t>
            </a:r>
            <a:r>
              <a:rPr lang="en-US" altLang="zh-CN" b="0" dirty="0" smtClean="0">
                <a:solidFill>
                  <a:srgbClr val="800000"/>
                </a:solidFill>
                <a:latin typeface="Times New Roman" pitchFamily="18" charset="0"/>
                <a:ea typeface="楷体_GB2312" pitchFamily="49" charset="-122"/>
                <a:sym typeface="Symbol" pitchFamily="18" charset="2"/>
              </a:rPr>
              <a:t></a:t>
            </a:r>
            <a:r>
              <a:rPr lang="en-US" altLang="zh-CN" b="0" baseline="-25000" dirty="0" err="1" smtClean="0">
                <a:solidFill>
                  <a:srgbClr val="800000"/>
                </a:solidFill>
                <a:latin typeface="Times New Roman" pitchFamily="18" charset="0"/>
                <a:ea typeface="楷体_GB2312" pitchFamily="49" charset="-122"/>
              </a:rPr>
              <a:t>ij</a:t>
            </a:r>
            <a:r>
              <a:rPr lang="en-US" altLang="zh-CN" b="0" dirty="0" smtClean="0">
                <a:solidFill>
                  <a:srgbClr val="800000"/>
                </a:solidFill>
                <a:latin typeface="Times New Roman" pitchFamily="18" charset="0"/>
                <a:ea typeface="楷体_GB2312" pitchFamily="49" charset="-122"/>
              </a:rPr>
              <a:t>(t) , </a:t>
            </a:r>
            <a:r>
              <a:rPr lang="en-US" altLang="zh-CN" b="0" dirty="0" smtClean="0">
                <a:solidFill>
                  <a:srgbClr val="800000"/>
                </a:solidFill>
                <a:latin typeface="Times New Roman" pitchFamily="18" charset="0"/>
                <a:ea typeface="楷体_GB2312" pitchFamily="49" charset="-122"/>
                <a:sym typeface="Symbol" pitchFamily="18" charset="2"/>
              </a:rPr>
              <a:t></a:t>
            </a:r>
            <a:r>
              <a:rPr lang="en-US" altLang="zh-CN" b="0" baseline="-25000" dirty="0" err="1" smtClean="0">
                <a:solidFill>
                  <a:srgbClr val="800000"/>
                </a:solidFill>
                <a:latin typeface="Times New Roman" pitchFamily="18" charset="0"/>
                <a:ea typeface="楷体_GB2312" pitchFamily="49" charset="-122"/>
              </a:rPr>
              <a:t>ij</a:t>
            </a:r>
            <a:r>
              <a:rPr lang="en-US" altLang="zh-CN" b="0" dirty="0" smtClean="0">
                <a:solidFill>
                  <a:srgbClr val="800000"/>
                </a:solidFill>
                <a:latin typeface="Times New Roman" pitchFamily="18" charset="0"/>
                <a:ea typeface="楷体_GB2312" pitchFamily="49" charset="-122"/>
              </a:rPr>
              <a:t>(t) </a:t>
            </a:r>
            <a:r>
              <a:rPr lang="zh-CN" altLang="en-US" b="0" dirty="0" smtClean="0">
                <a:solidFill>
                  <a:srgbClr val="800000"/>
                </a:solidFill>
                <a:latin typeface="Times New Roman" pitchFamily="18" charset="0"/>
                <a:ea typeface="楷体_GB2312" pitchFamily="49" charset="-122"/>
              </a:rPr>
              <a:t>及</a:t>
            </a:r>
            <a:r>
              <a:rPr lang="en-US" altLang="zh-CN" b="0" dirty="0" err="1" smtClean="0">
                <a:solidFill>
                  <a:srgbClr val="800000"/>
                </a:solidFill>
                <a:latin typeface="Times New Roman" pitchFamily="18" charset="0"/>
                <a:ea typeface="楷体_GB2312" pitchFamily="49" charset="-122"/>
              </a:rPr>
              <a:t>p</a:t>
            </a:r>
            <a:r>
              <a:rPr lang="en-US" altLang="zh-CN" b="0" baseline="30000" dirty="0" err="1" smtClean="0">
                <a:solidFill>
                  <a:srgbClr val="800000"/>
                </a:solidFill>
                <a:latin typeface="Times New Roman" pitchFamily="18" charset="0"/>
                <a:ea typeface="楷体_GB2312" pitchFamily="49" charset="-122"/>
              </a:rPr>
              <a:t>k</a:t>
            </a:r>
            <a:r>
              <a:rPr lang="en-US" altLang="zh-CN" b="0" baseline="-25000" dirty="0" err="1" smtClean="0">
                <a:solidFill>
                  <a:srgbClr val="800000"/>
                </a:solidFill>
                <a:latin typeface="Times New Roman" pitchFamily="18" charset="0"/>
                <a:ea typeface="楷体_GB2312" pitchFamily="49" charset="-122"/>
              </a:rPr>
              <a:t>ij</a:t>
            </a:r>
            <a:r>
              <a:rPr lang="en-US" altLang="zh-CN" b="0" dirty="0" smtClean="0">
                <a:solidFill>
                  <a:srgbClr val="800000"/>
                </a:solidFill>
                <a:latin typeface="Times New Roman" pitchFamily="18" charset="0"/>
                <a:ea typeface="楷体_GB2312" pitchFamily="49" charset="-122"/>
              </a:rPr>
              <a:t>(t) </a:t>
            </a:r>
            <a:r>
              <a:rPr lang="zh-CN" altLang="en-US" b="0" dirty="0" smtClean="0">
                <a:solidFill>
                  <a:srgbClr val="800000"/>
                </a:solidFill>
                <a:latin typeface="Times New Roman" pitchFamily="18" charset="0"/>
                <a:ea typeface="楷体_GB2312" pitchFamily="49" charset="-122"/>
              </a:rPr>
              <a:t>的表达形式可以不同，要根据具体问题而定。</a:t>
            </a:r>
          </a:p>
          <a:p>
            <a:endParaRPr lang="zh-CN" altLang="en-US" dirty="0"/>
          </a:p>
        </p:txBody>
      </p:sp>
      <p:sp>
        <p:nvSpPr>
          <p:cNvPr id="4" name="灯片编号占位符 3"/>
          <p:cNvSpPr>
            <a:spLocks noGrp="1"/>
          </p:cNvSpPr>
          <p:nvPr>
            <p:ph type="sldNum" sz="quarter" idx="10"/>
          </p:nvPr>
        </p:nvSpPr>
        <p:spPr/>
        <p:txBody>
          <a:bodyPr/>
          <a:lstStyle/>
          <a:p>
            <a:fld id="{33244BC9-786F-4B0F-B1E9-6A2F60FA6545}" type="slidenum">
              <a:rPr lang="zh-CN" altLang="en-US" smtClean="0"/>
              <a:t>97</a:t>
            </a:fld>
            <a:endParaRPr lang="zh-CN" altLang="en-US"/>
          </a:p>
        </p:txBody>
      </p:sp>
    </p:spTree>
    <p:extLst>
      <p:ext uri="{BB962C8B-B14F-4D97-AF65-F5344CB8AC3E}">
        <p14:creationId xmlns:p14="http://schemas.microsoft.com/office/powerpoint/2010/main" val="349541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9535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088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5977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719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C49B41A4-3702-4D18-9C1F-7A3915769BB5}" type="slidenum">
              <a:rPr lang="en-US" altLang="zh-CN" sz="1200" smtClean="0">
                <a:latin typeface="Times New Roman" pitchFamily="18" charset="0"/>
              </a:rPr>
              <a:pPr eaLnBrk="1" hangingPunct="1"/>
              <a:t>16</a:t>
            </a:fld>
            <a:endParaRPr lang="en-US" altLang="zh-CN" sz="120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fld id="{CC547810-793B-44AA-A385-5890DA74F33F}" type="slidenum">
              <a:rPr lang="en-US" altLang="zh-CN" sz="1200" smtClean="0">
                <a:latin typeface="Times New Roman" pitchFamily="18" charset="0"/>
              </a:rPr>
              <a:pPr eaLnBrk="1" hangingPunct="1"/>
              <a:t>17</a:t>
            </a:fld>
            <a:endParaRPr lang="en-US" altLang="zh-CN" sz="12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lvl1pPr>
              <a:defRPr sz="2800"/>
            </a:lvl1pPr>
            <a:lvl2pPr>
              <a:defRPr sz="2800"/>
            </a:lvl2pPr>
            <a:lvl3pPr>
              <a:defRPr sz="2400"/>
            </a:lvl3pPr>
            <a:lvl4pPr>
              <a:defRPr sz="2400"/>
            </a:lvl4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Date Placeholder 3"/>
          <p:cNvSpPr>
            <a:spLocks noGrp="1"/>
          </p:cNvSpPr>
          <p:nvPr>
            <p:ph type="dt" sz="half" idx="10"/>
          </p:nvPr>
        </p:nvSpPr>
        <p:spPr/>
        <p:txBody>
          <a:bodyPr/>
          <a:lstStyle/>
          <a:p>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 Box 113"/>
          <p:cNvSpPr txBox="1">
            <a:spLocks noChangeArrowheads="1"/>
          </p:cNvSpPr>
          <p:nvPr userDrawn="1"/>
        </p:nvSpPr>
        <p:spPr bwMode="gray">
          <a:xfrm>
            <a:off x="5508104" y="6237312"/>
            <a:ext cx="2879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113"/>
          <p:cNvSpPr txBox="1">
            <a:spLocks noChangeArrowheads="1"/>
          </p:cNvSpPr>
          <p:nvPr userDrawn="1"/>
        </p:nvSpPr>
        <p:spPr bwMode="gray">
          <a:xfrm>
            <a:off x="5508104" y="6237312"/>
            <a:ext cx="2879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defRPr/>
            </a:pPr>
            <a:r>
              <a:rPr lang="zh-CN" altLang="en-US" sz="2400" b="1" i="1" dirty="0" smtClean="0">
                <a:solidFill>
                  <a:schemeClr val="tx2"/>
                </a:solidFill>
                <a:latin typeface="Arial" charset="0"/>
              </a:rPr>
              <a:t>大连海事大学</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0.bin"/><Relationship Id="rId10" Type="http://schemas.openxmlformats.org/officeDocument/2006/relationships/image" Target="../media/image33.wmf"/><Relationship Id="rId4" Type="http://schemas.openxmlformats.org/officeDocument/2006/relationships/image" Target="../media/image3.wmf"/><Relationship Id="rId9"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8.wmf"/><Relationship Id="rId4" Type="http://schemas.openxmlformats.org/officeDocument/2006/relationships/oleObject" Target="../embeddings/oleObject18.bin"/></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机器学习</a:t>
            </a:r>
            <a:endParaRPr lang="zh-CN" altLang="en-US" dirty="0"/>
          </a:p>
        </p:txBody>
      </p:sp>
      <p:sp>
        <p:nvSpPr>
          <p:cNvPr id="3" name="内容占位符 2"/>
          <p:cNvSpPr>
            <a:spLocks noGrp="1"/>
          </p:cNvSpPr>
          <p:nvPr>
            <p:ph idx="1"/>
          </p:nvPr>
        </p:nvSpPr>
        <p:spPr/>
        <p:txBody>
          <a:bodyPr>
            <a:normAutofit/>
          </a:bodyPr>
          <a:lstStyle/>
          <a:p>
            <a:r>
              <a:rPr lang="en-US" altLang="zh-CN" dirty="0" smtClean="0"/>
              <a:t>5.1  </a:t>
            </a:r>
            <a:r>
              <a:rPr lang="zh-CN" altLang="en-US" dirty="0" smtClean="0"/>
              <a:t>机器学习</a:t>
            </a:r>
            <a:r>
              <a:rPr lang="zh-CN" altLang="en-US" dirty="0"/>
              <a:t>概述	</a:t>
            </a:r>
          </a:p>
          <a:p>
            <a:r>
              <a:rPr lang="en-US" altLang="zh-CN" dirty="0"/>
              <a:t>5.2  </a:t>
            </a:r>
            <a:r>
              <a:rPr lang="zh-CN" altLang="en-US" dirty="0"/>
              <a:t>归纳学习	</a:t>
            </a:r>
          </a:p>
          <a:p>
            <a:r>
              <a:rPr lang="en-US" altLang="zh-CN" dirty="0" smtClean="0"/>
              <a:t>5.3  </a:t>
            </a:r>
            <a:r>
              <a:rPr lang="zh-CN" altLang="en-US" dirty="0" smtClean="0"/>
              <a:t>统计</a:t>
            </a:r>
            <a:r>
              <a:rPr lang="zh-CN" altLang="en-US" dirty="0"/>
              <a:t>学习</a:t>
            </a:r>
          </a:p>
          <a:p>
            <a:r>
              <a:rPr lang="en-US" altLang="zh-CN" dirty="0"/>
              <a:t>5.4  </a:t>
            </a:r>
            <a:r>
              <a:rPr lang="zh-CN" altLang="en-US" dirty="0"/>
              <a:t>	聚类</a:t>
            </a:r>
          </a:p>
          <a:p>
            <a:r>
              <a:rPr lang="en-US" altLang="zh-CN" dirty="0" smtClean="0"/>
              <a:t>5.5  </a:t>
            </a:r>
            <a:r>
              <a:rPr lang="zh-CN" altLang="en-US" dirty="0"/>
              <a:t>进化计算	</a:t>
            </a:r>
          </a:p>
          <a:p>
            <a:r>
              <a:rPr lang="en-US" altLang="zh-CN" dirty="0" smtClean="0"/>
              <a:t>5.6  </a:t>
            </a:r>
            <a:r>
              <a:rPr lang="zh-CN" altLang="en-US" dirty="0"/>
              <a:t>群体智能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72942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665312"/>
            <a:ext cx="9036496" cy="6192688"/>
          </a:xfrm>
        </p:spPr>
        <p:txBody>
          <a:bodyPr>
            <a:normAutofit fontScale="92500"/>
          </a:bodyPr>
          <a:lstStyle/>
          <a:p>
            <a:pPr>
              <a:lnSpc>
                <a:spcPts val="2800"/>
              </a:lnSpc>
              <a:buClr>
                <a:schemeClr val="accent6"/>
              </a:buClr>
              <a:buFont typeface="Wingdings" panose="05000000000000000000" pitchFamily="2" charset="2"/>
              <a:buChar char="n"/>
              <a:defRPr/>
            </a:pPr>
            <a:r>
              <a:rPr lang="zh-CN" altLang="en-US" sz="2400" dirty="0" smtClean="0">
                <a:latin typeface="+mn-ea"/>
              </a:rPr>
              <a:t>（三） </a:t>
            </a:r>
            <a:r>
              <a:rPr lang="zh-CN" altLang="en-US" sz="3000" b="1" dirty="0" smtClean="0">
                <a:latin typeface="+mn-ea"/>
              </a:rPr>
              <a:t>八九十年代至今的鼎盛阶段</a:t>
            </a:r>
            <a:r>
              <a:rPr lang="zh-CN" altLang="en-US" sz="3000" dirty="0" smtClean="0">
                <a:latin typeface="+mn-ea"/>
              </a:rPr>
              <a:t>。 </a:t>
            </a:r>
          </a:p>
          <a:p>
            <a:pPr>
              <a:lnSpc>
                <a:spcPts val="2800"/>
              </a:lnSpc>
              <a:buFontTx/>
              <a:buNone/>
              <a:defRPr/>
            </a:pPr>
            <a:r>
              <a:rPr lang="zh-CN" altLang="en-US" sz="2400" dirty="0" smtClean="0">
                <a:latin typeface="+mn-ea"/>
              </a:rPr>
              <a:t>   </a:t>
            </a:r>
            <a:r>
              <a:rPr lang="zh-CN" altLang="en-US" dirty="0" smtClean="0">
                <a:latin typeface="+mn-ea"/>
              </a:rPr>
              <a:t>理论研究和应用研究也有了新的突破，机器学习的研究进入了全面的、系统化的时期。 </a:t>
            </a:r>
          </a:p>
          <a:p>
            <a:pPr>
              <a:lnSpc>
                <a:spcPts val="2800"/>
              </a:lnSpc>
              <a:buFontTx/>
              <a:buNone/>
              <a:defRPr/>
            </a:pPr>
            <a:r>
              <a:rPr lang="zh-CN" altLang="en-US" dirty="0" smtClean="0">
                <a:latin typeface="+mn-ea"/>
              </a:rPr>
              <a:t>   主要成果有：</a:t>
            </a:r>
          </a:p>
          <a:p>
            <a:pPr>
              <a:lnSpc>
                <a:spcPts val="2800"/>
              </a:lnSpc>
              <a:buFont typeface="Wingdings" panose="05000000000000000000" pitchFamily="2" charset="2"/>
              <a:buChar char="Ø"/>
              <a:defRPr/>
            </a:pPr>
            <a:r>
              <a:rPr lang="zh-CN" altLang="en-US" dirty="0" smtClean="0">
                <a:latin typeface="+mn-ea"/>
              </a:rPr>
              <a:t>一方面传统的符号学习的各种方法已日臻完善。</a:t>
            </a:r>
            <a:r>
              <a:rPr lang="en-US" altLang="zh-CN" dirty="0" smtClean="0">
                <a:latin typeface="+mn-ea"/>
              </a:rPr>
              <a:t>Michalski</a:t>
            </a:r>
            <a:r>
              <a:rPr lang="zh-CN" altLang="en-US" dirty="0" smtClean="0">
                <a:latin typeface="+mn-ea"/>
              </a:rPr>
              <a:t>等将</a:t>
            </a:r>
            <a:r>
              <a:rPr lang="en-US" altLang="zh-CN" dirty="0" smtClean="0">
                <a:latin typeface="+mn-ea"/>
              </a:rPr>
              <a:t>AQ11</a:t>
            </a:r>
            <a:r>
              <a:rPr lang="zh-CN" altLang="en-US" dirty="0" smtClean="0">
                <a:latin typeface="+mn-ea"/>
              </a:rPr>
              <a:t>扩充为一个多功能学习系统</a:t>
            </a:r>
            <a:r>
              <a:rPr lang="en-US" altLang="zh-CN" dirty="0" smtClean="0">
                <a:latin typeface="+mn-ea"/>
              </a:rPr>
              <a:t>AQ15，ID3</a:t>
            </a:r>
            <a:r>
              <a:rPr lang="zh-CN" altLang="en-US" dirty="0" smtClean="0">
                <a:latin typeface="+mn-ea"/>
              </a:rPr>
              <a:t>算法中使用了熵，从而使</a:t>
            </a:r>
            <a:r>
              <a:rPr lang="zh-CN" altLang="en-US" dirty="0" smtClean="0">
                <a:solidFill>
                  <a:srgbClr val="FF0000"/>
                </a:solidFill>
                <a:latin typeface="+mn-ea"/>
              </a:rPr>
              <a:t>决策树归纳</a:t>
            </a:r>
            <a:r>
              <a:rPr lang="zh-CN" altLang="en-US" dirty="0" smtClean="0">
                <a:latin typeface="+mn-ea"/>
              </a:rPr>
              <a:t>得到了很大的改进。</a:t>
            </a:r>
          </a:p>
          <a:p>
            <a:pPr>
              <a:lnSpc>
                <a:spcPts val="2800"/>
              </a:lnSpc>
              <a:buFont typeface="Wingdings" panose="05000000000000000000" pitchFamily="2" charset="2"/>
              <a:buChar char="Ø"/>
              <a:defRPr/>
            </a:pPr>
            <a:r>
              <a:rPr lang="zh-CN" altLang="en-US" dirty="0" smtClean="0">
                <a:latin typeface="+mn-ea"/>
              </a:rPr>
              <a:t>科学发现系统</a:t>
            </a:r>
            <a:r>
              <a:rPr lang="en-US" altLang="zh-CN" dirty="0" smtClean="0">
                <a:latin typeface="+mn-ea"/>
              </a:rPr>
              <a:t>BACON</a:t>
            </a:r>
            <a:r>
              <a:rPr lang="zh-CN" altLang="en-US" dirty="0" smtClean="0">
                <a:latin typeface="+mn-ea"/>
              </a:rPr>
              <a:t>开辟了</a:t>
            </a:r>
            <a:r>
              <a:rPr lang="zh-CN" altLang="en-US" dirty="0" smtClean="0">
                <a:solidFill>
                  <a:srgbClr val="FF0000"/>
                </a:solidFill>
                <a:latin typeface="+mn-ea"/>
              </a:rPr>
              <a:t>无导师学习</a:t>
            </a:r>
            <a:r>
              <a:rPr lang="zh-CN" altLang="en-US" dirty="0" smtClean="0">
                <a:latin typeface="+mn-ea"/>
              </a:rPr>
              <a:t>的两个重要研究领域。</a:t>
            </a:r>
            <a:endParaRPr lang="en-US" altLang="zh-CN" dirty="0" smtClean="0">
              <a:latin typeface="+mn-ea"/>
            </a:endParaRPr>
          </a:p>
          <a:p>
            <a:pPr>
              <a:lnSpc>
                <a:spcPts val="2800"/>
              </a:lnSpc>
              <a:buFont typeface="Wingdings" panose="05000000000000000000" pitchFamily="2" charset="2"/>
              <a:buChar char="Ø"/>
              <a:defRPr/>
            </a:pPr>
            <a:r>
              <a:rPr lang="zh-CN" altLang="en-US" dirty="0" smtClean="0">
                <a:latin typeface="+mn-ea"/>
              </a:rPr>
              <a:t> </a:t>
            </a:r>
            <a:r>
              <a:rPr lang="zh-CN" altLang="en-US" dirty="0" smtClean="0">
                <a:solidFill>
                  <a:srgbClr val="FF0000"/>
                </a:solidFill>
                <a:latin typeface="+mn-ea"/>
              </a:rPr>
              <a:t>神经网络学习</a:t>
            </a:r>
            <a:r>
              <a:rPr lang="zh-CN" altLang="en-US" dirty="0" smtClean="0">
                <a:latin typeface="+mn-ea"/>
              </a:rPr>
              <a:t>在消沉了一段时期后又重新蓬勃发展起来了，同时计算机硬件技术的高速发展也为开展大规模和高性能的人工神经网络提供了保障，使得基于神经网络的连接学习从低谷走出，发展迅猛。其中</a:t>
            </a:r>
            <a:r>
              <a:rPr lang="en-US" altLang="zh-CN" dirty="0" err="1" smtClean="0">
                <a:latin typeface="+mn-ea"/>
              </a:rPr>
              <a:t>Rumelhart</a:t>
            </a:r>
            <a:r>
              <a:rPr lang="zh-CN" altLang="en-US" dirty="0" smtClean="0">
                <a:latin typeface="+mn-ea"/>
              </a:rPr>
              <a:t>等人提出的</a:t>
            </a:r>
            <a:r>
              <a:rPr lang="en-US" altLang="zh-CN" dirty="0" smtClean="0">
                <a:solidFill>
                  <a:srgbClr val="FF0000"/>
                </a:solidFill>
                <a:latin typeface="+mn-ea"/>
              </a:rPr>
              <a:t>BP</a:t>
            </a:r>
            <a:r>
              <a:rPr lang="zh-CN" altLang="en-US" dirty="0" smtClean="0">
                <a:solidFill>
                  <a:srgbClr val="FF0000"/>
                </a:solidFill>
                <a:latin typeface="+mn-ea"/>
              </a:rPr>
              <a:t>模型</a:t>
            </a:r>
            <a:r>
              <a:rPr lang="zh-CN" altLang="en-US" dirty="0" smtClean="0">
                <a:latin typeface="+mn-ea"/>
              </a:rPr>
              <a:t>，提供了一个训练多层网络的实际可行的方法，克服了</a:t>
            </a:r>
            <a:r>
              <a:rPr lang="en-US" altLang="zh-CN" dirty="0" smtClean="0">
                <a:latin typeface="+mn-ea"/>
              </a:rPr>
              <a:t>Perceptron</a:t>
            </a:r>
            <a:r>
              <a:rPr lang="zh-CN" altLang="en-US" dirty="0" smtClean="0">
                <a:latin typeface="+mn-ea"/>
              </a:rPr>
              <a:t>的大部分局限性</a:t>
            </a:r>
            <a:r>
              <a:rPr lang="zh-CN" altLang="en-US" sz="2400" dirty="0" smtClean="0">
                <a:latin typeface="+mn-ea"/>
              </a:rPr>
              <a:t>。 </a:t>
            </a:r>
          </a:p>
          <a:p>
            <a:pPr>
              <a:lnSpc>
                <a:spcPts val="2800"/>
              </a:lnSpc>
              <a:buFontTx/>
              <a:buNone/>
              <a:defRPr/>
            </a:pPr>
            <a:endParaRPr lang="zh-CN" altLang="en-US" sz="2000" dirty="0" smtClean="0">
              <a:latin typeface="幼圆" panose="02010509060101010101" pitchFamily="49" charset="-122"/>
              <a:ea typeface="幼圆" panose="02010509060101010101" pitchFamily="49" charset="-122"/>
            </a:endParaRPr>
          </a:p>
        </p:txBody>
      </p:sp>
      <p:sp>
        <p:nvSpPr>
          <p:cNvPr id="2" name="Rectangle 4"/>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endParaRPr lang="zh-CN" altLang="en-US" sz="2000">
              <a:ea typeface="宋体" panose="02010600030101010101" pitchFamily="2" charset="-122"/>
            </a:endParaRPr>
          </a:p>
        </p:txBody>
      </p:sp>
      <p:sp>
        <p:nvSpPr>
          <p:cNvPr id="143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3D246D3-553E-4DA6-9B67-F9B50C4DB3F2}" type="slidenum">
              <a:rPr lang="zh-CN" altLang="en-US" sz="1400"/>
              <a:pPr/>
              <a:t>10</a:t>
            </a:fld>
            <a:endParaRPr lang="en-US" altLang="zh-CN" sz="1400" dirty="0"/>
          </a:p>
        </p:txBody>
      </p:sp>
    </p:spTree>
    <p:extLst>
      <p:ext uri="{BB962C8B-B14F-4D97-AF65-F5344CB8AC3E}">
        <p14:creationId xmlns:p14="http://schemas.microsoft.com/office/powerpoint/2010/main" val="3925786199"/>
      </p:ext>
    </p:extLst>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5FF1D0C-7893-453A-81B0-397B44046810}" type="slidenum">
              <a:rPr lang="en-US" altLang="zh-CN"/>
              <a:pPr/>
              <a:t>100</a:t>
            </a:fld>
            <a:endParaRPr lang="en-US" altLang="zh-CN"/>
          </a:p>
        </p:txBody>
      </p:sp>
      <p:sp>
        <p:nvSpPr>
          <p:cNvPr id="68608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86085" name="Text Box 5"/>
          <p:cNvSpPr txBox="1">
            <a:spLocks noChangeArrowheads="1"/>
          </p:cNvSpPr>
          <p:nvPr/>
        </p:nvSpPr>
        <p:spPr bwMode="auto">
          <a:xfrm>
            <a:off x="739316" y="1401013"/>
            <a:ext cx="7921625"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41325" indent="-441325">
              <a:defRPr kumimoji="1" sz="2400">
                <a:solidFill>
                  <a:schemeClr val="tx1"/>
                </a:solidFill>
                <a:latin typeface="Times New Roman" pitchFamily="18" charset="0"/>
                <a:ea typeface="宋体" pitchFamily="2" charset="-122"/>
              </a:defRPr>
            </a:lvl1pPr>
            <a:lvl2pPr marL="6207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pPr>
            <a:r>
              <a:rPr kumimoji="0" lang="en-US" altLang="zh-CN" b="0" dirty="0">
                <a:ea typeface="楷体_GB2312" pitchFamily="49" charset="-122"/>
              </a:rPr>
              <a:t>(1) </a:t>
            </a:r>
            <a:r>
              <a:rPr kumimoji="0" lang="zh-CN" altLang="en-US" b="0" dirty="0">
                <a:ea typeface="楷体_GB2312" pitchFamily="49" charset="-122"/>
              </a:rPr>
              <a:t>随机初始化粒子群，即</a:t>
            </a:r>
            <a:r>
              <a:rPr kumimoji="0" lang="en-US" altLang="zh-CN" b="0" dirty="0">
                <a:ea typeface="楷体_GB2312" pitchFamily="49" charset="-122"/>
              </a:rPr>
              <a:t>t=0</a:t>
            </a:r>
            <a:r>
              <a:rPr kumimoji="0" lang="zh-CN" altLang="en-US" b="0" dirty="0">
                <a:ea typeface="楷体_GB2312" pitchFamily="49" charset="-122"/>
              </a:rPr>
              <a:t>时随机为每个粒子指定一个位置</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(0)</a:t>
            </a:r>
            <a:r>
              <a:rPr kumimoji="0" lang="zh-CN" altLang="en-US" b="0" dirty="0">
                <a:ea typeface="楷体_GB2312" pitchFamily="49" charset="-122"/>
              </a:rPr>
              <a:t>及速度</a:t>
            </a:r>
            <a:r>
              <a:rPr kumimoji="0" lang="en-US" altLang="zh-CN" b="0" dirty="0">
                <a:ea typeface="楷体_GB2312" pitchFamily="49" charset="-122"/>
              </a:rPr>
              <a:t>V</a:t>
            </a:r>
            <a:r>
              <a:rPr kumimoji="0" lang="en-US" altLang="zh-CN" b="0" baseline="-25000" dirty="0">
                <a:ea typeface="楷体_GB2312" pitchFamily="49" charset="-122"/>
              </a:rPr>
              <a:t>i</a:t>
            </a:r>
            <a:r>
              <a:rPr kumimoji="0" lang="en-US" altLang="zh-CN" b="0" dirty="0">
                <a:ea typeface="楷体_GB2312" pitchFamily="49" charset="-122"/>
              </a:rPr>
              <a:t>(0);</a:t>
            </a:r>
          </a:p>
          <a:p>
            <a:pPr>
              <a:spcBef>
                <a:spcPct val="10000"/>
              </a:spcBef>
            </a:pPr>
            <a:r>
              <a:rPr kumimoji="0" lang="en-US" altLang="zh-CN" b="0" dirty="0">
                <a:ea typeface="楷体_GB2312" pitchFamily="49" charset="-122"/>
              </a:rPr>
              <a:t>(2) </a:t>
            </a:r>
            <a:r>
              <a:rPr kumimoji="0" lang="zh-CN" altLang="en-US" b="0" dirty="0">
                <a:ea typeface="楷体_GB2312" pitchFamily="49" charset="-122"/>
              </a:rPr>
              <a:t>计算每个粒子的适应度值</a:t>
            </a:r>
            <a:r>
              <a:rPr kumimoji="0" lang="en-US" altLang="zh-CN" b="0" i="1" dirty="0">
                <a:ea typeface="楷体_GB2312" pitchFamily="49" charset="-122"/>
              </a:rPr>
              <a:t>f</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a:t>
            </a:r>
          </a:p>
          <a:p>
            <a:pPr>
              <a:spcBef>
                <a:spcPct val="10000"/>
              </a:spcBef>
            </a:pPr>
            <a:r>
              <a:rPr kumimoji="0" lang="en-US" altLang="zh-CN" b="0" dirty="0">
                <a:ea typeface="楷体_GB2312" pitchFamily="49" charset="-122"/>
              </a:rPr>
              <a:t>(3) </a:t>
            </a:r>
            <a:r>
              <a:rPr kumimoji="0" lang="zh-CN" altLang="en-US" b="0" dirty="0">
                <a:ea typeface="楷体_GB2312" pitchFamily="49" charset="-122"/>
              </a:rPr>
              <a:t>比较每个粒子的当前适应度值</a:t>
            </a:r>
            <a:r>
              <a:rPr kumimoji="0" lang="en-US" altLang="zh-CN" b="0" i="1" dirty="0">
                <a:ea typeface="楷体_GB2312" pitchFamily="49" charset="-122"/>
              </a:rPr>
              <a:t>f</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a:t>
            </a:r>
            <a:r>
              <a:rPr kumimoji="0" lang="zh-CN" altLang="en-US" b="0" dirty="0">
                <a:ea typeface="楷体_GB2312" pitchFamily="49" charset="-122"/>
              </a:rPr>
              <a:t>和个体最优值</a:t>
            </a:r>
            <a:r>
              <a:rPr kumimoji="0" lang="en-US" altLang="zh-CN" b="0" i="1" dirty="0">
                <a:ea typeface="楷体_GB2312" pitchFamily="49" charset="-122"/>
              </a:rPr>
              <a:t>f</a:t>
            </a:r>
            <a:r>
              <a:rPr kumimoji="0" lang="en-US" altLang="zh-CN" b="0" dirty="0">
                <a:ea typeface="楷体_GB2312" pitchFamily="49" charset="-122"/>
              </a:rPr>
              <a:t>(P</a:t>
            </a:r>
            <a:r>
              <a:rPr kumimoji="0" lang="en-US" altLang="zh-CN" b="0" baseline="-25000" dirty="0">
                <a:ea typeface="楷体_GB2312" pitchFamily="49" charset="-122"/>
              </a:rPr>
              <a:t>i</a:t>
            </a:r>
            <a:r>
              <a:rPr kumimoji="0" lang="en-US" altLang="zh-CN" b="0" dirty="0">
                <a:ea typeface="楷体_GB2312" pitchFamily="49" charset="-122"/>
              </a:rPr>
              <a:t>)</a:t>
            </a:r>
            <a:r>
              <a:rPr kumimoji="0" lang="zh-CN" altLang="en-US" b="0" dirty="0">
                <a:ea typeface="楷体_GB2312" pitchFamily="49" charset="-122"/>
              </a:rPr>
              <a:t>，如果</a:t>
            </a:r>
            <a:r>
              <a:rPr kumimoji="0" lang="en-US" altLang="zh-CN" b="0" i="1" dirty="0">
                <a:ea typeface="楷体_GB2312" pitchFamily="49" charset="-122"/>
              </a:rPr>
              <a:t>f</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(t))&lt;</a:t>
            </a:r>
            <a:r>
              <a:rPr kumimoji="0" lang="en-US" altLang="zh-CN" b="0" i="1" dirty="0">
                <a:ea typeface="楷体_GB2312" pitchFamily="49" charset="-122"/>
              </a:rPr>
              <a:t>f</a:t>
            </a:r>
            <a:r>
              <a:rPr kumimoji="0" lang="en-US" altLang="zh-CN" b="0" dirty="0">
                <a:ea typeface="楷体_GB2312" pitchFamily="49" charset="-122"/>
              </a:rPr>
              <a:t>(P</a:t>
            </a:r>
            <a:r>
              <a:rPr kumimoji="0" lang="en-US" altLang="zh-CN" b="0" baseline="-25000" dirty="0">
                <a:ea typeface="楷体_GB2312" pitchFamily="49" charset="-122"/>
              </a:rPr>
              <a:t>i</a:t>
            </a:r>
            <a:r>
              <a:rPr kumimoji="0" lang="en-US" altLang="zh-CN" b="0" dirty="0">
                <a:ea typeface="楷体_GB2312" pitchFamily="49" charset="-122"/>
              </a:rPr>
              <a:t>)</a:t>
            </a:r>
            <a:r>
              <a:rPr kumimoji="0" lang="zh-CN" altLang="en-US" b="0" dirty="0">
                <a:ea typeface="楷体_GB2312" pitchFamily="49" charset="-122"/>
              </a:rPr>
              <a:t>，那么</a:t>
            </a:r>
            <a:r>
              <a:rPr kumimoji="0" lang="en-US" altLang="zh-CN" b="0" dirty="0">
                <a:ea typeface="楷体_GB2312" pitchFamily="49" charset="-122"/>
              </a:rPr>
              <a:t>P</a:t>
            </a:r>
            <a:r>
              <a:rPr kumimoji="0" lang="en-US" altLang="zh-CN" b="0" baseline="-25000" dirty="0">
                <a:ea typeface="楷体_GB2312" pitchFamily="49" charset="-122"/>
              </a:rPr>
              <a:t>i</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a:t>
            </a:r>
            <a:r>
              <a:rPr kumimoji="0" lang="zh-CN" altLang="en-US" b="0" dirty="0">
                <a:ea typeface="楷体_GB2312" pitchFamily="49" charset="-122"/>
              </a:rPr>
              <a:t>；</a:t>
            </a:r>
          </a:p>
          <a:p>
            <a:pPr>
              <a:spcBef>
                <a:spcPct val="10000"/>
              </a:spcBef>
            </a:pPr>
            <a:r>
              <a:rPr kumimoji="0" lang="en-US" altLang="zh-CN" b="0" dirty="0">
                <a:latin typeface="Arial" pitchFamily="34" charset="0"/>
              </a:rPr>
              <a:t>(4) </a:t>
            </a:r>
            <a:r>
              <a:rPr kumimoji="0" lang="zh-CN" altLang="en-US" b="0" dirty="0">
                <a:ea typeface="楷体_GB2312" pitchFamily="49" charset="-122"/>
              </a:rPr>
              <a:t>比较每个粒子的当前适应度值</a:t>
            </a:r>
            <a:r>
              <a:rPr kumimoji="0" lang="en-US" altLang="zh-CN" b="0" i="1" dirty="0">
                <a:ea typeface="楷体_GB2312" pitchFamily="49" charset="-122"/>
              </a:rPr>
              <a:t>f</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a:t>
            </a:r>
            <a:r>
              <a:rPr kumimoji="0" lang="zh-CN" altLang="en-US" b="0" dirty="0">
                <a:ea typeface="楷体_GB2312" pitchFamily="49" charset="-122"/>
              </a:rPr>
              <a:t>和全局最优值</a:t>
            </a:r>
            <a:r>
              <a:rPr kumimoji="0" lang="en-US" altLang="zh-CN" b="0" i="1" dirty="0">
                <a:ea typeface="楷体_GB2312" pitchFamily="49" charset="-122"/>
              </a:rPr>
              <a:t>f</a:t>
            </a:r>
            <a:r>
              <a:rPr kumimoji="0" lang="en-US" altLang="zh-CN" b="0" dirty="0">
                <a:ea typeface="楷体_GB2312" pitchFamily="49" charset="-122"/>
              </a:rPr>
              <a:t>(</a:t>
            </a:r>
            <a:r>
              <a:rPr kumimoji="0" lang="en-US" altLang="zh-CN" b="0" dirty="0" err="1">
                <a:ea typeface="楷体_GB2312" pitchFamily="49" charset="-122"/>
              </a:rPr>
              <a:t>Pg</a:t>
            </a:r>
            <a:r>
              <a:rPr kumimoji="0" lang="en-US" altLang="zh-CN" b="0" dirty="0">
                <a:ea typeface="楷体_GB2312" pitchFamily="49" charset="-122"/>
              </a:rPr>
              <a:t>)</a:t>
            </a:r>
            <a:r>
              <a:rPr kumimoji="0" lang="zh-CN" altLang="en-US" b="0" dirty="0">
                <a:ea typeface="楷体_GB2312" pitchFamily="49" charset="-122"/>
              </a:rPr>
              <a:t>，如果</a:t>
            </a:r>
            <a:r>
              <a:rPr kumimoji="0" lang="en-US" altLang="zh-CN" b="0" i="1" dirty="0">
                <a:ea typeface="楷体_GB2312" pitchFamily="49" charset="-122"/>
              </a:rPr>
              <a:t>f</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(t))&lt;</a:t>
            </a:r>
            <a:r>
              <a:rPr kumimoji="0" lang="en-US" altLang="zh-CN" b="0" i="1" dirty="0">
                <a:ea typeface="楷体_GB2312" pitchFamily="49" charset="-122"/>
              </a:rPr>
              <a:t>f</a:t>
            </a:r>
            <a:r>
              <a:rPr kumimoji="0" lang="en-US" altLang="zh-CN" b="0" dirty="0">
                <a:ea typeface="楷体_GB2312" pitchFamily="49" charset="-122"/>
              </a:rPr>
              <a:t>(</a:t>
            </a:r>
            <a:r>
              <a:rPr kumimoji="0" lang="en-US" altLang="zh-CN" b="0" dirty="0" err="1">
                <a:ea typeface="楷体_GB2312" pitchFamily="49" charset="-122"/>
              </a:rPr>
              <a:t>Pg</a:t>
            </a:r>
            <a:r>
              <a:rPr kumimoji="0" lang="en-US" altLang="zh-CN" b="0" dirty="0">
                <a:ea typeface="楷体_GB2312" pitchFamily="49" charset="-122"/>
              </a:rPr>
              <a:t>)</a:t>
            </a:r>
            <a:r>
              <a:rPr kumimoji="0" lang="zh-CN" altLang="en-US" b="0" dirty="0">
                <a:ea typeface="楷体_GB2312" pitchFamily="49" charset="-122"/>
              </a:rPr>
              <a:t>，那么</a:t>
            </a:r>
            <a:r>
              <a:rPr kumimoji="0" lang="en-US" altLang="zh-CN" b="0" dirty="0" err="1">
                <a:ea typeface="楷体_GB2312" pitchFamily="49" charset="-122"/>
              </a:rPr>
              <a:t>Pg</a:t>
            </a:r>
            <a:r>
              <a:rPr kumimoji="0" lang="en-US" altLang="zh-CN" b="0" dirty="0">
                <a:ea typeface="楷体_GB2312" pitchFamily="49" charset="-122"/>
              </a:rPr>
              <a:t>=X</a:t>
            </a:r>
            <a:r>
              <a:rPr kumimoji="0" lang="en-US" altLang="zh-CN" b="0" baseline="-25000" dirty="0">
                <a:ea typeface="楷体_GB2312" pitchFamily="49" charset="-122"/>
              </a:rPr>
              <a:t>i</a:t>
            </a:r>
            <a:r>
              <a:rPr kumimoji="0" lang="en-US" altLang="zh-CN" b="0" dirty="0">
                <a:ea typeface="楷体_GB2312" pitchFamily="49" charset="-122"/>
              </a:rPr>
              <a:t>(t)</a:t>
            </a:r>
            <a:r>
              <a:rPr kumimoji="0" lang="zh-CN" altLang="en-US" b="0" dirty="0">
                <a:ea typeface="楷体_GB2312" pitchFamily="49" charset="-122"/>
              </a:rPr>
              <a:t>；</a:t>
            </a:r>
          </a:p>
          <a:p>
            <a:pPr>
              <a:spcBef>
                <a:spcPct val="10000"/>
              </a:spcBef>
            </a:pPr>
            <a:r>
              <a:rPr kumimoji="0" lang="en-US" altLang="zh-CN" b="0" dirty="0">
                <a:ea typeface="楷体_GB2312" pitchFamily="49" charset="-122"/>
              </a:rPr>
              <a:t>(5) </a:t>
            </a:r>
            <a:r>
              <a:rPr kumimoji="0" lang="zh-CN" altLang="en-US" b="0" dirty="0">
                <a:ea typeface="楷体_GB2312" pitchFamily="49" charset="-122"/>
              </a:rPr>
              <a:t>按下列公式更改每个粒子的速度矢量和位置：</a:t>
            </a:r>
          </a:p>
        </p:txBody>
      </p:sp>
      <p:sp>
        <p:nvSpPr>
          <p:cNvPr id="686086" name="Text Box 6"/>
          <p:cNvSpPr txBox="1">
            <a:spLocks noChangeArrowheads="1"/>
          </p:cNvSpPr>
          <p:nvPr/>
        </p:nvSpPr>
        <p:spPr bwMode="auto">
          <a:xfrm>
            <a:off x="755576" y="5733256"/>
            <a:ext cx="79216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41325" indent="-441325">
              <a:defRPr kumimoji="1" sz="2400">
                <a:solidFill>
                  <a:schemeClr val="tx1"/>
                </a:solidFill>
                <a:latin typeface="Times New Roman" pitchFamily="18" charset="0"/>
                <a:ea typeface="宋体" pitchFamily="2" charset="-122"/>
              </a:defRPr>
            </a:lvl1pPr>
            <a:lvl2pPr marL="6207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pPr>
            <a:r>
              <a:rPr kumimoji="0" lang="en-US" altLang="zh-CN" b="0" dirty="0">
                <a:ea typeface="楷体_GB2312" pitchFamily="49" charset="-122"/>
              </a:rPr>
              <a:t>(6) </a:t>
            </a:r>
            <a:r>
              <a:rPr kumimoji="0" lang="zh-CN" altLang="en-US" b="0" dirty="0">
                <a:ea typeface="楷体_GB2312" pitchFamily="49" charset="-122"/>
              </a:rPr>
              <a:t>如果满足终止条件，则输出</a:t>
            </a:r>
            <a:r>
              <a:rPr kumimoji="0" lang="en-US" altLang="zh-CN" b="0" dirty="0" err="1">
                <a:ea typeface="楷体_GB2312" pitchFamily="49" charset="-122"/>
              </a:rPr>
              <a:t>Pg</a:t>
            </a:r>
            <a:r>
              <a:rPr kumimoji="0" lang="zh-CN" altLang="en-US" b="0" dirty="0">
                <a:ea typeface="楷体_GB2312" pitchFamily="49" charset="-122"/>
              </a:rPr>
              <a:t>；否则，</a:t>
            </a:r>
            <a:r>
              <a:rPr kumimoji="0" lang="en-US" altLang="zh-CN" b="0" dirty="0">
                <a:ea typeface="楷体_GB2312" pitchFamily="49" charset="-122"/>
              </a:rPr>
              <a:t>t =t+1</a:t>
            </a:r>
            <a:r>
              <a:rPr kumimoji="0" lang="zh-CN" altLang="en-US" b="0" dirty="0">
                <a:ea typeface="楷体_GB2312" pitchFamily="49" charset="-122"/>
              </a:rPr>
              <a:t>，转</a:t>
            </a:r>
            <a:r>
              <a:rPr kumimoji="0" lang="en-US" altLang="zh-CN" b="0" dirty="0">
                <a:ea typeface="楷体_GB2312" pitchFamily="49" charset="-122"/>
              </a:rPr>
              <a:t>(2)</a:t>
            </a:r>
            <a:r>
              <a:rPr kumimoji="0" lang="zh-CN" altLang="en-US" b="0" dirty="0">
                <a:ea typeface="楷体_GB2312" pitchFamily="49" charset="-122"/>
              </a:rPr>
              <a:t>。</a:t>
            </a:r>
            <a:endParaRPr kumimoji="0" lang="en-US" altLang="zh-CN" b="0" dirty="0">
              <a:ea typeface="楷体_GB2312" pitchFamily="49" charset="-122"/>
            </a:endParaRPr>
          </a:p>
        </p:txBody>
      </p:sp>
      <p:sp>
        <p:nvSpPr>
          <p:cNvPr id="686088"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4680520" cy="66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2"/>
          <p:cNvSpPr txBox="1">
            <a:spLocks noChangeArrowheads="1"/>
          </p:cNvSpPr>
          <p:nvPr/>
        </p:nvSpPr>
        <p:spPr bwMode="auto">
          <a:xfrm>
            <a:off x="539552" y="620688"/>
            <a:ext cx="69119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600" dirty="0" smtClean="0">
                <a:solidFill>
                  <a:srgbClr val="3333CC"/>
                </a:solidFill>
                <a:latin typeface="黑体" pitchFamily="49" charset="-122"/>
                <a:ea typeface="黑体" pitchFamily="49" charset="-122"/>
              </a:rPr>
              <a:t>粒子</a:t>
            </a:r>
            <a:r>
              <a:rPr lang="zh-CN" altLang="en-US" sz="3600" dirty="0">
                <a:solidFill>
                  <a:srgbClr val="3333CC"/>
                </a:solidFill>
                <a:latin typeface="黑体" pitchFamily="49" charset="-122"/>
                <a:ea typeface="黑体" pitchFamily="49" charset="-122"/>
              </a:rPr>
              <a:t>群算法过程  </a:t>
            </a:r>
            <a:endParaRPr lang="en-US" altLang="zh-CN" sz="3600" dirty="0">
              <a:solidFill>
                <a:srgbClr val="3333CC"/>
              </a:solidFill>
              <a:latin typeface="黑体" pitchFamily="49" charset="-122"/>
              <a:ea typeface="黑体" pitchFamily="49" charset="-122"/>
            </a:endParaRPr>
          </a:p>
        </p:txBody>
      </p:sp>
    </p:spTree>
    <p:extLst>
      <p:ext uri="{BB962C8B-B14F-4D97-AF65-F5344CB8AC3E}">
        <p14:creationId xmlns:p14="http://schemas.microsoft.com/office/powerpoint/2010/main" val="4281040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251520" y="908720"/>
            <a:ext cx="8640960" cy="5812755"/>
          </a:xfrm>
        </p:spPr>
        <p:txBody>
          <a:bodyPr>
            <a:normAutofit/>
          </a:bodyPr>
          <a:lstStyle/>
          <a:p>
            <a:pPr algn="just">
              <a:lnSpc>
                <a:spcPts val="35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另一方面，机器学习的基础理论的研究越来越引起人们的重视。</a:t>
            </a:r>
          </a:p>
          <a:p>
            <a:pPr algn="just">
              <a:lnSpc>
                <a:spcPts val="35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  1984年美国学者</a:t>
            </a:r>
            <a:r>
              <a:rPr lang="en-US" altLang="zh-CN" sz="2400" dirty="0" smtClean="0">
                <a:latin typeface="宋体" panose="02010600030101010101" pitchFamily="2" charset="-122"/>
                <a:ea typeface="宋体" panose="02010600030101010101" pitchFamily="2" charset="-122"/>
              </a:rPr>
              <a:t>Valiant</a:t>
            </a:r>
            <a:r>
              <a:rPr lang="zh-CN" altLang="en-US" sz="2400" dirty="0" smtClean="0">
                <a:latin typeface="宋体" panose="02010600030101010101" pitchFamily="2" charset="-122"/>
                <a:ea typeface="宋体" panose="02010600030101010101" pitchFamily="2" charset="-122"/>
              </a:rPr>
              <a:t>提出了基于概率近似正确性的学习理论（</a:t>
            </a:r>
            <a:r>
              <a:rPr lang="en-US" altLang="zh-CN" sz="2400" dirty="0" smtClean="0">
                <a:solidFill>
                  <a:srgbClr val="FF0000"/>
                </a:solidFill>
                <a:latin typeface="宋体" panose="02010600030101010101" pitchFamily="2" charset="-122"/>
                <a:ea typeface="宋体" panose="02010600030101010101" pitchFamily="2" charset="-122"/>
              </a:rPr>
              <a:t>PAC</a:t>
            </a:r>
            <a:r>
              <a:rPr lang="zh-CN" altLang="en-US" sz="2400" dirty="0" smtClean="0">
                <a:solidFill>
                  <a:srgbClr val="FF0000"/>
                </a:solidFill>
                <a:latin typeface="宋体" panose="02010600030101010101" pitchFamily="2" charset="-122"/>
                <a:ea typeface="宋体" panose="02010600030101010101" pitchFamily="2" charset="-122"/>
              </a:rPr>
              <a:t>学习</a:t>
            </a:r>
            <a:r>
              <a:rPr lang="zh-CN" altLang="en-US" sz="2400" dirty="0" smtClean="0">
                <a:latin typeface="宋体" panose="02010600030101010101" pitchFamily="2" charset="-122"/>
                <a:ea typeface="宋体" panose="02010600030101010101" pitchFamily="2" charset="-122"/>
              </a:rPr>
              <a:t>），对布尔函数的一些特殊子类的可学习性进行了探讨，将可学习性与计算复杂性联系在一起，并由此派生出了“计算学习理论”（</a:t>
            </a:r>
            <a:r>
              <a:rPr lang="en-US" altLang="zh-CN" sz="2400" dirty="0" smtClean="0">
                <a:latin typeface="宋体" panose="02010600030101010101" pitchFamily="2" charset="-122"/>
                <a:ea typeface="宋体" panose="02010600030101010101" pitchFamily="2" charset="-122"/>
              </a:rPr>
              <a:t>COLT）</a:t>
            </a:r>
          </a:p>
          <a:p>
            <a:pPr algn="just">
              <a:lnSpc>
                <a:spcPts val="35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  1995年，</a:t>
            </a:r>
            <a:r>
              <a:rPr lang="en-US" altLang="zh-CN" sz="2400" dirty="0" err="1" smtClean="0">
                <a:latin typeface="宋体" panose="02010600030101010101" pitchFamily="2" charset="-122"/>
                <a:ea typeface="宋体" panose="02010600030101010101" pitchFamily="2" charset="-122"/>
              </a:rPr>
              <a:t>Vapnik</a:t>
            </a:r>
            <a:r>
              <a:rPr lang="zh-CN" altLang="en-US" sz="2400" dirty="0" smtClean="0">
                <a:latin typeface="宋体" panose="02010600030101010101" pitchFamily="2" charset="-122"/>
                <a:ea typeface="宋体" panose="02010600030101010101" pitchFamily="2" charset="-122"/>
              </a:rPr>
              <a:t>出版了“统计学习理论”一书。</a:t>
            </a:r>
          </a:p>
          <a:p>
            <a:pPr algn="just">
              <a:lnSpc>
                <a:spcPts val="3500"/>
              </a:lnSpc>
              <a:buFont typeface="Wingdings" panose="05000000000000000000" pitchFamily="2" charset="2"/>
              <a:buChar char="Ø"/>
            </a:pPr>
            <a:r>
              <a:rPr lang="zh-CN" altLang="en-US" sz="2400" dirty="0" smtClean="0">
                <a:latin typeface="宋体" panose="02010600030101010101" pitchFamily="2" charset="-122"/>
                <a:ea typeface="宋体" panose="02010600030101010101" pitchFamily="2" charset="-122"/>
              </a:rPr>
              <a:t>      对</a:t>
            </a:r>
            <a:r>
              <a:rPr lang="en-US" altLang="zh-CN" sz="2400" dirty="0" smtClean="0">
                <a:latin typeface="宋体" panose="02010600030101010101" pitchFamily="2" charset="-122"/>
                <a:ea typeface="宋体" panose="02010600030101010101" pitchFamily="2" charset="-122"/>
              </a:rPr>
              <a:t>PAC</a:t>
            </a:r>
            <a:r>
              <a:rPr lang="zh-CN" altLang="en-US" sz="2400" dirty="0" smtClean="0">
                <a:latin typeface="宋体" panose="02010600030101010101" pitchFamily="2" charset="-122"/>
                <a:ea typeface="宋体" panose="02010600030101010101" pitchFamily="2" charset="-122"/>
              </a:rPr>
              <a:t>的研究是一种理论性，存在性的；</a:t>
            </a:r>
            <a:r>
              <a:rPr lang="en-US" altLang="zh-CN" sz="2400" dirty="0" err="1" smtClean="0">
                <a:latin typeface="宋体" panose="02010600030101010101" pitchFamily="2" charset="-122"/>
                <a:ea typeface="宋体" panose="02010600030101010101" pitchFamily="2" charset="-122"/>
              </a:rPr>
              <a:t>Vapnik</a:t>
            </a:r>
            <a:r>
              <a:rPr lang="zh-CN" altLang="en-US" sz="2400" dirty="0" smtClean="0">
                <a:latin typeface="宋体" panose="02010600030101010101" pitchFamily="2" charset="-122"/>
                <a:ea typeface="宋体" panose="02010600030101010101" pitchFamily="2" charset="-122"/>
              </a:rPr>
              <a:t>的研究却是构造性的，他将这类研究模型称为</a:t>
            </a:r>
            <a:r>
              <a:rPr lang="zh-CN" altLang="en-US" sz="2400" dirty="0" smtClean="0">
                <a:solidFill>
                  <a:srgbClr val="FF0000"/>
                </a:solidFill>
                <a:latin typeface="宋体" panose="02010600030101010101" pitchFamily="2" charset="-122"/>
                <a:ea typeface="宋体" panose="02010600030101010101" pitchFamily="2" charset="-122"/>
              </a:rPr>
              <a:t>支持向量机</a:t>
            </a:r>
            <a:r>
              <a:rPr lang="en-US" altLang="zh-CN" sz="2400" dirty="0" err="1" smtClean="0">
                <a:latin typeface="宋体" panose="02010600030101010101" pitchFamily="2" charset="-122"/>
                <a:ea typeface="宋体" panose="02010600030101010101" pitchFamily="2" charset="-122"/>
              </a:rPr>
              <a:t>SVM（Support</a:t>
            </a:r>
            <a:r>
              <a:rPr lang="en-US" altLang="zh-CN" sz="2400" dirty="0" smtClean="0">
                <a:latin typeface="宋体" panose="02010600030101010101" pitchFamily="2" charset="-122"/>
                <a:ea typeface="宋体" panose="02010600030101010101" pitchFamily="2" charset="-122"/>
              </a:rPr>
              <a:t> Vector Machine）。</a:t>
            </a:r>
          </a:p>
          <a:p>
            <a:pPr>
              <a:buFontTx/>
              <a:buNone/>
            </a:pPr>
            <a:endParaRPr lang="zh-CN" altLang="en-US" sz="2000" dirty="0" smtClean="0">
              <a:latin typeface="Times New Roman" panose="02020603050405020304" pitchFamily="18" charset="0"/>
              <a:ea typeface="宋体" panose="02010600030101010101" pitchFamily="2" charset="-122"/>
            </a:endParaRPr>
          </a:p>
        </p:txBody>
      </p:sp>
      <p:sp>
        <p:nvSpPr>
          <p:cNvPr id="15363" name="Rectangle 4"/>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endParaRPr lang="zh-CN" altLang="en-US" sz="2000">
              <a:ea typeface="宋体" panose="02010600030101010101" pitchFamily="2" charset="-122"/>
            </a:endParaRPr>
          </a:p>
        </p:txBody>
      </p:sp>
      <p:sp>
        <p:nvSpPr>
          <p:cNvPr id="153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C836BF7-2BF1-4AEA-BE6C-F1913E7035C9}" type="slidenum">
              <a:rPr lang="zh-CN" altLang="en-US" sz="1400"/>
              <a:pPr/>
              <a:t>11</a:t>
            </a:fld>
            <a:endParaRPr lang="en-US" altLang="zh-CN" sz="1400"/>
          </a:p>
        </p:txBody>
      </p:sp>
    </p:spTree>
    <p:extLst>
      <p:ext uri="{BB962C8B-B14F-4D97-AF65-F5344CB8AC3E}">
        <p14:creationId xmlns:p14="http://schemas.microsoft.com/office/powerpoint/2010/main" val="424934315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smtClean="0"/>
              <a:t>5.1.4 </a:t>
            </a:r>
            <a:r>
              <a:rPr lang="zh-CN" altLang="en-US" dirty="0" smtClean="0"/>
              <a:t>机器学习能做什么？</a:t>
            </a:r>
          </a:p>
        </p:txBody>
      </p:sp>
      <p:sp>
        <p:nvSpPr>
          <p:cNvPr id="13315" name="Rectangle 3"/>
          <p:cNvSpPr>
            <a:spLocks noGrp="1" noChangeArrowheads="1"/>
          </p:cNvSpPr>
          <p:nvPr>
            <p:ph type="body" idx="1"/>
          </p:nvPr>
        </p:nvSpPr>
        <p:spPr/>
        <p:txBody>
          <a:bodyPr/>
          <a:lstStyle/>
          <a:p>
            <a:r>
              <a:rPr lang="zh-CN" altLang="en-US" dirty="0" smtClean="0"/>
              <a:t>机器学习也是人工智能的组成部分。</a:t>
            </a:r>
          </a:p>
          <a:p>
            <a:r>
              <a:rPr lang="zh-CN" altLang="en-US" dirty="0" smtClean="0"/>
              <a:t>授予鱼不如授予渔</a:t>
            </a:r>
          </a:p>
          <a:p>
            <a:pPr lvl="1"/>
            <a:r>
              <a:rPr lang="zh-CN" altLang="en-US" dirty="0" smtClean="0"/>
              <a:t>为了智能化，处于变化环境中的系统不需具备学习能力。如果系统能够学习并且适应这些变化，那么系统设计者就不必预见所有情况，并为它们提供解决方案了。</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565913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5.1.4 </a:t>
            </a:r>
            <a:r>
              <a:rPr lang="zh-CN" altLang="en-US" dirty="0" smtClean="0"/>
              <a:t>机器学习能做什么？</a:t>
            </a:r>
          </a:p>
        </p:txBody>
      </p:sp>
      <p:sp>
        <p:nvSpPr>
          <p:cNvPr id="14339" name="Rectangle 3"/>
          <p:cNvSpPr>
            <a:spLocks noGrp="1" noChangeArrowheads="1"/>
          </p:cNvSpPr>
          <p:nvPr>
            <p:ph type="body" idx="1"/>
          </p:nvPr>
        </p:nvSpPr>
        <p:spPr/>
        <p:txBody>
          <a:bodyPr/>
          <a:lstStyle/>
          <a:p>
            <a:r>
              <a:rPr lang="zh-CN" altLang="en-US" sz="2800" dirty="0" smtClean="0"/>
              <a:t>机器学习还可以解决视觉、语音识别以及机器人方面的许多问题。</a:t>
            </a:r>
          </a:p>
          <a:p>
            <a:r>
              <a:rPr lang="zh-CN" altLang="en-US" sz="2800" dirty="0" smtClean="0"/>
              <a:t>模式识别</a:t>
            </a:r>
          </a:p>
          <a:p>
            <a:pPr lvl="1"/>
            <a:r>
              <a:rPr lang="zh-CN" altLang="en-US" sz="2400" dirty="0" smtClean="0"/>
              <a:t>图像和音频的获得很容易，机器如何做到识别？让机器人识别人脸？辨别声音？</a:t>
            </a:r>
          </a:p>
          <a:p>
            <a:pPr lvl="1"/>
            <a:r>
              <a:rPr lang="zh-CN" altLang="en-US" sz="2400" dirty="0" smtClean="0"/>
              <a:t>一个图像并非是像素点的随机组合，人脸是有结构、对称的。人脸上的器官是有组合模式的。</a:t>
            </a:r>
          </a:p>
          <a:p>
            <a:pPr lvl="1"/>
            <a:r>
              <a:rPr lang="zh-CN" altLang="en-US" sz="2400" dirty="0" smtClean="0"/>
              <a:t>通过分析一个人的脸部图像的多个样本，学习程序是可以捕获到那个人特有的模式。然后进行辨认。</a:t>
            </a:r>
          </a:p>
          <a:p>
            <a:pPr lvl="1"/>
            <a:endParaRPr lang="en-US" altLang="zh-CN" sz="2400" dirty="0"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128850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800100" y="22225"/>
            <a:ext cx="7772400" cy="1143000"/>
          </a:xfrm>
        </p:spPr>
        <p:txBody>
          <a:bodyPr>
            <a:normAutofit/>
          </a:bodyPr>
          <a:lstStyle/>
          <a:p>
            <a:pPr>
              <a:defRPr/>
            </a:pPr>
            <a:r>
              <a:rPr lang="en-US" altLang="zh-CN" dirty="0" smtClean="0"/>
              <a:t>5.1.5 </a:t>
            </a:r>
            <a:r>
              <a:rPr lang="zh-CN" altLang="en-US" dirty="0" smtClean="0"/>
              <a:t>机器学习</a:t>
            </a:r>
            <a:r>
              <a:rPr lang="zh-CN" altLang="en-US" dirty="0"/>
              <a:t>模型</a:t>
            </a:r>
            <a:endParaRPr lang="zh-CN" altLang="zh-CN" dirty="0"/>
          </a:p>
        </p:txBody>
      </p:sp>
      <p:sp>
        <p:nvSpPr>
          <p:cNvPr id="2" name="Rectangle 4"/>
          <p:cNvSpPr>
            <a:spLocks noGrp="1" noChangeArrowheads="1"/>
          </p:cNvSpPr>
          <p:nvPr>
            <p:ph type="body" idx="1"/>
          </p:nvPr>
        </p:nvSpPr>
        <p:spPr>
          <a:xfrm>
            <a:off x="457201" y="1268411"/>
            <a:ext cx="8507287" cy="5453063"/>
          </a:xfrm>
        </p:spPr>
        <p:txBody>
          <a:bodyPr>
            <a:normAutofit/>
          </a:bodyPr>
          <a:lstStyle/>
          <a:p>
            <a:pPr>
              <a:lnSpc>
                <a:spcPct val="90000"/>
              </a:lnSpc>
            </a:pPr>
            <a:r>
              <a:rPr lang="zh-CN" altLang="en-US" sz="2400" dirty="0" smtClean="0">
                <a:latin typeface="幼圆" panose="02010509060101010101" pitchFamily="49" charset="-122"/>
                <a:ea typeface="幼圆" panose="02010509060101010101" pitchFamily="49" charset="-122"/>
              </a:rPr>
              <a:t>学习的一种模型</a:t>
            </a:r>
            <a:endParaRPr lang="en-US" altLang="zh-CN" sz="2400" dirty="0" smtClean="0">
              <a:latin typeface="幼圆" panose="02010509060101010101" pitchFamily="49" charset="-122"/>
              <a:ea typeface="幼圆" panose="02010509060101010101" pitchFamily="49" charset="-122"/>
            </a:endParaRPr>
          </a:p>
          <a:p>
            <a:pPr marL="0" indent="0">
              <a:lnSpc>
                <a:spcPct val="90000"/>
              </a:lnSpc>
              <a:buNone/>
            </a:pPr>
            <a:endParaRPr lang="zh-CN" altLang="en-US" sz="2400" dirty="0" smtClean="0">
              <a:latin typeface="幼圆" panose="02010509060101010101" pitchFamily="49" charset="-122"/>
              <a:ea typeface="幼圆" panose="02010509060101010101" pitchFamily="49" charset="-122"/>
            </a:endParaRPr>
          </a:p>
          <a:p>
            <a:pPr>
              <a:lnSpc>
                <a:spcPct val="90000"/>
              </a:lnSpc>
            </a:pPr>
            <a:endParaRPr lang="zh-CN" altLang="en-US" sz="1800" dirty="0" smtClean="0">
              <a:ea typeface="宋体" panose="02010600030101010101" pitchFamily="2" charset="-122"/>
            </a:endParaRPr>
          </a:p>
          <a:p>
            <a:pPr>
              <a:lnSpc>
                <a:spcPct val="90000"/>
              </a:lnSpc>
            </a:pPr>
            <a:endParaRPr lang="zh-CN" altLang="en-US" sz="1800" dirty="0" smtClean="0">
              <a:ea typeface="宋体" panose="02010600030101010101" pitchFamily="2" charset="-122"/>
            </a:endParaRPr>
          </a:p>
          <a:p>
            <a:pPr>
              <a:lnSpc>
                <a:spcPct val="90000"/>
              </a:lnSpc>
            </a:pPr>
            <a:endParaRPr lang="zh-CN" altLang="en-US" sz="1800" dirty="0" smtClean="0">
              <a:ea typeface="宋体" panose="02010600030101010101" pitchFamily="2" charset="-122"/>
            </a:endParaRPr>
          </a:p>
          <a:p>
            <a:pPr>
              <a:lnSpc>
                <a:spcPct val="90000"/>
              </a:lnSpc>
            </a:pPr>
            <a:endParaRPr lang="zh-CN" altLang="en-US" sz="1800" dirty="0" smtClean="0">
              <a:latin typeface="宋体" panose="02010600030101010101" pitchFamily="2" charset="-122"/>
              <a:ea typeface="宋体" panose="02010600030101010101" pitchFamily="2" charset="-122"/>
            </a:endParaRPr>
          </a:p>
          <a:p>
            <a:pPr>
              <a:lnSpc>
                <a:spcPct val="90000"/>
              </a:lnSpc>
            </a:pPr>
            <a:endParaRPr lang="zh-CN" altLang="en-US" sz="1800" dirty="0" smtClean="0">
              <a:latin typeface="宋体" panose="02010600030101010101" pitchFamily="2" charset="-122"/>
              <a:ea typeface="宋体" panose="02010600030101010101" pitchFamily="2" charset="-122"/>
            </a:endParaRPr>
          </a:p>
          <a:p>
            <a:pPr>
              <a:lnSpc>
                <a:spcPts val="2700"/>
              </a:lnSpc>
            </a:pPr>
            <a:r>
              <a:rPr lang="zh-CN" altLang="en-US" sz="2000" dirty="0" smtClean="0">
                <a:latin typeface="+mn-ea"/>
              </a:rPr>
              <a:t>环境：外部信息的来源，它将为系统的学习提供有关信息</a:t>
            </a:r>
          </a:p>
          <a:p>
            <a:pPr>
              <a:lnSpc>
                <a:spcPts val="2700"/>
              </a:lnSpc>
            </a:pPr>
            <a:r>
              <a:rPr lang="zh-CN" altLang="en-US" sz="2000" dirty="0" smtClean="0">
                <a:latin typeface="+mn-ea"/>
              </a:rPr>
              <a:t>知识库：代表系统已经具有的知识</a:t>
            </a:r>
          </a:p>
          <a:p>
            <a:pPr>
              <a:lnSpc>
                <a:spcPts val="2700"/>
              </a:lnSpc>
            </a:pPr>
            <a:r>
              <a:rPr lang="zh-CN" altLang="en-US" sz="2000" dirty="0" smtClean="0">
                <a:latin typeface="+mn-ea"/>
              </a:rPr>
              <a:t>学习环节：系统的学习机构，它通过对环境的感知取得外部信息，然后经分析、综合、类比、归纳等思维过程获得知识，生成新的知识或改进知识库的组织结构。</a:t>
            </a:r>
          </a:p>
          <a:p>
            <a:pPr>
              <a:lnSpc>
                <a:spcPts val="2700"/>
              </a:lnSpc>
            </a:pPr>
            <a:r>
              <a:rPr lang="zh-CN" altLang="en-US" sz="2000" dirty="0" smtClean="0">
                <a:latin typeface="+mn-ea"/>
              </a:rPr>
              <a:t>执行环节：基于学习后得到的新的知识库，执行一系列任务，并将运行结果报告学习环节，以完成对新知识库的评价，指导进一步的学习工作,是该模型的核心</a:t>
            </a:r>
            <a:r>
              <a:rPr lang="en-US" altLang="zh-CN" sz="2000" dirty="0" smtClean="0">
                <a:latin typeface="+mn-ea"/>
              </a:rPr>
              <a:t>。 </a:t>
            </a:r>
          </a:p>
        </p:txBody>
      </p:sp>
      <p:sp>
        <p:nvSpPr>
          <p:cNvPr id="11269" name="Rectangle 18"/>
          <p:cNvSpPr>
            <a:spLocks noChangeArrowheads="1"/>
          </p:cNvSpPr>
          <p:nvPr/>
        </p:nvSpPr>
        <p:spPr bwMode="auto">
          <a:xfrm>
            <a:off x="912034" y="34290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endParaRPr lang="zh-CN" altLang="en-US" sz="2000">
              <a:ea typeface="宋体" panose="02010600030101010101" pitchFamily="2" charset="-122"/>
            </a:endParaRPr>
          </a:p>
        </p:txBody>
      </p:sp>
      <p:sp>
        <p:nvSpPr>
          <p:cNvPr id="112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00AF38D-ADC5-4BB3-A7CA-369F1219C1A4}" type="slidenum">
              <a:rPr lang="zh-CN" altLang="en-US" sz="1400"/>
              <a:pPr/>
              <a:t>14</a:t>
            </a:fld>
            <a:endParaRPr lang="en-US" altLang="zh-CN" sz="140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41" y="1943748"/>
            <a:ext cx="6992718" cy="1341236"/>
          </a:xfrm>
          <a:prstGeom prst="rect">
            <a:avLst/>
          </a:prstGeom>
        </p:spPr>
      </p:pic>
    </p:spTree>
    <p:extLst>
      <p:ext uri="{BB962C8B-B14F-4D97-AF65-F5344CB8AC3E}">
        <p14:creationId xmlns:p14="http://schemas.microsoft.com/office/powerpoint/2010/main" val="72752012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16632"/>
            <a:ext cx="8229600" cy="1143000"/>
          </a:xfrm>
        </p:spPr>
        <p:txBody>
          <a:bodyPr/>
          <a:lstStyle/>
          <a:p>
            <a:r>
              <a:rPr lang="en-US" altLang="zh-CN" dirty="0" smtClean="0"/>
              <a:t>5.1.6 </a:t>
            </a:r>
            <a:r>
              <a:rPr lang="zh-CN" altLang="en-US" dirty="0" smtClean="0"/>
              <a:t>机器学习</a:t>
            </a:r>
            <a:r>
              <a:rPr lang="zh-CN" altLang="en-US" dirty="0"/>
              <a:t>分类</a:t>
            </a:r>
          </a:p>
        </p:txBody>
      </p:sp>
      <p:sp>
        <p:nvSpPr>
          <p:cNvPr id="13315" name="Rectangle 3"/>
          <p:cNvSpPr>
            <a:spLocks noGrp="1" noChangeArrowheads="1"/>
          </p:cNvSpPr>
          <p:nvPr>
            <p:ph type="body" idx="1"/>
          </p:nvPr>
        </p:nvSpPr>
        <p:spPr>
          <a:xfrm>
            <a:off x="323528" y="1259632"/>
            <a:ext cx="8640960" cy="5193704"/>
          </a:xfrm>
        </p:spPr>
        <p:txBody>
          <a:bodyPr>
            <a:normAutofit/>
          </a:bodyPr>
          <a:lstStyle/>
          <a:p>
            <a:r>
              <a:rPr lang="zh-CN" altLang="en-US" dirty="0"/>
              <a:t>按照有无指导来分：</a:t>
            </a:r>
          </a:p>
          <a:p>
            <a:pPr lvl="1"/>
            <a:r>
              <a:rPr lang="zh-CN" altLang="en-US" sz="2400" dirty="0"/>
              <a:t>有监督学习（或有导师学习）、无监督学习（或无导师学习）和强化学习（或增强学习）。</a:t>
            </a:r>
          </a:p>
          <a:p>
            <a:r>
              <a:rPr lang="zh-CN" altLang="en-US" dirty="0"/>
              <a:t>按学习方法来分：</a:t>
            </a:r>
          </a:p>
          <a:p>
            <a:pPr lvl="1"/>
            <a:r>
              <a:rPr lang="zh-CN" altLang="en-US" sz="2400" dirty="0"/>
              <a:t>有机械式学习、指导式学习、范例学习、类比学习、解释学习。</a:t>
            </a:r>
          </a:p>
          <a:p>
            <a:r>
              <a:rPr lang="zh-CN" altLang="en-US" dirty="0"/>
              <a:t>按推理策略来分：</a:t>
            </a:r>
          </a:p>
          <a:p>
            <a:pPr lvl="1"/>
            <a:r>
              <a:rPr lang="zh-CN" altLang="en-US" sz="2400" dirty="0"/>
              <a:t>有演绎学习、归纳学习、类比学习、解释学习等。</a:t>
            </a:r>
          </a:p>
          <a:p>
            <a:r>
              <a:rPr lang="zh-CN" altLang="en-US" dirty="0"/>
              <a:t>综合多因素的分类：</a:t>
            </a:r>
          </a:p>
          <a:p>
            <a:pPr lvl="1"/>
            <a:r>
              <a:rPr lang="zh-CN" altLang="en-US" sz="2400" dirty="0"/>
              <a:t>有人工神经网络学习、进化学习、概念学习、分析学习、基于范例的学习等等。</a:t>
            </a:r>
          </a:p>
          <a:p>
            <a:endParaRPr lang="en-US" altLang="zh-CN" sz="2800" b="1" dirty="0" smtClean="0">
              <a:latin typeface="+mn-ea"/>
            </a:endParaRPr>
          </a:p>
          <a:p>
            <a:endParaRPr lang="zh-CN" altLang="en-US" sz="2800" b="1" dirty="0">
              <a:latin typeface="+mn-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837723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536" y="764704"/>
            <a:ext cx="7772400" cy="838200"/>
          </a:xfrm>
        </p:spPr>
        <p:txBody>
          <a:bodyPr/>
          <a:lstStyle/>
          <a:p>
            <a:pPr algn="ctr" eaLnBrk="1" fontAlgn="auto" hangingPunct="1">
              <a:spcAft>
                <a:spcPts val="0"/>
              </a:spcAft>
              <a:defRPr/>
            </a:pPr>
            <a:r>
              <a:rPr lang="en-US" altLang="zh-CN" b="1" dirty="0" smtClean="0"/>
              <a:t>5.1.7 </a:t>
            </a:r>
            <a:r>
              <a:rPr lang="zh-CN" altLang="en-US" b="1" dirty="0" smtClean="0"/>
              <a:t>机器学习</a:t>
            </a:r>
            <a:r>
              <a:rPr lang="zh-CN" altLang="en-US" b="1" dirty="0"/>
              <a:t>的基本问题</a:t>
            </a:r>
          </a:p>
        </p:txBody>
      </p:sp>
      <p:sp>
        <p:nvSpPr>
          <p:cNvPr id="14349" name="Rectangle 13" descr="Rectangle: Click to edit Master text styles&#10;Second level&#10;Third level&#10;Fourth level&#10;Fifth level"/>
          <p:cNvSpPr>
            <a:spLocks noGrp="1" noChangeArrowheads="1"/>
          </p:cNvSpPr>
          <p:nvPr>
            <p:ph idx="1"/>
          </p:nvPr>
        </p:nvSpPr>
        <p:spPr>
          <a:xfrm>
            <a:off x="323850" y="1844823"/>
            <a:ext cx="8424863" cy="4679801"/>
          </a:xfrm>
        </p:spPr>
        <p:txBody>
          <a:bodyPr/>
          <a:lstStyle/>
          <a:p>
            <a:pPr eaLnBrk="1" hangingPunct="1"/>
            <a:r>
              <a:rPr lang="zh-CN" altLang="en-US" dirty="0" smtClean="0"/>
              <a:t>机器学习中解决的基本问题主要有：</a:t>
            </a:r>
          </a:p>
          <a:p>
            <a:pPr lvl="1" eaLnBrk="1" hangingPunct="1"/>
            <a:r>
              <a:rPr lang="zh-CN" altLang="en-US" dirty="0" smtClean="0"/>
              <a:t>分类、聚类、预测、联想、优化。</a:t>
            </a:r>
          </a:p>
          <a:p>
            <a:pPr eaLnBrk="1" hangingPunct="1"/>
            <a:r>
              <a:rPr lang="zh-CN" altLang="en-US" dirty="0" smtClean="0"/>
              <a:t>令</a:t>
            </a:r>
            <a:r>
              <a:rPr lang="en-US" altLang="zh-CN" dirty="0" smtClean="0"/>
              <a:t>S</a:t>
            </a:r>
            <a:r>
              <a:rPr lang="zh-CN" altLang="en-US" dirty="0" smtClean="0"/>
              <a:t>表示数据空间，</a:t>
            </a:r>
            <a:r>
              <a:rPr lang="en-US" altLang="zh-CN" dirty="0" smtClean="0"/>
              <a:t>Z</a:t>
            </a:r>
            <a:r>
              <a:rPr lang="zh-CN" altLang="en-US" dirty="0" smtClean="0"/>
              <a:t>表示目标空间。</a:t>
            </a:r>
            <a:endParaRPr lang="en-US" altLang="zh-CN" dirty="0" smtClean="0"/>
          </a:p>
          <a:p>
            <a:pPr marL="0" indent="0" eaLnBrk="1" hangingPunct="1">
              <a:buNone/>
            </a:pPr>
            <a:r>
              <a:rPr lang="en-US" altLang="zh-CN" dirty="0"/>
              <a:t> </a:t>
            </a:r>
            <a:r>
              <a:rPr lang="en-US" altLang="zh-CN" dirty="0" smtClean="0"/>
              <a:t>   </a:t>
            </a:r>
            <a:r>
              <a:rPr lang="zh-CN" altLang="en-US" dirty="0" smtClean="0"/>
              <a:t>机器学习就是在现有观察的基础上求得一个函数</a:t>
            </a:r>
            <a:r>
              <a:rPr lang="en-US" altLang="zh-CN" dirty="0" smtClean="0"/>
              <a:t>L:S→Z</a:t>
            </a:r>
            <a:r>
              <a:rPr lang="zh-CN" altLang="en-US" dirty="0" smtClean="0"/>
              <a:t>，实现从给定数据到目标空间的映射。</a:t>
            </a:r>
          </a:p>
          <a:p>
            <a:pPr eaLnBrk="1" hangingPunct="1"/>
            <a:r>
              <a:rPr lang="zh-CN" altLang="en-US" dirty="0" smtClean="0"/>
              <a:t>不同特征的学习函数实际上表示了不同的基本问题。 </a:t>
            </a:r>
          </a:p>
        </p:txBody>
      </p:sp>
      <p:sp>
        <p:nvSpPr>
          <p:cNvPr id="4" name="灯片编号占位符 5"/>
          <p:cNvSpPr>
            <a:spLocks noGrp="1"/>
          </p:cNvSpPr>
          <p:nvPr>
            <p:ph type="sldNum" sz="quarter" idx="12"/>
          </p:nvPr>
        </p:nvSpPr>
        <p:spPr/>
        <p:txBody>
          <a:bodyPr/>
          <a:lstStyle/>
          <a:p>
            <a:pPr>
              <a:defRPr/>
            </a:pPr>
            <a:fld id="{D6A471E2-B3BD-4AC6-846D-0F194E64E886}" type="slidenum">
              <a:rPr lang="en-US" altLang="zh-CN"/>
              <a:pPr>
                <a:defRPr/>
              </a:pPr>
              <a:t>16</a:t>
            </a:fld>
            <a:endParaRPr lang="en-US" altLang="zh-CN"/>
          </a:p>
        </p:txBody>
      </p:sp>
    </p:spTree>
    <p:extLst>
      <p:ext uri="{BB962C8B-B14F-4D97-AF65-F5344CB8AC3E}">
        <p14:creationId xmlns:p14="http://schemas.microsoft.com/office/powerpoint/2010/main" val="1768753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xEl>
                                              <p:pRg st="0" end="0"/>
                                            </p:txEl>
                                          </p:spTgt>
                                        </p:tgtEl>
                                        <p:attrNameLst>
                                          <p:attrName>style.visibility</p:attrName>
                                        </p:attrNameLst>
                                      </p:cBhvr>
                                      <p:to>
                                        <p:strVal val="visible"/>
                                      </p:to>
                                    </p:set>
                                    <p:anim calcmode="lin" valueType="num">
                                      <p:cBhvr additive="base">
                                        <p:cTn id="7" dur="500" fill="hold"/>
                                        <p:tgtEl>
                                          <p:spTgt spid="143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49">
                                            <p:txEl>
                                              <p:pRg st="1" end="1"/>
                                            </p:txEl>
                                          </p:spTgt>
                                        </p:tgtEl>
                                        <p:attrNameLst>
                                          <p:attrName>style.visibility</p:attrName>
                                        </p:attrNameLst>
                                      </p:cBhvr>
                                      <p:to>
                                        <p:strVal val="visible"/>
                                      </p:to>
                                    </p:set>
                                    <p:anim calcmode="lin" valueType="num">
                                      <p:cBhvr additive="base">
                                        <p:cTn id="13" dur="500" fill="hold"/>
                                        <p:tgtEl>
                                          <p:spTgt spid="143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49">
                                            <p:txEl>
                                              <p:pRg st="2" end="2"/>
                                            </p:txEl>
                                          </p:spTgt>
                                        </p:tgtEl>
                                        <p:attrNameLst>
                                          <p:attrName>style.visibility</p:attrName>
                                        </p:attrNameLst>
                                      </p:cBhvr>
                                      <p:to>
                                        <p:strVal val="visible"/>
                                      </p:to>
                                    </p:set>
                                    <p:anim calcmode="lin" valueType="num">
                                      <p:cBhvr additive="base">
                                        <p:cTn id="19" dur="500" fill="hold"/>
                                        <p:tgtEl>
                                          <p:spTgt spid="143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9">
                                            <p:txEl>
                                              <p:pRg st="3" end="3"/>
                                            </p:txEl>
                                          </p:spTgt>
                                        </p:tgtEl>
                                        <p:attrNameLst>
                                          <p:attrName>style.visibility</p:attrName>
                                        </p:attrNameLst>
                                      </p:cBhvr>
                                      <p:to>
                                        <p:strVal val="visible"/>
                                      </p:to>
                                    </p:set>
                                    <p:anim calcmode="lin" valueType="num">
                                      <p:cBhvr additive="base">
                                        <p:cTn id="25" dur="500" fill="hold"/>
                                        <p:tgtEl>
                                          <p:spTgt spid="1434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349">
                                            <p:txEl>
                                              <p:pRg st="4" end="4"/>
                                            </p:txEl>
                                          </p:spTgt>
                                        </p:tgtEl>
                                        <p:attrNameLst>
                                          <p:attrName>style.visibility</p:attrName>
                                        </p:attrNameLst>
                                      </p:cBhvr>
                                      <p:to>
                                        <p:strVal val="visible"/>
                                      </p:to>
                                    </p:set>
                                    <p:anim calcmode="lin" valueType="num">
                                      <p:cBhvr additive="base">
                                        <p:cTn id="31" dur="500" fill="hold"/>
                                        <p:tgtEl>
                                          <p:spTgt spid="1434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755650" y="430213"/>
            <a:ext cx="7626350" cy="838200"/>
          </a:xfrm>
        </p:spPr>
        <p:txBody>
          <a:bodyPr/>
          <a:lstStyle/>
          <a:p>
            <a:pPr eaLnBrk="1" fontAlgn="auto" hangingPunct="1">
              <a:spcAft>
                <a:spcPts val="0"/>
              </a:spcAft>
              <a:defRPr/>
            </a:pPr>
            <a:r>
              <a:rPr lang="zh-CN" altLang="en-US" sz="4800" b="1"/>
              <a:t>分类问题</a:t>
            </a:r>
          </a:p>
        </p:txBody>
      </p:sp>
      <p:sp>
        <p:nvSpPr>
          <p:cNvPr id="121859" name="Rectangle 3" descr="Rectangle: Click to edit Master text styles&#10;Second level&#10;Third level&#10;Fourth level&#10;Fifth level"/>
          <p:cNvSpPr>
            <a:spLocks noGrp="1" noChangeArrowheads="1"/>
          </p:cNvSpPr>
          <p:nvPr>
            <p:ph idx="1"/>
          </p:nvPr>
        </p:nvSpPr>
        <p:spPr>
          <a:xfrm>
            <a:off x="539750" y="2060575"/>
            <a:ext cx="7777163" cy="4464050"/>
          </a:xfrm>
        </p:spPr>
        <p:txBody>
          <a:bodyPr/>
          <a:lstStyle/>
          <a:p>
            <a:pPr eaLnBrk="1" hangingPunct="1"/>
            <a:r>
              <a:rPr lang="zh-CN" altLang="en-US" sz="2800" smtClean="0"/>
              <a:t>目标空间是已知有限离散值空间，</a:t>
            </a:r>
          </a:p>
          <a:p>
            <a:pPr eaLnBrk="1" hangingPunct="1">
              <a:buFont typeface="Wingdings" pitchFamily="2" charset="2"/>
              <a:buNone/>
            </a:pPr>
            <a:r>
              <a:rPr lang="zh-CN" altLang="en-US" sz="2800" smtClean="0"/>
              <a:t>	即， </a:t>
            </a:r>
            <a:r>
              <a:rPr lang="en-US" altLang="zh-CN" sz="2800" smtClean="0"/>
              <a:t>Z=C={c</a:t>
            </a:r>
            <a:r>
              <a:rPr lang="en-US" altLang="zh-CN" sz="2800" baseline="-25000" smtClean="0"/>
              <a:t>1</a:t>
            </a:r>
            <a:r>
              <a:rPr lang="en-US" altLang="zh-CN" sz="2800" smtClean="0"/>
              <a:t>,c</a:t>
            </a:r>
            <a:r>
              <a:rPr lang="en-US" altLang="zh-CN" sz="2800" baseline="-25000" smtClean="0"/>
              <a:t>2</a:t>
            </a:r>
            <a:r>
              <a:rPr lang="en-US" altLang="zh-CN" sz="2800" smtClean="0"/>
              <a:t>,</a:t>
            </a:r>
            <a:r>
              <a:rPr lang="en-US" altLang="zh-CN" sz="2800" smtClean="0">
                <a:latin typeface="Times New Roman" pitchFamily="18" charset="0"/>
              </a:rPr>
              <a:t>…</a:t>
            </a:r>
            <a:r>
              <a:rPr lang="en-US" altLang="zh-CN" sz="2800" smtClean="0"/>
              <a:t>c</a:t>
            </a:r>
            <a:r>
              <a:rPr lang="en-US" altLang="zh-CN" sz="2800" baseline="-25000" smtClean="0"/>
              <a:t>i</a:t>
            </a:r>
            <a:r>
              <a:rPr lang="en-US" altLang="zh-CN" sz="2800" smtClean="0"/>
              <a:t>,</a:t>
            </a:r>
            <a:r>
              <a:rPr lang="en-US" altLang="zh-CN" sz="2800" smtClean="0">
                <a:latin typeface="Times New Roman" pitchFamily="18" charset="0"/>
              </a:rPr>
              <a:t>…</a:t>
            </a:r>
            <a:r>
              <a:rPr lang="en-US" altLang="zh-CN" sz="2800" smtClean="0"/>
              <a:t>,c</a:t>
            </a:r>
            <a:r>
              <a:rPr lang="en-US" altLang="zh-CN" sz="2800" baseline="-25000" smtClean="0"/>
              <a:t>n</a:t>
            </a:r>
            <a:r>
              <a:rPr lang="en-US" altLang="zh-CN" sz="2800" smtClean="0"/>
              <a:t>}</a:t>
            </a:r>
          </a:p>
          <a:p>
            <a:pPr eaLnBrk="1" hangingPunct="1">
              <a:buFont typeface="Wingdings" pitchFamily="2" charset="2"/>
              <a:buNone/>
            </a:pPr>
            <a:r>
              <a:rPr lang="en-US" altLang="zh-CN" sz="2800" smtClean="0"/>
              <a:t>	</a:t>
            </a:r>
            <a:r>
              <a:rPr lang="zh-CN" altLang="en-US" sz="2800" smtClean="0"/>
              <a:t>待求函数就是分类函数（分类器</a:t>
            </a:r>
            <a:r>
              <a:rPr lang="en-US" altLang="zh-CN" sz="2800" smtClean="0"/>
              <a:t>/</a:t>
            </a:r>
            <a:r>
              <a:rPr lang="zh-CN" altLang="en-US" sz="2800" smtClean="0"/>
              <a:t>分类模型）。</a:t>
            </a:r>
          </a:p>
          <a:p>
            <a:pPr eaLnBrk="1" hangingPunct="1"/>
            <a:r>
              <a:rPr lang="zh-CN" altLang="en-US" sz="2800" smtClean="0"/>
              <a:t>分类问题所用的训练数据是</a:t>
            </a:r>
            <a:r>
              <a:rPr lang="en-US" altLang="zh-CN" sz="2800" smtClean="0"/>
              <a:t>&lt;D,C&gt;</a:t>
            </a:r>
            <a:r>
              <a:rPr lang="zh-CN" altLang="en-US" sz="2800" smtClean="0"/>
              <a:t>，           。</a:t>
            </a:r>
          </a:p>
          <a:p>
            <a:pPr eaLnBrk="1" hangingPunct="1"/>
            <a:r>
              <a:rPr lang="zh-CN" altLang="en-US" sz="2800" smtClean="0"/>
              <a:t>由于学习时目标类别已知，所以分类算法都是有监督学习。</a:t>
            </a:r>
          </a:p>
          <a:p>
            <a:pPr eaLnBrk="1" hangingPunct="1"/>
            <a:r>
              <a:rPr lang="zh-CN" altLang="en-US" sz="2800" smtClean="0"/>
              <a:t>常用的方法：</a:t>
            </a:r>
          </a:p>
          <a:p>
            <a:pPr lvl="1" eaLnBrk="1" hangingPunct="1"/>
            <a:r>
              <a:rPr lang="zh-CN" altLang="en-US" sz="2400" smtClean="0"/>
              <a:t>决策树方法、贝叶斯方法、前馈神经网络</a:t>
            </a:r>
            <a:r>
              <a:rPr lang="en-US" altLang="zh-CN" sz="2400" smtClean="0"/>
              <a:t>BP</a:t>
            </a:r>
            <a:r>
              <a:rPr lang="zh-CN" altLang="en-US" sz="2400" smtClean="0"/>
              <a:t>算法、支持向量机方法等   </a:t>
            </a:r>
          </a:p>
        </p:txBody>
      </p:sp>
      <p:sp>
        <p:nvSpPr>
          <p:cNvPr id="8" name="灯片编号占位符 5"/>
          <p:cNvSpPr>
            <a:spLocks noGrp="1"/>
          </p:cNvSpPr>
          <p:nvPr>
            <p:ph type="sldNum" sz="quarter" idx="12"/>
          </p:nvPr>
        </p:nvSpPr>
        <p:spPr/>
        <p:txBody>
          <a:bodyPr/>
          <a:lstStyle/>
          <a:p>
            <a:pPr>
              <a:defRPr/>
            </a:pPr>
            <a:fld id="{E3C6E3B7-7CB4-488D-957A-AC48C91C32BF}" type="slidenum">
              <a:rPr lang="en-US" altLang="zh-CN"/>
              <a:pPr>
                <a:defRPr/>
              </a:pPr>
              <a:t>17</a:t>
            </a:fld>
            <a:endParaRPr lang="en-US" altLang="zh-CN"/>
          </a:p>
        </p:txBody>
      </p:sp>
      <p:sp>
        <p:nvSpPr>
          <p:cNvPr id="20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121860" name="Object 4"/>
          <p:cNvGraphicFramePr>
            <a:graphicFrameLocks noChangeAspect="1"/>
          </p:cNvGraphicFramePr>
          <p:nvPr/>
        </p:nvGraphicFramePr>
        <p:xfrm>
          <a:off x="6588125" y="3721100"/>
          <a:ext cx="879475" cy="355600"/>
        </p:xfrm>
        <a:graphic>
          <a:graphicData uri="http://schemas.openxmlformats.org/presentationml/2006/ole">
            <mc:AlternateContent xmlns:mc="http://schemas.openxmlformats.org/markup-compatibility/2006">
              <mc:Choice xmlns:v="urn:schemas-microsoft-com:vml" Requires="v">
                <p:oleObj spid="_x0000_s18490" name="Equation" r:id="rId4" imgW="444114" imgH="177646" progId="Equation.3">
                  <p:embed/>
                </p:oleObj>
              </mc:Choice>
              <mc:Fallback>
                <p:oleObj name="Equation" r:id="rId4" imgW="444114"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3721100"/>
                        <a:ext cx="8794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7"/>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121862" name="Object 6"/>
          <p:cNvGraphicFramePr>
            <a:graphicFrameLocks noChangeAspect="1"/>
          </p:cNvGraphicFramePr>
          <p:nvPr/>
        </p:nvGraphicFramePr>
        <p:xfrm>
          <a:off x="5508625" y="188913"/>
          <a:ext cx="3532188" cy="2278062"/>
        </p:xfrm>
        <a:graphic>
          <a:graphicData uri="http://schemas.openxmlformats.org/presentationml/2006/ole">
            <mc:AlternateContent xmlns:mc="http://schemas.openxmlformats.org/markup-compatibility/2006">
              <mc:Choice xmlns:v="urn:schemas-microsoft-com:vml" Requires="v">
                <p:oleObj spid="_x0000_s18491" name="Visio" r:id="rId6" imgW="1846783" imgH="1190854" progId="Visio.Drawing.11">
                  <p:embed/>
                </p:oleObj>
              </mc:Choice>
              <mc:Fallback>
                <p:oleObj name="Visio" r:id="rId6" imgW="1846783" imgH="119085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188913"/>
                        <a:ext cx="3532188" cy="227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2672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21862"/>
                                        </p:tgtEl>
                                        <p:attrNameLst>
                                          <p:attrName>style.visibility</p:attrName>
                                        </p:attrNameLst>
                                      </p:cBhvr>
                                      <p:to>
                                        <p:strVal val="visible"/>
                                      </p:to>
                                    </p:set>
                                    <p:anim calcmode="lin" valueType="num">
                                      <p:cBhvr additive="base">
                                        <p:cTn id="7" dur="500" fill="hold"/>
                                        <p:tgtEl>
                                          <p:spTgt spid="121862"/>
                                        </p:tgtEl>
                                        <p:attrNameLst>
                                          <p:attrName>ppt_x</p:attrName>
                                        </p:attrNameLst>
                                      </p:cBhvr>
                                      <p:tavLst>
                                        <p:tav tm="0">
                                          <p:val>
                                            <p:strVal val="0-#ppt_w/2"/>
                                          </p:val>
                                        </p:tav>
                                        <p:tav tm="100000">
                                          <p:val>
                                            <p:strVal val="#ppt_x"/>
                                          </p:val>
                                        </p:tav>
                                      </p:tavLst>
                                    </p:anim>
                                    <p:anim calcmode="lin" valueType="num">
                                      <p:cBhvr additive="base">
                                        <p:cTn id="8"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0" end="0"/>
                                            </p:txEl>
                                          </p:spTgt>
                                        </p:tgtEl>
                                        <p:attrNameLst>
                                          <p:attrName>style.visibility</p:attrName>
                                        </p:attrNameLst>
                                      </p:cBhvr>
                                      <p:to>
                                        <p:strVal val="visible"/>
                                      </p:to>
                                    </p:set>
                                    <p:anim calcmode="lin" valueType="num">
                                      <p:cBhvr additive="base">
                                        <p:cTn id="13"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21859">
                                            <p:txEl>
                                              <p:pRg st="1" end="1"/>
                                            </p:txEl>
                                          </p:spTgt>
                                        </p:tgtEl>
                                        <p:attrNameLst>
                                          <p:attrName>style.visibility</p:attrName>
                                        </p:attrNameLst>
                                      </p:cBhvr>
                                      <p:to>
                                        <p:strVal val="visible"/>
                                      </p:to>
                                    </p:set>
                                    <p:anim calcmode="lin" valueType="num">
                                      <p:cBhvr additive="base">
                                        <p:cTn id="18"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121859">
                                            <p:txEl>
                                              <p:pRg st="2" end="2"/>
                                            </p:txEl>
                                          </p:spTgt>
                                        </p:tgtEl>
                                        <p:attrNameLst>
                                          <p:attrName>style.visibility</p:attrName>
                                        </p:attrNameLst>
                                      </p:cBhvr>
                                      <p:to>
                                        <p:strVal val="visible"/>
                                      </p:to>
                                    </p:set>
                                    <p:anim calcmode="lin" valueType="num">
                                      <p:cBhvr additive="base">
                                        <p:cTn id="23"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1859">
                                            <p:txEl>
                                              <p:pRg st="3" end="3"/>
                                            </p:txEl>
                                          </p:spTgt>
                                        </p:tgtEl>
                                        <p:attrNameLst>
                                          <p:attrName>style.visibility</p:attrName>
                                        </p:attrNameLst>
                                      </p:cBhvr>
                                      <p:to>
                                        <p:strVal val="visible"/>
                                      </p:to>
                                    </p:set>
                                    <p:anim calcmode="lin" valueType="num">
                                      <p:cBhvr additive="base">
                                        <p:cTn id="29"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2" fill="hold" nodeType="afterEffect">
                                  <p:stCondLst>
                                    <p:cond delay="0"/>
                                  </p:stCondLst>
                                  <p:childTnLst>
                                    <p:set>
                                      <p:cBhvr>
                                        <p:cTn id="33" dur="1" fill="hold">
                                          <p:stCondLst>
                                            <p:cond delay="0"/>
                                          </p:stCondLst>
                                        </p:cTn>
                                        <p:tgtEl>
                                          <p:spTgt spid="121860"/>
                                        </p:tgtEl>
                                        <p:attrNameLst>
                                          <p:attrName>style.visibility</p:attrName>
                                        </p:attrNameLst>
                                      </p:cBhvr>
                                      <p:to>
                                        <p:strVal val="visible"/>
                                      </p:to>
                                    </p:set>
                                    <p:anim calcmode="lin" valueType="num">
                                      <p:cBhvr additive="base">
                                        <p:cTn id="34" dur="500" fill="hold"/>
                                        <p:tgtEl>
                                          <p:spTgt spid="121860"/>
                                        </p:tgtEl>
                                        <p:attrNameLst>
                                          <p:attrName>ppt_x</p:attrName>
                                        </p:attrNameLst>
                                      </p:cBhvr>
                                      <p:tavLst>
                                        <p:tav tm="0">
                                          <p:val>
                                            <p:strVal val="1+#ppt_w/2"/>
                                          </p:val>
                                        </p:tav>
                                        <p:tav tm="100000">
                                          <p:val>
                                            <p:strVal val="#ppt_x"/>
                                          </p:val>
                                        </p:tav>
                                      </p:tavLst>
                                    </p:anim>
                                    <p:anim calcmode="lin" valueType="num">
                                      <p:cBhvr additive="base">
                                        <p:cTn id="35"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21859">
                                            <p:txEl>
                                              <p:pRg st="4" end="4"/>
                                            </p:txEl>
                                          </p:spTgt>
                                        </p:tgtEl>
                                        <p:attrNameLst>
                                          <p:attrName>style.visibility</p:attrName>
                                        </p:attrNameLst>
                                      </p:cBhvr>
                                      <p:to>
                                        <p:strVal val="visible"/>
                                      </p:to>
                                    </p:set>
                                    <p:anim calcmode="lin" valueType="num">
                                      <p:cBhvr additive="base">
                                        <p:cTn id="40"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21859">
                                            <p:txEl>
                                              <p:pRg st="5" end="5"/>
                                            </p:txEl>
                                          </p:spTgt>
                                        </p:tgtEl>
                                        <p:attrNameLst>
                                          <p:attrName>style.visibility</p:attrName>
                                        </p:attrNameLst>
                                      </p:cBhvr>
                                      <p:to>
                                        <p:strVal val="visible"/>
                                      </p:to>
                                    </p:set>
                                    <p:anim calcmode="lin" valueType="num">
                                      <p:cBhvr additive="base">
                                        <p:cTn id="46"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21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21859">
                                            <p:txEl>
                                              <p:pRg st="6" end="6"/>
                                            </p:txEl>
                                          </p:spTgt>
                                        </p:tgtEl>
                                        <p:attrNameLst>
                                          <p:attrName>style.visibility</p:attrName>
                                        </p:attrNameLst>
                                      </p:cBhvr>
                                      <p:to>
                                        <p:strVal val="visible"/>
                                      </p:to>
                                    </p:set>
                                    <p:anim calcmode="lin" valueType="num">
                                      <p:cBhvr additive="base">
                                        <p:cTn id="52"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18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fontAlgn="auto" hangingPunct="1">
              <a:spcAft>
                <a:spcPts val="0"/>
              </a:spcAft>
              <a:defRPr/>
            </a:pPr>
            <a:r>
              <a:rPr lang="zh-CN" altLang="en-US"/>
              <a:t>预测问题</a:t>
            </a:r>
          </a:p>
        </p:txBody>
      </p:sp>
      <p:sp>
        <p:nvSpPr>
          <p:cNvPr id="216067" name="Rectangle 3" descr="Rectangle: Click to edit Master text styles&#10;Second level&#10;Third level&#10;Fourth level&#10;Fifth level"/>
          <p:cNvSpPr>
            <a:spLocks noGrp="1" noChangeArrowheads="1"/>
          </p:cNvSpPr>
          <p:nvPr>
            <p:ph idx="1"/>
          </p:nvPr>
        </p:nvSpPr>
        <p:spPr>
          <a:xfrm>
            <a:off x="611188" y="2266950"/>
            <a:ext cx="7772400" cy="4114800"/>
          </a:xfrm>
        </p:spPr>
        <p:txBody>
          <a:bodyPr/>
          <a:lstStyle/>
          <a:p>
            <a:pPr eaLnBrk="1" hangingPunct="1">
              <a:lnSpc>
                <a:spcPct val="80000"/>
              </a:lnSpc>
            </a:pPr>
            <a:r>
              <a:rPr lang="zh-CN" altLang="en-US" sz="2800" dirty="0" smtClean="0"/>
              <a:t>目标空间是连续值空间，待求函数就是回归（拟合）曲线（面）。</a:t>
            </a:r>
          </a:p>
          <a:p>
            <a:pPr eaLnBrk="1" hangingPunct="1">
              <a:lnSpc>
                <a:spcPct val="80000"/>
              </a:lnSpc>
              <a:buFont typeface="Wingdings" pitchFamily="2" charset="2"/>
              <a:buNone/>
            </a:pPr>
            <a:r>
              <a:rPr lang="zh-CN" altLang="en-US" sz="2800" dirty="0" smtClean="0"/>
              <a:t>	此时机器学习解决预测问题，也就是求一个数据在目标空间中符合某观测规律的象。</a:t>
            </a:r>
          </a:p>
          <a:p>
            <a:pPr eaLnBrk="1" hangingPunct="1">
              <a:lnSpc>
                <a:spcPct val="80000"/>
              </a:lnSpc>
            </a:pPr>
            <a:r>
              <a:rPr lang="zh-CN" altLang="en-US" sz="2800" dirty="0" smtClean="0"/>
              <a:t>预测问题所用的训练数据是</a:t>
            </a:r>
            <a:r>
              <a:rPr lang="en-US" altLang="zh-CN" sz="2800" dirty="0" smtClean="0"/>
              <a:t>&lt;D,R&gt;</a:t>
            </a:r>
            <a:r>
              <a:rPr lang="zh-CN" altLang="en-US" sz="2800" dirty="0" smtClean="0"/>
              <a:t>，             。 </a:t>
            </a:r>
          </a:p>
          <a:p>
            <a:pPr lvl="1" eaLnBrk="1" hangingPunct="1">
              <a:lnSpc>
                <a:spcPct val="80000"/>
              </a:lnSpc>
            </a:pPr>
            <a:r>
              <a:rPr lang="zh-CN" altLang="en-US" sz="2400" dirty="0" smtClean="0"/>
              <a:t>一般情况下我们事先已知（或者选择了）曲线（面）模型，需要学习的是模型中的参数。</a:t>
            </a:r>
          </a:p>
          <a:p>
            <a:pPr lvl="1" eaLnBrk="1" hangingPunct="1">
              <a:lnSpc>
                <a:spcPct val="80000"/>
              </a:lnSpc>
            </a:pPr>
            <a:r>
              <a:rPr lang="zh-CN" altLang="en-US" sz="2400" dirty="0" smtClean="0"/>
              <a:t>例如已知多项式模型，但是要学习各项的系数。</a:t>
            </a:r>
          </a:p>
          <a:p>
            <a:pPr eaLnBrk="1" hangingPunct="1">
              <a:lnSpc>
                <a:spcPct val="80000"/>
              </a:lnSpc>
            </a:pPr>
            <a:r>
              <a:rPr lang="zh-CN" altLang="en-US" sz="2800" dirty="0" smtClean="0"/>
              <a:t>常用的方法：</a:t>
            </a:r>
          </a:p>
          <a:p>
            <a:pPr lvl="1" eaLnBrk="1" hangingPunct="1">
              <a:lnSpc>
                <a:spcPct val="80000"/>
              </a:lnSpc>
            </a:pPr>
            <a:r>
              <a:rPr lang="zh-CN" altLang="en-US" sz="2400" dirty="0" smtClean="0"/>
              <a:t>人工神经网络方法、线性回归、非线性回归、灰色预测模型等。 </a:t>
            </a:r>
          </a:p>
        </p:txBody>
      </p:sp>
      <p:sp>
        <p:nvSpPr>
          <p:cNvPr id="8" name="灯片编号占位符 5"/>
          <p:cNvSpPr>
            <a:spLocks noGrp="1"/>
          </p:cNvSpPr>
          <p:nvPr>
            <p:ph type="sldNum" sz="quarter" idx="12"/>
          </p:nvPr>
        </p:nvSpPr>
        <p:spPr/>
        <p:txBody>
          <a:bodyPr/>
          <a:lstStyle/>
          <a:p>
            <a:pPr>
              <a:defRPr/>
            </a:pPr>
            <a:fld id="{7CD40217-F8D2-4E7C-9B9A-D4285CD787DD}" type="slidenum">
              <a:rPr lang="en-US" altLang="zh-CN"/>
              <a:pPr>
                <a:defRPr/>
              </a:pPr>
              <a:t>18</a:t>
            </a:fld>
            <a:endParaRPr lang="en-US" altLang="zh-CN"/>
          </a:p>
        </p:txBody>
      </p:sp>
      <p:sp>
        <p:nvSpPr>
          <p:cNvPr id="307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6068" name="Object 4"/>
          <p:cNvGraphicFramePr>
            <a:graphicFrameLocks noChangeAspect="1"/>
          </p:cNvGraphicFramePr>
          <p:nvPr/>
        </p:nvGraphicFramePr>
        <p:xfrm>
          <a:off x="6732588" y="3813175"/>
          <a:ext cx="1008062" cy="407988"/>
        </p:xfrm>
        <a:graphic>
          <a:graphicData uri="http://schemas.openxmlformats.org/presentationml/2006/ole">
            <mc:AlternateContent xmlns:mc="http://schemas.openxmlformats.org/markup-compatibility/2006">
              <mc:Choice xmlns:v="urn:schemas-microsoft-com:vml" Requires="v">
                <p:oleObj spid="_x0000_s19514" name="Equation" r:id="rId4" imgW="444114" imgH="177646" progId="Equation.3">
                  <p:embed/>
                </p:oleObj>
              </mc:Choice>
              <mc:Fallback>
                <p:oleObj name="Equation" r:id="rId4" imgW="444114"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3813175"/>
                        <a:ext cx="10080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Rectangle 7"/>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6070" name="Object 6"/>
          <p:cNvGraphicFramePr>
            <a:graphicFrameLocks noChangeAspect="1"/>
          </p:cNvGraphicFramePr>
          <p:nvPr/>
        </p:nvGraphicFramePr>
        <p:xfrm>
          <a:off x="6083300" y="184150"/>
          <a:ext cx="2952750" cy="2236788"/>
        </p:xfrm>
        <a:graphic>
          <a:graphicData uri="http://schemas.openxmlformats.org/presentationml/2006/ole">
            <mc:AlternateContent xmlns:mc="http://schemas.openxmlformats.org/markup-compatibility/2006">
              <mc:Choice xmlns:v="urn:schemas-microsoft-com:vml" Requires="v">
                <p:oleObj spid="_x0000_s19515" name="Visio" r:id="rId6" imgW="1569415" imgH="1190854" progId="Visio.Drawing.11">
                  <p:embed/>
                </p:oleObj>
              </mc:Choice>
              <mc:Fallback>
                <p:oleObj name="Visio" r:id="rId6" imgW="1569415" imgH="119085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3300" y="184150"/>
                        <a:ext cx="2952750" cy="223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786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6070"/>
                                        </p:tgtEl>
                                        <p:attrNameLst>
                                          <p:attrName>style.visibility</p:attrName>
                                        </p:attrNameLst>
                                      </p:cBhvr>
                                      <p:to>
                                        <p:strVal val="visible"/>
                                      </p:to>
                                    </p:set>
                                    <p:anim calcmode="lin" valueType="num">
                                      <p:cBhvr additive="base">
                                        <p:cTn id="7" dur="500" fill="hold"/>
                                        <p:tgtEl>
                                          <p:spTgt spid="216070"/>
                                        </p:tgtEl>
                                        <p:attrNameLst>
                                          <p:attrName>ppt_x</p:attrName>
                                        </p:attrNameLst>
                                      </p:cBhvr>
                                      <p:tavLst>
                                        <p:tav tm="0">
                                          <p:val>
                                            <p:strVal val="0-#ppt_w/2"/>
                                          </p:val>
                                        </p:tav>
                                        <p:tav tm="100000">
                                          <p:val>
                                            <p:strVal val="#ppt_x"/>
                                          </p:val>
                                        </p:tav>
                                      </p:tavLst>
                                    </p:anim>
                                    <p:anim calcmode="lin" valueType="num">
                                      <p:cBhvr additive="base">
                                        <p:cTn id="8" dur="500" fill="hold"/>
                                        <p:tgtEl>
                                          <p:spTgt spid="2160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6067">
                                            <p:txEl>
                                              <p:pRg st="0" end="0"/>
                                            </p:txEl>
                                          </p:spTgt>
                                        </p:tgtEl>
                                        <p:attrNameLst>
                                          <p:attrName>style.visibility</p:attrName>
                                        </p:attrNameLst>
                                      </p:cBhvr>
                                      <p:to>
                                        <p:strVal val="visible"/>
                                      </p:to>
                                    </p:set>
                                    <p:anim calcmode="lin" valueType="num">
                                      <p:cBhvr additive="base">
                                        <p:cTn id="13" dur="500" fill="hold"/>
                                        <p:tgtEl>
                                          <p:spTgt spid="2160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6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6067">
                                            <p:txEl>
                                              <p:pRg st="1" end="1"/>
                                            </p:txEl>
                                          </p:spTgt>
                                        </p:tgtEl>
                                        <p:attrNameLst>
                                          <p:attrName>style.visibility</p:attrName>
                                        </p:attrNameLst>
                                      </p:cBhvr>
                                      <p:to>
                                        <p:strVal val="visible"/>
                                      </p:to>
                                    </p:set>
                                    <p:anim calcmode="lin" valueType="num">
                                      <p:cBhvr additive="base">
                                        <p:cTn id="19" dur="500" fill="hold"/>
                                        <p:tgtEl>
                                          <p:spTgt spid="2160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6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6067">
                                            <p:txEl>
                                              <p:pRg st="2" end="2"/>
                                            </p:txEl>
                                          </p:spTgt>
                                        </p:tgtEl>
                                        <p:attrNameLst>
                                          <p:attrName>style.visibility</p:attrName>
                                        </p:attrNameLst>
                                      </p:cBhvr>
                                      <p:to>
                                        <p:strVal val="visible"/>
                                      </p:to>
                                    </p:set>
                                    <p:anim calcmode="lin" valueType="num">
                                      <p:cBhvr additive="base">
                                        <p:cTn id="25" dur="500" fill="hold"/>
                                        <p:tgtEl>
                                          <p:spTgt spid="2160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6067">
                                            <p:txEl>
                                              <p:pRg st="2" end="2"/>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2" fill="hold" nodeType="afterEffect">
                                  <p:stCondLst>
                                    <p:cond delay="0"/>
                                  </p:stCondLst>
                                  <p:childTnLst>
                                    <p:set>
                                      <p:cBhvr>
                                        <p:cTn id="29" dur="1" fill="hold">
                                          <p:stCondLst>
                                            <p:cond delay="0"/>
                                          </p:stCondLst>
                                        </p:cTn>
                                        <p:tgtEl>
                                          <p:spTgt spid="216068"/>
                                        </p:tgtEl>
                                        <p:attrNameLst>
                                          <p:attrName>style.visibility</p:attrName>
                                        </p:attrNameLst>
                                      </p:cBhvr>
                                      <p:to>
                                        <p:strVal val="visible"/>
                                      </p:to>
                                    </p:set>
                                    <p:anim calcmode="lin" valueType="num">
                                      <p:cBhvr additive="base">
                                        <p:cTn id="30" dur="500" fill="hold"/>
                                        <p:tgtEl>
                                          <p:spTgt spid="216068"/>
                                        </p:tgtEl>
                                        <p:attrNameLst>
                                          <p:attrName>ppt_x</p:attrName>
                                        </p:attrNameLst>
                                      </p:cBhvr>
                                      <p:tavLst>
                                        <p:tav tm="0">
                                          <p:val>
                                            <p:strVal val="1+#ppt_w/2"/>
                                          </p:val>
                                        </p:tav>
                                        <p:tav tm="100000">
                                          <p:val>
                                            <p:strVal val="#ppt_x"/>
                                          </p:val>
                                        </p:tav>
                                      </p:tavLst>
                                    </p:anim>
                                    <p:anim calcmode="lin" valueType="num">
                                      <p:cBhvr additive="base">
                                        <p:cTn id="31"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16067">
                                            <p:txEl>
                                              <p:pRg st="3" end="3"/>
                                            </p:txEl>
                                          </p:spTgt>
                                        </p:tgtEl>
                                        <p:attrNameLst>
                                          <p:attrName>style.visibility</p:attrName>
                                        </p:attrNameLst>
                                      </p:cBhvr>
                                      <p:to>
                                        <p:strVal val="visible"/>
                                      </p:to>
                                    </p:set>
                                    <p:anim calcmode="lin" valueType="num">
                                      <p:cBhvr additive="base">
                                        <p:cTn id="36" dur="500" fill="hold"/>
                                        <p:tgtEl>
                                          <p:spTgt spid="21606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16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16067">
                                            <p:txEl>
                                              <p:pRg st="4" end="4"/>
                                            </p:txEl>
                                          </p:spTgt>
                                        </p:tgtEl>
                                        <p:attrNameLst>
                                          <p:attrName>style.visibility</p:attrName>
                                        </p:attrNameLst>
                                      </p:cBhvr>
                                      <p:to>
                                        <p:strVal val="visible"/>
                                      </p:to>
                                    </p:set>
                                    <p:anim calcmode="lin" valueType="num">
                                      <p:cBhvr additive="base">
                                        <p:cTn id="42" dur="500" fill="hold"/>
                                        <p:tgtEl>
                                          <p:spTgt spid="21606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16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216067">
                                            <p:txEl>
                                              <p:pRg st="5" end="5"/>
                                            </p:txEl>
                                          </p:spTgt>
                                        </p:tgtEl>
                                        <p:attrNameLst>
                                          <p:attrName>style.visibility</p:attrName>
                                        </p:attrNameLst>
                                      </p:cBhvr>
                                      <p:to>
                                        <p:strVal val="visible"/>
                                      </p:to>
                                    </p:set>
                                    <p:anim calcmode="lin" valueType="num">
                                      <p:cBhvr additive="base">
                                        <p:cTn id="48" dur="500" fill="hold"/>
                                        <p:tgtEl>
                                          <p:spTgt spid="216067">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16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216067">
                                            <p:txEl>
                                              <p:pRg st="6" end="6"/>
                                            </p:txEl>
                                          </p:spTgt>
                                        </p:tgtEl>
                                        <p:attrNameLst>
                                          <p:attrName>style.visibility</p:attrName>
                                        </p:attrNameLst>
                                      </p:cBhvr>
                                      <p:to>
                                        <p:strVal val="visible"/>
                                      </p:to>
                                    </p:set>
                                    <p:anim calcmode="lin" valueType="num">
                                      <p:cBhvr additive="base">
                                        <p:cTn id="54" dur="500" fill="hold"/>
                                        <p:tgtEl>
                                          <p:spTgt spid="216067">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16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fontAlgn="auto" hangingPunct="1">
              <a:spcAft>
                <a:spcPts val="0"/>
              </a:spcAft>
              <a:defRPr/>
            </a:pPr>
            <a:r>
              <a:rPr lang="zh-CN" altLang="en-US"/>
              <a:t>聚类问题</a:t>
            </a:r>
          </a:p>
        </p:txBody>
      </p:sp>
      <p:sp>
        <p:nvSpPr>
          <p:cNvPr id="217091" name="Rectangle 3" descr="Rectangle: Click to edit Master text styles&#10;Second level&#10;Third level&#10;Fourth level&#10;Fifth level"/>
          <p:cNvSpPr>
            <a:spLocks noGrp="1" noChangeArrowheads="1"/>
          </p:cNvSpPr>
          <p:nvPr>
            <p:ph idx="1"/>
          </p:nvPr>
        </p:nvSpPr>
        <p:spPr>
          <a:xfrm>
            <a:off x="539750" y="1844675"/>
            <a:ext cx="7772400" cy="4752975"/>
          </a:xfrm>
        </p:spPr>
        <p:txBody>
          <a:bodyPr/>
          <a:lstStyle/>
          <a:p>
            <a:pPr eaLnBrk="1" hangingPunct="1">
              <a:lnSpc>
                <a:spcPct val="80000"/>
              </a:lnSpc>
            </a:pPr>
            <a:r>
              <a:rPr lang="zh-CN" altLang="en-US" sz="2800" smtClean="0"/>
              <a:t>目标空间是未知有限离散值空间，</a:t>
            </a:r>
          </a:p>
          <a:p>
            <a:pPr eaLnBrk="1" hangingPunct="1">
              <a:lnSpc>
                <a:spcPct val="80000"/>
              </a:lnSpc>
              <a:buFont typeface="Wingdings" pitchFamily="2" charset="2"/>
              <a:buNone/>
            </a:pPr>
            <a:r>
              <a:rPr lang="zh-CN" altLang="en-US" sz="2800" smtClean="0"/>
              <a:t>	即，</a:t>
            </a:r>
            <a:r>
              <a:rPr lang="en-US" altLang="zh-CN" sz="2800" smtClean="0"/>
              <a:t>Z=X={x</a:t>
            </a:r>
            <a:r>
              <a:rPr lang="en-US" altLang="zh-CN" sz="2800" baseline="-25000" smtClean="0"/>
              <a:t>1</a:t>
            </a:r>
            <a:r>
              <a:rPr lang="en-US" altLang="zh-CN" sz="2800" smtClean="0"/>
              <a:t>,x</a:t>
            </a:r>
            <a:r>
              <a:rPr lang="en-US" altLang="zh-CN" sz="2800" baseline="-25000" smtClean="0"/>
              <a:t>2</a:t>
            </a:r>
            <a:r>
              <a:rPr lang="en-US" altLang="zh-CN" sz="2800" smtClean="0"/>
              <a:t>,</a:t>
            </a:r>
            <a:r>
              <a:rPr lang="en-US" altLang="zh-CN" sz="2800" smtClean="0">
                <a:latin typeface="Times New Roman" pitchFamily="18" charset="0"/>
              </a:rPr>
              <a:t>…</a:t>
            </a:r>
            <a:r>
              <a:rPr lang="en-US" altLang="zh-CN" sz="2800" smtClean="0"/>
              <a:t>,x</a:t>
            </a:r>
            <a:r>
              <a:rPr lang="en-US" altLang="zh-CN" sz="2800" baseline="-25000" smtClean="0"/>
              <a:t>k</a:t>
            </a:r>
            <a:r>
              <a:rPr lang="en-US" altLang="zh-CN" sz="2800" smtClean="0"/>
              <a:t>}</a:t>
            </a:r>
          </a:p>
          <a:p>
            <a:pPr eaLnBrk="1" hangingPunct="1">
              <a:lnSpc>
                <a:spcPct val="80000"/>
              </a:lnSpc>
              <a:buFont typeface="Wingdings" pitchFamily="2" charset="2"/>
              <a:buNone/>
            </a:pPr>
            <a:r>
              <a:rPr lang="en-US" altLang="zh-CN" sz="2800" smtClean="0"/>
              <a:t>	</a:t>
            </a:r>
            <a:r>
              <a:rPr lang="zh-CN" altLang="en-US" sz="2800" smtClean="0"/>
              <a:t>待求函数就是聚类函数，也称为聚类模型。</a:t>
            </a:r>
          </a:p>
          <a:p>
            <a:pPr eaLnBrk="1" hangingPunct="1">
              <a:lnSpc>
                <a:spcPct val="80000"/>
              </a:lnSpc>
            </a:pPr>
            <a:r>
              <a:rPr lang="zh-CN" altLang="en-US" sz="2800" smtClean="0"/>
              <a:t>聚类问题就是把已知数据集划分为不同子集（类别），并且不同类别之间的差距越大越好，同一类别内的数据差距越小越好。</a:t>
            </a:r>
          </a:p>
          <a:p>
            <a:pPr eaLnBrk="1" hangingPunct="1">
              <a:lnSpc>
                <a:spcPct val="80000"/>
              </a:lnSpc>
            </a:pPr>
            <a:r>
              <a:rPr lang="zh-CN" altLang="en-US" sz="2800" smtClean="0"/>
              <a:t>聚类问题所用的训练数据是</a:t>
            </a:r>
            <a:r>
              <a:rPr lang="en-US" altLang="zh-CN" sz="2800" smtClean="0"/>
              <a:t>D</a:t>
            </a:r>
            <a:r>
              <a:rPr lang="zh-CN" altLang="en-US" sz="2800" smtClean="0"/>
              <a:t>（           ）。</a:t>
            </a:r>
          </a:p>
          <a:p>
            <a:pPr eaLnBrk="1" hangingPunct="1">
              <a:lnSpc>
                <a:spcPct val="80000"/>
              </a:lnSpc>
            </a:pPr>
            <a:r>
              <a:rPr lang="zh-CN" altLang="en-US" sz="2800" smtClean="0"/>
              <a:t>聚类问题要用无监督学习 </a:t>
            </a:r>
          </a:p>
          <a:p>
            <a:pPr eaLnBrk="1" hangingPunct="1">
              <a:lnSpc>
                <a:spcPct val="80000"/>
              </a:lnSpc>
            </a:pPr>
            <a:r>
              <a:rPr lang="zh-CN" altLang="en-US" sz="2800" smtClean="0"/>
              <a:t>常用的方法：</a:t>
            </a:r>
          </a:p>
          <a:p>
            <a:pPr lvl="1" eaLnBrk="1" hangingPunct="1">
              <a:lnSpc>
                <a:spcPct val="80000"/>
              </a:lnSpc>
            </a:pPr>
            <a:r>
              <a:rPr lang="zh-CN" altLang="en-US" sz="2400" smtClean="0"/>
              <a:t>划分聚类法、层次聚类法、基于密度的聚类、基于网格的聚类、自组织特征映射网络等等。</a:t>
            </a:r>
          </a:p>
        </p:txBody>
      </p:sp>
      <p:sp>
        <p:nvSpPr>
          <p:cNvPr id="8" name="灯片编号占位符 5"/>
          <p:cNvSpPr>
            <a:spLocks noGrp="1"/>
          </p:cNvSpPr>
          <p:nvPr>
            <p:ph type="sldNum" sz="quarter" idx="12"/>
          </p:nvPr>
        </p:nvSpPr>
        <p:spPr/>
        <p:txBody>
          <a:bodyPr/>
          <a:lstStyle/>
          <a:p>
            <a:pPr>
              <a:defRPr/>
            </a:pPr>
            <a:fld id="{D1314CF7-E464-45D0-B4D8-49724B50DBE4}" type="slidenum">
              <a:rPr lang="en-US" altLang="zh-CN"/>
              <a:pPr>
                <a:defRPr/>
              </a:pPr>
              <a:t>19</a:t>
            </a:fld>
            <a:endParaRPr lang="en-US" altLang="zh-CN"/>
          </a:p>
        </p:txBody>
      </p:sp>
      <p:sp>
        <p:nvSpPr>
          <p:cNvPr id="4103"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7092" name="Object 4"/>
          <p:cNvGraphicFramePr>
            <a:graphicFrameLocks noChangeAspect="1"/>
          </p:cNvGraphicFramePr>
          <p:nvPr/>
        </p:nvGraphicFramePr>
        <p:xfrm>
          <a:off x="5940425" y="4221163"/>
          <a:ext cx="952500" cy="385762"/>
        </p:xfrm>
        <a:graphic>
          <a:graphicData uri="http://schemas.openxmlformats.org/presentationml/2006/ole">
            <mc:AlternateContent xmlns:mc="http://schemas.openxmlformats.org/markup-compatibility/2006">
              <mc:Choice xmlns:v="urn:schemas-microsoft-com:vml" Requires="v">
                <p:oleObj spid="_x0000_s20538" name="Equation" r:id="rId4" imgW="444114" imgH="177646" progId="Equation.3">
                  <p:embed/>
                </p:oleObj>
              </mc:Choice>
              <mc:Fallback>
                <p:oleObj name="Equation" r:id="rId4" imgW="444114"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4221163"/>
                        <a:ext cx="9525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Rectangle 7"/>
          <p:cNvSpPr>
            <a:spLocks noChangeArrowheads="1"/>
          </p:cNvSpPr>
          <p:nvPr/>
        </p:nvSpPr>
        <p:spPr bwMode="auto">
          <a:xfrm>
            <a:off x="0"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7094" name="Object 6"/>
          <p:cNvGraphicFramePr>
            <a:graphicFrameLocks noChangeAspect="1"/>
          </p:cNvGraphicFramePr>
          <p:nvPr/>
        </p:nvGraphicFramePr>
        <p:xfrm>
          <a:off x="5862638" y="190500"/>
          <a:ext cx="3101975" cy="2000250"/>
        </p:xfrm>
        <a:graphic>
          <a:graphicData uri="http://schemas.openxmlformats.org/presentationml/2006/ole">
            <mc:AlternateContent xmlns:mc="http://schemas.openxmlformats.org/markup-compatibility/2006">
              <mc:Choice xmlns:v="urn:schemas-microsoft-com:vml" Requires="v">
                <p:oleObj spid="_x0000_s20539" name="Visio" r:id="rId6" imgW="1846783" imgH="1190854" progId="Visio.Drawing.11">
                  <p:embed/>
                </p:oleObj>
              </mc:Choice>
              <mc:Fallback>
                <p:oleObj name="Visio" r:id="rId6" imgW="1846783" imgH="119085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2638" y="190500"/>
                        <a:ext cx="310197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7095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additive="base">
                                        <p:cTn id="7" dur="500" fill="hold"/>
                                        <p:tgtEl>
                                          <p:spTgt spid="217094"/>
                                        </p:tgtEl>
                                        <p:attrNameLst>
                                          <p:attrName>ppt_x</p:attrName>
                                        </p:attrNameLst>
                                      </p:cBhvr>
                                      <p:tavLst>
                                        <p:tav tm="0">
                                          <p:val>
                                            <p:strVal val="0-#ppt_w/2"/>
                                          </p:val>
                                        </p:tav>
                                        <p:tav tm="100000">
                                          <p:val>
                                            <p:strVal val="#ppt_x"/>
                                          </p:val>
                                        </p:tav>
                                      </p:tavLst>
                                    </p:anim>
                                    <p:anim calcmode="lin" valueType="num">
                                      <p:cBhvr additive="base">
                                        <p:cTn id="8"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7091">
                                            <p:txEl>
                                              <p:pRg st="0" end="0"/>
                                            </p:txEl>
                                          </p:spTgt>
                                        </p:tgtEl>
                                        <p:attrNameLst>
                                          <p:attrName>style.visibility</p:attrName>
                                        </p:attrNameLst>
                                      </p:cBhvr>
                                      <p:to>
                                        <p:strVal val="visible"/>
                                      </p:to>
                                    </p:set>
                                    <p:anim calcmode="lin" valueType="num">
                                      <p:cBhvr additive="base">
                                        <p:cTn id="13" dur="500" fill="hold"/>
                                        <p:tgtEl>
                                          <p:spTgt spid="2170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091">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17091">
                                            <p:txEl>
                                              <p:pRg st="1" end="1"/>
                                            </p:txEl>
                                          </p:spTgt>
                                        </p:tgtEl>
                                        <p:attrNameLst>
                                          <p:attrName>style.visibility</p:attrName>
                                        </p:attrNameLst>
                                      </p:cBhvr>
                                      <p:to>
                                        <p:strVal val="visible"/>
                                      </p:to>
                                    </p:set>
                                    <p:anim calcmode="lin" valueType="num">
                                      <p:cBhvr additive="base">
                                        <p:cTn id="18" dur="5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7091">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217091">
                                            <p:txEl>
                                              <p:pRg st="2" end="2"/>
                                            </p:txEl>
                                          </p:spTgt>
                                        </p:tgtEl>
                                        <p:attrNameLst>
                                          <p:attrName>style.visibility</p:attrName>
                                        </p:attrNameLst>
                                      </p:cBhvr>
                                      <p:to>
                                        <p:strVal val="visible"/>
                                      </p:to>
                                    </p:set>
                                    <p:anim calcmode="lin" valueType="num">
                                      <p:cBhvr additive="base">
                                        <p:cTn id="23" dur="5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7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17091">
                                            <p:txEl>
                                              <p:pRg st="3" end="3"/>
                                            </p:txEl>
                                          </p:spTgt>
                                        </p:tgtEl>
                                        <p:attrNameLst>
                                          <p:attrName>style.visibility</p:attrName>
                                        </p:attrNameLst>
                                      </p:cBhvr>
                                      <p:to>
                                        <p:strVal val="visible"/>
                                      </p:to>
                                    </p:set>
                                    <p:anim calcmode="lin" valueType="num">
                                      <p:cBhvr additive="base">
                                        <p:cTn id="29" dur="500" fill="hold"/>
                                        <p:tgtEl>
                                          <p:spTgt spid="21709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7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7091">
                                            <p:txEl>
                                              <p:pRg st="4" end="4"/>
                                            </p:txEl>
                                          </p:spTgt>
                                        </p:tgtEl>
                                        <p:attrNameLst>
                                          <p:attrName>style.visibility</p:attrName>
                                        </p:attrNameLst>
                                      </p:cBhvr>
                                      <p:to>
                                        <p:strVal val="visible"/>
                                      </p:to>
                                    </p:set>
                                    <p:anim calcmode="lin" valueType="num">
                                      <p:cBhvr additive="base">
                                        <p:cTn id="35" dur="500" fill="hold"/>
                                        <p:tgtEl>
                                          <p:spTgt spid="21709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7091">
                                            <p:txEl>
                                              <p:pRg st="4" end="4"/>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217092"/>
                                        </p:tgtEl>
                                        <p:attrNameLst>
                                          <p:attrName>style.visibility</p:attrName>
                                        </p:attrNameLst>
                                      </p:cBhvr>
                                      <p:to>
                                        <p:strVal val="visible"/>
                                      </p:to>
                                    </p:set>
                                    <p:anim calcmode="lin" valueType="num">
                                      <p:cBhvr additive="base">
                                        <p:cTn id="40" dur="500" fill="hold"/>
                                        <p:tgtEl>
                                          <p:spTgt spid="217092"/>
                                        </p:tgtEl>
                                        <p:attrNameLst>
                                          <p:attrName>ppt_x</p:attrName>
                                        </p:attrNameLst>
                                      </p:cBhvr>
                                      <p:tavLst>
                                        <p:tav tm="0">
                                          <p:val>
                                            <p:strVal val="1+#ppt_w/2"/>
                                          </p:val>
                                        </p:tav>
                                        <p:tav tm="100000">
                                          <p:val>
                                            <p:strVal val="#ppt_x"/>
                                          </p:val>
                                        </p:tav>
                                      </p:tavLst>
                                    </p:anim>
                                    <p:anim calcmode="lin" valueType="num">
                                      <p:cBhvr additive="base">
                                        <p:cTn id="41"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17091">
                                            <p:txEl>
                                              <p:pRg st="5" end="5"/>
                                            </p:txEl>
                                          </p:spTgt>
                                        </p:tgtEl>
                                        <p:attrNameLst>
                                          <p:attrName>style.visibility</p:attrName>
                                        </p:attrNameLst>
                                      </p:cBhvr>
                                      <p:to>
                                        <p:strVal val="visible"/>
                                      </p:to>
                                    </p:set>
                                    <p:anim calcmode="lin" valueType="num">
                                      <p:cBhvr additive="base">
                                        <p:cTn id="46" dur="500" fill="hold"/>
                                        <p:tgtEl>
                                          <p:spTgt spid="217091">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17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217091">
                                            <p:txEl>
                                              <p:pRg st="6" end="6"/>
                                            </p:txEl>
                                          </p:spTgt>
                                        </p:tgtEl>
                                        <p:attrNameLst>
                                          <p:attrName>style.visibility</p:attrName>
                                        </p:attrNameLst>
                                      </p:cBhvr>
                                      <p:to>
                                        <p:strVal val="visible"/>
                                      </p:to>
                                    </p:set>
                                    <p:anim calcmode="lin" valueType="num">
                                      <p:cBhvr additive="base">
                                        <p:cTn id="52" dur="500" fill="hold"/>
                                        <p:tgtEl>
                                          <p:spTgt spid="217091">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170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217091">
                                            <p:txEl>
                                              <p:pRg st="7" end="7"/>
                                            </p:txEl>
                                          </p:spTgt>
                                        </p:tgtEl>
                                        <p:attrNameLst>
                                          <p:attrName>style.visibility</p:attrName>
                                        </p:attrNameLst>
                                      </p:cBhvr>
                                      <p:to>
                                        <p:strVal val="visible"/>
                                      </p:to>
                                    </p:set>
                                    <p:anim calcmode="lin" valueType="num">
                                      <p:cBhvr additive="base">
                                        <p:cTn id="58" dur="500" fill="hold"/>
                                        <p:tgtEl>
                                          <p:spTgt spid="217091">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170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机器学习</a:t>
            </a:r>
            <a:r>
              <a:rPr lang="zh-CN" altLang="en-US" dirty="0"/>
              <a:t>概述</a:t>
            </a:r>
          </a:p>
        </p:txBody>
      </p:sp>
      <p:sp>
        <p:nvSpPr>
          <p:cNvPr id="3" name="内容占位符 2"/>
          <p:cNvSpPr>
            <a:spLocks noGrp="1"/>
          </p:cNvSpPr>
          <p:nvPr>
            <p:ph idx="1"/>
          </p:nvPr>
        </p:nvSpPr>
        <p:spPr/>
        <p:txBody>
          <a:bodyPr/>
          <a:lstStyle/>
          <a:p>
            <a:pPr>
              <a:lnSpc>
                <a:spcPts val="2800"/>
              </a:lnSpc>
              <a:buClr>
                <a:schemeClr val="accent6"/>
              </a:buClr>
              <a:buFont typeface="Wingdings" panose="05000000000000000000" pitchFamily="2" charset="2"/>
              <a:buChar char="n"/>
              <a:defRPr/>
            </a:pPr>
            <a:r>
              <a:rPr lang="en-US" altLang="zh-CN" dirty="0" smtClean="0">
                <a:latin typeface="+mn-ea"/>
              </a:rPr>
              <a:t>5.1.1 </a:t>
            </a:r>
            <a:r>
              <a:rPr lang="zh-CN" altLang="en-US" dirty="0" smtClean="0">
                <a:latin typeface="+mn-ea"/>
              </a:rPr>
              <a:t>什么</a:t>
            </a:r>
            <a:r>
              <a:rPr lang="zh-CN" altLang="en-US" dirty="0">
                <a:latin typeface="+mn-ea"/>
              </a:rPr>
              <a:t>是机器学习</a:t>
            </a:r>
            <a:r>
              <a:rPr lang="zh-CN" altLang="en-US" dirty="0" smtClean="0">
                <a:latin typeface="+mn-ea"/>
              </a:rPr>
              <a:t>？</a:t>
            </a:r>
            <a:endParaRPr lang="en-US" altLang="zh-CN" dirty="0" smtClean="0">
              <a:latin typeface="+mn-ea"/>
            </a:endParaRPr>
          </a:p>
          <a:p>
            <a:pPr>
              <a:lnSpc>
                <a:spcPts val="2800"/>
              </a:lnSpc>
              <a:buClr>
                <a:schemeClr val="accent6"/>
              </a:buClr>
              <a:buFont typeface="Wingdings" panose="05000000000000000000" pitchFamily="2" charset="2"/>
              <a:buChar char="n"/>
              <a:defRPr/>
            </a:pPr>
            <a:r>
              <a:rPr lang="en-US" altLang="zh-CN" dirty="0" smtClean="0">
                <a:latin typeface="+mn-ea"/>
              </a:rPr>
              <a:t>5.1.2 </a:t>
            </a:r>
            <a:r>
              <a:rPr lang="zh-CN" altLang="en-US" dirty="0" smtClean="0">
                <a:latin typeface="+mn-ea"/>
              </a:rPr>
              <a:t>为什么</a:t>
            </a:r>
            <a:r>
              <a:rPr lang="zh-CN" altLang="en-US" dirty="0">
                <a:latin typeface="+mn-ea"/>
              </a:rPr>
              <a:t>要研究机器学习</a:t>
            </a:r>
            <a:r>
              <a:rPr lang="zh-CN" altLang="en-US" dirty="0" smtClean="0">
                <a:latin typeface="+mn-ea"/>
              </a:rPr>
              <a:t>？</a:t>
            </a:r>
            <a:endParaRPr lang="en-US" altLang="zh-CN" dirty="0" smtClean="0">
              <a:latin typeface="+mn-ea"/>
            </a:endParaRPr>
          </a:p>
          <a:p>
            <a:pPr>
              <a:lnSpc>
                <a:spcPts val="2800"/>
              </a:lnSpc>
              <a:buClr>
                <a:schemeClr val="accent6"/>
              </a:buClr>
              <a:buFont typeface="Wingdings" panose="05000000000000000000" pitchFamily="2" charset="2"/>
              <a:buChar char="n"/>
              <a:defRPr/>
            </a:pPr>
            <a:r>
              <a:rPr lang="en-US" altLang="zh-CN" dirty="0" smtClean="0">
                <a:latin typeface="+mn-ea"/>
              </a:rPr>
              <a:t>5.1.3 </a:t>
            </a:r>
            <a:r>
              <a:rPr lang="zh-CN" altLang="en-US" dirty="0" smtClean="0">
                <a:latin typeface="+mn-ea"/>
              </a:rPr>
              <a:t>机器学习发展阶段</a:t>
            </a:r>
            <a:endParaRPr lang="en-US" altLang="zh-CN" dirty="0" smtClean="0">
              <a:latin typeface="+mn-ea"/>
            </a:endParaRPr>
          </a:p>
          <a:p>
            <a:pPr>
              <a:lnSpc>
                <a:spcPts val="2800"/>
              </a:lnSpc>
              <a:buClr>
                <a:schemeClr val="accent6"/>
              </a:buClr>
              <a:buFont typeface="Wingdings" panose="05000000000000000000" pitchFamily="2" charset="2"/>
              <a:buChar char="n"/>
              <a:defRPr/>
            </a:pPr>
            <a:r>
              <a:rPr lang="en-US" altLang="zh-CN" dirty="0" smtClean="0">
                <a:latin typeface="+mn-ea"/>
              </a:rPr>
              <a:t>5.1.4 </a:t>
            </a:r>
            <a:r>
              <a:rPr lang="zh-CN" altLang="en-US" dirty="0" smtClean="0"/>
              <a:t>机器学习</a:t>
            </a:r>
            <a:r>
              <a:rPr lang="zh-CN" altLang="en-US" dirty="0"/>
              <a:t>能做什么</a:t>
            </a:r>
            <a:r>
              <a:rPr lang="zh-CN" altLang="en-US" dirty="0" smtClean="0"/>
              <a:t>？</a:t>
            </a:r>
            <a:endParaRPr lang="en-US" altLang="zh-CN" dirty="0" smtClean="0"/>
          </a:p>
          <a:p>
            <a:pPr>
              <a:lnSpc>
                <a:spcPts val="2800"/>
              </a:lnSpc>
              <a:buClr>
                <a:schemeClr val="accent6"/>
              </a:buClr>
              <a:buFont typeface="Wingdings" panose="05000000000000000000" pitchFamily="2" charset="2"/>
              <a:buChar char="n"/>
              <a:defRPr/>
            </a:pPr>
            <a:r>
              <a:rPr lang="en-US" altLang="zh-CN" dirty="0" smtClean="0">
                <a:latin typeface="+mn-ea"/>
              </a:rPr>
              <a:t>5.1.5 </a:t>
            </a:r>
            <a:r>
              <a:rPr lang="zh-CN" altLang="en-US" dirty="0" smtClean="0">
                <a:latin typeface="+mn-ea"/>
              </a:rPr>
              <a:t>机器学习模型</a:t>
            </a:r>
            <a:endParaRPr lang="en-US" altLang="zh-CN" dirty="0" smtClean="0">
              <a:latin typeface="+mn-ea"/>
            </a:endParaRPr>
          </a:p>
          <a:p>
            <a:pPr>
              <a:lnSpc>
                <a:spcPts val="2800"/>
              </a:lnSpc>
              <a:buClr>
                <a:schemeClr val="accent6"/>
              </a:buClr>
              <a:buFont typeface="Wingdings" panose="05000000000000000000" pitchFamily="2" charset="2"/>
              <a:buChar char="n"/>
              <a:defRPr/>
            </a:pPr>
            <a:r>
              <a:rPr lang="en-US" altLang="zh-CN" dirty="0">
                <a:latin typeface="+mn-ea"/>
              </a:rPr>
              <a:t>5.1.6</a:t>
            </a:r>
            <a:r>
              <a:rPr lang="en-US" altLang="zh-CN" dirty="0" smtClean="0"/>
              <a:t>  </a:t>
            </a:r>
            <a:r>
              <a:rPr lang="zh-CN" altLang="en-US" dirty="0" smtClean="0"/>
              <a:t>机器学习分类</a:t>
            </a:r>
            <a:endParaRPr lang="en-US" altLang="zh-CN" dirty="0" smtClean="0"/>
          </a:p>
          <a:p>
            <a:pPr>
              <a:lnSpc>
                <a:spcPts val="2800"/>
              </a:lnSpc>
              <a:buClr>
                <a:schemeClr val="accent6"/>
              </a:buClr>
              <a:buFont typeface="Wingdings" panose="05000000000000000000" pitchFamily="2" charset="2"/>
              <a:buChar char="n"/>
              <a:defRPr/>
            </a:pPr>
            <a:r>
              <a:rPr lang="en-US" altLang="zh-CN" dirty="0">
                <a:latin typeface="+mn-ea"/>
              </a:rPr>
              <a:t>5.1.7 </a:t>
            </a:r>
            <a:r>
              <a:rPr lang="zh-CN" altLang="en-US" dirty="0">
                <a:latin typeface="+mn-ea"/>
              </a:rPr>
              <a:t>机器学习的基本问题</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54098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fontAlgn="auto" hangingPunct="1">
              <a:spcAft>
                <a:spcPts val="0"/>
              </a:spcAft>
              <a:defRPr/>
            </a:pPr>
            <a:r>
              <a:rPr lang="zh-CN" altLang="en-US"/>
              <a:t>联想问题</a:t>
            </a:r>
          </a:p>
        </p:txBody>
      </p:sp>
      <p:sp>
        <p:nvSpPr>
          <p:cNvPr id="218115" name="Rectangle 3" descr="Rectangle: Click to edit Master text styles&#10;Second level&#10;Third level&#10;Fourth level&#10;Fifth level"/>
          <p:cNvSpPr>
            <a:spLocks noGrp="1" noChangeArrowheads="1"/>
          </p:cNvSpPr>
          <p:nvPr>
            <p:ph idx="1"/>
          </p:nvPr>
        </p:nvSpPr>
        <p:spPr>
          <a:xfrm>
            <a:off x="611188" y="1978025"/>
            <a:ext cx="7772400" cy="4114800"/>
          </a:xfrm>
        </p:spPr>
        <p:txBody>
          <a:bodyPr/>
          <a:lstStyle/>
          <a:p>
            <a:pPr eaLnBrk="1" hangingPunct="1"/>
            <a:r>
              <a:rPr lang="zh-CN" altLang="en-US" sz="2800" smtClean="0"/>
              <a:t>目标空间就是数据空间本身，</a:t>
            </a:r>
          </a:p>
          <a:p>
            <a:pPr eaLnBrk="1" hangingPunct="1">
              <a:buFont typeface="Wingdings" pitchFamily="2" charset="2"/>
              <a:buNone/>
            </a:pPr>
            <a:r>
              <a:rPr lang="zh-CN" altLang="en-US" sz="2800" smtClean="0"/>
              <a:t>	即，	</a:t>
            </a:r>
            <a:r>
              <a:rPr lang="en-US" altLang="zh-CN" sz="2800" smtClean="0"/>
              <a:t>Z=S</a:t>
            </a:r>
          </a:p>
          <a:p>
            <a:pPr eaLnBrk="1" hangingPunct="1">
              <a:buFont typeface="Wingdings" pitchFamily="2" charset="2"/>
              <a:buNone/>
            </a:pPr>
            <a:r>
              <a:rPr lang="en-US" altLang="zh-CN" sz="2800" smtClean="0"/>
              <a:t>	</a:t>
            </a:r>
            <a:r>
              <a:rPr lang="zh-CN" altLang="en-US" sz="2800" smtClean="0"/>
              <a:t>待求函数就是求自身内部的一种映射。</a:t>
            </a:r>
          </a:p>
          <a:p>
            <a:pPr eaLnBrk="1" hangingPunct="1"/>
            <a:r>
              <a:rPr lang="zh-CN" altLang="en-US" sz="2800" smtClean="0"/>
              <a:t>联想问题，也称为相关性分析或者关联问题</a:t>
            </a:r>
          </a:p>
          <a:p>
            <a:pPr lvl="1" eaLnBrk="1" hangingPunct="1"/>
            <a:r>
              <a:rPr lang="zh-CN" altLang="en-US" sz="2400" smtClean="0"/>
              <a:t>就是发现不同数据（属性）之间的相互依赖关系。</a:t>
            </a:r>
          </a:p>
          <a:p>
            <a:pPr lvl="1" eaLnBrk="1" hangingPunct="1"/>
            <a:r>
              <a:rPr lang="zh-CN" altLang="en-US" sz="2400" smtClean="0"/>
              <a:t>简单地说，就是可以从事物</a:t>
            </a:r>
            <a:r>
              <a:rPr lang="en-US" altLang="zh-CN" sz="2400" smtClean="0"/>
              <a:t>A</a:t>
            </a:r>
            <a:r>
              <a:rPr lang="zh-CN" altLang="en-US" sz="2400" smtClean="0"/>
              <a:t>推出事物</a:t>
            </a:r>
            <a:r>
              <a:rPr lang="en-US" altLang="zh-CN" sz="2400" smtClean="0"/>
              <a:t>B</a:t>
            </a:r>
            <a:r>
              <a:rPr lang="zh-CN" altLang="en-US" sz="2400" smtClean="0"/>
              <a:t>，即</a:t>
            </a:r>
            <a:r>
              <a:rPr lang="en-US" altLang="zh-CN" sz="2400" smtClean="0"/>
              <a:t>A→B</a:t>
            </a:r>
          </a:p>
          <a:p>
            <a:pPr eaLnBrk="1" hangingPunct="1"/>
            <a:r>
              <a:rPr lang="zh-CN" altLang="en-US" sz="2800" smtClean="0"/>
              <a:t>常用的方法：</a:t>
            </a:r>
          </a:p>
          <a:p>
            <a:pPr lvl="1" eaLnBrk="1" hangingPunct="1"/>
            <a:r>
              <a:rPr lang="zh-CN" altLang="en-US" sz="2400" smtClean="0"/>
              <a:t>反馈神经网络、关联规则、回归分析等等。 </a:t>
            </a:r>
          </a:p>
        </p:txBody>
      </p:sp>
      <p:sp>
        <p:nvSpPr>
          <p:cNvPr id="6" name="灯片编号占位符 5"/>
          <p:cNvSpPr>
            <a:spLocks noGrp="1"/>
          </p:cNvSpPr>
          <p:nvPr>
            <p:ph type="sldNum" sz="quarter" idx="12"/>
          </p:nvPr>
        </p:nvSpPr>
        <p:spPr/>
        <p:txBody>
          <a:bodyPr/>
          <a:lstStyle/>
          <a:p>
            <a:pPr>
              <a:defRPr/>
            </a:pPr>
            <a:fld id="{D5ACFB97-3F5B-4C94-A73D-811FAD322C39}" type="slidenum">
              <a:rPr lang="en-US" altLang="zh-CN"/>
              <a:pPr>
                <a:defRPr/>
              </a:pPr>
              <a:t>20</a:t>
            </a:fld>
            <a:endParaRPr lang="en-US" altLang="zh-CN"/>
          </a:p>
        </p:txBody>
      </p:sp>
      <p:sp>
        <p:nvSpPr>
          <p:cNvPr id="5126" name="Rectangle 5"/>
          <p:cNvSpPr>
            <a:spLocks noChangeArrowheads="1"/>
          </p:cNvSpPr>
          <p:nvPr/>
        </p:nvSpPr>
        <p:spPr bwMode="auto">
          <a:xfrm>
            <a:off x="0" y="2828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8116" name="Object 4"/>
          <p:cNvGraphicFramePr>
            <a:graphicFrameLocks noChangeAspect="1"/>
          </p:cNvGraphicFramePr>
          <p:nvPr/>
        </p:nvGraphicFramePr>
        <p:xfrm>
          <a:off x="5795963" y="190500"/>
          <a:ext cx="3160712" cy="2301875"/>
        </p:xfrm>
        <a:graphic>
          <a:graphicData uri="http://schemas.openxmlformats.org/presentationml/2006/ole">
            <mc:AlternateContent xmlns:mc="http://schemas.openxmlformats.org/markup-compatibility/2006">
              <mc:Choice xmlns:v="urn:schemas-microsoft-com:vml" Requires="v">
                <p:oleObj spid="_x0000_s21534" name="Visio" r:id="rId4" imgW="1636166" imgH="1199388" progId="Visio.Drawing.11">
                  <p:embed/>
                </p:oleObj>
              </mc:Choice>
              <mc:Fallback>
                <p:oleObj name="Visio" r:id="rId4" imgW="1636166" imgH="119938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90500"/>
                        <a:ext cx="3160712" cy="230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9469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8115">
                                            <p:txEl>
                                              <p:pRg st="0" end="0"/>
                                            </p:txEl>
                                          </p:spTgt>
                                        </p:tgtEl>
                                        <p:attrNameLst>
                                          <p:attrName>style.visibility</p:attrName>
                                        </p:attrNameLst>
                                      </p:cBhvr>
                                      <p:to>
                                        <p:strVal val="visible"/>
                                      </p:to>
                                    </p:set>
                                    <p:anim calcmode="lin" valueType="num">
                                      <p:cBhvr additive="base">
                                        <p:cTn id="13" dur="500" fill="hold"/>
                                        <p:tgtEl>
                                          <p:spTgt spid="2181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8115">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18115">
                                            <p:txEl>
                                              <p:pRg st="1" end="1"/>
                                            </p:txEl>
                                          </p:spTgt>
                                        </p:tgtEl>
                                        <p:attrNameLst>
                                          <p:attrName>style.visibility</p:attrName>
                                        </p:attrNameLst>
                                      </p:cBhvr>
                                      <p:to>
                                        <p:strVal val="visible"/>
                                      </p:to>
                                    </p:set>
                                    <p:anim calcmode="lin" valueType="num">
                                      <p:cBhvr additive="base">
                                        <p:cTn id="18" dur="500" fill="hold"/>
                                        <p:tgtEl>
                                          <p:spTgt spid="21811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8115">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218115">
                                            <p:txEl>
                                              <p:pRg st="2" end="2"/>
                                            </p:txEl>
                                          </p:spTgt>
                                        </p:tgtEl>
                                        <p:attrNameLst>
                                          <p:attrName>style.visibility</p:attrName>
                                        </p:attrNameLst>
                                      </p:cBhvr>
                                      <p:to>
                                        <p:strVal val="visible"/>
                                      </p:to>
                                    </p:set>
                                    <p:anim calcmode="lin" valueType="num">
                                      <p:cBhvr additive="base">
                                        <p:cTn id="23" dur="500" fill="hold"/>
                                        <p:tgtEl>
                                          <p:spTgt spid="21811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8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18115">
                                            <p:txEl>
                                              <p:pRg st="3" end="3"/>
                                            </p:txEl>
                                          </p:spTgt>
                                        </p:tgtEl>
                                        <p:attrNameLst>
                                          <p:attrName>style.visibility</p:attrName>
                                        </p:attrNameLst>
                                      </p:cBhvr>
                                      <p:to>
                                        <p:strVal val="visible"/>
                                      </p:to>
                                    </p:set>
                                    <p:anim calcmode="lin" valueType="num">
                                      <p:cBhvr additive="base">
                                        <p:cTn id="29" dur="500" fill="hold"/>
                                        <p:tgtEl>
                                          <p:spTgt spid="2181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8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8115">
                                            <p:txEl>
                                              <p:pRg st="4" end="4"/>
                                            </p:txEl>
                                          </p:spTgt>
                                        </p:tgtEl>
                                        <p:attrNameLst>
                                          <p:attrName>style.visibility</p:attrName>
                                        </p:attrNameLst>
                                      </p:cBhvr>
                                      <p:to>
                                        <p:strVal val="visible"/>
                                      </p:to>
                                    </p:set>
                                    <p:anim calcmode="lin" valueType="num">
                                      <p:cBhvr additive="base">
                                        <p:cTn id="35" dur="500" fill="hold"/>
                                        <p:tgtEl>
                                          <p:spTgt spid="21811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8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18115">
                                            <p:txEl>
                                              <p:pRg st="5" end="5"/>
                                            </p:txEl>
                                          </p:spTgt>
                                        </p:tgtEl>
                                        <p:attrNameLst>
                                          <p:attrName>style.visibility</p:attrName>
                                        </p:attrNameLst>
                                      </p:cBhvr>
                                      <p:to>
                                        <p:strVal val="visible"/>
                                      </p:to>
                                    </p:set>
                                    <p:anim calcmode="lin" valueType="num">
                                      <p:cBhvr additive="base">
                                        <p:cTn id="41" dur="500" fill="hold"/>
                                        <p:tgtEl>
                                          <p:spTgt spid="21811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8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18115">
                                            <p:txEl>
                                              <p:pRg st="6" end="6"/>
                                            </p:txEl>
                                          </p:spTgt>
                                        </p:tgtEl>
                                        <p:attrNameLst>
                                          <p:attrName>style.visibility</p:attrName>
                                        </p:attrNameLst>
                                      </p:cBhvr>
                                      <p:to>
                                        <p:strVal val="visible"/>
                                      </p:to>
                                    </p:set>
                                    <p:anim calcmode="lin" valueType="num">
                                      <p:cBhvr additive="base">
                                        <p:cTn id="47" dur="500" fill="hold"/>
                                        <p:tgtEl>
                                          <p:spTgt spid="218115">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8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18115">
                                            <p:txEl>
                                              <p:pRg st="7" end="7"/>
                                            </p:txEl>
                                          </p:spTgt>
                                        </p:tgtEl>
                                        <p:attrNameLst>
                                          <p:attrName>style.visibility</p:attrName>
                                        </p:attrNameLst>
                                      </p:cBhvr>
                                      <p:to>
                                        <p:strVal val="visible"/>
                                      </p:to>
                                    </p:set>
                                    <p:anim calcmode="lin" valueType="num">
                                      <p:cBhvr additive="base">
                                        <p:cTn id="53" dur="500" fill="hold"/>
                                        <p:tgtEl>
                                          <p:spTgt spid="21811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81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fontAlgn="auto" hangingPunct="1">
              <a:spcAft>
                <a:spcPts val="0"/>
              </a:spcAft>
              <a:defRPr/>
            </a:pPr>
            <a:r>
              <a:rPr lang="zh-CN" altLang="en-US"/>
              <a:t>优化问题</a:t>
            </a:r>
          </a:p>
        </p:txBody>
      </p:sp>
      <p:sp>
        <p:nvSpPr>
          <p:cNvPr id="219139" name="Rectangle 3" descr="Rectangle: Click to edit Master text styles&#10;Second level&#10;Third level&#10;Fourth level&#10;Fifth level"/>
          <p:cNvSpPr>
            <a:spLocks noGrp="1" noChangeArrowheads="1"/>
          </p:cNvSpPr>
          <p:nvPr>
            <p:ph idx="1"/>
          </p:nvPr>
        </p:nvSpPr>
        <p:spPr>
          <a:xfrm>
            <a:off x="611188" y="2133600"/>
            <a:ext cx="7999412" cy="4114800"/>
          </a:xfrm>
        </p:spPr>
        <p:txBody>
          <a:bodyPr/>
          <a:lstStyle/>
          <a:p>
            <a:pPr eaLnBrk="1" hangingPunct="1">
              <a:lnSpc>
                <a:spcPct val="90000"/>
              </a:lnSpc>
            </a:pPr>
            <a:r>
              <a:rPr lang="zh-CN" altLang="en-US" sz="2400" smtClean="0"/>
              <a:t>目标空间是数据空间上的某种函数（用</a:t>
            </a:r>
            <a:r>
              <a:rPr lang="en-US" altLang="zh-CN" sz="2400" smtClean="0"/>
              <a:t>F(S)</a:t>
            </a:r>
            <a:r>
              <a:rPr lang="zh-CN" altLang="en-US" sz="2400" smtClean="0"/>
              <a:t>表示），且学习目标为使对函数</a:t>
            </a:r>
            <a:r>
              <a:rPr lang="en-US" altLang="zh-CN" sz="2400" smtClean="0"/>
              <a:t>F(S)</a:t>
            </a:r>
            <a:r>
              <a:rPr lang="zh-CN" altLang="en-US" sz="2400" smtClean="0"/>
              <a:t>的某种度量</a:t>
            </a:r>
            <a:r>
              <a:rPr lang="en-US" altLang="zh-CN" sz="2400" smtClean="0"/>
              <a:t>d[F(S)]</a:t>
            </a:r>
            <a:r>
              <a:rPr lang="zh-CN" altLang="en-US" sz="2400" smtClean="0"/>
              <a:t>达到极值。</a:t>
            </a:r>
          </a:p>
          <a:p>
            <a:pPr eaLnBrk="1" hangingPunct="1">
              <a:lnSpc>
                <a:spcPct val="90000"/>
              </a:lnSpc>
            </a:pPr>
            <a:r>
              <a:rPr lang="zh-CN" altLang="en-US" sz="2400" smtClean="0"/>
              <a:t>解决优化问题，就是在给定数据范围内寻找使某值达到最大（最小）的方法。</a:t>
            </a:r>
          </a:p>
          <a:p>
            <a:pPr eaLnBrk="1" hangingPunct="1">
              <a:lnSpc>
                <a:spcPct val="90000"/>
              </a:lnSpc>
            </a:pPr>
            <a:r>
              <a:rPr lang="zh-CN" altLang="en-US" sz="2400" smtClean="0"/>
              <a:t>优化问题一般都有一些约束条件</a:t>
            </a:r>
          </a:p>
          <a:p>
            <a:pPr lvl="1" eaLnBrk="1" hangingPunct="1">
              <a:lnSpc>
                <a:spcPct val="90000"/>
              </a:lnSpc>
            </a:pPr>
            <a:r>
              <a:rPr lang="zh-CN" altLang="en-US" sz="2000" smtClean="0"/>
              <a:t>例如时空资源的限制等等。</a:t>
            </a:r>
          </a:p>
          <a:p>
            <a:pPr lvl="1" eaLnBrk="1" hangingPunct="1">
              <a:lnSpc>
                <a:spcPct val="90000"/>
              </a:lnSpc>
            </a:pPr>
            <a:r>
              <a:rPr lang="zh-CN" altLang="en-US" sz="2000" smtClean="0"/>
              <a:t>典型代表就是</a:t>
            </a:r>
            <a:r>
              <a:rPr lang="en-US" altLang="zh-CN" sz="2000" smtClean="0"/>
              <a:t>NP</a:t>
            </a:r>
            <a:r>
              <a:rPr lang="zh-CN" altLang="en-US" sz="2000" smtClean="0"/>
              <a:t>问题，这也是计算机科学中的一类经典问题。</a:t>
            </a:r>
          </a:p>
          <a:p>
            <a:pPr eaLnBrk="1" hangingPunct="1">
              <a:lnSpc>
                <a:spcPct val="90000"/>
              </a:lnSpc>
            </a:pPr>
            <a:r>
              <a:rPr lang="zh-CN" altLang="en-US" sz="2400" smtClean="0"/>
              <a:t>解决优化问题对于提高系统效率，保证系统实用性有重要意义。</a:t>
            </a:r>
          </a:p>
          <a:p>
            <a:pPr eaLnBrk="1" hangingPunct="1">
              <a:lnSpc>
                <a:spcPct val="90000"/>
              </a:lnSpc>
            </a:pPr>
            <a:r>
              <a:rPr lang="zh-CN" altLang="en-US" sz="2400" smtClean="0"/>
              <a:t>常用的方法有：</a:t>
            </a:r>
          </a:p>
          <a:p>
            <a:pPr lvl="1" eaLnBrk="1" hangingPunct="1">
              <a:lnSpc>
                <a:spcPct val="90000"/>
              </a:lnSpc>
            </a:pPr>
            <a:r>
              <a:rPr lang="zh-CN" altLang="en-US" sz="2000" smtClean="0"/>
              <a:t>遗传算法、</a:t>
            </a:r>
            <a:r>
              <a:rPr lang="en-US" altLang="zh-CN" sz="2000" smtClean="0"/>
              <a:t>Hopfield</a:t>
            </a:r>
            <a:r>
              <a:rPr lang="zh-CN" altLang="en-US" sz="2000" smtClean="0"/>
              <a:t>神经网络、线性规划方法等等。 </a:t>
            </a:r>
          </a:p>
        </p:txBody>
      </p:sp>
      <p:sp>
        <p:nvSpPr>
          <p:cNvPr id="6" name="灯片编号占位符 5"/>
          <p:cNvSpPr>
            <a:spLocks noGrp="1"/>
          </p:cNvSpPr>
          <p:nvPr>
            <p:ph type="sldNum" sz="quarter" idx="12"/>
          </p:nvPr>
        </p:nvSpPr>
        <p:spPr/>
        <p:txBody>
          <a:bodyPr/>
          <a:lstStyle/>
          <a:p>
            <a:pPr>
              <a:defRPr/>
            </a:pPr>
            <a:fld id="{D4C25982-0DF0-4D04-ABE4-F1B81AD5D5E8}" type="slidenum">
              <a:rPr lang="en-US" altLang="zh-CN"/>
              <a:pPr>
                <a:defRPr/>
              </a:pPr>
              <a:t>21</a:t>
            </a:fld>
            <a:endParaRPr lang="en-US" altLang="zh-CN"/>
          </a:p>
        </p:txBody>
      </p:sp>
      <p:sp>
        <p:nvSpPr>
          <p:cNvPr id="6150" name="Rectangle 5"/>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ahoma" pitchFamily="34" charset="0"/>
                <a:ea typeface="宋体" charset="-122"/>
              </a:defRPr>
            </a:lvl1pPr>
            <a:lvl2pPr marL="742950" indent="-285750" eaLnBrk="0" hangingPunct="0">
              <a:defRPr kumimoji="1" sz="2000">
                <a:solidFill>
                  <a:schemeClr val="tx1"/>
                </a:solidFill>
                <a:latin typeface="Tahoma" pitchFamily="34" charset="0"/>
                <a:ea typeface="宋体" charset="-122"/>
              </a:defRPr>
            </a:lvl2pPr>
            <a:lvl3pPr marL="1143000" indent="-228600" eaLnBrk="0" hangingPunct="0">
              <a:defRPr kumimoji="1" sz="2000">
                <a:solidFill>
                  <a:schemeClr val="tx1"/>
                </a:solidFill>
                <a:latin typeface="Tahoma" pitchFamily="34" charset="0"/>
                <a:ea typeface="宋体" charset="-122"/>
              </a:defRPr>
            </a:lvl3pPr>
            <a:lvl4pPr marL="1600200" indent="-228600" eaLnBrk="0" hangingPunct="0">
              <a:defRPr kumimoji="1" sz="2000">
                <a:solidFill>
                  <a:schemeClr val="tx1"/>
                </a:solidFill>
                <a:latin typeface="Tahoma" pitchFamily="34" charset="0"/>
                <a:ea typeface="宋体" charset="-122"/>
              </a:defRPr>
            </a:lvl4pPr>
            <a:lvl5pPr marL="2057400" indent="-228600" eaLnBrk="0" hangingPunct="0">
              <a:defRPr kumimoji="1" sz="2000">
                <a:solidFill>
                  <a:schemeClr val="tx1"/>
                </a:solidFill>
                <a:latin typeface="Tahoma" pitchFamily="34" charset="0"/>
                <a:ea typeface="宋体"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000">
                <a:solidFill>
                  <a:schemeClr val="tx1"/>
                </a:solidFill>
                <a:latin typeface="Tahoma" pitchFamily="34" charset="0"/>
                <a:ea typeface="宋体" charset="-122"/>
              </a:defRPr>
            </a:lvl9pPr>
          </a:lstStyle>
          <a:p>
            <a:pPr eaLnBrk="1" hangingPunct="1"/>
            <a:endParaRPr lang="zh-CN" altLang="en-US"/>
          </a:p>
        </p:txBody>
      </p:sp>
      <p:graphicFrame>
        <p:nvGraphicFramePr>
          <p:cNvPr id="219140" name="Object 4"/>
          <p:cNvGraphicFramePr>
            <a:graphicFrameLocks noChangeAspect="1"/>
          </p:cNvGraphicFramePr>
          <p:nvPr/>
        </p:nvGraphicFramePr>
        <p:xfrm>
          <a:off x="6259513" y="257175"/>
          <a:ext cx="2633662" cy="2019300"/>
        </p:xfrm>
        <a:graphic>
          <a:graphicData uri="http://schemas.openxmlformats.org/presentationml/2006/ole">
            <mc:AlternateContent xmlns:mc="http://schemas.openxmlformats.org/markup-compatibility/2006">
              <mc:Choice xmlns:v="urn:schemas-microsoft-com:vml" Requires="v">
                <p:oleObj spid="_x0000_s22558" name="Visio" r:id="rId4" imgW="1556004" imgH="1190854" progId="Visio.Drawing.11">
                  <p:embed/>
                </p:oleObj>
              </mc:Choice>
              <mc:Fallback>
                <p:oleObj name="Visio" r:id="rId4" imgW="1556004" imgH="11908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257175"/>
                        <a:ext cx="2633662"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9827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9139">
                                            <p:txEl>
                                              <p:pRg st="0" end="0"/>
                                            </p:txEl>
                                          </p:spTgt>
                                        </p:tgtEl>
                                        <p:attrNameLst>
                                          <p:attrName>style.visibility</p:attrName>
                                        </p:attrNameLst>
                                      </p:cBhvr>
                                      <p:to>
                                        <p:strVal val="visible"/>
                                      </p:to>
                                    </p:set>
                                    <p:anim calcmode="lin" valueType="num">
                                      <p:cBhvr additive="base">
                                        <p:cTn id="13" dur="500" fill="hold"/>
                                        <p:tgtEl>
                                          <p:spTgt spid="2191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9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9139">
                                            <p:txEl>
                                              <p:pRg st="1" end="1"/>
                                            </p:txEl>
                                          </p:spTgt>
                                        </p:tgtEl>
                                        <p:attrNameLst>
                                          <p:attrName>style.visibility</p:attrName>
                                        </p:attrNameLst>
                                      </p:cBhvr>
                                      <p:to>
                                        <p:strVal val="visible"/>
                                      </p:to>
                                    </p:set>
                                    <p:anim calcmode="lin" valueType="num">
                                      <p:cBhvr additive="base">
                                        <p:cTn id="19" dur="500" fill="hold"/>
                                        <p:tgtEl>
                                          <p:spTgt spid="2191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9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9139">
                                            <p:txEl>
                                              <p:pRg st="2" end="2"/>
                                            </p:txEl>
                                          </p:spTgt>
                                        </p:tgtEl>
                                        <p:attrNameLst>
                                          <p:attrName>style.visibility</p:attrName>
                                        </p:attrNameLst>
                                      </p:cBhvr>
                                      <p:to>
                                        <p:strVal val="visible"/>
                                      </p:to>
                                    </p:set>
                                    <p:anim calcmode="lin" valueType="num">
                                      <p:cBhvr additive="base">
                                        <p:cTn id="25" dur="500" fill="hold"/>
                                        <p:tgtEl>
                                          <p:spTgt spid="2191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9139">
                                            <p:txEl>
                                              <p:pRg st="2" end="2"/>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219139">
                                            <p:txEl>
                                              <p:pRg st="3" end="3"/>
                                            </p:txEl>
                                          </p:spTgt>
                                        </p:tgtEl>
                                        <p:attrNameLst>
                                          <p:attrName>style.visibility</p:attrName>
                                        </p:attrNameLst>
                                      </p:cBhvr>
                                      <p:to>
                                        <p:strVal val="visible"/>
                                      </p:to>
                                    </p:set>
                                    <p:anim calcmode="lin" valueType="num">
                                      <p:cBhvr additive="base">
                                        <p:cTn id="30" dur="500" fill="hold"/>
                                        <p:tgtEl>
                                          <p:spTgt spid="21913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19139">
                                            <p:txEl>
                                              <p:pRg st="3" end="3"/>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000"/>
                            </p:stCondLst>
                            <p:childTnLst>
                              <p:par>
                                <p:cTn id="33" presetID="2" presetClass="entr" presetSubtype="4" fill="hold" nodeType="afterEffect">
                                  <p:stCondLst>
                                    <p:cond delay="0"/>
                                  </p:stCondLst>
                                  <p:childTnLst>
                                    <p:set>
                                      <p:cBhvr>
                                        <p:cTn id="34" dur="1" fill="hold">
                                          <p:stCondLst>
                                            <p:cond delay="0"/>
                                          </p:stCondLst>
                                        </p:cTn>
                                        <p:tgtEl>
                                          <p:spTgt spid="219139">
                                            <p:txEl>
                                              <p:pRg st="4" end="4"/>
                                            </p:txEl>
                                          </p:spTgt>
                                        </p:tgtEl>
                                        <p:attrNameLst>
                                          <p:attrName>style.visibility</p:attrName>
                                        </p:attrNameLst>
                                      </p:cBhvr>
                                      <p:to>
                                        <p:strVal val="visible"/>
                                      </p:to>
                                    </p:set>
                                    <p:anim calcmode="lin" valueType="num">
                                      <p:cBhvr additive="base">
                                        <p:cTn id="35" dur="500" fill="hold"/>
                                        <p:tgtEl>
                                          <p:spTgt spid="21913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9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19139">
                                            <p:txEl>
                                              <p:pRg st="5" end="5"/>
                                            </p:txEl>
                                          </p:spTgt>
                                        </p:tgtEl>
                                        <p:attrNameLst>
                                          <p:attrName>style.visibility</p:attrName>
                                        </p:attrNameLst>
                                      </p:cBhvr>
                                      <p:to>
                                        <p:strVal val="visible"/>
                                      </p:to>
                                    </p:set>
                                    <p:anim calcmode="lin" valueType="num">
                                      <p:cBhvr additive="base">
                                        <p:cTn id="41" dur="500" fill="hold"/>
                                        <p:tgtEl>
                                          <p:spTgt spid="219139">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9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19139">
                                            <p:txEl>
                                              <p:pRg st="6" end="6"/>
                                            </p:txEl>
                                          </p:spTgt>
                                        </p:tgtEl>
                                        <p:attrNameLst>
                                          <p:attrName>style.visibility</p:attrName>
                                        </p:attrNameLst>
                                      </p:cBhvr>
                                      <p:to>
                                        <p:strVal val="visible"/>
                                      </p:to>
                                    </p:set>
                                    <p:anim calcmode="lin" valueType="num">
                                      <p:cBhvr additive="base">
                                        <p:cTn id="47" dur="500" fill="hold"/>
                                        <p:tgtEl>
                                          <p:spTgt spid="219139">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91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19139">
                                            <p:txEl>
                                              <p:pRg st="7" end="7"/>
                                            </p:txEl>
                                          </p:spTgt>
                                        </p:tgtEl>
                                        <p:attrNameLst>
                                          <p:attrName>style.visibility</p:attrName>
                                        </p:attrNameLst>
                                      </p:cBhvr>
                                      <p:to>
                                        <p:strVal val="visible"/>
                                      </p:to>
                                    </p:set>
                                    <p:anim calcmode="lin" valueType="num">
                                      <p:cBhvr additive="base">
                                        <p:cTn id="53" dur="500" fill="hold"/>
                                        <p:tgtEl>
                                          <p:spTgt spid="219139">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91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归纳学习</a:t>
            </a:r>
          </a:p>
        </p:txBody>
      </p:sp>
      <p:sp>
        <p:nvSpPr>
          <p:cNvPr id="3" name="内容占位符 2"/>
          <p:cNvSpPr>
            <a:spLocks noGrp="1"/>
          </p:cNvSpPr>
          <p:nvPr>
            <p:ph idx="1"/>
          </p:nvPr>
        </p:nvSpPr>
        <p:spPr/>
        <p:txBody>
          <a:bodyPr/>
          <a:lstStyle/>
          <a:p>
            <a:r>
              <a:rPr lang="en-US" altLang="zh-CN" dirty="0" smtClean="0"/>
              <a:t>5.2.1 </a:t>
            </a:r>
            <a:r>
              <a:rPr lang="zh-CN" altLang="en-US" dirty="0" smtClean="0"/>
              <a:t>基本概念</a:t>
            </a:r>
            <a:endParaRPr lang="en-US" altLang="zh-CN" dirty="0" smtClean="0"/>
          </a:p>
          <a:p>
            <a:endParaRPr lang="en-US" altLang="zh-CN" dirty="0"/>
          </a:p>
          <a:p>
            <a:r>
              <a:rPr lang="en-US" altLang="zh-CN" dirty="0" smtClean="0"/>
              <a:t>5.2.2 </a:t>
            </a:r>
            <a:r>
              <a:rPr lang="zh-CN" altLang="en-US" dirty="0" smtClean="0"/>
              <a:t>变形空间学习</a:t>
            </a:r>
            <a:endParaRPr lang="en-US" altLang="zh-CN" dirty="0" smtClean="0"/>
          </a:p>
          <a:p>
            <a:endParaRPr lang="en-US" altLang="zh-CN" dirty="0"/>
          </a:p>
          <a:p>
            <a:r>
              <a:rPr lang="en-US" altLang="zh-CN" dirty="0" smtClean="0"/>
              <a:t>5.2.3 </a:t>
            </a:r>
            <a:r>
              <a:rPr lang="zh-CN" altLang="en-US" dirty="0" smtClean="0"/>
              <a:t>决策树</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27028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576" y="188640"/>
            <a:ext cx="8229600" cy="1143000"/>
          </a:xfrm>
        </p:spPr>
        <p:txBody>
          <a:bodyPr/>
          <a:lstStyle/>
          <a:p>
            <a:r>
              <a:rPr lang="en-US" altLang="zh-CN" dirty="0"/>
              <a:t>5.2.1</a:t>
            </a:r>
            <a:r>
              <a:rPr lang="zh-CN" altLang="en-US" dirty="0" smtClean="0"/>
              <a:t>基本</a:t>
            </a:r>
            <a:r>
              <a:rPr lang="zh-CN" altLang="en-US" dirty="0"/>
              <a:t>概念</a:t>
            </a:r>
            <a:endParaRPr lang="en-US" altLang="zh-CN" dirty="0"/>
          </a:p>
        </p:txBody>
      </p:sp>
      <p:sp>
        <p:nvSpPr>
          <p:cNvPr id="18435" name="Rectangle 3"/>
          <p:cNvSpPr>
            <a:spLocks noGrp="1" noChangeArrowheads="1"/>
          </p:cNvSpPr>
          <p:nvPr>
            <p:ph type="body" idx="1"/>
          </p:nvPr>
        </p:nvSpPr>
        <p:spPr>
          <a:xfrm>
            <a:off x="323528" y="1268760"/>
            <a:ext cx="8820472" cy="5400600"/>
          </a:xfrm>
        </p:spPr>
        <p:txBody>
          <a:bodyPr>
            <a:noAutofit/>
          </a:bodyPr>
          <a:lstStyle/>
          <a:p>
            <a:pPr>
              <a:lnSpc>
                <a:spcPts val="2700"/>
              </a:lnSpc>
            </a:pPr>
            <a:r>
              <a:rPr lang="zh-CN" altLang="en-US" sz="2400" dirty="0"/>
              <a:t>归纳学习（</a:t>
            </a:r>
            <a:r>
              <a:rPr lang="en-US" altLang="zh-CN" sz="2400" dirty="0"/>
              <a:t>Inductive Learning）</a:t>
            </a:r>
          </a:p>
          <a:p>
            <a:pPr lvl="1">
              <a:lnSpc>
                <a:spcPts val="2700"/>
              </a:lnSpc>
            </a:pPr>
            <a:r>
              <a:rPr lang="zh-CN" altLang="en-US" sz="2400" dirty="0"/>
              <a:t>就是从个别到一般，根据某个概念的一系列已知的正例和反例，从中归纳出一个一般的概念描述</a:t>
            </a:r>
          </a:p>
          <a:p>
            <a:pPr lvl="1">
              <a:lnSpc>
                <a:spcPts val="2700"/>
              </a:lnSpc>
            </a:pPr>
            <a:r>
              <a:rPr lang="zh-CN" altLang="en-US" sz="2400" dirty="0"/>
              <a:t>旨在从大量的经验数据中归纳抽取出一般的判定规则和模式。</a:t>
            </a:r>
          </a:p>
          <a:p>
            <a:pPr lvl="1">
              <a:lnSpc>
                <a:spcPts val="2700"/>
              </a:lnSpc>
            </a:pPr>
            <a:r>
              <a:rPr lang="zh-CN" altLang="en-US" sz="2400" dirty="0"/>
              <a:t>是机器学习中最核心、最成熟的分支。</a:t>
            </a:r>
          </a:p>
          <a:p>
            <a:pPr>
              <a:lnSpc>
                <a:spcPts val="2700"/>
              </a:lnSpc>
            </a:pPr>
            <a:r>
              <a:rPr lang="zh-CN" altLang="en-US" sz="2400" dirty="0"/>
              <a:t>归纳学习也称为：</a:t>
            </a:r>
          </a:p>
          <a:p>
            <a:pPr lvl="1">
              <a:lnSpc>
                <a:spcPts val="2700"/>
              </a:lnSpc>
            </a:pPr>
            <a:r>
              <a:rPr lang="zh-CN" altLang="en-US" sz="2400" dirty="0"/>
              <a:t>经验学习：归纳学习依赖于经验数据</a:t>
            </a:r>
          </a:p>
          <a:p>
            <a:pPr lvl="1">
              <a:lnSpc>
                <a:spcPts val="2700"/>
              </a:lnSpc>
            </a:pPr>
            <a:r>
              <a:rPr lang="zh-CN" altLang="en-US" sz="2400" dirty="0"/>
              <a:t>基于相似性的学习：归纳学习依赖于数据间的相似形</a:t>
            </a:r>
          </a:p>
          <a:p>
            <a:pPr>
              <a:lnSpc>
                <a:spcPts val="2700"/>
              </a:lnSpc>
            </a:pPr>
            <a:r>
              <a:rPr lang="zh-CN" altLang="en-US" sz="2400" dirty="0"/>
              <a:t>归纳的操作：</a:t>
            </a:r>
          </a:p>
          <a:p>
            <a:pPr lvl="1">
              <a:lnSpc>
                <a:spcPts val="2700"/>
              </a:lnSpc>
            </a:pPr>
            <a:r>
              <a:rPr lang="zh-CN" altLang="en-US" sz="2400" b="1" dirty="0">
                <a:solidFill>
                  <a:srgbClr val="FF0000"/>
                </a:solidFill>
              </a:rPr>
              <a:t>泛化(</a:t>
            </a:r>
            <a:r>
              <a:rPr lang="en-US" altLang="zh-CN" sz="2400" b="1" dirty="0">
                <a:solidFill>
                  <a:srgbClr val="FF0000"/>
                </a:solidFill>
              </a:rPr>
              <a:t>Generalization)</a:t>
            </a:r>
            <a:r>
              <a:rPr lang="en-US" altLang="zh-CN" sz="2400" dirty="0"/>
              <a:t>：</a:t>
            </a:r>
            <a:r>
              <a:rPr lang="zh-CN" altLang="en-US" sz="2400" dirty="0"/>
              <a:t>扩展某假设的语义信息，使其能够包含更多的正例</a:t>
            </a:r>
          </a:p>
          <a:p>
            <a:pPr lvl="1">
              <a:lnSpc>
                <a:spcPts val="2700"/>
              </a:lnSpc>
            </a:pPr>
            <a:r>
              <a:rPr lang="zh-CN" altLang="en-US" sz="2400" b="1" dirty="0">
                <a:solidFill>
                  <a:srgbClr val="FF0000"/>
                </a:solidFill>
              </a:rPr>
              <a:t>特化(</a:t>
            </a:r>
            <a:r>
              <a:rPr lang="en-US" altLang="zh-CN" sz="2400" b="1" dirty="0">
                <a:solidFill>
                  <a:srgbClr val="FF0000"/>
                </a:solidFill>
              </a:rPr>
              <a:t>Specialization)</a:t>
            </a:r>
            <a:r>
              <a:rPr lang="en-US" altLang="zh-CN" sz="2400" dirty="0"/>
              <a:t>：</a:t>
            </a:r>
            <a:r>
              <a:rPr lang="zh-CN" altLang="en-US" sz="2400" dirty="0"/>
              <a:t>泛化的相反操作，用于限制概念描述的应用范围</a:t>
            </a:r>
          </a:p>
        </p:txBody>
      </p:sp>
      <p:sp>
        <p:nvSpPr>
          <p:cNvPr id="184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75E62028-60B9-4F1E-A942-8A180DD37CE5}" type="slidenum">
              <a:rPr lang="zh-CN" altLang="en-US" sz="1400" smtClean="0">
                <a:ea typeface="宋体" charset="-122"/>
              </a:rPr>
              <a:pPr/>
              <a:t>23</a:t>
            </a:fld>
            <a:endParaRPr lang="en-US" altLang="zh-CN" sz="1400" smtClean="0">
              <a:ea typeface="宋体" charset="-122"/>
            </a:endParaRPr>
          </a:p>
        </p:txBody>
      </p:sp>
    </p:spTree>
    <p:extLst>
      <p:ext uri="{BB962C8B-B14F-4D97-AF65-F5344CB8AC3E}">
        <p14:creationId xmlns:p14="http://schemas.microsoft.com/office/powerpoint/2010/main" val="41233716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Effect transition="in" filter="barn(inVertical)">
                                      <p:cBhvr>
                                        <p:cTn id="7" dur="500"/>
                                        <p:tgtEl>
                                          <p:spTgt spid="18435">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5" end="5"/>
                                            </p:txEl>
                                          </p:spTgt>
                                        </p:tgtEl>
                                        <p:attrNameLst>
                                          <p:attrName>style.visibility</p:attrName>
                                        </p:attrNameLst>
                                      </p:cBhvr>
                                      <p:to>
                                        <p:strVal val="visible"/>
                                      </p:to>
                                    </p:set>
                                    <p:animEffect transition="in" filter="barn(inVertical)">
                                      <p:cBhvr>
                                        <p:cTn id="10" dur="500"/>
                                        <p:tgtEl>
                                          <p:spTgt spid="18435">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animEffect transition="in" filter="barn(inVertical)">
                                      <p:cBhvr>
                                        <p:cTn id="13" dur="500"/>
                                        <p:tgtEl>
                                          <p:spTgt spid="1843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8435">
                                            <p:txEl>
                                              <p:pRg st="7" end="7"/>
                                            </p:txEl>
                                          </p:spTgt>
                                        </p:tgtEl>
                                        <p:attrNameLst>
                                          <p:attrName>style.visibility</p:attrName>
                                        </p:attrNameLst>
                                      </p:cBhvr>
                                      <p:to>
                                        <p:strVal val="visible"/>
                                      </p:to>
                                    </p:set>
                                    <p:animEffect transition="in" filter="barn(inVertical)">
                                      <p:cBhvr>
                                        <p:cTn id="18" dur="500"/>
                                        <p:tgtEl>
                                          <p:spTgt spid="18435">
                                            <p:txEl>
                                              <p:pRg st="7" end="7"/>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8435">
                                            <p:txEl>
                                              <p:pRg st="8" end="8"/>
                                            </p:txEl>
                                          </p:spTgt>
                                        </p:tgtEl>
                                        <p:attrNameLst>
                                          <p:attrName>style.visibility</p:attrName>
                                        </p:attrNameLst>
                                      </p:cBhvr>
                                      <p:to>
                                        <p:strVal val="visible"/>
                                      </p:to>
                                    </p:set>
                                    <p:animEffect transition="in" filter="barn(inVertical)">
                                      <p:cBhvr>
                                        <p:cTn id="21" dur="500"/>
                                        <p:tgtEl>
                                          <p:spTgt spid="18435">
                                            <p:txEl>
                                              <p:pRg st="8" end="8"/>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8435">
                                            <p:txEl>
                                              <p:pRg st="9" end="9"/>
                                            </p:txEl>
                                          </p:spTgt>
                                        </p:tgtEl>
                                        <p:attrNameLst>
                                          <p:attrName>style.visibility</p:attrName>
                                        </p:attrNameLst>
                                      </p:cBhvr>
                                      <p:to>
                                        <p:strVal val="visible"/>
                                      </p:to>
                                    </p:set>
                                    <p:animEffect transition="in" filter="barn(inVertical)">
                                      <p:cBhvr>
                                        <p:cTn id="2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7"/>
          <p:cNvSpPr>
            <a:spLocks noGrp="1" noChangeArrowheads="1"/>
          </p:cNvSpPr>
          <p:nvPr>
            <p:ph type="body" idx="1"/>
          </p:nvPr>
        </p:nvSpPr>
        <p:spPr>
          <a:xfrm>
            <a:off x="251520" y="476672"/>
            <a:ext cx="8640960" cy="5904656"/>
          </a:xfrm>
        </p:spPr>
        <p:txBody>
          <a:bodyPr>
            <a:normAutofit/>
          </a:bodyPr>
          <a:lstStyle/>
          <a:p>
            <a:r>
              <a:rPr lang="zh-CN" altLang="en-US" dirty="0" smtClean="0">
                <a:latin typeface="幼圆" pitchFamily="49" charset="-122"/>
                <a:ea typeface="幼圆" pitchFamily="49" charset="-122"/>
              </a:rPr>
              <a:t>归纳学习的分类和研究领域：</a:t>
            </a:r>
          </a:p>
          <a:p>
            <a:pPr lvl="1"/>
            <a:r>
              <a:rPr lang="zh-CN" altLang="en-US" dirty="0" smtClean="0">
                <a:latin typeface="幼圆" pitchFamily="49" charset="-122"/>
                <a:ea typeface="幼圆" pitchFamily="49" charset="-122"/>
              </a:rPr>
              <a:t>符号学习</a:t>
            </a:r>
          </a:p>
          <a:p>
            <a:pPr lvl="2"/>
            <a:r>
              <a:rPr lang="zh-CN" altLang="en-US" dirty="0" smtClean="0">
                <a:latin typeface="幼圆" pitchFamily="49" charset="-122"/>
                <a:ea typeface="幼圆" pitchFamily="49" charset="-122"/>
              </a:rPr>
              <a:t>监督学习：</a:t>
            </a:r>
          </a:p>
          <a:p>
            <a:pPr lvl="3"/>
            <a:r>
              <a:rPr lang="zh-CN" altLang="en-US" dirty="0" smtClean="0">
                <a:latin typeface="幼圆" pitchFamily="49" charset="-122"/>
                <a:ea typeface="幼圆" pitchFamily="49" charset="-122"/>
              </a:rPr>
              <a:t>实例学习：系统事先将训练例子（经验数据）分类：正、负例子。由于它产生规则，所以也称为概念学习</a:t>
            </a:r>
          </a:p>
          <a:p>
            <a:pPr lvl="2"/>
            <a:r>
              <a:rPr lang="zh-CN" altLang="en-US" dirty="0" smtClean="0">
                <a:latin typeface="幼圆" pitchFamily="49" charset="-122"/>
                <a:ea typeface="幼圆" pitchFamily="49" charset="-122"/>
              </a:rPr>
              <a:t>无监督学习：事先不知道训练例子的分类</a:t>
            </a:r>
          </a:p>
          <a:p>
            <a:pPr lvl="3"/>
            <a:r>
              <a:rPr lang="zh-CN" altLang="en-US" dirty="0" smtClean="0">
                <a:latin typeface="幼圆" pitchFamily="49" charset="-122"/>
                <a:ea typeface="幼圆" pitchFamily="49" charset="-122"/>
              </a:rPr>
              <a:t>概念聚类</a:t>
            </a:r>
          </a:p>
          <a:p>
            <a:pPr lvl="3"/>
            <a:r>
              <a:rPr lang="zh-CN" altLang="en-US" dirty="0" smtClean="0">
                <a:latin typeface="幼圆" pitchFamily="49" charset="-122"/>
                <a:ea typeface="幼圆" pitchFamily="49" charset="-122"/>
              </a:rPr>
              <a:t>机器发现</a:t>
            </a:r>
          </a:p>
          <a:p>
            <a:pPr lvl="2"/>
            <a:r>
              <a:rPr lang="zh-CN" altLang="en-US" dirty="0" smtClean="0">
                <a:latin typeface="幼圆" pitchFamily="49" charset="-122"/>
                <a:ea typeface="幼圆" pitchFamily="49" charset="-122"/>
              </a:rPr>
              <a:t>神经网络：本质上是实例学习，为区别起见，称为联结学习</a:t>
            </a:r>
          </a:p>
          <a:p>
            <a:pPr lvl="1"/>
            <a:r>
              <a:rPr lang="zh-CN" altLang="en-US" dirty="0" smtClean="0">
                <a:latin typeface="幼圆" pitchFamily="49" charset="-122"/>
                <a:ea typeface="幼圆" pitchFamily="49" charset="-122"/>
              </a:rPr>
              <a:t>学习的计算理论</a:t>
            </a:r>
          </a:p>
          <a:p>
            <a:pPr lvl="2"/>
            <a:r>
              <a:rPr lang="zh-CN" altLang="en-US" dirty="0" smtClean="0">
                <a:latin typeface="幼圆" pitchFamily="49" charset="-122"/>
                <a:ea typeface="幼圆" pitchFamily="49" charset="-122"/>
              </a:rPr>
              <a:t>传统的算法复杂性分析</a:t>
            </a:r>
          </a:p>
          <a:p>
            <a:pPr lvl="2"/>
            <a:r>
              <a:rPr lang="zh-CN" altLang="en-US" dirty="0" smtClean="0">
                <a:latin typeface="幼圆" pitchFamily="49" charset="-122"/>
                <a:ea typeface="幼圆" pitchFamily="49" charset="-122"/>
              </a:rPr>
              <a:t>概率近似正确性学习研究（计算学习理论）</a:t>
            </a:r>
          </a:p>
        </p:txBody>
      </p:sp>
      <p:sp>
        <p:nvSpPr>
          <p:cNvPr id="194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8FDF39F3-FE8C-475A-B9DF-B65270C40C68}" type="slidenum">
              <a:rPr lang="zh-CN" altLang="en-US" sz="1400" smtClean="0">
                <a:ea typeface="宋体" charset="-122"/>
              </a:rPr>
              <a:pPr/>
              <a:t>24</a:t>
            </a:fld>
            <a:endParaRPr lang="en-US" altLang="zh-CN" sz="1400" smtClean="0">
              <a:ea typeface="宋体" charset="-122"/>
            </a:endParaRPr>
          </a:p>
        </p:txBody>
      </p:sp>
    </p:spTree>
    <p:extLst>
      <p:ext uri="{BB962C8B-B14F-4D97-AF65-F5344CB8AC3E}">
        <p14:creationId xmlns:p14="http://schemas.microsoft.com/office/powerpoint/2010/main" val="11018123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barn(inVertical)">
                                      <p:cBhvr>
                                        <p:cTn id="13" dur="500"/>
                                        <p:tgtEl>
                                          <p:spTgt spid="1945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barn(inVertical)">
                                      <p:cBhvr>
                                        <p:cTn id="16" dur="500"/>
                                        <p:tgtEl>
                                          <p:spTgt spid="1945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Effect transition="in" filter="barn(inVertical)">
                                      <p:cBhvr>
                                        <p:cTn id="19" dur="500"/>
                                        <p:tgtEl>
                                          <p:spTgt spid="19459">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9459">
                                            <p:txEl>
                                              <p:pRg st="6" end="6"/>
                                            </p:txEl>
                                          </p:spTgt>
                                        </p:tgtEl>
                                        <p:attrNameLst>
                                          <p:attrName>style.visibility</p:attrName>
                                        </p:attrNameLst>
                                      </p:cBhvr>
                                      <p:to>
                                        <p:strVal val="visible"/>
                                      </p:to>
                                    </p:set>
                                    <p:animEffect transition="in" filter="barn(inVertical)">
                                      <p:cBhvr>
                                        <p:cTn id="22" dur="500"/>
                                        <p:tgtEl>
                                          <p:spTgt spid="19459">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9459">
                                            <p:txEl>
                                              <p:pRg st="7" end="7"/>
                                            </p:txEl>
                                          </p:spTgt>
                                        </p:tgtEl>
                                        <p:attrNameLst>
                                          <p:attrName>style.visibility</p:attrName>
                                        </p:attrNameLst>
                                      </p:cBhvr>
                                      <p:to>
                                        <p:strVal val="visible"/>
                                      </p:to>
                                    </p:set>
                                    <p:animEffect transition="in" filter="barn(inVertical)">
                                      <p:cBhvr>
                                        <p:cTn id="25" dur="500"/>
                                        <p:tgtEl>
                                          <p:spTgt spid="19459">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9459">
                                            <p:txEl>
                                              <p:pRg st="8" end="8"/>
                                            </p:txEl>
                                          </p:spTgt>
                                        </p:tgtEl>
                                        <p:attrNameLst>
                                          <p:attrName>style.visibility</p:attrName>
                                        </p:attrNameLst>
                                      </p:cBhvr>
                                      <p:to>
                                        <p:strVal val="visible"/>
                                      </p:to>
                                    </p:set>
                                    <p:animEffect transition="in" filter="barn(inVertical)">
                                      <p:cBhvr>
                                        <p:cTn id="30" dur="500"/>
                                        <p:tgtEl>
                                          <p:spTgt spid="19459">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9459">
                                            <p:txEl>
                                              <p:pRg st="9" end="9"/>
                                            </p:txEl>
                                          </p:spTgt>
                                        </p:tgtEl>
                                        <p:attrNameLst>
                                          <p:attrName>style.visibility</p:attrName>
                                        </p:attrNameLst>
                                      </p:cBhvr>
                                      <p:to>
                                        <p:strVal val="visible"/>
                                      </p:to>
                                    </p:set>
                                    <p:animEffect transition="in" filter="barn(inVertical)">
                                      <p:cBhvr>
                                        <p:cTn id="33" dur="500"/>
                                        <p:tgtEl>
                                          <p:spTgt spid="19459">
                                            <p:txEl>
                                              <p:pRg st="9" end="9"/>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19459">
                                            <p:txEl>
                                              <p:pRg st="10" end="10"/>
                                            </p:txEl>
                                          </p:spTgt>
                                        </p:tgtEl>
                                        <p:attrNameLst>
                                          <p:attrName>style.visibility</p:attrName>
                                        </p:attrNameLst>
                                      </p:cBhvr>
                                      <p:to>
                                        <p:strVal val="visible"/>
                                      </p:to>
                                    </p:set>
                                    <p:animEffect transition="in" filter="barn(inVertical)">
                                      <p:cBhvr>
                                        <p:cTn id="36" dur="500"/>
                                        <p:tgtEl>
                                          <p:spTgt spid="19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8332" y="3501008"/>
            <a:ext cx="7924800" cy="2808287"/>
          </a:xfrm>
        </p:spPr>
        <p:txBody>
          <a:bodyPr>
            <a:normAutofit lnSpcReduction="10000"/>
          </a:bodyPr>
          <a:lstStyle/>
          <a:p>
            <a:pPr>
              <a:lnSpc>
                <a:spcPct val="90000"/>
              </a:lnSpc>
            </a:pPr>
            <a:r>
              <a:rPr lang="zh-CN" altLang="en-US" sz="2400" dirty="0" smtClean="0">
                <a:latin typeface="幼圆" pitchFamily="49" charset="-122"/>
                <a:ea typeface="幼圆" pitchFamily="49" charset="-122"/>
              </a:rPr>
              <a:t>实例空间要考虑的问题：</a:t>
            </a:r>
          </a:p>
          <a:p>
            <a:pPr>
              <a:lnSpc>
                <a:spcPct val="90000"/>
              </a:lnSpc>
              <a:buFontTx/>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）示教例子的质量</a:t>
            </a:r>
          </a:p>
          <a:p>
            <a:pPr>
              <a:lnSpc>
                <a:spcPct val="90000"/>
              </a:lnSpc>
              <a:buFontTx/>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）实例空间的组织和搜索方法</a:t>
            </a:r>
          </a:p>
          <a:p>
            <a:pPr>
              <a:lnSpc>
                <a:spcPct val="90000"/>
              </a:lnSpc>
            </a:pPr>
            <a:r>
              <a:rPr lang="zh-CN" altLang="en-US" sz="2400" dirty="0" smtClean="0">
                <a:latin typeface="幼圆" pitchFamily="49" charset="-122"/>
                <a:ea typeface="幼圆" pitchFamily="49" charset="-122"/>
              </a:rPr>
              <a:t>规则空间要考虑的问题</a:t>
            </a:r>
          </a:p>
          <a:p>
            <a:pPr>
              <a:lnSpc>
                <a:spcPct val="90000"/>
              </a:lnSpc>
              <a:buFontTx/>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）形成知识的归纳推理方法</a:t>
            </a:r>
          </a:p>
          <a:p>
            <a:pPr>
              <a:lnSpc>
                <a:spcPct val="90000"/>
              </a:lnSpc>
              <a:buFontTx/>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）搜索规则空间的方法</a:t>
            </a:r>
          </a:p>
          <a:p>
            <a:pPr>
              <a:lnSpc>
                <a:spcPct val="90000"/>
              </a:lnSpc>
              <a:buFontTx/>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3</a:t>
            </a:r>
            <a:r>
              <a:rPr lang="zh-CN" altLang="en-US" sz="2400" dirty="0" smtClean="0">
                <a:latin typeface="幼圆" pitchFamily="49" charset="-122"/>
                <a:ea typeface="幼圆" pitchFamily="49" charset="-122"/>
              </a:rPr>
              <a:t>）对规则空间的要求</a:t>
            </a:r>
          </a:p>
        </p:txBody>
      </p:sp>
      <p:grpSp>
        <p:nvGrpSpPr>
          <p:cNvPr id="21508" name="组合 9"/>
          <p:cNvGrpSpPr>
            <a:grpSpLocks/>
          </p:cNvGrpSpPr>
          <p:nvPr/>
        </p:nvGrpSpPr>
        <p:grpSpPr bwMode="auto">
          <a:xfrm>
            <a:off x="1763713" y="1452563"/>
            <a:ext cx="5634037" cy="1764098"/>
            <a:chOff x="1600200" y="1504950"/>
            <a:chExt cx="5634038" cy="1763858"/>
          </a:xfrm>
        </p:grpSpPr>
        <p:sp>
          <p:nvSpPr>
            <p:cNvPr id="21512" name="Oval 4"/>
            <p:cNvSpPr>
              <a:spLocks noChangeArrowheads="1"/>
            </p:cNvSpPr>
            <p:nvPr/>
          </p:nvSpPr>
          <p:spPr bwMode="auto">
            <a:xfrm>
              <a:off x="1600200" y="2156078"/>
              <a:ext cx="1536556" cy="70121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21513" name="Text Box 5"/>
            <p:cNvSpPr txBox="1">
              <a:spLocks noChangeArrowheads="1"/>
            </p:cNvSpPr>
            <p:nvPr/>
          </p:nvSpPr>
          <p:spPr bwMode="auto">
            <a:xfrm>
              <a:off x="1600200" y="2306338"/>
              <a:ext cx="1609725"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zh-CN" altLang="en-US" sz="2400" b="1" dirty="0" smtClean="0">
                  <a:latin typeface="Times New Roman" pitchFamily="18" charset="0"/>
                  <a:ea typeface="宋体" charset="-122"/>
                </a:rPr>
                <a:t>实例空间</a:t>
              </a:r>
              <a:endParaRPr lang="zh-CN" altLang="en-US" sz="2400" dirty="0">
                <a:latin typeface="Times New Roman" pitchFamily="18" charset="0"/>
                <a:ea typeface="宋体" charset="-122"/>
              </a:endParaRPr>
            </a:p>
          </p:txBody>
        </p:sp>
        <p:sp>
          <p:nvSpPr>
            <p:cNvPr id="21514" name="Oval 6"/>
            <p:cNvSpPr>
              <a:spLocks noChangeArrowheads="1"/>
            </p:cNvSpPr>
            <p:nvPr/>
          </p:nvSpPr>
          <p:spPr bwMode="auto">
            <a:xfrm>
              <a:off x="5624513" y="2156078"/>
              <a:ext cx="1536556" cy="70121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21515" name="Text Box 7"/>
            <p:cNvSpPr txBox="1">
              <a:spLocks noChangeArrowheads="1"/>
            </p:cNvSpPr>
            <p:nvPr/>
          </p:nvSpPr>
          <p:spPr bwMode="auto">
            <a:xfrm>
              <a:off x="5624513" y="2306338"/>
              <a:ext cx="1609725"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zh-CN" altLang="en-US" sz="2400" b="1">
                  <a:latin typeface="Times New Roman" pitchFamily="18" charset="0"/>
                  <a:ea typeface="宋体" charset="-122"/>
                </a:rPr>
                <a:t>规则空间</a:t>
              </a:r>
              <a:endParaRPr lang="zh-CN" altLang="en-US" sz="2400">
                <a:latin typeface="Times New Roman" pitchFamily="18" charset="0"/>
                <a:ea typeface="宋体" charset="-122"/>
              </a:endParaRPr>
            </a:p>
          </p:txBody>
        </p:sp>
        <p:sp>
          <p:nvSpPr>
            <p:cNvPr id="21516" name="Rectangle 8"/>
            <p:cNvSpPr>
              <a:spLocks noChangeArrowheads="1"/>
            </p:cNvSpPr>
            <p:nvPr/>
          </p:nvSpPr>
          <p:spPr bwMode="auto">
            <a:xfrm>
              <a:off x="3575772" y="1504950"/>
              <a:ext cx="1682894" cy="4507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21517" name="Text Box 9"/>
            <p:cNvSpPr txBox="1">
              <a:spLocks noChangeArrowheads="1"/>
            </p:cNvSpPr>
            <p:nvPr/>
          </p:nvSpPr>
          <p:spPr bwMode="auto">
            <a:xfrm>
              <a:off x="3575772" y="1556080"/>
              <a:ext cx="1682894"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zh-CN" altLang="en-US" sz="2400" b="1">
                  <a:latin typeface="Times New Roman" pitchFamily="18" charset="0"/>
                  <a:ea typeface="宋体" charset="-122"/>
                </a:rPr>
                <a:t>选择例子</a:t>
              </a:r>
              <a:endParaRPr lang="zh-CN" altLang="en-US" sz="2400">
                <a:latin typeface="Times New Roman" pitchFamily="18" charset="0"/>
                <a:ea typeface="宋体" charset="-122"/>
              </a:endParaRPr>
            </a:p>
          </p:txBody>
        </p:sp>
        <p:sp>
          <p:nvSpPr>
            <p:cNvPr id="21518" name="Rectangle 10"/>
            <p:cNvSpPr>
              <a:spLocks noChangeArrowheads="1"/>
            </p:cNvSpPr>
            <p:nvPr/>
          </p:nvSpPr>
          <p:spPr bwMode="auto">
            <a:xfrm>
              <a:off x="3575772" y="2807206"/>
              <a:ext cx="1682894" cy="4507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21519" name="Text Box 11"/>
            <p:cNvSpPr txBox="1">
              <a:spLocks noChangeArrowheads="1"/>
            </p:cNvSpPr>
            <p:nvPr/>
          </p:nvSpPr>
          <p:spPr bwMode="auto">
            <a:xfrm>
              <a:off x="3648941" y="2807206"/>
              <a:ext cx="1682894" cy="46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lang="zh-CN" altLang="en-US" sz="2400" b="1" dirty="0" smtClean="0">
                  <a:latin typeface="Times New Roman" pitchFamily="18" charset="0"/>
                  <a:ea typeface="宋体" charset="-122"/>
                </a:rPr>
                <a:t>解释过程</a:t>
              </a:r>
              <a:endParaRPr lang="zh-CN" altLang="en-US" sz="2400" dirty="0">
                <a:latin typeface="Times New Roman" pitchFamily="18" charset="0"/>
                <a:ea typeface="宋体" charset="-122"/>
              </a:endParaRPr>
            </a:p>
          </p:txBody>
        </p:sp>
        <p:cxnSp>
          <p:nvCxnSpPr>
            <p:cNvPr id="21520" name="AutoShape 12"/>
            <p:cNvCxnSpPr>
              <a:cxnSpLocks noChangeShapeType="1"/>
              <a:stCxn id="21512" idx="4"/>
              <a:endCxn id="21518" idx="1"/>
            </p:cNvCxnSpPr>
            <p:nvPr/>
          </p:nvCxnSpPr>
          <p:spPr bwMode="auto">
            <a:xfrm rot="16200000" flipH="1">
              <a:off x="2884473" y="2341298"/>
              <a:ext cx="175304" cy="1207294"/>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3"/>
            <p:cNvCxnSpPr>
              <a:cxnSpLocks noChangeShapeType="1"/>
              <a:endCxn id="21514" idx="4"/>
            </p:cNvCxnSpPr>
            <p:nvPr/>
          </p:nvCxnSpPr>
          <p:spPr bwMode="auto">
            <a:xfrm flipV="1">
              <a:off x="5251631" y="2857293"/>
              <a:ext cx="1141160" cy="283825"/>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14"/>
            <p:cNvCxnSpPr>
              <a:cxnSpLocks noChangeShapeType="1"/>
              <a:stCxn id="21514" idx="0"/>
              <a:endCxn id="21516" idx="3"/>
            </p:cNvCxnSpPr>
            <p:nvPr/>
          </p:nvCxnSpPr>
          <p:spPr bwMode="auto">
            <a:xfrm rot="16200000" flipV="1">
              <a:off x="5612860" y="1376147"/>
              <a:ext cx="425738" cy="1134125"/>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5"/>
            <p:cNvCxnSpPr>
              <a:cxnSpLocks noChangeShapeType="1"/>
              <a:stCxn id="21517" idx="1"/>
              <a:endCxn id="21512" idx="0"/>
            </p:cNvCxnSpPr>
            <p:nvPr/>
          </p:nvCxnSpPr>
          <p:spPr bwMode="auto">
            <a:xfrm rot="10800000" flipV="1">
              <a:off x="2368478" y="1786688"/>
              <a:ext cx="1207294" cy="36939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5FCCDF4-80B7-4E5D-9857-37AA859DB24D}" type="slidenum">
              <a:rPr lang="zh-CN" altLang="en-US" sz="1400" smtClean="0">
                <a:ea typeface="宋体" charset="-122"/>
              </a:rPr>
              <a:pPr/>
              <a:t>25</a:t>
            </a:fld>
            <a:endParaRPr lang="en-US" altLang="zh-CN" sz="1400" smtClean="0">
              <a:ea typeface="宋体" charset="-122"/>
            </a:endParaRPr>
          </a:p>
        </p:txBody>
      </p:sp>
      <p:sp>
        <p:nvSpPr>
          <p:cNvPr id="20" name="Rectangle 2"/>
          <p:cNvSpPr txBox="1">
            <a:spLocks noChangeArrowheads="1"/>
          </p:cNvSpPr>
          <p:nvPr/>
        </p:nvSpPr>
        <p:spPr>
          <a:xfrm>
            <a:off x="755576" y="18864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defRPr/>
            </a:pPr>
            <a:r>
              <a:rPr lang="en-US" altLang="zh-CN" dirty="0"/>
              <a:t>5.2.1</a:t>
            </a:r>
            <a:r>
              <a:rPr lang="zh-CN" altLang="en-US" dirty="0"/>
              <a:t>基本概念</a:t>
            </a:r>
            <a:endParaRPr lang="zh-CN" altLang="en-US" b="1" dirty="0"/>
          </a:p>
        </p:txBody>
      </p:sp>
    </p:spTree>
    <p:extLst>
      <p:ext uri="{BB962C8B-B14F-4D97-AF65-F5344CB8AC3E}">
        <p14:creationId xmlns:p14="http://schemas.microsoft.com/office/powerpoint/2010/main" val="139632512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79512" y="692696"/>
            <a:ext cx="8569201" cy="5472607"/>
          </a:xfrm>
        </p:spPr>
        <p:txBody>
          <a:bodyPr>
            <a:normAutofit/>
          </a:bodyPr>
          <a:lstStyle/>
          <a:p>
            <a:pPr>
              <a:lnSpc>
                <a:spcPct val="90000"/>
              </a:lnSpc>
            </a:pPr>
            <a:r>
              <a:rPr lang="zh-CN" altLang="en-US" dirty="0" smtClean="0">
                <a:latin typeface="幼圆" pitchFamily="49" charset="-122"/>
                <a:ea typeface="幼圆" pitchFamily="49" charset="-122"/>
              </a:rPr>
              <a:t>按规则空间搜索方法分类：</a:t>
            </a:r>
          </a:p>
          <a:p>
            <a:pPr lvl="1">
              <a:lnSpc>
                <a:spcPts val="3000"/>
              </a:lnSpc>
            </a:pPr>
            <a:r>
              <a:rPr lang="en-US" altLang="zh-CN" sz="2400" dirty="0" smtClean="0">
                <a:latin typeface="幼圆" pitchFamily="49" charset="-122"/>
                <a:ea typeface="幼圆" pitchFamily="49" charset="-122"/>
                <a:sym typeface="Symbol" pitchFamily="18" charset="2"/>
              </a:rPr>
              <a:t>(1)</a:t>
            </a:r>
            <a:r>
              <a:rPr lang="zh-CN" altLang="en-US" sz="2400" b="1" dirty="0" smtClean="0">
                <a:latin typeface="幼圆" pitchFamily="49" charset="-122"/>
                <a:ea typeface="幼圆" pitchFamily="49" charset="-122"/>
                <a:sym typeface="Symbol" pitchFamily="18" charset="2"/>
              </a:rPr>
              <a:t>数据驱动方法</a:t>
            </a:r>
            <a:r>
              <a:rPr lang="zh-CN" altLang="en-US" sz="2400" dirty="0" smtClean="0">
                <a:latin typeface="幼圆" pitchFamily="49" charset="-122"/>
                <a:ea typeface="幼圆" pitchFamily="49" charset="-122"/>
                <a:sym typeface="Symbol" pitchFamily="18" charset="2"/>
              </a:rPr>
              <a:t>：</a:t>
            </a:r>
          </a:p>
          <a:p>
            <a:pPr lvl="2">
              <a:lnSpc>
                <a:spcPts val="3000"/>
              </a:lnSpc>
            </a:pPr>
            <a:r>
              <a:rPr lang="zh-CN" altLang="zh-CN" dirty="0" smtClean="0">
                <a:solidFill>
                  <a:srgbClr val="FF0000"/>
                </a:solidFill>
                <a:latin typeface="幼圆" pitchFamily="49" charset="-122"/>
                <a:ea typeface="幼圆" pitchFamily="49" charset="-122"/>
                <a:sym typeface="Symbol" pitchFamily="18" charset="2"/>
              </a:rPr>
              <a:t>变</a:t>
            </a:r>
            <a:r>
              <a:rPr lang="zh-CN" altLang="en-US" dirty="0" smtClean="0">
                <a:solidFill>
                  <a:srgbClr val="FF0000"/>
                </a:solidFill>
                <a:latin typeface="幼圆" pitchFamily="49" charset="-122"/>
                <a:ea typeface="幼圆" pitchFamily="49" charset="-122"/>
                <a:sym typeface="Symbol" pitchFamily="18" charset="2"/>
              </a:rPr>
              <a:t>型</a:t>
            </a:r>
            <a:r>
              <a:rPr lang="zh-CN" altLang="zh-CN" dirty="0" smtClean="0">
                <a:solidFill>
                  <a:srgbClr val="FF0000"/>
                </a:solidFill>
                <a:latin typeface="幼圆" pitchFamily="49" charset="-122"/>
                <a:ea typeface="幼圆" pitchFamily="49" charset="-122"/>
                <a:sym typeface="Symbol" pitchFamily="18" charset="2"/>
              </a:rPr>
              <a:t>空间方法</a:t>
            </a:r>
            <a:r>
              <a:rPr lang="zh-CN" altLang="zh-CN" dirty="0" smtClean="0">
                <a:latin typeface="幼圆" pitchFamily="49" charset="-122"/>
                <a:ea typeface="幼圆" pitchFamily="49" charset="-122"/>
                <a:sym typeface="Symbol" pitchFamily="18" charset="2"/>
              </a:rPr>
              <a:t>：采用统一的形式表示规则和例子。</a:t>
            </a:r>
          </a:p>
          <a:p>
            <a:pPr lvl="2">
              <a:lnSpc>
                <a:spcPts val="3000"/>
              </a:lnSpc>
            </a:pPr>
            <a:r>
              <a:rPr lang="zh-CN" altLang="zh-CN" dirty="0" smtClean="0">
                <a:solidFill>
                  <a:srgbClr val="FF0000"/>
                </a:solidFill>
                <a:latin typeface="幼圆" pitchFamily="49" charset="-122"/>
                <a:ea typeface="幼圆" pitchFamily="49" charset="-122"/>
                <a:sym typeface="Symbol" pitchFamily="18" charset="2"/>
              </a:rPr>
              <a:t>改进假设方法</a:t>
            </a:r>
            <a:r>
              <a:rPr lang="zh-CN" altLang="zh-CN" dirty="0" smtClean="0">
                <a:latin typeface="幼圆" pitchFamily="49" charset="-122"/>
                <a:ea typeface="幼圆" pitchFamily="49" charset="-122"/>
                <a:sym typeface="Symbol" pitchFamily="18" charset="2"/>
              </a:rPr>
              <a:t>：例子和规则的表示不统一。程序根据例子选择一种操作，用该操作修改H中的规则</a:t>
            </a:r>
          </a:p>
          <a:p>
            <a:pPr lvl="1">
              <a:lnSpc>
                <a:spcPts val="3000"/>
              </a:lnSpc>
            </a:pPr>
            <a:r>
              <a:rPr lang="en-US" altLang="zh-CN" sz="2400" dirty="0" smtClean="0">
                <a:latin typeface="幼圆" pitchFamily="49" charset="-122"/>
                <a:ea typeface="幼圆" pitchFamily="49" charset="-122"/>
                <a:sym typeface="Symbol" pitchFamily="18" charset="2"/>
              </a:rPr>
              <a:t>(2)</a:t>
            </a:r>
            <a:r>
              <a:rPr lang="zh-CN" altLang="en-US" sz="2400" b="1" dirty="0" smtClean="0">
                <a:latin typeface="幼圆" pitchFamily="49" charset="-122"/>
                <a:ea typeface="幼圆" pitchFamily="49" charset="-122"/>
                <a:sym typeface="Symbol" pitchFamily="18" charset="2"/>
              </a:rPr>
              <a:t>模型驱动方法</a:t>
            </a:r>
            <a:r>
              <a:rPr lang="zh-CN" altLang="en-US" sz="2400" dirty="0" smtClean="0">
                <a:latin typeface="幼圆" pitchFamily="49" charset="-122"/>
                <a:ea typeface="幼圆" pitchFamily="49" charset="-122"/>
                <a:sym typeface="Symbol" pitchFamily="18" charset="2"/>
              </a:rPr>
              <a:t>：</a:t>
            </a:r>
          </a:p>
          <a:p>
            <a:pPr lvl="2">
              <a:lnSpc>
                <a:spcPts val="3000"/>
              </a:lnSpc>
            </a:pPr>
            <a:r>
              <a:rPr lang="zh-CN" altLang="zh-CN" dirty="0" smtClean="0">
                <a:solidFill>
                  <a:srgbClr val="FF0000"/>
                </a:solidFill>
                <a:latin typeface="幼圆" pitchFamily="49" charset="-122"/>
                <a:ea typeface="幼圆" pitchFamily="49" charset="-122"/>
                <a:sym typeface="Symbol" pitchFamily="18" charset="2"/>
              </a:rPr>
              <a:t>产生和测试方法</a:t>
            </a:r>
            <a:r>
              <a:rPr lang="zh-CN" altLang="zh-CN" dirty="0" smtClean="0">
                <a:latin typeface="幼圆" pitchFamily="49" charset="-122"/>
                <a:ea typeface="幼圆" pitchFamily="49" charset="-122"/>
                <a:sym typeface="Symbol" pitchFamily="18" charset="2"/>
              </a:rPr>
              <a:t>：针对示教例子反复产生和测试假设的规则。利用基于模型的知识产生假设的规则，便于只产生可能合理的假设</a:t>
            </a:r>
          </a:p>
          <a:p>
            <a:pPr lvl="2">
              <a:lnSpc>
                <a:spcPts val="3000"/>
              </a:lnSpc>
            </a:pPr>
            <a:r>
              <a:rPr lang="zh-CN" altLang="zh-CN" dirty="0" smtClean="0">
                <a:solidFill>
                  <a:srgbClr val="FF0000"/>
                </a:solidFill>
                <a:latin typeface="幼圆" pitchFamily="49" charset="-122"/>
                <a:ea typeface="幼圆" pitchFamily="49" charset="-122"/>
                <a:sym typeface="Symbol" pitchFamily="18" charset="2"/>
              </a:rPr>
              <a:t>方案示例方法</a:t>
            </a:r>
            <a:r>
              <a:rPr lang="zh-CN" altLang="zh-CN" dirty="0" smtClean="0">
                <a:latin typeface="幼圆" pitchFamily="49" charset="-122"/>
                <a:ea typeface="幼圆" pitchFamily="49" charset="-122"/>
                <a:sym typeface="Symbol" pitchFamily="18" charset="2"/>
              </a:rPr>
              <a:t>：使用规则方案的集合来限制可能合理的规则形式，最符合示教例子的规则被认为是最合理的规则</a:t>
            </a:r>
          </a:p>
        </p:txBody>
      </p:sp>
      <p:sp>
        <p:nvSpPr>
          <p:cNvPr id="225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52B88A5-1788-4D7B-A3DA-1880D106AF06}" type="slidenum">
              <a:rPr lang="zh-CN" altLang="en-US" sz="1400" smtClean="0">
                <a:ea typeface="宋体" charset="-122"/>
              </a:rPr>
              <a:pPr/>
              <a:t>26</a:t>
            </a:fld>
            <a:endParaRPr lang="en-US" altLang="zh-CN" sz="1400" smtClean="0">
              <a:ea typeface="宋体" charset="-122"/>
            </a:endParaRPr>
          </a:p>
        </p:txBody>
      </p:sp>
    </p:spTree>
    <p:extLst>
      <p:ext uri="{BB962C8B-B14F-4D97-AF65-F5344CB8AC3E}">
        <p14:creationId xmlns:p14="http://schemas.microsoft.com/office/powerpoint/2010/main" val="241358078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560" y="116632"/>
            <a:ext cx="8229600" cy="1143000"/>
          </a:xfrm>
        </p:spPr>
        <p:txBody>
          <a:bodyPr>
            <a:normAutofit/>
          </a:bodyPr>
          <a:lstStyle/>
          <a:p>
            <a:pPr>
              <a:defRPr/>
            </a:pPr>
            <a:r>
              <a:rPr lang="en-US" altLang="zh-CN" b="1" dirty="0" smtClean="0"/>
              <a:t>5.2.2</a:t>
            </a:r>
            <a:r>
              <a:rPr lang="zh-CN" altLang="en-US" b="1" dirty="0" smtClean="0"/>
              <a:t>变型</a:t>
            </a:r>
            <a:r>
              <a:rPr lang="zh-CN" altLang="en-US" b="1" dirty="0"/>
              <a:t>空间方法</a:t>
            </a:r>
          </a:p>
        </p:txBody>
      </p:sp>
      <p:sp>
        <p:nvSpPr>
          <p:cNvPr id="24579" name="Rectangle 3"/>
          <p:cNvSpPr>
            <a:spLocks noGrp="1" noChangeArrowheads="1"/>
          </p:cNvSpPr>
          <p:nvPr>
            <p:ph type="body" idx="1"/>
          </p:nvPr>
        </p:nvSpPr>
        <p:spPr>
          <a:xfrm>
            <a:off x="827088" y="1196975"/>
            <a:ext cx="7924800" cy="4953000"/>
          </a:xfrm>
        </p:spPr>
        <p:txBody>
          <a:bodyPr/>
          <a:lstStyle/>
          <a:p>
            <a:pPr>
              <a:lnSpc>
                <a:spcPts val="3200"/>
              </a:lnSpc>
            </a:pPr>
            <a:r>
              <a:rPr lang="zh-CN" altLang="en-US" sz="2400" dirty="0" smtClean="0">
                <a:ea typeface="宋体" charset="-122"/>
              </a:rPr>
              <a:t>基本思想：以整个规则空间为初始的假设规则集合</a:t>
            </a:r>
            <a:r>
              <a:rPr lang="en-US" altLang="zh-CN" sz="2400" dirty="0" smtClean="0">
                <a:ea typeface="宋体" charset="-122"/>
              </a:rPr>
              <a:t>H，</a:t>
            </a:r>
            <a:r>
              <a:rPr lang="zh-CN" altLang="en-US" sz="2400" dirty="0" smtClean="0">
                <a:ea typeface="宋体" charset="-122"/>
              </a:rPr>
              <a:t>根据示教例子中的信息，对集合</a:t>
            </a:r>
            <a:r>
              <a:rPr lang="en-US" altLang="zh-CN" sz="2400" dirty="0" smtClean="0">
                <a:ea typeface="宋体" charset="-122"/>
              </a:rPr>
              <a:t>H</a:t>
            </a:r>
            <a:r>
              <a:rPr lang="zh-CN" altLang="en-US" sz="2400" dirty="0" smtClean="0">
                <a:ea typeface="宋体" charset="-122"/>
              </a:rPr>
              <a:t>进行一般化或特殊化处理，逐步缩小集合</a:t>
            </a:r>
            <a:r>
              <a:rPr lang="en-US" altLang="zh-CN" sz="2400" dirty="0" smtClean="0">
                <a:ea typeface="宋体" charset="-122"/>
              </a:rPr>
              <a:t>H，</a:t>
            </a:r>
            <a:r>
              <a:rPr lang="zh-CN" altLang="en-US" sz="2400" dirty="0" smtClean="0">
                <a:ea typeface="宋体" charset="-122"/>
              </a:rPr>
              <a:t>最后使</a:t>
            </a:r>
            <a:r>
              <a:rPr lang="en-US" altLang="zh-CN" sz="2400" dirty="0" smtClean="0">
                <a:ea typeface="宋体" charset="-122"/>
              </a:rPr>
              <a:t>H</a:t>
            </a:r>
            <a:r>
              <a:rPr lang="zh-CN" altLang="en-US" sz="2400" dirty="0" smtClean="0">
                <a:ea typeface="宋体" charset="-122"/>
              </a:rPr>
              <a:t>收敛为只含要求的规则。</a:t>
            </a:r>
          </a:p>
          <a:p>
            <a:pPr>
              <a:lnSpc>
                <a:spcPts val="3200"/>
              </a:lnSpc>
            </a:pPr>
            <a:r>
              <a:rPr lang="zh-CN" altLang="en-US" sz="2400" dirty="0" smtClean="0">
                <a:ea typeface="宋体" charset="-122"/>
              </a:rPr>
              <a:t>规则空间中的偏序关系：它是按一般性和特殊性来建立的一种概念之间的关系</a:t>
            </a:r>
          </a:p>
          <a:p>
            <a:pPr>
              <a:lnSpc>
                <a:spcPts val="3200"/>
              </a:lnSpc>
            </a:pPr>
            <a:r>
              <a:rPr lang="zh-CN" altLang="en-US" sz="2400" dirty="0" smtClean="0">
                <a:ea typeface="宋体" charset="-122"/>
              </a:rPr>
              <a:t>排序后的变形空间：</a:t>
            </a:r>
          </a:p>
          <a:p>
            <a:pPr lvl="1">
              <a:lnSpc>
                <a:spcPts val="3200"/>
              </a:lnSpc>
            </a:pPr>
            <a:r>
              <a:rPr lang="zh-CN" altLang="en-US" sz="2400" dirty="0" smtClean="0">
                <a:ea typeface="宋体" charset="-122"/>
              </a:rPr>
              <a:t>最上面：是最一般的 规则(概念)，是没有描述的点，所有的例子都符合这一概念</a:t>
            </a:r>
          </a:p>
          <a:p>
            <a:pPr lvl="1">
              <a:lnSpc>
                <a:spcPts val="3200"/>
              </a:lnSpc>
            </a:pPr>
            <a:r>
              <a:rPr lang="zh-CN" altLang="en-US" sz="2400" dirty="0" smtClean="0">
                <a:ea typeface="宋体" charset="-122"/>
              </a:rPr>
              <a:t>最下面一行的各点：是示教正例对应的概念，每个点的概念只符合一个正例</a:t>
            </a:r>
          </a:p>
        </p:txBody>
      </p:sp>
      <p:sp>
        <p:nvSpPr>
          <p:cNvPr id="245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4FA170E-2383-49D1-9C08-A1B896364457}" type="slidenum">
              <a:rPr lang="zh-CN" altLang="en-US" sz="1400" smtClean="0">
                <a:ea typeface="宋体" charset="-122"/>
              </a:rPr>
              <a:pPr/>
              <a:t>27</a:t>
            </a:fld>
            <a:endParaRPr lang="en-US" altLang="zh-CN" sz="1400" smtClean="0">
              <a:ea typeface="宋体" charset="-122"/>
            </a:endParaRPr>
          </a:p>
        </p:txBody>
      </p:sp>
    </p:spTree>
    <p:extLst>
      <p:ext uri="{BB962C8B-B14F-4D97-AF65-F5344CB8AC3E}">
        <p14:creationId xmlns:p14="http://schemas.microsoft.com/office/powerpoint/2010/main" val="222668999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84213" y="1268413"/>
            <a:ext cx="7924800" cy="4953000"/>
          </a:xfrm>
        </p:spPr>
        <p:txBody>
          <a:bodyPr/>
          <a:lstStyle/>
          <a:p>
            <a:r>
              <a:rPr lang="zh-CN" altLang="en-US" sz="2400" dirty="0" smtClean="0">
                <a:latin typeface="幼圆" pitchFamily="49" charset="-122"/>
                <a:ea typeface="幼圆" pitchFamily="49" charset="-122"/>
              </a:rPr>
              <a:t>假设规则的集合</a:t>
            </a:r>
            <a:r>
              <a:rPr lang="en-US" altLang="zh-CN" sz="2400" dirty="0" smtClean="0">
                <a:latin typeface="幼圆" pitchFamily="49" charset="-122"/>
                <a:ea typeface="幼圆" pitchFamily="49" charset="-122"/>
              </a:rPr>
              <a:t>H：</a:t>
            </a:r>
          </a:p>
          <a:p>
            <a:pPr lvl="1"/>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是规则空间的子集</a:t>
            </a:r>
          </a:p>
          <a:p>
            <a:pPr lvl="1"/>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中最一般的元素组成的子集称为</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集合</a:t>
            </a:r>
          </a:p>
          <a:p>
            <a:pPr lvl="1"/>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中最特殊的元素组成的子集称为</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集合</a:t>
            </a:r>
          </a:p>
          <a:p>
            <a:pPr lvl="1"/>
            <a:r>
              <a:rPr lang="zh-CN" altLang="en-US" sz="2400" dirty="0" smtClean="0">
                <a:latin typeface="幼圆" pitchFamily="49" charset="-122"/>
                <a:ea typeface="幼圆" pitchFamily="49" charset="-122"/>
              </a:rPr>
              <a:t>在规则空间中，</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是</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和</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中间的一段。</a:t>
            </a:r>
          </a:p>
          <a:p>
            <a:pPr lvl="1"/>
            <a:r>
              <a:rPr lang="zh-CN" altLang="en-US" sz="2400" dirty="0" smtClean="0">
                <a:latin typeface="幼圆" pitchFamily="49" charset="-122"/>
                <a:ea typeface="幼圆" pitchFamily="49" charset="-122"/>
              </a:rPr>
              <a:t>可以用</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和</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来表示</a:t>
            </a:r>
            <a:r>
              <a:rPr lang="en-US" altLang="zh-CN" sz="2400" dirty="0" smtClean="0">
                <a:latin typeface="幼圆" pitchFamily="49" charset="-122"/>
                <a:ea typeface="幼圆" pitchFamily="49" charset="-122"/>
              </a:rPr>
              <a:t>H</a:t>
            </a:r>
          </a:p>
          <a:p>
            <a:r>
              <a:rPr lang="zh-CN" altLang="en-US" sz="2400" dirty="0" smtClean="0">
                <a:latin typeface="幼圆" pitchFamily="49" charset="-122"/>
                <a:ea typeface="幼圆" pitchFamily="49" charset="-122"/>
              </a:rPr>
              <a:t>变型空间方法：</a:t>
            </a:r>
          </a:p>
          <a:p>
            <a:pPr lvl="1"/>
            <a:r>
              <a:rPr lang="zh-CN" altLang="en-US" sz="2400" dirty="0" smtClean="0">
                <a:latin typeface="幼圆" pitchFamily="49" charset="-122"/>
                <a:ea typeface="幼圆" pitchFamily="49" charset="-122"/>
              </a:rPr>
              <a:t>初始：</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是最上面一个点，</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是最下面的直线（示教正例），</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为整个规则空间</a:t>
            </a:r>
          </a:p>
          <a:p>
            <a:pPr lvl="1"/>
            <a:r>
              <a:rPr lang="zh-CN" altLang="en-US" sz="2400" dirty="0" smtClean="0">
                <a:latin typeface="幼圆" pitchFamily="49" charset="-122"/>
                <a:ea typeface="幼圆" pitchFamily="49" charset="-122"/>
              </a:rPr>
              <a:t>搜索过程：</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下移，</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上移，</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逐步缩小。</a:t>
            </a:r>
          </a:p>
          <a:p>
            <a:pPr lvl="1"/>
            <a:r>
              <a:rPr lang="zh-CN" altLang="en-US" sz="2400" dirty="0" smtClean="0">
                <a:latin typeface="幼圆" pitchFamily="49" charset="-122"/>
                <a:ea typeface="幼圆" pitchFamily="49" charset="-122"/>
              </a:rPr>
              <a:t>结果：</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收敛为只含一个要求的概念</a:t>
            </a:r>
          </a:p>
        </p:txBody>
      </p:sp>
      <p:sp>
        <p:nvSpPr>
          <p:cNvPr id="256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0AC23D57-D421-4B91-8244-F2DEC3694484}" type="slidenum">
              <a:rPr lang="zh-CN" altLang="en-US" sz="1400" smtClean="0">
                <a:ea typeface="宋体" charset="-122"/>
              </a:rPr>
              <a:pPr/>
              <a:t>28</a:t>
            </a:fld>
            <a:endParaRPr lang="en-US" altLang="zh-CN" sz="1400" smtClean="0">
              <a:ea typeface="宋体" charset="-122"/>
            </a:endParaRPr>
          </a:p>
        </p:txBody>
      </p:sp>
      <p:sp>
        <p:nvSpPr>
          <p:cNvPr id="8" name="Rectangle 2"/>
          <p:cNvSpPr>
            <a:spLocks noGrp="1" noChangeArrowheads="1"/>
          </p:cNvSpPr>
          <p:nvPr>
            <p:ph type="title"/>
          </p:nvPr>
        </p:nvSpPr>
        <p:spPr>
          <a:xfrm>
            <a:off x="611560" y="116632"/>
            <a:ext cx="8229600" cy="1143000"/>
          </a:xfrm>
        </p:spPr>
        <p:txBody>
          <a:bodyPr>
            <a:normAutofit/>
          </a:bodyPr>
          <a:lstStyle/>
          <a:p>
            <a:pPr>
              <a:defRPr/>
            </a:pPr>
            <a:r>
              <a:rPr lang="en-US" altLang="zh-CN" b="1" dirty="0"/>
              <a:t>5.2.2</a:t>
            </a:r>
            <a:r>
              <a:rPr lang="zh-CN" altLang="en-US" b="1" dirty="0"/>
              <a:t>变型空间方法</a:t>
            </a:r>
          </a:p>
        </p:txBody>
      </p:sp>
    </p:spTree>
    <p:extLst>
      <p:ext uri="{BB962C8B-B14F-4D97-AF65-F5344CB8AC3E}">
        <p14:creationId xmlns:p14="http://schemas.microsoft.com/office/powerpoint/2010/main" val="687068027"/>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755650" y="1196975"/>
            <a:ext cx="7924800" cy="4953000"/>
          </a:xfrm>
        </p:spPr>
        <p:txBody>
          <a:bodyPr/>
          <a:lstStyle/>
          <a:p>
            <a:r>
              <a:rPr lang="en-US" altLang="zh-CN" sz="2400" dirty="0" err="1" smtClean="0">
                <a:latin typeface="幼圆" pitchFamily="49" charset="-122"/>
                <a:ea typeface="幼圆" pitchFamily="49" charset="-122"/>
              </a:rPr>
              <a:t>消除</a:t>
            </a:r>
            <a:r>
              <a:rPr lang="zh-CN" altLang="en-US" sz="2400" dirty="0" smtClean="0">
                <a:latin typeface="幼圆" pitchFamily="49" charset="-122"/>
                <a:ea typeface="幼圆" pitchFamily="49" charset="-122"/>
              </a:rPr>
              <a:t>侯选元素算法</a:t>
            </a:r>
          </a:p>
          <a:p>
            <a:pPr lvl="1">
              <a:buFontTx/>
              <a:buNone/>
            </a:pPr>
            <a:r>
              <a:rPr lang="zh-CN" altLang="en-US" sz="2400" dirty="0" smtClean="0">
                <a:latin typeface="幼圆" pitchFamily="49" charset="-122"/>
                <a:ea typeface="幼圆" pitchFamily="49" charset="-122"/>
              </a:rPr>
              <a:t>(1)正规的初始</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集是整个规则空间，这时</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包含所有可能的示教正例（最特殊的概念）。</a:t>
            </a:r>
          </a:p>
          <a:p>
            <a:pPr lvl="1">
              <a:buFontTx/>
              <a:buNone/>
            </a:pPr>
            <a:r>
              <a:rPr lang="zh-CN" altLang="en-US" sz="2400" dirty="0" smtClean="0">
                <a:latin typeface="幼圆" pitchFamily="49" charset="-122"/>
                <a:ea typeface="幼圆" pitchFamily="49" charset="-122"/>
              </a:rPr>
              <a:t>(2)接收一个新的示教例子。</a:t>
            </a:r>
          </a:p>
          <a:p>
            <a:pPr lvl="1">
              <a:buFontTx/>
              <a:buNone/>
            </a:pPr>
            <a:r>
              <a:rPr lang="zh-CN" altLang="en-US" sz="2400" dirty="0" smtClean="0">
                <a:latin typeface="幼圆" pitchFamily="49" charset="-122"/>
                <a:ea typeface="幼圆" pitchFamily="49" charset="-122"/>
              </a:rPr>
              <a:t>   如果是正例：去掉</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中不覆盖新正例的概念，然后修改</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为由新正例和</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原有的元素共同归纳出的最特殊的结果</a:t>
            </a:r>
          </a:p>
          <a:p>
            <a:pPr lvl="1">
              <a:buFontTx/>
              <a:buNone/>
            </a:pPr>
            <a:r>
              <a:rPr lang="zh-CN" altLang="en-US" sz="2400" dirty="0" smtClean="0">
                <a:latin typeface="幼圆" pitchFamily="49" charset="-122"/>
                <a:ea typeface="幼圆" pitchFamily="49" charset="-122"/>
              </a:rPr>
              <a:t>   如果是反例：从</a:t>
            </a:r>
            <a:r>
              <a:rPr lang="en-US" altLang="zh-CN" sz="2400" dirty="0" smtClean="0">
                <a:latin typeface="幼圆" pitchFamily="49" charset="-122"/>
                <a:ea typeface="幼圆" pitchFamily="49" charset="-122"/>
              </a:rPr>
              <a:t>S</a:t>
            </a:r>
            <a:r>
              <a:rPr lang="zh-CN" altLang="en-US" sz="2400" dirty="0" smtClean="0">
                <a:latin typeface="幼圆" pitchFamily="49" charset="-122"/>
                <a:ea typeface="幼圆" pitchFamily="49" charset="-122"/>
              </a:rPr>
              <a:t>中去掉覆盖该反例的概念；然后修改</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为由新反例和</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原有元素共同特殊化为最一般的结果</a:t>
            </a:r>
          </a:p>
          <a:p>
            <a:pPr lvl="1">
              <a:buFontTx/>
              <a:buNone/>
            </a:pPr>
            <a:r>
              <a:rPr lang="zh-CN" altLang="en-US" sz="2400" dirty="0" smtClean="0">
                <a:latin typeface="幼圆" pitchFamily="49" charset="-122"/>
                <a:ea typeface="幼圆" pitchFamily="49" charset="-122"/>
              </a:rPr>
              <a:t>(3)若</a:t>
            </a:r>
            <a:r>
              <a:rPr lang="en-US" altLang="zh-CN" sz="2400" dirty="0" smtClean="0">
                <a:latin typeface="幼圆" pitchFamily="49" charset="-122"/>
                <a:ea typeface="幼圆" pitchFamily="49" charset="-122"/>
              </a:rPr>
              <a:t>G=S，</a:t>
            </a:r>
            <a:r>
              <a:rPr lang="zh-CN" altLang="en-US" sz="2400" dirty="0" smtClean="0">
                <a:latin typeface="幼圆" pitchFamily="49" charset="-122"/>
                <a:ea typeface="幼圆" pitchFamily="49" charset="-122"/>
              </a:rPr>
              <a:t>且是单元集合，则转(4)，否则转(2)</a:t>
            </a:r>
          </a:p>
          <a:p>
            <a:pPr lvl="1">
              <a:buFontTx/>
              <a:buNone/>
            </a:pPr>
            <a:r>
              <a:rPr lang="zh-CN" altLang="en-US" sz="2400" dirty="0" smtClean="0">
                <a:latin typeface="幼圆" pitchFamily="49" charset="-122"/>
                <a:ea typeface="幼圆" pitchFamily="49" charset="-122"/>
              </a:rPr>
              <a:t>(4)输出</a:t>
            </a:r>
            <a:r>
              <a:rPr lang="en-US" altLang="zh-CN" sz="2400" dirty="0" smtClean="0">
                <a:latin typeface="幼圆" pitchFamily="49" charset="-122"/>
                <a:ea typeface="幼圆" pitchFamily="49" charset="-122"/>
              </a:rPr>
              <a:t>H</a:t>
            </a:r>
            <a:r>
              <a:rPr lang="zh-CN" altLang="en-US" sz="2400" dirty="0" smtClean="0">
                <a:latin typeface="幼圆" pitchFamily="49" charset="-122"/>
                <a:ea typeface="幼圆" pitchFamily="49" charset="-122"/>
              </a:rPr>
              <a:t>中的概念（即</a:t>
            </a:r>
            <a:r>
              <a:rPr lang="en-US" altLang="zh-CN" sz="2400" dirty="0" smtClean="0">
                <a:latin typeface="幼圆" pitchFamily="49" charset="-122"/>
                <a:ea typeface="幼圆" pitchFamily="49" charset="-122"/>
              </a:rPr>
              <a:t>G</a:t>
            </a:r>
            <a:r>
              <a:rPr lang="zh-CN" altLang="en-US" sz="2400" dirty="0" smtClean="0">
                <a:latin typeface="幼圆" pitchFamily="49" charset="-122"/>
                <a:ea typeface="幼圆" pitchFamily="49" charset="-122"/>
              </a:rPr>
              <a:t>和</a:t>
            </a:r>
            <a:r>
              <a:rPr lang="en-US" altLang="zh-CN" sz="2400" dirty="0" smtClean="0">
                <a:latin typeface="幼圆" pitchFamily="49" charset="-122"/>
                <a:ea typeface="幼圆" pitchFamily="49" charset="-122"/>
              </a:rPr>
              <a:t>S）</a:t>
            </a:r>
            <a:endParaRPr lang="en-US" altLang="en-US" sz="2400" dirty="0" smtClean="0">
              <a:latin typeface="幼圆" pitchFamily="49" charset="-122"/>
              <a:ea typeface="幼圆" pitchFamily="49" charset="-122"/>
            </a:endParaRPr>
          </a:p>
        </p:txBody>
      </p:sp>
      <p:sp>
        <p:nvSpPr>
          <p:cNvPr id="266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0353C3C3-A41D-4638-A9B0-639F082190CC}" type="slidenum">
              <a:rPr lang="zh-CN" altLang="en-US" sz="1400" smtClean="0">
                <a:ea typeface="宋体" charset="-122"/>
              </a:rPr>
              <a:pPr/>
              <a:t>29</a:t>
            </a:fld>
            <a:endParaRPr lang="en-US" altLang="zh-CN" sz="1400" smtClean="0">
              <a:ea typeface="宋体" charset="-122"/>
            </a:endParaRPr>
          </a:p>
        </p:txBody>
      </p:sp>
      <p:sp>
        <p:nvSpPr>
          <p:cNvPr id="8" name="Rectangle 2"/>
          <p:cNvSpPr>
            <a:spLocks noGrp="1" noChangeArrowheads="1"/>
          </p:cNvSpPr>
          <p:nvPr>
            <p:ph type="title"/>
          </p:nvPr>
        </p:nvSpPr>
        <p:spPr>
          <a:xfrm>
            <a:off x="611560" y="116632"/>
            <a:ext cx="8229600" cy="1143000"/>
          </a:xfrm>
        </p:spPr>
        <p:txBody>
          <a:bodyPr>
            <a:normAutofit/>
          </a:bodyPr>
          <a:lstStyle/>
          <a:p>
            <a:pPr>
              <a:defRPr/>
            </a:pPr>
            <a:r>
              <a:rPr lang="en-US" altLang="zh-CN" b="1" dirty="0"/>
              <a:t>5.2.2</a:t>
            </a:r>
            <a:r>
              <a:rPr lang="zh-CN" altLang="en-US" b="1" dirty="0"/>
              <a:t>变型空间方法</a:t>
            </a:r>
          </a:p>
        </p:txBody>
      </p:sp>
    </p:spTree>
    <p:extLst>
      <p:ext uri="{BB962C8B-B14F-4D97-AF65-F5344CB8AC3E}">
        <p14:creationId xmlns:p14="http://schemas.microsoft.com/office/powerpoint/2010/main" val="32184016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60648"/>
            <a:ext cx="8229600" cy="1143000"/>
          </a:xfrm>
        </p:spPr>
        <p:txBody>
          <a:bodyPr/>
          <a:lstStyle/>
          <a:p>
            <a:r>
              <a:rPr lang="en-US" altLang="zh-CN" dirty="0" smtClean="0"/>
              <a:t>5.1.1 </a:t>
            </a:r>
            <a:r>
              <a:rPr lang="zh-CN" altLang="en-US" dirty="0" smtClean="0"/>
              <a:t>什么是机器学习？</a:t>
            </a:r>
          </a:p>
        </p:txBody>
      </p:sp>
      <p:sp>
        <p:nvSpPr>
          <p:cNvPr id="8195" name="Rectangle 3"/>
          <p:cNvSpPr>
            <a:spLocks noGrp="1" noChangeArrowheads="1"/>
          </p:cNvSpPr>
          <p:nvPr>
            <p:ph type="body" idx="1"/>
          </p:nvPr>
        </p:nvSpPr>
        <p:spPr>
          <a:xfrm>
            <a:off x="323528" y="1403648"/>
            <a:ext cx="8568952" cy="5049688"/>
          </a:xfrm>
        </p:spPr>
        <p:txBody>
          <a:bodyPr>
            <a:normAutofit lnSpcReduction="10000"/>
          </a:bodyPr>
          <a:lstStyle/>
          <a:p>
            <a:r>
              <a:rPr lang="zh-CN" altLang="en-US" sz="2600" dirty="0" smtClean="0"/>
              <a:t>计算机技术的发展</a:t>
            </a:r>
          </a:p>
          <a:p>
            <a:pPr lvl="1"/>
            <a:r>
              <a:rPr lang="zh-CN" altLang="en-US" sz="2400" dirty="0" smtClean="0"/>
              <a:t>海量数据（存储和处理的能力）</a:t>
            </a:r>
          </a:p>
          <a:p>
            <a:pPr lvl="1"/>
            <a:r>
              <a:rPr lang="zh-CN" altLang="en-US" sz="2400" dirty="0" smtClean="0"/>
              <a:t>计算机网络（远程访问数据的能力）</a:t>
            </a:r>
          </a:p>
          <a:p>
            <a:r>
              <a:rPr lang="zh-CN" altLang="en-US" sz="2600" dirty="0" smtClean="0"/>
              <a:t>例如：</a:t>
            </a:r>
          </a:p>
          <a:p>
            <a:pPr lvl="1"/>
            <a:r>
              <a:rPr lang="zh-CN" altLang="en-US" sz="2400" dirty="0" smtClean="0"/>
              <a:t>连锁超市遍布全国各地，商品上千种，顾客数百万。</a:t>
            </a:r>
          </a:p>
          <a:p>
            <a:pPr lvl="1"/>
            <a:r>
              <a:rPr lang="zh-CN" altLang="en-US" sz="2400" dirty="0" smtClean="0"/>
              <a:t>销售终端记录每笔交易的详细资料，包括日期，购买商品和数量、销售价格和总额，顾客标识码等。</a:t>
            </a:r>
            <a:endParaRPr lang="en-US" altLang="zh-CN" sz="2400" dirty="0" smtClean="0"/>
          </a:p>
          <a:p>
            <a:pPr lvl="1"/>
            <a:r>
              <a:rPr lang="zh-CN" altLang="en-US" sz="2400" dirty="0" smtClean="0"/>
              <a:t>我们不能确切的知道哪些人比较倾向于购买哪些特定的商品，也不知道应该向喜欢看尼古拉斯凯奇电影的人推荐哪些其他的电影。</a:t>
            </a:r>
          </a:p>
          <a:p>
            <a:r>
              <a:rPr lang="zh-CN" altLang="en-US" sz="2600" dirty="0" smtClean="0"/>
              <a:t>我们已经掌握的，就是历史的数据（经验）。</a:t>
            </a:r>
          </a:p>
          <a:p>
            <a:r>
              <a:rPr lang="zh-CN" altLang="en-US" sz="2600" dirty="0" smtClean="0"/>
              <a:t>我们</a:t>
            </a:r>
            <a:r>
              <a:rPr lang="zh-CN" altLang="en-US" sz="2600" dirty="0"/>
              <a:t>期望从数据中提取出这些问题或相似问题的答案。</a:t>
            </a:r>
          </a:p>
          <a:p>
            <a:pPr lvl="1"/>
            <a:endParaRPr lang="zh-CN" altLang="en-US" dirty="0"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6240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 calcmode="lin" valueType="num">
                                      <p:cBhvr additive="base">
                                        <p:cTn id="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anim calcmode="lin" valueType="num">
                                      <p:cBhvr additive="base">
                                        <p:cTn id="1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anim calcmode="lin" valueType="num">
                                      <p:cBhvr additive="base">
                                        <p:cTn id="15"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 calcmode="lin" valueType="num">
                                      <p:cBhvr additive="base">
                                        <p:cTn id="1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animEffect transition="in" filter="fade">
                                      <p:cBhvr>
                                        <p:cTn id="25" dur="1000"/>
                                        <p:tgtEl>
                                          <p:spTgt spid="8195">
                                            <p:txEl>
                                              <p:pRg st="7" end="7"/>
                                            </p:txEl>
                                          </p:spTgt>
                                        </p:tgtEl>
                                      </p:cBhvr>
                                    </p:animEffect>
                                    <p:anim calcmode="lin" valueType="num">
                                      <p:cBhvr>
                                        <p:cTn id="26"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195">
                                            <p:txEl>
                                              <p:pRg st="8" end="8"/>
                                            </p:txEl>
                                          </p:spTgt>
                                        </p:tgtEl>
                                        <p:attrNameLst>
                                          <p:attrName>style.visibility</p:attrName>
                                        </p:attrNameLst>
                                      </p:cBhvr>
                                      <p:to>
                                        <p:strVal val="visible"/>
                                      </p:to>
                                    </p:set>
                                    <p:anim calcmode="lin" valueType="num">
                                      <p:cBhvr additive="base">
                                        <p:cTn id="32"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389120"/>
          </a:xfrm>
        </p:spPr>
        <p:txBody>
          <a:bodyPr/>
          <a:lstStyle/>
          <a:p>
            <a:r>
              <a:rPr lang="zh-CN" altLang="en-US" dirty="0"/>
              <a:t>物体的大小用大</a:t>
            </a:r>
            <a:r>
              <a:rPr lang="en-US" altLang="zh-CN" dirty="0"/>
              <a:t>(</a:t>
            </a:r>
            <a:r>
              <a:rPr lang="en-US" altLang="zh-CN" dirty="0" err="1"/>
              <a:t>lg</a:t>
            </a:r>
            <a:r>
              <a:rPr lang="en-US" altLang="zh-CN" dirty="0"/>
              <a:t>)</a:t>
            </a:r>
            <a:r>
              <a:rPr lang="zh-CN" altLang="en-US" dirty="0"/>
              <a:t>或小</a:t>
            </a:r>
            <a:r>
              <a:rPr lang="en-US" altLang="zh-CN" dirty="0"/>
              <a:t>(</a:t>
            </a:r>
            <a:r>
              <a:rPr lang="en-US" altLang="zh-CN" dirty="0" err="1"/>
              <a:t>sm</a:t>
            </a:r>
            <a:r>
              <a:rPr lang="en-US" altLang="zh-CN" dirty="0"/>
              <a:t>)</a:t>
            </a:r>
            <a:r>
              <a:rPr lang="zh-CN" altLang="en-US" dirty="0"/>
              <a:t>来描述；物体的形状用圆</a:t>
            </a:r>
            <a:r>
              <a:rPr lang="en-US" altLang="zh-CN" dirty="0"/>
              <a:t>(</a:t>
            </a:r>
            <a:r>
              <a:rPr lang="en-US" altLang="zh-CN" dirty="0" err="1"/>
              <a:t>cir</a:t>
            </a:r>
            <a:r>
              <a:rPr lang="en-US" altLang="zh-CN" dirty="0"/>
              <a:t>)</a:t>
            </a:r>
            <a:r>
              <a:rPr lang="zh-CN" altLang="en-US" dirty="0"/>
              <a:t>、方</a:t>
            </a:r>
            <a:r>
              <a:rPr lang="en-US" altLang="zh-CN" dirty="0"/>
              <a:t>(</a:t>
            </a:r>
            <a:r>
              <a:rPr lang="en-US" altLang="zh-CN" dirty="0" err="1"/>
              <a:t>squ</a:t>
            </a:r>
            <a:r>
              <a:rPr lang="en-US" altLang="zh-CN" dirty="0"/>
              <a:t>)</a:t>
            </a:r>
            <a:r>
              <a:rPr lang="zh-CN" altLang="en-US" dirty="0"/>
              <a:t>或三角</a:t>
            </a:r>
            <a:r>
              <a:rPr lang="en-US" altLang="zh-CN" dirty="0"/>
              <a:t>(tri)</a:t>
            </a:r>
            <a:r>
              <a:rPr lang="zh-CN" altLang="en-US" dirty="0"/>
              <a:t>来描述。若用</a:t>
            </a:r>
            <a:r>
              <a:rPr lang="en-US" altLang="zh-CN" dirty="0"/>
              <a:t>x</a:t>
            </a:r>
            <a:r>
              <a:rPr lang="zh-CN" altLang="en-US" dirty="0"/>
              <a:t>表示大小</a:t>
            </a:r>
            <a:r>
              <a:rPr lang="en-US" altLang="zh-CN" dirty="0"/>
              <a:t>,</a:t>
            </a:r>
            <a:r>
              <a:rPr lang="zh-CN" altLang="en-US" dirty="0"/>
              <a:t>用</a:t>
            </a:r>
            <a:r>
              <a:rPr lang="en-US" altLang="zh-CN" dirty="0"/>
              <a:t>y</a:t>
            </a:r>
            <a:r>
              <a:rPr lang="zh-CN" altLang="en-US" dirty="0"/>
              <a:t>表示形状。用删除候选算法学习</a:t>
            </a:r>
            <a:r>
              <a:rPr lang="en-US" altLang="zh-CN" dirty="0"/>
              <a:t>”</a:t>
            </a:r>
            <a:r>
              <a:rPr lang="zh-CN" altLang="en-US" dirty="0"/>
              <a:t>圆”的概念。</a:t>
            </a:r>
            <a:endParaRPr lang="en-US" altLang="zh-CN" dirty="0"/>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8880"/>
            <a:ext cx="5670550"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2875002"/>
            <a:ext cx="2031325" cy="461665"/>
          </a:xfrm>
          <a:prstGeom prst="rect">
            <a:avLst/>
          </a:prstGeom>
        </p:spPr>
        <p:txBody>
          <a:bodyPr wrap="none">
            <a:spAutoFit/>
          </a:bodyPr>
          <a:lstStyle/>
          <a:p>
            <a:r>
              <a:rPr lang="zh-CN" altLang="en-US" sz="2400" dirty="0">
                <a:latin typeface="Tahoma" pitchFamily="34" charset="0"/>
              </a:rPr>
              <a:t>初始变形空间</a:t>
            </a:r>
          </a:p>
        </p:txBody>
      </p:sp>
      <p:sp>
        <p:nvSpPr>
          <p:cNvPr id="5" name="矩形 4"/>
          <p:cNvSpPr/>
          <p:nvPr/>
        </p:nvSpPr>
        <p:spPr>
          <a:xfrm>
            <a:off x="755576" y="5375535"/>
            <a:ext cx="8136904" cy="707886"/>
          </a:xfrm>
          <a:prstGeom prst="rect">
            <a:avLst/>
          </a:prstGeom>
        </p:spPr>
        <p:txBody>
          <a:bodyPr wrap="square">
            <a:spAutoFit/>
          </a:bodyPr>
          <a:lstStyle/>
          <a:p>
            <a:r>
              <a:rPr lang="en-US" altLang="zh-CN" sz="2000" dirty="0"/>
              <a:t>G={(x, y)}</a:t>
            </a:r>
            <a:br>
              <a:rPr lang="en-US" altLang="zh-CN" sz="2000" dirty="0"/>
            </a:br>
            <a:r>
              <a:rPr lang="en-US" altLang="zh-CN" sz="2000" dirty="0" smtClean="0"/>
              <a:t>S</a:t>
            </a:r>
            <a:r>
              <a:rPr lang="en-US" altLang="zh-CN" sz="2000" dirty="0"/>
              <a:t>={(</a:t>
            </a:r>
            <a:r>
              <a:rPr lang="en-US" altLang="zh-CN" sz="2000" dirty="0" err="1"/>
              <a:t>sm</a:t>
            </a:r>
            <a:r>
              <a:rPr lang="en-US" altLang="zh-CN" sz="2000" dirty="0"/>
              <a:t>, </a:t>
            </a:r>
            <a:r>
              <a:rPr lang="en-US" altLang="zh-CN" sz="2000" dirty="0" err="1"/>
              <a:t>squ</a:t>
            </a:r>
            <a:r>
              <a:rPr lang="en-US" altLang="zh-CN" sz="2000" dirty="0"/>
              <a:t>),(</a:t>
            </a:r>
            <a:r>
              <a:rPr lang="en-US" altLang="zh-CN" sz="2000" dirty="0" err="1"/>
              <a:t>sm</a:t>
            </a:r>
            <a:r>
              <a:rPr lang="en-US" altLang="zh-CN" sz="2000" dirty="0"/>
              <a:t>, </a:t>
            </a:r>
            <a:r>
              <a:rPr lang="en-US" altLang="zh-CN" sz="2000" dirty="0" err="1"/>
              <a:t>cir</a:t>
            </a:r>
            <a:r>
              <a:rPr lang="en-US" altLang="zh-CN" sz="2000" dirty="0"/>
              <a:t>),(</a:t>
            </a:r>
            <a:r>
              <a:rPr lang="en-US" altLang="zh-CN" sz="2000" dirty="0" err="1"/>
              <a:t>sm</a:t>
            </a:r>
            <a:r>
              <a:rPr lang="en-US" altLang="zh-CN" sz="2000" dirty="0"/>
              <a:t>, tri),(</a:t>
            </a:r>
            <a:r>
              <a:rPr lang="en-US" altLang="zh-CN" sz="2000" dirty="0" err="1"/>
              <a:t>lg</a:t>
            </a:r>
            <a:r>
              <a:rPr lang="en-US" altLang="zh-CN" sz="2000" dirty="0"/>
              <a:t>, </a:t>
            </a:r>
            <a:r>
              <a:rPr lang="en-US" altLang="zh-CN" sz="2000" dirty="0" err="1"/>
              <a:t>squ</a:t>
            </a:r>
            <a:r>
              <a:rPr lang="en-US" altLang="zh-CN" sz="2000" dirty="0"/>
              <a:t>),(</a:t>
            </a:r>
            <a:r>
              <a:rPr lang="en-US" altLang="zh-CN" sz="2000" dirty="0" err="1"/>
              <a:t>lg</a:t>
            </a:r>
            <a:r>
              <a:rPr lang="en-US" altLang="zh-CN" sz="2000" dirty="0"/>
              <a:t>, </a:t>
            </a:r>
            <a:r>
              <a:rPr lang="en-US" altLang="zh-CN" sz="2000" dirty="0" err="1"/>
              <a:t>cir</a:t>
            </a:r>
            <a:r>
              <a:rPr lang="en-US" altLang="zh-CN" sz="2000" dirty="0"/>
              <a:t>),(</a:t>
            </a:r>
            <a:r>
              <a:rPr lang="en-US" altLang="zh-CN" sz="2000" dirty="0" err="1"/>
              <a:t>lg</a:t>
            </a:r>
            <a:r>
              <a:rPr lang="en-US" altLang="zh-CN" sz="2000" dirty="0"/>
              <a:t>, tri</a:t>
            </a:r>
            <a:r>
              <a:rPr lang="en-US" altLang="zh-CN" sz="2000" dirty="0" smtClean="0"/>
              <a:t>)}</a:t>
            </a: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26544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775" y="800229"/>
            <a:ext cx="3960440" cy="1068205"/>
          </a:xfrm>
        </p:spPr>
        <p:txBody>
          <a:bodyPr>
            <a:normAutofit fontScale="92500" lnSpcReduction="20000"/>
          </a:bodyPr>
          <a:lstStyle/>
          <a:p>
            <a:r>
              <a:rPr lang="zh-CN" altLang="en-US" dirty="0"/>
              <a:t>第一个示教</a:t>
            </a:r>
            <a:r>
              <a:rPr lang="zh-CN" altLang="en-US" dirty="0" smtClean="0"/>
              <a:t>例子</a:t>
            </a:r>
            <a:r>
              <a:rPr lang="zh-CN" altLang="en-US" dirty="0"/>
              <a:t>正例</a:t>
            </a:r>
            <a:r>
              <a:rPr lang="en-US" altLang="zh-CN" dirty="0"/>
              <a:t>(</a:t>
            </a:r>
            <a:r>
              <a:rPr lang="en-US" altLang="zh-CN" dirty="0" err="1"/>
              <a:t>sm</a:t>
            </a:r>
            <a:r>
              <a:rPr lang="en-US" altLang="zh-CN" dirty="0"/>
              <a:t>, </a:t>
            </a:r>
            <a:r>
              <a:rPr lang="en-US" altLang="zh-CN" dirty="0" err="1"/>
              <a:t>cir</a:t>
            </a:r>
            <a:r>
              <a:rPr lang="en-US" altLang="zh-CN" dirty="0"/>
              <a:t>)</a:t>
            </a:r>
            <a:r>
              <a:rPr lang="zh-CN" altLang="en-US" dirty="0"/>
              <a:t>，表示小圆是圆</a:t>
            </a:r>
            <a:r>
              <a:rPr lang="zh-CN" altLang="en-US" dirty="0" smtClean="0"/>
              <a:t>后</a:t>
            </a:r>
            <a:r>
              <a:rPr lang="zh-CN" altLang="en-US" dirty="0"/>
              <a:t>的变形空间</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6" y="1844824"/>
            <a:ext cx="4271894" cy="218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4644008" y="752789"/>
            <a:ext cx="3960440" cy="1092035"/>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8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zh-CN" altLang="en-US" dirty="0" smtClean="0"/>
              <a:t>第</a:t>
            </a:r>
            <a:r>
              <a:rPr lang="zh-CN" altLang="en-US" dirty="0"/>
              <a:t>二</a:t>
            </a:r>
            <a:r>
              <a:rPr lang="zh-CN" altLang="en-US" dirty="0" smtClean="0"/>
              <a:t>个示教例子反例</a:t>
            </a:r>
            <a:r>
              <a:rPr lang="en-US" altLang="zh-CN" dirty="0"/>
              <a:t>(</a:t>
            </a:r>
            <a:r>
              <a:rPr lang="en-US" altLang="zh-CN" dirty="0" err="1"/>
              <a:t>lg</a:t>
            </a:r>
            <a:r>
              <a:rPr lang="en-US" altLang="zh-CN" dirty="0"/>
              <a:t>, tri)</a:t>
            </a:r>
            <a:r>
              <a:rPr lang="zh-CN" altLang="en-US" dirty="0"/>
              <a:t>。这表示大三角不是圆</a:t>
            </a:r>
            <a:r>
              <a:rPr lang="zh-CN" altLang="en-US" dirty="0" smtClean="0"/>
              <a:t>后的变形空间</a:t>
            </a:r>
            <a:endParaRPr lang="zh-CN"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056" y="2042459"/>
            <a:ext cx="3777502" cy="178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9171" y="4929593"/>
            <a:ext cx="7731793" cy="492443"/>
          </a:xfrm>
          <a:prstGeom prst="rect">
            <a:avLst/>
          </a:prstGeom>
        </p:spPr>
        <p:txBody>
          <a:bodyPr wrap="square">
            <a:spAutoFit/>
          </a:bodyPr>
          <a:lstStyle/>
          <a:p>
            <a:r>
              <a:rPr lang="zh-CN" altLang="en-US" sz="2600" dirty="0"/>
              <a:t>第三个示教</a:t>
            </a:r>
            <a:r>
              <a:rPr lang="zh-CN" altLang="en-US" sz="2600" dirty="0" smtClean="0"/>
              <a:t>例子</a:t>
            </a:r>
            <a:r>
              <a:rPr lang="zh-CN" altLang="en-US" sz="2600" dirty="0"/>
              <a:t>正例</a:t>
            </a:r>
            <a:r>
              <a:rPr lang="en-US" altLang="zh-CN" sz="2600" dirty="0" smtClean="0"/>
              <a:t>(</a:t>
            </a:r>
            <a:r>
              <a:rPr lang="en-US" altLang="zh-CN" sz="2600" dirty="0" err="1"/>
              <a:t>lg</a:t>
            </a:r>
            <a:r>
              <a:rPr lang="en-US" altLang="zh-CN" sz="2600" dirty="0"/>
              <a:t>, </a:t>
            </a:r>
            <a:r>
              <a:rPr lang="en-US" altLang="zh-CN" sz="2600" dirty="0" err="1"/>
              <a:t>cir</a:t>
            </a:r>
            <a:r>
              <a:rPr lang="en-US" altLang="zh-CN" sz="2600" dirty="0"/>
              <a:t>)</a:t>
            </a:r>
            <a:r>
              <a:rPr lang="zh-CN" altLang="en-US" sz="2600" dirty="0" smtClean="0"/>
              <a:t>，表示</a:t>
            </a:r>
            <a:r>
              <a:rPr lang="zh-CN" altLang="en-US" sz="2600" dirty="0"/>
              <a:t>大圆是圆。</a:t>
            </a:r>
          </a:p>
        </p:txBody>
      </p:sp>
      <p:sp>
        <p:nvSpPr>
          <p:cNvPr id="6" name="矩形 5"/>
          <p:cNvSpPr/>
          <p:nvPr/>
        </p:nvSpPr>
        <p:spPr>
          <a:xfrm>
            <a:off x="1017377" y="5589240"/>
            <a:ext cx="3384376" cy="461665"/>
          </a:xfrm>
          <a:prstGeom prst="rect">
            <a:avLst/>
          </a:prstGeom>
        </p:spPr>
        <p:txBody>
          <a:bodyPr wrap="square">
            <a:spAutoFit/>
          </a:bodyPr>
          <a:lstStyle/>
          <a:p>
            <a:r>
              <a:rPr lang="en-US" altLang="zh-CN" sz="2400" dirty="0"/>
              <a:t>G={(x, </a:t>
            </a:r>
            <a:r>
              <a:rPr lang="en-US" altLang="zh-CN" sz="2400" dirty="0" err="1"/>
              <a:t>cir</a:t>
            </a:r>
            <a:r>
              <a:rPr lang="en-US" altLang="zh-CN" sz="2400" dirty="0"/>
              <a:t>)}  S={(x, </a:t>
            </a:r>
            <a:r>
              <a:rPr lang="en-US" altLang="zh-CN" sz="2400" dirty="0" err="1"/>
              <a:t>cir</a:t>
            </a:r>
            <a:r>
              <a:rPr lang="en-US" altLang="zh-CN" sz="2400" dirty="0"/>
              <a:t>)}</a:t>
            </a:r>
            <a:endParaRPr lang="zh-CN" altLang="en-US" sz="2400" dirty="0"/>
          </a:p>
        </p:txBody>
      </p:sp>
      <p:sp>
        <p:nvSpPr>
          <p:cNvPr id="7" name="矩形 6"/>
          <p:cNvSpPr/>
          <p:nvPr/>
        </p:nvSpPr>
        <p:spPr>
          <a:xfrm>
            <a:off x="602022" y="4027915"/>
            <a:ext cx="3312368" cy="400110"/>
          </a:xfrm>
          <a:prstGeom prst="rect">
            <a:avLst/>
          </a:prstGeom>
        </p:spPr>
        <p:txBody>
          <a:bodyPr wrap="square">
            <a:spAutoFit/>
          </a:bodyPr>
          <a:lstStyle/>
          <a:p>
            <a:r>
              <a:rPr lang="en-US" altLang="zh-CN" sz="2000" dirty="0"/>
              <a:t>G={(x, y</a:t>
            </a:r>
            <a:r>
              <a:rPr lang="en-US" altLang="zh-CN" sz="2000" dirty="0" smtClean="0"/>
              <a:t>)}</a:t>
            </a:r>
            <a:r>
              <a:rPr lang="zh-CN" altLang="en-US" sz="2000" dirty="0" smtClean="0"/>
              <a:t>，</a:t>
            </a:r>
            <a:r>
              <a:rPr lang="en-US" altLang="zh-CN" sz="2000" dirty="0" smtClean="0"/>
              <a:t>S</a:t>
            </a:r>
            <a:r>
              <a:rPr lang="en-US" altLang="zh-CN" sz="2000" dirty="0"/>
              <a:t>={(</a:t>
            </a:r>
            <a:r>
              <a:rPr lang="en-US" altLang="zh-CN" sz="2000" dirty="0" err="1"/>
              <a:t>sm</a:t>
            </a:r>
            <a:r>
              <a:rPr lang="en-US" altLang="zh-CN" sz="2000" dirty="0"/>
              <a:t>, </a:t>
            </a:r>
            <a:r>
              <a:rPr lang="en-US" altLang="zh-CN" sz="2000" dirty="0" err="1"/>
              <a:t>cir</a:t>
            </a:r>
            <a:r>
              <a:rPr lang="en-US" altLang="zh-CN" sz="2000" dirty="0"/>
              <a:t>)</a:t>
            </a:r>
          </a:p>
        </p:txBody>
      </p:sp>
      <p:sp>
        <p:nvSpPr>
          <p:cNvPr id="8" name="矩形 7"/>
          <p:cNvSpPr/>
          <p:nvPr/>
        </p:nvSpPr>
        <p:spPr>
          <a:xfrm>
            <a:off x="5460627" y="3891032"/>
            <a:ext cx="2856359" cy="707886"/>
          </a:xfrm>
          <a:prstGeom prst="rect">
            <a:avLst/>
          </a:prstGeom>
        </p:spPr>
        <p:txBody>
          <a:bodyPr wrap="square">
            <a:spAutoFit/>
          </a:bodyPr>
          <a:lstStyle/>
          <a:p>
            <a:r>
              <a:rPr lang="en-US" altLang="zh-CN" sz="2000" dirty="0"/>
              <a:t>G={(x, </a:t>
            </a:r>
            <a:r>
              <a:rPr lang="en-US" altLang="zh-CN" sz="2000" dirty="0" err="1"/>
              <a:t>cir</a:t>
            </a:r>
            <a:r>
              <a:rPr lang="en-US" altLang="zh-CN" sz="2000" dirty="0"/>
              <a:t>), (</a:t>
            </a:r>
            <a:r>
              <a:rPr lang="en-US" altLang="zh-CN" sz="2000" dirty="0" err="1"/>
              <a:t>sm</a:t>
            </a:r>
            <a:r>
              <a:rPr lang="en-US" altLang="zh-CN" sz="2000" dirty="0"/>
              <a:t>, y)}</a:t>
            </a:r>
            <a:br>
              <a:rPr lang="en-US" altLang="zh-CN" sz="2000" dirty="0"/>
            </a:br>
            <a:r>
              <a:rPr lang="en-US" altLang="zh-CN" sz="2000" dirty="0" smtClean="0"/>
              <a:t>S</a:t>
            </a:r>
            <a:r>
              <a:rPr lang="en-US" altLang="zh-CN" sz="2000" dirty="0"/>
              <a:t>={(</a:t>
            </a:r>
            <a:r>
              <a:rPr lang="en-US" altLang="zh-CN" sz="2000" dirty="0" err="1"/>
              <a:t>sm</a:t>
            </a:r>
            <a:r>
              <a:rPr lang="en-US" altLang="zh-CN" sz="2000" dirty="0"/>
              <a:t>, </a:t>
            </a:r>
            <a:r>
              <a:rPr lang="en-US" altLang="zh-CN" sz="2000" dirty="0" err="1"/>
              <a:t>cir</a:t>
            </a:r>
            <a:r>
              <a:rPr lang="en-US" altLang="zh-CN" sz="2000" dirty="0" smtClean="0"/>
              <a:t>)}</a:t>
            </a: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9881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additive="base">
                                        <p:cTn id="12" dur="500" fill="hold"/>
                                        <p:tgtEl>
                                          <p:spTgt spid="2051"/>
                                        </p:tgtEl>
                                        <p:attrNameLst>
                                          <p:attrName>ppt_x</p:attrName>
                                        </p:attrNameLst>
                                      </p:cBhvr>
                                      <p:tavLst>
                                        <p:tav tm="0">
                                          <p:val>
                                            <p:strVal val="#ppt_x"/>
                                          </p:val>
                                        </p:tav>
                                        <p:tav tm="100000">
                                          <p:val>
                                            <p:strVal val="#ppt_x"/>
                                          </p:val>
                                        </p:tav>
                                      </p:tavLst>
                                    </p:anim>
                                    <p:anim calcmode="lin" valueType="num">
                                      <p:cBhvr additive="base">
                                        <p:cTn id="13"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3"/>
                                        </p:tgtEl>
                                        <p:attrNameLst>
                                          <p:attrName>style.visibility</p:attrName>
                                        </p:attrNameLst>
                                      </p:cBhvr>
                                      <p:to>
                                        <p:strVal val="visible"/>
                                      </p:to>
                                    </p:set>
                                    <p:anim calcmode="lin" valueType="num">
                                      <p:cBhvr additive="base">
                                        <p:cTn id="29" dur="500" fill="hold"/>
                                        <p:tgtEl>
                                          <p:spTgt spid="2053"/>
                                        </p:tgtEl>
                                        <p:attrNameLst>
                                          <p:attrName>ppt_x</p:attrName>
                                        </p:attrNameLst>
                                      </p:cBhvr>
                                      <p:tavLst>
                                        <p:tav tm="0">
                                          <p:val>
                                            <p:strVal val="#ppt_x"/>
                                          </p:val>
                                        </p:tav>
                                        <p:tav tm="100000">
                                          <p:val>
                                            <p:strVal val="#ppt_x"/>
                                          </p:val>
                                        </p:tav>
                                      </p:tavLst>
                                    </p:anim>
                                    <p:anim calcmode="lin" valueType="num">
                                      <p:cBhvr additive="base">
                                        <p:cTn id="3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arn(inVertic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4"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11188" y="1196975"/>
            <a:ext cx="7924800" cy="4953000"/>
          </a:xfrm>
        </p:spPr>
        <p:txBody>
          <a:bodyPr/>
          <a:lstStyle/>
          <a:p>
            <a:pPr>
              <a:lnSpc>
                <a:spcPct val="150000"/>
              </a:lnSpc>
            </a:pPr>
            <a:r>
              <a:rPr lang="zh-CN" altLang="en-US" dirty="0" smtClean="0">
                <a:latin typeface="幼圆" pitchFamily="49" charset="-122"/>
                <a:ea typeface="幼圆" pitchFamily="49" charset="-122"/>
              </a:rPr>
              <a:t>变型空间法的缺点</a:t>
            </a:r>
          </a:p>
          <a:p>
            <a:pPr lvl="1">
              <a:lnSpc>
                <a:spcPct val="150000"/>
              </a:lnSpc>
              <a:buFontTx/>
              <a:buNone/>
            </a:pPr>
            <a:r>
              <a:rPr lang="zh-CN" altLang="en-US" dirty="0" smtClean="0">
                <a:latin typeface="幼圆" pitchFamily="49" charset="-122"/>
                <a:ea typeface="幼圆" pitchFamily="49" charset="-122"/>
              </a:rPr>
              <a:t>(1)抗干扰能力差</a:t>
            </a:r>
          </a:p>
          <a:p>
            <a:pPr lvl="1">
              <a:lnSpc>
                <a:spcPct val="150000"/>
              </a:lnSpc>
            </a:pPr>
            <a:r>
              <a:rPr lang="zh-CN" altLang="en-US" dirty="0" smtClean="0">
                <a:latin typeface="幼圆" pitchFamily="49" charset="-122"/>
                <a:ea typeface="幼圆" pitchFamily="49" charset="-122"/>
              </a:rPr>
              <a:t>变形空间法是数据驱动的方法，所有数据驱动的方法都难以处理有干扰的训练例子</a:t>
            </a:r>
          </a:p>
          <a:p>
            <a:pPr lvl="1">
              <a:lnSpc>
                <a:spcPct val="150000"/>
              </a:lnSpc>
            </a:pPr>
            <a:r>
              <a:rPr lang="zh-CN" altLang="en-US" dirty="0" smtClean="0">
                <a:latin typeface="幼圆" pitchFamily="49" charset="-122"/>
                <a:ea typeface="幼圆" pitchFamily="49" charset="-122"/>
              </a:rPr>
              <a:t>算法得到的概念应满足每个示教例子的要求，所以一个错误的例子会造成很大的影响</a:t>
            </a:r>
          </a:p>
          <a:p>
            <a:pPr lvl="1">
              <a:lnSpc>
                <a:spcPct val="150000"/>
              </a:lnSpc>
              <a:buFontTx/>
              <a:buNone/>
            </a:pPr>
            <a:r>
              <a:rPr lang="zh-CN" altLang="en-US" dirty="0" smtClean="0">
                <a:latin typeface="幼圆" pitchFamily="49" charset="-122"/>
                <a:ea typeface="幼圆" pitchFamily="49" charset="-122"/>
              </a:rPr>
              <a:t>(2)无法发现析取概念</a:t>
            </a:r>
          </a:p>
        </p:txBody>
      </p:sp>
      <p:sp>
        <p:nvSpPr>
          <p:cNvPr id="276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8A7C5DD1-6295-4BF7-A73D-2176AD52BED0}" type="slidenum">
              <a:rPr lang="zh-CN" altLang="en-US" sz="1400" smtClean="0">
                <a:ea typeface="宋体" charset="-122"/>
              </a:rPr>
              <a:pPr/>
              <a:t>32</a:t>
            </a:fld>
            <a:endParaRPr lang="en-US" altLang="zh-CN" sz="1400" smtClean="0">
              <a:ea typeface="宋体" charset="-122"/>
            </a:endParaRPr>
          </a:p>
        </p:txBody>
      </p:sp>
      <p:sp>
        <p:nvSpPr>
          <p:cNvPr id="8" name="Rectangle 2"/>
          <p:cNvSpPr>
            <a:spLocks noGrp="1" noChangeArrowheads="1"/>
          </p:cNvSpPr>
          <p:nvPr>
            <p:ph type="title"/>
          </p:nvPr>
        </p:nvSpPr>
        <p:spPr>
          <a:xfrm>
            <a:off x="611560" y="116632"/>
            <a:ext cx="8229600" cy="1143000"/>
          </a:xfrm>
        </p:spPr>
        <p:txBody>
          <a:bodyPr>
            <a:normAutofit/>
          </a:bodyPr>
          <a:lstStyle/>
          <a:p>
            <a:pPr>
              <a:defRPr/>
            </a:pPr>
            <a:r>
              <a:rPr lang="en-US" altLang="zh-CN" b="1" dirty="0"/>
              <a:t>5.2.2</a:t>
            </a:r>
            <a:r>
              <a:rPr lang="zh-CN" altLang="en-US" b="1" dirty="0"/>
              <a:t>变型空间方法</a:t>
            </a:r>
          </a:p>
        </p:txBody>
      </p:sp>
    </p:spTree>
    <p:extLst>
      <p:ext uri="{BB962C8B-B14F-4D97-AF65-F5344CB8AC3E}">
        <p14:creationId xmlns:p14="http://schemas.microsoft.com/office/powerpoint/2010/main" val="334970112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lstStyle/>
          <a:p>
            <a:r>
              <a:rPr lang="en-US" altLang="zh-CN" b="1" dirty="0"/>
              <a:t>5.2.3 </a:t>
            </a:r>
            <a:r>
              <a:rPr lang="zh-CN" altLang="en-US" b="1" dirty="0"/>
              <a:t>决策树</a:t>
            </a:r>
            <a:endParaRPr lang="zh-CN" altLang="en-US" dirty="0"/>
          </a:p>
        </p:txBody>
      </p:sp>
      <p:sp>
        <p:nvSpPr>
          <p:cNvPr id="3" name="内容占位符 2"/>
          <p:cNvSpPr>
            <a:spLocks noGrp="1"/>
          </p:cNvSpPr>
          <p:nvPr>
            <p:ph idx="1"/>
          </p:nvPr>
        </p:nvSpPr>
        <p:spPr>
          <a:xfrm>
            <a:off x="457200" y="1700808"/>
            <a:ext cx="8229600" cy="4623792"/>
          </a:xfrm>
        </p:spPr>
        <p:txBody>
          <a:bodyPr>
            <a:normAutofit fontScale="92500" lnSpcReduction="10000"/>
          </a:bodyPr>
          <a:lstStyle/>
          <a:p>
            <a:pPr>
              <a:lnSpc>
                <a:spcPct val="120000"/>
              </a:lnSpc>
              <a:buFont typeface="Wingdings" pitchFamily="2" charset="2"/>
              <a:buNone/>
            </a:pPr>
            <a:r>
              <a:rPr lang="zh-CN" altLang="en-US" dirty="0">
                <a:latin typeface="仿宋_GB2312" pitchFamily="49" charset="-122"/>
                <a:ea typeface="仿宋_GB2312" pitchFamily="49" charset="-122"/>
              </a:rPr>
              <a:t>决策树</a:t>
            </a:r>
            <a:r>
              <a:rPr lang="en-US" altLang="zh-CN" dirty="0">
                <a:latin typeface="仿宋_GB2312" pitchFamily="49" charset="-122"/>
                <a:ea typeface="仿宋_GB2312" pitchFamily="49" charset="-122"/>
              </a:rPr>
              <a:t>(decision tree)</a:t>
            </a:r>
            <a:r>
              <a:rPr lang="zh-CN" altLang="en-US" dirty="0">
                <a:latin typeface="仿宋_GB2312" pitchFamily="49" charset="-122"/>
                <a:ea typeface="仿宋_GB2312" pitchFamily="49" charset="-122"/>
              </a:rPr>
              <a:t>也称判定树，它是由对象的若干属性、属性值和有关决策组成的一棵树。其中的节点为属性（一般为语言变量），分枝（边）为相应的属性值（一般为语言值）。</a:t>
            </a:r>
          </a:p>
          <a:p>
            <a:pPr lvl="1">
              <a:lnSpc>
                <a:spcPct val="120000"/>
              </a:lnSpc>
            </a:pPr>
            <a:r>
              <a:rPr lang="zh-CN" altLang="en-US" sz="2600" dirty="0">
                <a:latin typeface="仿宋_GB2312" pitchFamily="49" charset="-122"/>
                <a:ea typeface="仿宋_GB2312" pitchFamily="49" charset="-122"/>
              </a:rPr>
              <a:t>从同一节点出发的各个分枝之间是逻辑</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或</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关系；</a:t>
            </a:r>
          </a:p>
          <a:p>
            <a:pPr lvl="1">
              <a:lnSpc>
                <a:spcPct val="120000"/>
              </a:lnSpc>
            </a:pPr>
            <a:r>
              <a:rPr lang="zh-CN" altLang="en-US" sz="2600" dirty="0">
                <a:latin typeface="仿宋_GB2312" pitchFamily="49" charset="-122"/>
                <a:ea typeface="仿宋_GB2312" pitchFamily="49" charset="-122"/>
              </a:rPr>
              <a:t>根节点为对象的某一个属性；</a:t>
            </a:r>
          </a:p>
          <a:p>
            <a:pPr lvl="1">
              <a:lnSpc>
                <a:spcPct val="120000"/>
              </a:lnSpc>
            </a:pPr>
            <a:r>
              <a:rPr lang="zh-CN" altLang="en-US" sz="2600" dirty="0">
                <a:latin typeface="仿宋_GB2312" pitchFamily="49" charset="-122"/>
                <a:ea typeface="仿宋_GB2312" pitchFamily="49" charset="-122"/>
              </a:rPr>
              <a:t>从根节点到每一个叶子节点的所有节点和边，按顺序串连成一条分枝路径，位于同一条分枝路径上的各个</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属性</a:t>
            </a:r>
            <a:r>
              <a:rPr lang="en-US" altLang="zh-CN" sz="2600" dirty="0">
                <a:latin typeface="仿宋_GB2312" pitchFamily="49" charset="-122"/>
                <a:ea typeface="仿宋_GB2312" pitchFamily="49" charset="-122"/>
              </a:rPr>
              <a:t>-</a:t>
            </a:r>
            <a:r>
              <a:rPr lang="zh-CN" altLang="en-US" sz="2600" dirty="0">
                <a:latin typeface="仿宋_GB2312" pitchFamily="49" charset="-122"/>
                <a:ea typeface="仿宋_GB2312" pitchFamily="49" charset="-122"/>
              </a:rPr>
              <a:t>值</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对之间是逻辑</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与</a:t>
            </a:r>
            <a:r>
              <a:rPr lang="zh-CN" altLang="en-US" sz="2600" dirty="0">
                <a:latin typeface="Arial"/>
                <a:ea typeface="仿宋_GB2312" pitchFamily="49" charset="-122"/>
              </a:rPr>
              <a:t>”</a:t>
            </a:r>
            <a:r>
              <a:rPr lang="zh-CN" altLang="en-US" sz="2600" dirty="0">
                <a:latin typeface="仿宋_GB2312" pitchFamily="49" charset="-122"/>
                <a:ea typeface="仿宋_GB2312" pitchFamily="49" charset="-122"/>
              </a:rPr>
              <a:t>关系，叶子节点为这个与关系的对应结果，即决策。</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254111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507288" cy="6048672"/>
          </a:xfrm>
        </p:spPr>
        <p:txBody>
          <a:bodyPr>
            <a:normAutofit/>
          </a:bodyPr>
          <a:lstStyle/>
          <a:p>
            <a:pPr>
              <a:lnSpc>
                <a:spcPct val="90000"/>
              </a:lnSpc>
            </a:pPr>
            <a:r>
              <a:rPr lang="zh-CN" altLang="en-US" sz="2400" dirty="0"/>
              <a:t>决策树学习是以实例为基础的归纳学习。</a:t>
            </a:r>
          </a:p>
          <a:p>
            <a:pPr>
              <a:lnSpc>
                <a:spcPct val="90000"/>
              </a:lnSpc>
            </a:pPr>
            <a:r>
              <a:rPr lang="zh-CN" altLang="en-US" sz="2400" dirty="0"/>
              <a:t>从一类无序、无规则的事物（概念）中推理出决策树表示的分类规则。</a:t>
            </a:r>
          </a:p>
          <a:p>
            <a:pPr>
              <a:lnSpc>
                <a:spcPct val="90000"/>
              </a:lnSpc>
            </a:pPr>
            <a:r>
              <a:rPr lang="zh-CN" altLang="en-US" sz="2400" dirty="0"/>
              <a:t>概念分类学习算法：来源于</a:t>
            </a:r>
          </a:p>
          <a:p>
            <a:pPr lvl="1">
              <a:lnSpc>
                <a:spcPct val="90000"/>
              </a:lnSpc>
            </a:pPr>
            <a:r>
              <a:rPr lang="en-US" altLang="zh-CN" sz="2200" dirty="0" err="1"/>
              <a:t>Hunt,Marin</a:t>
            </a:r>
            <a:r>
              <a:rPr lang="zh-CN" altLang="en-US" sz="2200" dirty="0"/>
              <a:t>和</a:t>
            </a:r>
            <a:r>
              <a:rPr lang="en-US" altLang="zh-CN" sz="2200" dirty="0"/>
              <a:t>Stone </a:t>
            </a:r>
            <a:r>
              <a:rPr lang="zh-CN" altLang="en-US" sz="2200" dirty="0"/>
              <a:t>于</a:t>
            </a:r>
            <a:r>
              <a:rPr lang="en-US" altLang="zh-CN" sz="2200" dirty="0"/>
              <a:t>1966</a:t>
            </a:r>
            <a:r>
              <a:rPr lang="zh-CN" altLang="en-US" sz="2200" dirty="0"/>
              <a:t>年研制的</a:t>
            </a:r>
            <a:r>
              <a:rPr lang="en-US" altLang="zh-CN" sz="2200" dirty="0">
                <a:solidFill>
                  <a:srgbClr val="FF0000"/>
                </a:solidFill>
              </a:rPr>
              <a:t>CLS</a:t>
            </a:r>
            <a:r>
              <a:rPr lang="zh-CN" altLang="en-US" sz="2200" dirty="0"/>
              <a:t>学习系统，用于学习单个概念。</a:t>
            </a:r>
          </a:p>
          <a:p>
            <a:pPr lvl="1">
              <a:lnSpc>
                <a:spcPct val="90000"/>
              </a:lnSpc>
            </a:pPr>
            <a:r>
              <a:rPr lang="en-US" altLang="zh-CN" sz="2200" dirty="0"/>
              <a:t>1979</a:t>
            </a:r>
            <a:r>
              <a:rPr lang="zh-CN" altLang="en-US" sz="2200" dirty="0"/>
              <a:t>年</a:t>
            </a:r>
            <a:r>
              <a:rPr lang="en-US" altLang="zh-CN" sz="2200" dirty="0"/>
              <a:t>, J.R. Quinlan </a:t>
            </a:r>
            <a:r>
              <a:rPr lang="zh-CN" altLang="en-US" sz="2200" dirty="0"/>
              <a:t>给出</a:t>
            </a:r>
            <a:r>
              <a:rPr lang="en-US" altLang="zh-CN" sz="2200" dirty="0"/>
              <a:t>ID3</a:t>
            </a:r>
            <a:r>
              <a:rPr lang="zh-CN" altLang="en-US" sz="2200" dirty="0"/>
              <a:t>算法，并在</a:t>
            </a:r>
            <a:r>
              <a:rPr lang="en-US" altLang="zh-CN" sz="2200" dirty="0"/>
              <a:t>1983</a:t>
            </a:r>
            <a:r>
              <a:rPr lang="zh-CN" altLang="en-US" sz="2200" dirty="0"/>
              <a:t>年和</a:t>
            </a:r>
            <a:r>
              <a:rPr lang="en-US" altLang="zh-CN" sz="2200" dirty="0"/>
              <a:t>1986</a:t>
            </a:r>
            <a:r>
              <a:rPr lang="zh-CN" altLang="en-US" sz="2200" dirty="0"/>
              <a:t>年对</a:t>
            </a:r>
            <a:r>
              <a:rPr lang="en-US" altLang="zh-CN" sz="2200" dirty="0">
                <a:solidFill>
                  <a:srgbClr val="FF0000"/>
                </a:solidFill>
              </a:rPr>
              <a:t>ID3 </a:t>
            </a:r>
            <a:r>
              <a:rPr lang="zh-CN" altLang="en-US" sz="2200" dirty="0"/>
              <a:t>进行了总结和简化，使其成为决策树学习算法的典型。</a:t>
            </a:r>
          </a:p>
          <a:p>
            <a:pPr lvl="1">
              <a:lnSpc>
                <a:spcPct val="90000"/>
              </a:lnSpc>
            </a:pPr>
            <a:r>
              <a:rPr lang="en-US" altLang="zh-CN" sz="2200" dirty="0" err="1"/>
              <a:t>Schlimmer</a:t>
            </a:r>
            <a:r>
              <a:rPr lang="en-US" altLang="zh-CN" sz="2200" dirty="0"/>
              <a:t> </a:t>
            </a:r>
            <a:r>
              <a:rPr lang="zh-CN" altLang="en-US" sz="2200" dirty="0"/>
              <a:t>和</a:t>
            </a:r>
            <a:r>
              <a:rPr lang="en-US" altLang="zh-CN" sz="2200" dirty="0"/>
              <a:t>Fisher </a:t>
            </a:r>
            <a:r>
              <a:rPr lang="zh-CN" altLang="en-US" sz="2200" dirty="0"/>
              <a:t>于</a:t>
            </a:r>
            <a:r>
              <a:rPr lang="en-US" altLang="zh-CN" sz="2200" dirty="0"/>
              <a:t>1986</a:t>
            </a:r>
            <a:r>
              <a:rPr lang="zh-CN" altLang="en-US" sz="2200" dirty="0"/>
              <a:t>年对</a:t>
            </a:r>
            <a:r>
              <a:rPr lang="en-US" altLang="zh-CN" sz="2200" dirty="0"/>
              <a:t>ID3</a:t>
            </a:r>
            <a:r>
              <a:rPr lang="zh-CN" altLang="en-US" sz="2200" dirty="0"/>
              <a:t>进行改造，在每个可能的决策树节点创建缓冲区，使决策树可以递增式生成，得到</a:t>
            </a:r>
            <a:r>
              <a:rPr lang="en-US" altLang="zh-CN" sz="2200" dirty="0">
                <a:solidFill>
                  <a:srgbClr val="FF0000"/>
                </a:solidFill>
              </a:rPr>
              <a:t>ID4</a:t>
            </a:r>
            <a:r>
              <a:rPr lang="zh-CN" altLang="en-US" sz="2200" dirty="0"/>
              <a:t>算法。</a:t>
            </a:r>
          </a:p>
          <a:p>
            <a:pPr lvl="1">
              <a:lnSpc>
                <a:spcPct val="90000"/>
              </a:lnSpc>
            </a:pPr>
            <a:r>
              <a:rPr lang="en-US" altLang="zh-CN" sz="2200" dirty="0"/>
              <a:t>1988</a:t>
            </a:r>
            <a:r>
              <a:rPr lang="zh-CN" altLang="en-US" sz="2200" dirty="0"/>
              <a:t>年，</a:t>
            </a:r>
            <a:r>
              <a:rPr lang="en-US" altLang="zh-CN" sz="2200" dirty="0" err="1"/>
              <a:t>Utgoff</a:t>
            </a:r>
            <a:r>
              <a:rPr lang="en-US" altLang="zh-CN" sz="2200" dirty="0"/>
              <a:t> </a:t>
            </a:r>
            <a:r>
              <a:rPr lang="zh-CN" altLang="en-US" sz="2200" dirty="0"/>
              <a:t>在</a:t>
            </a:r>
            <a:r>
              <a:rPr lang="en-US" altLang="zh-CN" sz="2200" dirty="0"/>
              <a:t>ID4</a:t>
            </a:r>
            <a:r>
              <a:rPr lang="zh-CN" altLang="en-US" sz="2200" dirty="0"/>
              <a:t>基础上提出了</a:t>
            </a:r>
            <a:r>
              <a:rPr lang="en-US" altLang="zh-CN" sz="2200" dirty="0">
                <a:solidFill>
                  <a:srgbClr val="FF0000"/>
                </a:solidFill>
              </a:rPr>
              <a:t>ID5</a:t>
            </a:r>
            <a:r>
              <a:rPr lang="zh-CN" altLang="en-US" sz="2200" dirty="0"/>
              <a:t>学习算法，进一步提高了效率。</a:t>
            </a:r>
          </a:p>
          <a:p>
            <a:pPr lvl="1">
              <a:lnSpc>
                <a:spcPct val="90000"/>
              </a:lnSpc>
            </a:pPr>
            <a:r>
              <a:rPr lang="en-US" altLang="zh-CN" sz="2200" dirty="0"/>
              <a:t>1993</a:t>
            </a:r>
            <a:r>
              <a:rPr lang="zh-CN" altLang="en-US" sz="2200" dirty="0"/>
              <a:t>年，</a:t>
            </a:r>
            <a:r>
              <a:rPr lang="en-US" altLang="zh-CN" sz="2200" dirty="0"/>
              <a:t>Quinlan </a:t>
            </a:r>
            <a:r>
              <a:rPr lang="zh-CN" altLang="en-US" sz="2200" dirty="0"/>
              <a:t>进一步发展了</a:t>
            </a:r>
            <a:r>
              <a:rPr lang="en-US" altLang="zh-CN" sz="2200" dirty="0"/>
              <a:t>ID3</a:t>
            </a:r>
            <a:r>
              <a:rPr lang="zh-CN" altLang="en-US" sz="2200" dirty="0"/>
              <a:t>算法，改进成</a:t>
            </a:r>
            <a:r>
              <a:rPr lang="en-US" altLang="zh-CN" sz="2200" dirty="0">
                <a:solidFill>
                  <a:srgbClr val="FF0000"/>
                </a:solidFill>
              </a:rPr>
              <a:t>C4.5</a:t>
            </a:r>
            <a:r>
              <a:rPr lang="zh-CN" altLang="en-US" sz="2200" dirty="0"/>
              <a:t>算法。</a:t>
            </a:r>
          </a:p>
          <a:p>
            <a:pPr lvl="1">
              <a:lnSpc>
                <a:spcPct val="90000"/>
              </a:lnSpc>
            </a:pPr>
            <a:r>
              <a:rPr lang="zh-CN" altLang="en-US" sz="2200" dirty="0"/>
              <a:t>另一类决策树算法为</a:t>
            </a:r>
            <a:r>
              <a:rPr lang="en-US" altLang="zh-CN" sz="2200" dirty="0">
                <a:solidFill>
                  <a:srgbClr val="FF0000"/>
                </a:solidFill>
              </a:rPr>
              <a:t>CART</a:t>
            </a:r>
            <a:r>
              <a:rPr lang="zh-CN" altLang="en-US" sz="2200" dirty="0"/>
              <a:t>，与</a:t>
            </a:r>
            <a:r>
              <a:rPr lang="en-US" altLang="zh-CN" sz="2200" dirty="0"/>
              <a:t>C4.5</a:t>
            </a:r>
            <a:r>
              <a:rPr lang="zh-CN" altLang="en-US" sz="2200" dirty="0"/>
              <a:t>不同的是，</a:t>
            </a:r>
            <a:r>
              <a:rPr lang="en-US" altLang="zh-CN" sz="2200" dirty="0"/>
              <a:t>CART</a:t>
            </a:r>
            <a:r>
              <a:rPr lang="zh-CN" altLang="en-US" sz="2200" dirty="0"/>
              <a:t>的决策树由二元逻辑问题生成，每个树节点只有两个分枝，分别包括学习实例的正例与反例。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183871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827088" y="836613"/>
            <a:ext cx="7772400" cy="5040312"/>
          </a:xfrm>
        </p:spPr>
        <p:txBody>
          <a:bodyPr/>
          <a:lstStyle/>
          <a:p>
            <a:r>
              <a:rPr lang="zh-CN" altLang="en-US" b="1" dirty="0" smtClean="0"/>
              <a:t>一、</a:t>
            </a:r>
            <a:r>
              <a:rPr lang="en-US" altLang="zh-CN" b="1" dirty="0" smtClean="0"/>
              <a:t> </a:t>
            </a:r>
            <a:r>
              <a:rPr lang="en-US" altLang="zh-CN" b="1" dirty="0"/>
              <a:t>CLS</a:t>
            </a:r>
            <a:r>
              <a:rPr lang="zh-CN" altLang="en-US" b="1" dirty="0"/>
              <a:t>决策树构造算法</a:t>
            </a:r>
          </a:p>
          <a:p>
            <a:pPr>
              <a:buClr>
                <a:schemeClr val="hlink"/>
              </a:buClr>
              <a:buFont typeface="Wingdings" pitchFamily="2" charset="2"/>
              <a:buNone/>
            </a:pPr>
            <a:r>
              <a:rPr lang="zh-CN" altLang="en-US" sz="2400" dirty="0"/>
              <a:t>        在</a:t>
            </a:r>
            <a:r>
              <a:rPr lang="en-US" altLang="zh-CN" sz="2400" dirty="0"/>
              <a:t>CLS</a:t>
            </a:r>
            <a:r>
              <a:rPr lang="zh-CN" altLang="en-US" sz="2400" dirty="0"/>
              <a:t>算法生成的决策树中，节点对应于待分类对</a:t>
            </a:r>
          </a:p>
          <a:p>
            <a:pPr>
              <a:buClr>
                <a:schemeClr val="hlink"/>
              </a:buClr>
              <a:buFont typeface="Wingdings" pitchFamily="2" charset="2"/>
              <a:buNone/>
            </a:pPr>
            <a:r>
              <a:rPr lang="zh-CN" altLang="en-US" sz="2400" dirty="0"/>
              <a:t>象的属性，由某一节点引出的弧对应于这个属性的取</a:t>
            </a:r>
          </a:p>
          <a:p>
            <a:pPr>
              <a:buClr>
                <a:schemeClr val="hlink"/>
              </a:buClr>
              <a:buFont typeface="Wingdings" pitchFamily="2" charset="2"/>
              <a:buNone/>
            </a:pPr>
            <a:r>
              <a:rPr lang="zh-CN" altLang="en-US" sz="2400" dirty="0"/>
              <a:t>值，叶节点对应于分类的结果。</a:t>
            </a:r>
          </a:p>
          <a:p>
            <a:pPr>
              <a:buClr>
                <a:schemeClr val="hlink"/>
              </a:buClr>
              <a:buFont typeface="Wingdings" pitchFamily="2" charset="2"/>
              <a:buNone/>
            </a:pPr>
            <a:r>
              <a:rPr lang="zh-CN" altLang="en-US" sz="2400" dirty="0"/>
              <a:t>        设分类对象的属性表为</a:t>
            </a:r>
            <a:r>
              <a:rPr lang="en-US" altLang="zh-CN" sz="2400" dirty="0" err="1"/>
              <a:t>AttrList</a:t>
            </a:r>
            <a:r>
              <a:rPr lang="en-US" altLang="zh-CN" sz="2400" dirty="0"/>
              <a:t>={</a:t>
            </a:r>
            <a:r>
              <a:rPr lang="en-US" altLang="zh-CN" sz="2400" i="1" dirty="0"/>
              <a:t>A</a:t>
            </a:r>
            <a:r>
              <a:rPr lang="en-US" altLang="zh-CN" sz="2400" baseline="-25000" dirty="0"/>
              <a:t>1</a:t>
            </a:r>
            <a:r>
              <a:rPr lang="en-US" altLang="zh-CN" sz="2400" dirty="0"/>
              <a:t>, </a:t>
            </a:r>
            <a:r>
              <a:rPr lang="en-US" altLang="zh-CN" sz="2400" i="1" dirty="0"/>
              <a:t>A</a:t>
            </a:r>
            <a:r>
              <a:rPr lang="en-US" altLang="zh-CN" sz="2400" baseline="-25000" dirty="0"/>
              <a:t>2</a:t>
            </a:r>
            <a:r>
              <a:rPr lang="en-US" altLang="zh-CN" sz="2400" dirty="0"/>
              <a:t>, …, </a:t>
            </a:r>
            <a:r>
              <a:rPr lang="en-US" altLang="zh-CN" sz="2400" i="1" dirty="0"/>
              <a:t>A</a:t>
            </a:r>
            <a:r>
              <a:rPr lang="en-US" altLang="zh-CN" sz="2400" i="1" baseline="-25000" dirty="0"/>
              <a:t>n</a:t>
            </a:r>
            <a:r>
              <a:rPr lang="en-US" altLang="zh-CN" sz="2400" dirty="0"/>
              <a:t>}</a:t>
            </a:r>
            <a:r>
              <a:rPr lang="zh-CN" altLang="en-US" sz="2400" dirty="0"/>
              <a:t>，每</a:t>
            </a:r>
          </a:p>
          <a:p>
            <a:pPr>
              <a:buClr>
                <a:schemeClr val="hlink"/>
              </a:buClr>
              <a:buFont typeface="Wingdings" pitchFamily="2" charset="2"/>
              <a:buNone/>
            </a:pPr>
            <a:r>
              <a:rPr lang="zh-CN" altLang="en-US" sz="2400" dirty="0"/>
              <a:t>一个属性</a:t>
            </a:r>
            <a:r>
              <a:rPr lang="en-US" altLang="zh-CN" sz="2400" dirty="0"/>
              <a:t>A</a:t>
            </a:r>
            <a:r>
              <a:rPr lang="en-US" altLang="zh-CN" sz="2400" baseline="-25000" dirty="0"/>
              <a:t>i</a:t>
            </a:r>
            <a:r>
              <a:rPr lang="zh-CN" altLang="en-US" sz="2400" dirty="0"/>
              <a:t>的值域记为</a:t>
            </a:r>
            <a:r>
              <a:rPr lang="en-US" altLang="zh-CN" sz="2400" dirty="0"/>
              <a:t>Value (</a:t>
            </a:r>
            <a:r>
              <a:rPr lang="en-US" altLang="zh-CN" sz="2400" i="1" dirty="0"/>
              <a:t>A</a:t>
            </a:r>
            <a:r>
              <a:rPr lang="en-US" altLang="zh-CN" sz="2400" i="1" baseline="-25000" dirty="0"/>
              <a:t>i</a:t>
            </a:r>
            <a:r>
              <a:rPr lang="en-US" altLang="zh-CN" sz="2400" dirty="0"/>
              <a:t>)</a:t>
            </a:r>
            <a:r>
              <a:rPr lang="zh-CN" altLang="en-US" sz="2400" dirty="0"/>
              <a:t>，需要分类的分类结果</a:t>
            </a:r>
          </a:p>
          <a:p>
            <a:pPr>
              <a:buClr>
                <a:schemeClr val="hlink"/>
              </a:buClr>
              <a:buFont typeface="Wingdings" pitchFamily="2" charset="2"/>
              <a:buNone/>
            </a:pPr>
            <a:r>
              <a:rPr lang="zh-CN" altLang="en-US" sz="2400" dirty="0"/>
              <a:t>组成分类结果表</a:t>
            </a:r>
            <a:r>
              <a:rPr lang="en-US" altLang="zh-CN" sz="2400" dirty="0"/>
              <a:t>Class={</a:t>
            </a:r>
            <a:r>
              <a:rPr lang="en-US" altLang="zh-CN" sz="2400" i="1" dirty="0"/>
              <a:t>C</a:t>
            </a:r>
            <a:r>
              <a:rPr lang="en-US" altLang="zh-CN" sz="2400" baseline="-25000" dirty="0"/>
              <a:t>1</a:t>
            </a:r>
            <a:r>
              <a:rPr lang="en-US" altLang="zh-CN" sz="2400" dirty="0"/>
              <a:t>,</a:t>
            </a:r>
            <a:r>
              <a:rPr lang="en-US" altLang="zh-CN" sz="2400" i="1" dirty="0"/>
              <a:t>C</a:t>
            </a:r>
            <a:r>
              <a:rPr lang="en-US" altLang="zh-CN" sz="2400" baseline="-25000" dirty="0"/>
              <a:t>2</a:t>
            </a:r>
            <a:r>
              <a:rPr lang="en-US" altLang="zh-CN" sz="2400" dirty="0"/>
              <a:t>,……,</a:t>
            </a:r>
            <a:r>
              <a:rPr lang="en-US" altLang="zh-CN" sz="2400" i="1" dirty="0"/>
              <a:t>C</a:t>
            </a:r>
            <a:r>
              <a:rPr lang="en-US" altLang="zh-CN" sz="2400" i="1" baseline="-25000" dirty="0"/>
              <a:t>m</a:t>
            </a:r>
            <a:r>
              <a:rPr lang="en-US" altLang="zh-CN" sz="2400" dirty="0"/>
              <a:t>}</a:t>
            </a:r>
            <a:r>
              <a:rPr lang="zh-CN" altLang="en-US" sz="2400" dirty="0"/>
              <a:t>。一般应有</a:t>
            </a:r>
            <a:r>
              <a:rPr lang="en-US" altLang="zh-CN" sz="2400" i="1" dirty="0"/>
              <a:t>n</a:t>
            </a:r>
            <a:r>
              <a:rPr lang="en-US" altLang="zh-CN" sz="2400" dirty="0"/>
              <a:t>≥1</a:t>
            </a:r>
            <a:r>
              <a:rPr lang="zh-CN" altLang="en-US" sz="2400" dirty="0"/>
              <a:t>，</a:t>
            </a:r>
          </a:p>
          <a:p>
            <a:pPr>
              <a:buClr>
                <a:schemeClr val="hlink"/>
              </a:buClr>
              <a:buFont typeface="Wingdings" pitchFamily="2" charset="2"/>
              <a:buNone/>
            </a:pPr>
            <a:r>
              <a:rPr lang="en-US" altLang="zh-CN" sz="2400" i="1" dirty="0"/>
              <a:t>m</a:t>
            </a:r>
            <a:r>
              <a:rPr lang="en-US" altLang="zh-CN" sz="2400" dirty="0"/>
              <a:t>≥2</a:t>
            </a:r>
            <a:r>
              <a:rPr lang="zh-CN" altLang="en-US" sz="2400" dirty="0"/>
              <a:t>。训练实例集</a:t>
            </a:r>
            <a:r>
              <a:rPr lang="en-US" altLang="zh-CN" sz="2400" dirty="0" smtClean="0"/>
              <a:t>TR={&lt;</a:t>
            </a:r>
            <a:r>
              <a:rPr lang="en-US" altLang="zh-CN" sz="2400" i="1" dirty="0"/>
              <a:t>X</a:t>
            </a:r>
            <a:r>
              <a:rPr lang="en-US" altLang="zh-CN" sz="2400" dirty="0"/>
              <a:t>,C&gt;}</a:t>
            </a:r>
            <a:r>
              <a:rPr lang="zh-CN" altLang="en-US" sz="2400" dirty="0"/>
              <a:t>中的一个元素就是一个训</a:t>
            </a:r>
          </a:p>
          <a:p>
            <a:pPr>
              <a:buClr>
                <a:schemeClr val="hlink"/>
              </a:buClr>
              <a:buFont typeface="Wingdings" pitchFamily="2" charset="2"/>
              <a:buNone/>
            </a:pPr>
            <a:r>
              <a:rPr lang="zh-CN" altLang="en-US" sz="2400" dirty="0"/>
              <a:t>练实例</a:t>
            </a:r>
            <a:r>
              <a:rPr lang="en-US" altLang="zh-CN" sz="2400" dirty="0"/>
              <a:t>&lt;</a:t>
            </a:r>
            <a:r>
              <a:rPr lang="en-US" altLang="zh-CN" sz="2400" i="1" dirty="0"/>
              <a:t>X</a:t>
            </a:r>
            <a:r>
              <a:rPr lang="en-US" altLang="zh-CN" sz="2400" dirty="0"/>
              <a:t>,C&gt;</a:t>
            </a:r>
            <a:r>
              <a:rPr lang="zh-CN" altLang="en-US" sz="2400" dirty="0"/>
              <a:t>，训练实例</a:t>
            </a:r>
            <a:r>
              <a:rPr lang="en-US" altLang="zh-CN" sz="2400" dirty="0"/>
              <a:t>&lt;</a:t>
            </a:r>
            <a:r>
              <a:rPr lang="en-US" altLang="zh-CN" sz="2400" i="1" dirty="0"/>
              <a:t>X</a:t>
            </a:r>
            <a:r>
              <a:rPr lang="zh-CN" altLang="en-US" sz="2400" dirty="0"/>
              <a:t>，</a:t>
            </a:r>
            <a:r>
              <a:rPr lang="en-US" altLang="zh-CN" sz="2400" i="1" dirty="0"/>
              <a:t>C</a:t>
            </a:r>
            <a:r>
              <a:rPr lang="en-US" altLang="zh-CN" sz="2400" dirty="0"/>
              <a:t>&gt;</a:t>
            </a:r>
            <a:r>
              <a:rPr lang="zh-CN" altLang="en-US" sz="2400" dirty="0"/>
              <a:t>的特征向量为</a:t>
            </a:r>
            <a:r>
              <a:rPr lang="en-US" altLang="zh-CN" sz="2400" i="1" dirty="0"/>
              <a:t>X</a:t>
            </a:r>
            <a:r>
              <a:rPr lang="en-US" altLang="zh-CN" sz="2400" dirty="0"/>
              <a:t>=(</a:t>
            </a:r>
            <a:r>
              <a:rPr lang="en-US" altLang="zh-CN" sz="2400" i="1" dirty="0"/>
              <a:t>a</a:t>
            </a:r>
            <a:r>
              <a:rPr lang="en-US" altLang="zh-CN" sz="2400" baseline="-25000" dirty="0"/>
              <a:t>1</a:t>
            </a:r>
            <a:r>
              <a:rPr lang="en-US" altLang="zh-CN" sz="2400" dirty="0"/>
              <a:t>, </a:t>
            </a:r>
          </a:p>
          <a:p>
            <a:pPr>
              <a:buClr>
                <a:schemeClr val="hlink"/>
              </a:buClr>
              <a:buFont typeface="Wingdings" pitchFamily="2" charset="2"/>
              <a:buNone/>
            </a:pPr>
            <a:r>
              <a:rPr lang="en-US" altLang="zh-CN" sz="2400" i="1" dirty="0"/>
              <a:t>a</a:t>
            </a:r>
            <a:r>
              <a:rPr lang="en-US" altLang="zh-CN" sz="2400" baseline="-25000" dirty="0"/>
              <a:t>2</a:t>
            </a:r>
            <a:r>
              <a:rPr lang="en-US" altLang="zh-CN" sz="2400" dirty="0"/>
              <a:t>, …… , </a:t>
            </a:r>
            <a:r>
              <a:rPr lang="en-US" altLang="zh-CN" sz="2400" i="1" dirty="0"/>
              <a:t>a</a:t>
            </a:r>
            <a:r>
              <a:rPr lang="en-US" altLang="zh-CN" sz="2400" i="1" baseline="-25000" dirty="0"/>
              <a:t>n </a:t>
            </a:r>
            <a:r>
              <a:rPr lang="en-US" altLang="zh-CN" sz="2400" dirty="0"/>
              <a:t>)</a:t>
            </a:r>
            <a:r>
              <a:rPr lang="zh-CN" altLang="en-US" sz="2400" dirty="0"/>
              <a:t>，其中</a:t>
            </a:r>
            <a:r>
              <a:rPr lang="en-US" altLang="zh-CN" sz="2400" i="1" dirty="0" err="1"/>
              <a:t>a</a:t>
            </a:r>
            <a:r>
              <a:rPr lang="en-US" altLang="zh-CN" sz="2400" i="1" baseline="-25000" dirty="0" err="1"/>
              <a:t>i</a:t>
            </a:r>
            <a:r>
              <a:rPr lang="zh-CN" altLang="en-US" sz="2400" dirty="0"/>
              <a:t>为这个实例的第</a:t>
            </a:r>
            <a:r>
              <a:rPr lang="en-US" altLang="zh-CN" sz="2400" i="1" dirty="0" err="1"/>
              <a:t>i</a:t>
            </a:r>
            <a:r>
              <a:rPr lang="zh-CN" altLang="en-US" sz="2400" dirty="0"/>
              <a:t>个属性</a:t>
            </a:r>
            <a:r>
              <a:rPr lang="en-US" altLang="zh-CN" sz="2400" i="1" dirty="0"/>
              <a:t>A</a:t>
            </a:r>
            <a:r>
              <a:rPr lang="en-US" altLang="zh-CN" sz="2400" i="1" baseline="-25000" dirty="0"/>
              <a:t>i</a:t>
            </a:r>
            <a:r>
              <a:rPr lang="zh-CN" altLang="en-US" sz="2400" dirty="0"/>
              <a:t>的取值，</a:t>
            </a:r>
          </a:p>
          <a:p>
            <a:pPr>
              <a:buClr>
                <a:schemeClr val="hlink"/>
              </a:buClr>
              <a:buFont typeface="Wingdings" pitchFamily="2" charset="2"/>
              <a:buNone/>
            </a:pPr>
            <a:r>
              <a:rPr lang="en-US" altLang="zh-CN" sz="2400" i="1" dirty="0"/>
              <a:t>C</a:t>
            </a:r>
            <a:r>
              <a:rPr lang="zh-CN" altLang="en-US" sz="2400" dirty="0"/>
              <a:t>为这个实例的分类结果，</a:t>
            </a:r>
            <a:r>
              <a:rPr lang="en-US" altLang="zh-CN" sz="2400" i="1" dirty="0" err="1"/>
              <a:t>C</a:t>
            </a:r>
            <a:r>
              <a:rPr lang="en-US" altLang="zh-CN" sz="2400" dirty="0" err="1"/>
              <a:t>∈Class</a:t>
            </a:r>
            <a:r>
              <a:rPr lang="zh-CN" altLang="en-US" sz="24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697802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95288" y="908050"/>
            <a:ext cx="8713787" cy="5113338"/>
          </a:xfrm>
        </p:spPr>
        <p:txBody>
          <a:bodyPr>
            <a:normAutofit/>
          </a:bodyPr>
          <a:lstStyle/>
          <a:p>
            <a:r>
              <a:rPr lang="en-US" altLang="zh-CN" sz="2400" b="1" dirty="0">
                <a:latin typeface="Arial" charset="0"/>
              </a:rPr>
              <a:t>CLS</a:t>
            </a:r>
            <a:r>
              <a:rPr lang="zh-CN" altLang="en-US" sz="2400" b="1" dirty="0">
                <a:latin typeface="Arial" charset="0"/>
              </a:rPr>
              <a:t>算法</a:t>
            </a:r>
          </a:p>
          <a:p>
            <a:pPr>
              <a:buFont typeface="Wingdings" panose="05000000000000000000" pitchFamily="2" charset="2"/>
              <a:buChar char="Ø"/>
            </a:pPr>
            <a:r>
              <a:rPr lang="en-US" altLang="zh-CN" sz="2400" dirty="0" smtClean="0">
                <a:latin typeface="Arial" charset="0"/>
              </a:rPr>
              <a:t>1</a:t>
            </a:r>
            <a:r>
              <a:rPr lang="zh-CN" altLang="en-US" sz="2400" dirty="0" smtClean="0">
                <a:latin typeface="Arial" charset="0"/>
              </a:rPr>
              <a:t>）如果</a:t>
            </a:r>
            <a:r>
              <a:rPr lang="en-US" altLang="zh-CN" sz="2400" dirty="0" smtClean="0">
                <a:latin typeface="Arial" charset="0"/>
              </a:rPr>
              <a:t>TR</a:t>
            </a:r>
            <a:r>
              <a:rPr lang="zh-CN" altLang="en-US" sz="2400" dirty="0" smtClean="0">
                <a:latin typeface="Arial" charset="0"/>
              </a:rPr>
              <a:t>中</a:t>
            </a:r>
            <a:r>
              <a:rPr lang="zh-CN" altLang="en-US" sz="2400" dirty="0" smtClean="0"/>
              <a:t>所有</a:t>
            </a:r>
            <a:r>
              <a:rPr lang="zh-CN" altLang="en-US" sz="2400" dirty="0"/>
              <a:t>实例的分类结果均为</a:t>
            </a:r>
            <a:r>
              <a:rPr lang="en-US" altLang="zh-CN" sz="2400" i="1" dirty="0" smtClean="0"/>
              <a:t>C</a:t>
            </a:r>
            <a:r>
              <a:rPr lang="en-US" altLang="zh-CN" sz="2400" i="1" baseline="-25000" dirty="0" smtClean="0"/>
              <a:t>i</a:t>
            </a:r>
            <a:r>
              <a:rPr lang="zh-CN" altLang="en-US" sz="2400" dirty="0" smtClean="0"/>
              <a:t>，则返回</a:t>
            </a:r>
            <a:r>
              <a:rPr lang="en-US" altLang="zh-CN" sz="2400" i="1" dirty="0"/>
              <a:t>C</a:t>
            </a:r>
            <a:r>
              <a:rPr lang="en-US" altLang="zh-CN" sz="2400" i="1" baseline="-25000" dirty="0"/>
              <a:t>i </a:t>
            </a:r>
            <a:r>
              <a:rPr lang="zh-CN" altLang="en-US" sz="2400" dirty="0" smtClean="0"/>
              <a:t>；</a:t>
            </a:r>
            <a:endParaRPr lang="en-US" altLang="zh-CN" sz="2400" dirty="0" smtClean="0"/>
          </a:p>
          <a:p>
            <a:pPr>
              <a:buFont typeface="Wingdings" panose="05000000000000000000" pitchFamily="2" charset="2"/>
              <a:buChar char="Ø"/>
            </a:pPr>
            <a:r>
              <a:rPr lang="en-US" altLang="zh-CN" sz="2400" dirty="0" smtClean="0"/>
              <a:t>2</a:t>
            </a:r>
            <a:r>
              <a:rPr lang="zh-CN" altLang="en-US" sz="2400" dirty="0" smtClean="0"/>
              <a:t>）从属性表中选择某一属性</a:t>
            </a:r>
            <a:r>
              <a:rPr lang="en-US" altLang="zh-CN" sz="2400" dirty="0" smtClean="0"/>
              <a:t>A</a:t>
            </a:r>
            <a:r>
              <a:rPr lang="zh-CN" altLang="en-US" sz="2400" dirty="0" smtClean="0"/>
              <a:t>作为检测属性；</a:t>
            </a:r>
            <a:endParaRPr lang="en-US" altLang="zh-CN" sz="2400" dirty="0" smtClean="0"/>
          </a:p>
          <a:p>
            <a:pPr>
              <a:buFont typeface="Wingdings" panose="05000000000000000000" pitchFamily="2" charset="2"/>
              <a:buChar char="Ø"/>
            </a:pPr>
            <a:r>
              <a:rPr lang="en-US" altLang="zh-CN" sz="2400" dirty="0" smtClean="0"/>
              <a:t>3</a:t>
            </a:r>
            <a:r>
              <a:rPr lang="zh-CN" altLang="en-US" sz="2400" dirty="0" smtClean="0"/>
              <a:t>）假设属性</a:t>
            </a:r>
            <a:r>
              <a:rPr lang="en-US" altLang="zh-CN" sz="2400" i="1" dirty="0"/>
              <a:t>A</a:t>
            </a:r>
            <a:r>
              <a:rPr lang="en-US" altLang="zh-CN" sz="2400" i="1" baseline="-25000" dirty="0"/>
              <a:t>i</a:t>
            </a:r>
            <a:r>
              <a:rPr lang="zh-CN" altLang="en-US" sz="2400" dirty="0"/>
              <a:t>的值域表</a:t>
            </a:r>
            <a:r>
              <a:rPr lang="en-US" altLang="zh-CN" sz="2400" dirty="0"/>
              <a:t>Value(</a:t>
            </a:r>
            <a:r>
              <a:rPr lang="en-US" altLang="zh-CN" sz="2400" i="1" dirty="0"/>
              <a:t>A</a:t>
            </a:r>
            <a:r>
              <a:rPr lang="en-US" altLang="zh-CN" sz="2400" i="1" baseline="-25000" dirty="0"/>
              <a:t>i</a:t>
            </a:r>
            <a:r>
              <a:rPr lang="en-US" altLang="zh-CN" sz="2400" dirty="0"/>
              <a:t>)</a:t>
            </a:r>
            <a:r>
              <a:rPr lang="zh-CN" altLang="en-US" sz="2400" dirty="0" smtClean="0"/>
              <a:t>有</a:t>
            </a:r>
            <a:r>
              <a:rPr lang="en-US" altLang="zh-CN" sz="2400" dirty="0"/>
              <a:t>k</a:t>
            </a:r>
            <a:r>
              <a:rPr lang="zh-CN" altLang="en-US" sz="2400" dirty="0" smtClean="0"/>
              <a:t>个</a:t>
            </a:r>
            <a:r>
              <a:rPr lang="zh-CN" altLang="en-US" sz="2400" dirty="0"/>
              <a:t>值，则</a:t>
            </a:r>
            <a:r>
              <a:rPr lang="zh-CN" altLang="en-US" sz="2400" dirty="0" smtClean="0"/>
              <a:t>将</a:t>
            </a:r>
            <a:r>
              <a:rPr lang="en-US" altLang="zh-CN" sz="2400" dirty="0" smtClean="0"/>
              <a:t>TR</a:t>
            </a:r>
            <a:r>
              <a:rPr lang="zh-CN" altLang="en-US" sz="2400" dirty="0" smtClean="0"/>
              <a:t>划分为</a:t>
            </a:r>
            <a:r>
              <a:rPr lang="en-US" altLang="zh-CN" sz="2400" dirty="0"/>
              <a:t>k</a:t>
            </a:r>
            <a:r>
              <a:rPr lang="zh-CN" altLang="en-US" sz="2400" dirty="0" smtClean="0"/>
              <a:t>个子集</a:t>
            </a:r>
            <a:r>
              <a:rPr lang="en-US" altLang="zh-CN" sz="2400" dirty="0" smtClean="0"/>
              <a:t>TR</a:t>
            </a:r>
            <a:r>
              <a:rPr lang="en-US" altLang="zh-CN" sz="2400" i="1" baseline="-25000" dirty="0" smtClean="0"/>
              <a:t>1</a:t>
            </a:r>
            <a:r>
              <a:rPr lang="en-US" altLang="zh-CN" sz="2400" dirty="0" smtClean="0"/>
              <a:t>,TR</a:t>
            </a:r>
            <a:r>
              <a:rPr lang="en-US" altLang="zh-CN" sz="2400" i="1" baseline="-25000" dirty="0" smtClean="0"/>
              <a:t>2</a:t>
            </a:r>
            <a:r>
              <a:rPr lang="en-US" altLang="zh-CN" sz="2400" dirty="0" smtClean="0"/>
              <a:t>,…,</a:t>
            </a:r>
            <a:r>
              <a:rPr lang="en-US" altLang="zh-CN" sz="2400" dirty="0" err="1" smtClean="0"/>
              <a:t>TR</a:t>
            </a:r>
            <a:r>
              <a:rPr lang="en-US" altLang="zh-CN" sz="2400" i="1" baseline="-25000" dirty="0" err="1" smtClean="0"/>
              <a:t>k</a:t>
            </a:r>
            <a:r>
              <a:rPr lang="zh-CN" altLang="en-US" sz="2400" dirty="0" smtClean="0"/>
              <a:t>，</a:t>
            </a:r>
            <a:r>
              <a:rPr lang="zh-CN" altLang="en-US" sz="2400" dirty="0"/>
              <a:t>同一个子集节点</a:t>
            </a:r>
            <a:r>
              <a:rPr lang="zh-CN" altLang="en-US" sz="2400" dirty="0" smtClean="0"/>
              <a:t>中的</a:t>
            </a:r>
            <a:r>
              <a:rPr lang="zh-CN" altLang="en-US" sz="2400" dirty="0"/>
              <a:t>实例属性</a:t>
            </a:r>
            <a:r>
              <a:rPr lang="en-US" altLang="zh-CN" sz="2400" dirty="0"/>
              <a:t>A</a:t>
            </a:r>
            <a:r>
              <a:rPr lang="en-US" altLang="zh-CN" sz="2400" baseline="-25000" dirty="0"/>
              <a:t>i</a:t>
            </a:r>
            <a:r>
              <a:rPr lang="zh-CN" altLang="en-US" sz="2400" dirty="0"/>
              <a:t>有相同的属性</a:t>
            </a:r>
            <a:r>
              <a:rPr lang="zh-CN" altLang="en-US" sz="2400" dirty="0" smtClean="0"/>
              <a:t>值</a:t>
            </a:r>
            <a:r>
              <a:rPr lang="en-US" altLang="zh-CN" sz="2400" dirty="0" smtClean="0"/>
              <a:t>;</a:t>
            </a:r>
          </a:p>
          <a:p>
            <a:pPr>
              <a:buFont typeface="Wingdings" panose="05000000000000000000" pitchFamily="2" charset="2"/>
              <a:buChar char="Ø"/>
            </a:pPr>
            <a:r>
              <a:rPr lang="en-US" altLang="zh-CN" sz="2400" dirty="0" smtClean="0"/>
              <a:t>4</a:t>
            </a:r>
            <a:r>
              <a:rPr lang="zh-CN" altLang="en-US" sz="2400" dirty="0" smtClean="0"/>
              <a:t>）从属性表中删除已做检验的属性</a:t>
            </a:r>
            <a:r>
              <a:rPr lang="en-US" altLang="zh-CN" sz="2400" dirty="0" smtClean="0"/>
              <a:t>A</a:t>
            </a:r>
            <a:r>
              <a:rPr lang="zh-CN" altLang="en-US" sz="2400" dirty="0" smtClean="0"/>
              <a:t>；</a:t>
            </a:r>
            <a:endParaRPr lang="en-US" altLang="zh-CN" sz="2400" dirty="0" smtClean="0"/>
          </a:p>
          <a:p>
            <a:pPr>
              <a:buFont typeface="Wingdings" panose="05000000000000000000" pitchFamily="2" charset="2"/>
              <a:buChar char="Ø"/>
            </a:pPr>
            <a:r>
              <a:rPr lang="en-US" altLang="zh-CN" sz="2400" dirty="0" smtClean="0"/>
              <a:t>5</a:t>
            </a:r>
            <a:r>
              <a:rPr lang="zh-CN" altLang="en-US" sz="2400" dirty="0" smtClean="0"/>
              <a:t>）对每一个</a:t>
            </a:r>
            <a:r>
              <a:rPr lang="en-US" altLang="zh-CN" sz="2400" dirty="0" err="1" smtClean="0"/>
              <a:t>i</a:t>
            </a:r>
            <a:r>
              <a:rPr lang="zh-CN" altLang="en-US" sz="2400" dirty="0" smtClean="0"/>
              <a:t>，用</a:t>
            </a:r>
            <a:r>
              <a:rPr lang="en-US" altLang="zh-CN" sz="2400" i="1" dirty="0" err="1" smtClean="0"/>
              <a:t>TR</a:t>
            </a:r>
            <a:r>
              <a:rPr lang="en-US" altLang="zh-CN" sz="2400" i="1" baseline="-25000" dirty="0" err="1" smtClean="0"/>
              <a:t>i</a:t>
            </a:r>
            <a:r>
              <a:rPr lang="zh-CN" altLang="en-US" sz="2400" dirty="0" smtClean="0"/>
              <a:t>和新的属性表递归调用</a:t>
            </a:r>
            <a:r>
              <a:rPr lang="en-US" altLang="zh-CN" sz="2400" dirty="0" smtClean="0"/>
              <a:t>CLS</a:t>
            </a:r>
            <a:r>
              <a:rPr lang="zh-CN" altLang="en-US" sz="2400" dirty="0" smtClean="0"/>
              <a:t>生成</a:t>
            </a:r>
            <a:r>
              <a:rPr lang="en-US" altLang="zh-CN" sz="2400" i="1" dirty="0" err="1"/>
              <a:t>TR</a:t>
            </a:r>
            <a:r>
              <a:rPr lang="en-US" altLang="zh-CN" sz="2400" i="1" baseline="-25000" dirty="0" err="1"/>
              <a:t>i</a:t>
            </a:r>
            <a:r>
              <a:rPr lang="zh-CN" altLang="en-US" sz="2400" dirty="0" smtClean="0"/>
              <a:t>的决策树</a:t>
            </a:r>
            <a:r>
              <a:rPr lang="en-US" altLang="zh-CN" sz="2400" dirty="0" err="1" smtClean="0"/>
              <a:t>DTR</a:t>
            </a:r>
            <a:r>
              <a:rPr lang="en-US" altLang="zh-CN" sz="2400" i="1" baseline="-25000" dirty="0" err="1"/>
              <a:t>i</a:t>
            </a:r>
            <a:r>
              <a:rPr lang="zh-CN" altLang="en-US" sz="2400" dirty="0" smtClean="0"/>
              <a:t>；</a:t>
            </a:r>
            <a:endParaRPr lang="en-US" altLang="zh-CN" sz="2400" dirty="0" smtClean="0"/>
          </a:p>
          <a:p>
            <a:pPr>
              <a:buFont typeface="Wingdings" panose="05000000000000000000" pitchFamily="2" charset="2"/>
              <a:buChar char="Ø"/>
            </a:pPr>
            <a:r>
              <a:rPr lang="en-US" altLang="zh-CN" sz="2400" dirty="0" smtClean="0"/>
              <a:t>6</a:t>
            </a:r>
            <a:r>
              <a:rPr lang="zh-CN" altLang="en-US" sz="2400" dirty="0" smtClean="0"/>
              <a:t>）返回以属性</a:t>
            </a:r>
            <a:r>
              <a:rPr lang="en-US" altLang="zh-CN" sz="2400" dirty="0" smtClean="0"/>
              <a:t>A</a:t>
            </a:r>
            <a:r>
              <a:rPr lang="zh-CN" altLang="en-US" sz="2400" dirty="0" smtClean="0"/>
              <a:t>为根，</a:t>
            </a:r>
            <a:r>
              <a:rPr lang="en-US" altLang="zh-CN" sz="2400" dirty="0"/>
              <a:t> </a:t>
            </a:r>
            <a:r>
              <a:rPr lang="en-US" altLang="zh-CN" sz="2400" dirty="0" smtClean="0"/>
              <a:t>DTR</a:t>
            </a:r>
            <a:r>
              <a:rPr lang="en-US" altLang="zh-CN" sz="2400" i="1" baseline="-25000" dirty="0" smtClean="0"/>
              <a:t>1</a:t>
            </a:r>
            <a:r>
              <a:rPr lang="en-US" altLang="zh-CN" sz="2400" dirty="0" smtClean="0"/>
              <a:t>,DTR</a:t>
            </a:r>
            <a:r>
              <a:rPr lang="en-US" altLang="zh-CN" sz="2400" i="1" baseline="-25000" dirty="0" smtClean="0"/>
              <a:t>2</a:t>
            </a:r>
            <a:r>
              <a:rPr lang="en-US" altLang="zh-CN" sz="2400" dirty="0" smtClean="0"/>
              <a:t>,…,</a:t>
            </a:r>
            <a:r>
              <a:rPr lang="en-US" altLang="zh-CN" sz="2400" dirty="0" err="1" smtClean="0"/>
              <a:t>DTR</a:t>
            </a:r>
            <a:r>
              <a:rPr lang="en-US" altLang="zh-CN" sz="2400" i="1" baseline="-25000" dirty="0" err="1" smtClean="0"/>
              <a:t>k</a:t>
            </a:r>
            <a:r>
              <a:rPr lang="zh-CN" altLang="en-US" sz="2400" dirty="0" smtClean="0"/>
              <a:t>为子树的决策树。</a:t>
            </a:r>
            <a:endParaRPr lang="en-US" altLang="zh-CN" sz="2400" dirty="0" smtClean="0"/>
          </a:p>
          <a:p>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95929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118" y="476672"/>
            <a:ext cx="8229600" cy="4389120"/>
          </a:xfrm>
        </p:spPr>
        <p:txBody>
          <a:bodyPr/>
          <a:lstStyle/>
          <a:p>
            <a:pPr marL="533400" indent="-533400"/>
            <a:r>
              <a:rPr lang="zh-CN" altLang="en-US" dirty="0" smtClean="0"/>
              <a:t>例</a:t>
            </a:r>
            <a:r>
              <a:rPr lang="zh-CN" altLang="en-US" b="1" dirty="0">
                <a:solidFill>
                  <a:srgbClr val="000000"/>
                </a:solidFill>
              </a:rPr>
              <a:t>根据人员的外貌特征属性对人员</a:t>
            </a:r>
            <a:r>
              <a:rPr lang="zh-CN" altLang="en-US" b="1" dirty="0" smtClean="0">
                <a:solidFill>
                  <a:srgbClr val="000000"/>
                </a:solidFill>
              </a:rPr>
              <a:t>进行分类</a:t>
            </a:r>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57" y="1052736"/>
            <a:ext cx="76327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24944"/>
            <a:ext cx="6481561" cy="324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74225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116632"/>
            <a:ext cx="8229600" cy="1143000"/>
          </a:xfrm>
        </p:spPr>
        <p:txBody>
          <a:bodyPr>
            <a:normAutofit/>
          </a:bodyPr>
          <a:lstStyle/>
          <a:p>
            <a:pPr>
              <a:defRPr/>
            </a:pPr>
            <a:r>
              <a:rPr lang="zh-CN" altLang="en-US" b="1" dirty="0" smtClean="0"/>
              <a:t>二、</a:t>
            </a:r>
            <a:r>
              <a:rPr lang="en-US" altLang="zh-CN" b="1" dirty="0" smtClean="0"/>
              <a:t>ID3</a:t>
            </a:r>
            <a:r>
              <a:rPr lang="zh-CN" altLang="en-US" b="1" dirty="0"/>
              <a:t>算法</a:t>
            </a:r>
            <a:endParaRPr lang="en-US" altLang="zh-CN" b="1" dirty="0"/>
          </a:p>
        </p:txBody>
      </p:sp>
      <p:sp>
        <p:nvSpPr>
          <p:cNvPr id="30723" name="Rectangle 3"/>
          <p:cNvSpPr>
            <a:spLocks noGrp="1" noChangeArrowheads="1"/>
          </p:cNvSpPr>
          <p:nvPr>
            <p:ph type="body" idx="1"/>
          </p:nvPr>
        </p:nvSpPr>
        <p:spPr>
          <a:xfrm>
            <a:off x="684213" y="1341438"/>
            <a:ext cx="7924800" cy="4724400"/>
          </a:xfrm>
        </p:spPr>
        <p:txBody>
          <a:bodyPr/>
          <a:lstStyle/>
          <a:p>
            <a:pPr marL="609600" indent="-609600" algn="just">
              <a:lnSpc>
                <a:spcPts val="4000"/>
              </a:lnSpc>
              <a:buFontTx/>
              <a:buNone/>
            </a:pPr>
            <a:r>
              <a:rPr lang="zh-CN" altLang="en-US" sz="2800" dirty="0" smtClean="0">
                <a:latin typeface="幼圆" pitchFamily="49" charset="-122"/>
                <a:ea typeface="幼圆" pitchFamily="49" charset="-122"/>
              </a:rPr>
              <a:t>1、是利用信息论原理对大量样本的属性进行分析和归纳而产生的。</a:t>
            </a:r>
          </a:p>
          <a:p>
            <a:pPr marL="609600" indent="-609600" algn="just">
              <a:lnSpc>
                <a:spcPts val="4000"/>
              </a:lnSpc>
              <a:buFontTx/>
              <a:buNone/>
            </a:pPr>
            <a:r>
              <a:rPr lang="en-US" altLang="zh-CN" sz="2800" dirty="0" smtClean="0">
                <a:latin typeface="幼圆" pitchFamily="49" charset="-122"/>
                <a:ea typeface="幼圆" pitchFamily="49" charset="-122"/>
              </a:rPr>
              <a:t>2</a:t>
            </a:r>
            <a:r>
              <a:rPr lang="zh-CN" altLang="en-US" sz="2800" dirty="0" smtClean="0">
                <a:latin typeface="幼圆" pitchFamily="49" charset="-122"/>
                <a:ea typeface="幼圆" pitchFamily="49" charset="-122"/>
              </a:rPr>
              <a:t>、决策树的根结点是所有样本中</a:t>
            </a:r>
            <a:r>
              <a:rPr lang="zh-CN" altLang="en-US" sz="2800" dirty="0" smtClean="0">
                <a:solidFill>
                  <a:srgbClr val="FF0000"/>
                </a:solidFill>
                <a:latin typeface="幼圆" pitchFamily="49" charset="-122"/>
                <a:ea typeface="幼圆" pitchFamily="49" charset="-122"/>
              </a:rPr>
              <a:t>信息量</a:t>
            </a:r>
            <a:r>
              <a:rPr lang="zh-CN" altLang="en-US" sz="2800" dirty="0" smtClean="0">
                <a:latin typeface="幼圆" pitchFamily="49" charset="-122"/>
                <a:ea typeface="幼圆" pitchFamily="49" charset="-122"/>
              </a:rPr>
              <a:t>最大的属性。树的中间结点是该结点为根的子树所包含的样本子集中信息量最大的属性。决策树的叶结点是样本的类别值。</a:t>
            </a:r>
          </a:p>
          <a:p>
            <a:pPr marL="609600" indent="-609600" algn="just">
              <a:lnSpc>
                <a:spcPts val="4000"/>
              </a:lnSpc>
              <a:buFontTx/>
              <a:buNone/>
            </a:pPr>
            <a:r>
              <a:rPr lang="en-US" altLang="zh-CN" sz="2800" dirty="0" smtClean="0">
                <a:latin typeface="幼圆" pitchFamily="49" charset="-122"/>
                <a:ea typeface="幼圆" pitchFamily="49" charset="-122"/>
              </a:rPr>
              <a:t>3</a:t>
            </a:r>
            <a:r>
              <a:rPr lang="zh-CN" altLang="en-US" sz="2800" dirty="0" smtClean="0">
                <a:latin typeface="幼圆" pitchFamily="49" charset="-122"/>
                <a:ea typeface="幼圆" pitchFamily="49" charset="-122"/>
              </a:rPr>
              <a:t>、用</a:t>
            </a:r>
            <a:r>
              <a:rPr lang="zh-CN" altLang="en-US" sz="2800" dirty="0" smtClean="0">
                <a:solidFill>
                  <a:srgbClr val="FF0000"/>
                </a:solidFill>
                <a:latin typeface="幼圆" pitchFamily="49" charset="-122"/>
                <a:ea typeface="幼圆" pitchFamily="49" charset="-122"/>
              </a:rPr>
              <a:t>信息增益</a:t>
            </a:r>
            <a:r>
              <a:rPr lang="zh-CN" altLang="en-US" sz="2800" dirty="0" smtClean="0">
                <a:latin typeface="幼圆" pitchFamily="49" charset="-122"/>
                <a:ea typeface="幼圆" pitchFamily="49" charset="-122"/>
              </a:rPr>
              <a:t>（即信息论中的互信息）来选择属性作为决策树的结点。</a:t>
            </a:r>
          </a:p>
        </p:txBody>
      </p:sp>
      <p:sp>
        <p:nvSpPr>
          <p:cNvPr id="307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C651494-02E9-4A64-95D6-94ADB0776F9E}" type="slidenum">
              <a:rPr lang="zh-CN" altLang="en-US" sz="1400" smtClean="0">
                <a:ea typeface="宋体" charset="-122"/>
              </a:rPr>
              <a:pPr/>
              <a:t>38</a:t>
            </a:fld>
            <a:endParaRPr lang="en-US" altLang="zh-CN" sz="1400" smtClean="0">
              <a:ea typeface="宋体" charset="-122"/>
            </a:endParaRPr>
          </a:p>
        </p:txBody>
      </p:sp>
    </p:spTree>
    <p:extLst>
      <p:ext uri="{BB962C8B-B14F-4D97-AF65-F5344CB8AC3E}">
        <p14:creationId xmlns:p14="http://schemas.microsoft.com/office/powerpoint/2010/main" val="2059934816"/>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4213" y="1341438"/>
            <a:ext cx="7924800" cy="4724400"/>
          </a:xfrm>
        </p:spPr>
        <p:txBody>
          <a:bodyPr>
            <a:normAutofit lnSpcReduction="10000"/>
          </a:bodyPr>
          <a:lstStyle/>
          <a:p>
            <a:pPr>
              <a:lnSpc>
                <a:spcPct val="150000"/>
              </a:lnSpc>
              <a:buClr>
                <a:schemeClr val="accent6"/>
              </a:buClr>
              <a:buFont typeface="Wingdings" panose="05000000000000000000" pitchFamily="2" charset="2"/>
              <a:buChar char="n"/>
              <a:defRPr/>
            </a:pPr>
            <a:r>
              <a:rPr lang="zh-CN" altLang="en-US" sz="2400" dirty="0" smtClean="0">
                <a:latin typeface="幼圆" panose="02010509060101010101" pitchFamily="49" charset="-122"/>
                <a:ea typeface="幼圆" panose="02010509060101010101" pitchFamily="49" charset="-122"/>
              </a:rPr>
              <a:t>熵(</a:t>
            </a:r>
            <a:r>
              <a:rPr lang="en-US" altLang="zh-CN" sz="2400" dirty="0" smtClean="0">
                <a:latin typeface="幼圆" panose="02010509060101010101" pitchFamily="49" charset="-122"/>
                <a:ea typeface="幼圆" panose="02010509060101010101" pitchFamily="49" charset="-122"/>
              </a:rPr>
              <a:t>entropy)：</a:t>
            </a:r>
            <a:r>
              <a:rPr lang="zh-CN" altLang="en-US" sz="2400" dirty="0" smtClean="0">
                <a:latin typeface="幼圆" panose="02010509060101010101" pitchFamily="49" charset="-122"/>
                <a:ea typeface="幼圆" panose="02010509060101010101" pitchFamily="49" charset="-122"/>
              </a:rPr>
              <a:t>给定有关某概念的正例和负例的集合</a:t>
            </a:r>
            <a:r>
              <a:rPr lang="en-US" altLang="zh-CN" sz="2400" dirty="0" smtClean="0">
                <a:latin typeface="幼圆" panose="02010509060101010101" pitchFamily="49" charset="-122"/>
                <a:ea typeface="幼圆" panose="02010509060101010101" pitchFamily="49" charset="-122"/>
              </a:rPr>
              <a:t>S。</a:t>
            </a:r>
            <a:r>
              <a:rPr lang="zh-CN" altLang="en-US" sz="2400" dirty="0" smtClean="0">
                <a:latin typeface="幼圆" panose="02010509060101010101" pitchFamily="49" charset="-122"/>
                <a:ea typeface="幼圆" panose="02010509060101010101" pitchFamily="49" charset="-122"/>
              </a:rPr>
              <a:t>对此</a:t>
            </a:r>
            <a:r>
              <a:rPr lang="en-US" altLang="zh-CN" sz="2400" dirty="0" smtClean="0">
                <a:latin typeface="幼圆" panose="02010509060101010101" pitchFamily="49" charset="-122"/>
                <a:ea typeface="幼圆" panose="02010509060101010101" pitchFamily="49" charset="-122"/>
              </a:rPr>
              <a:t>BOOLEAN</a:t>
            </a:r>
            <a:r>
              <a:rPr lang="zh-CN" altLang="en-US" sz="2400" dirty="0" smtClean="0">
                <a:latin typeface="幼圆" panose="02010509060101010101" pitchFamily="49" charset="-122"/>
                <a:ea typeface="幼圆" panose="02010509060101010101" pitchFamily="49" charset="-122"/>
              </a:rPr>
              <a:t>分类的熵为：</a:t>
            </a:r>
          </a:p>
          <a:p>
            <a:pPr marL="609600" indent="-609600">
              <a:lnSpc>
                <a:spcPct val="150000"/>
              </a:lnSpc>
              <a:buFontTx/>
              <a:buNone/>
              <a:defRPr/>
            </a:pPr>
            <a:r>
              <a:rPr lang="zh-CN" altLang="en-US" sz="2400" dirty="0" smtClean="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Entropy(S)= - </a:t>
            </a:r>
            <a:r>
              <a:rPr lang="en-US" altLang="zh-CN" sz="2400" dirty="0" err="1" smtClean="0">
                <a:latin typeface="幼圆" panose="02010509060101010101" pitchFamily="49" charset="-122"/>
                <a:ea typeface="幼圆" panose="02010509060101010101" pitchFamily="49" charset="-122"/>
              </a:rPr>
              <a:t>pos</a:t>
            </a:r>
            <a:r>
              <a:rPr lang="en-US" altLang="zh-CN" sz="2400" dirty="0" smtClean="0">
                <a:latin typeface="幼圆" panose="02010509060101010101" pitchFamily="49" charset="-122"/>
                <a:ea typeface="幼圆" panose="02010509060101010101" pitchFamily="49" charset="-122"/>
              </a:rPr>
              <a:t> log</a:t>
            </a:r>
            <a:r>
              <a:rPr lang="en-US" altLang="zh-CN" sz="2400" baseline="-25000" dirty="0" smtClean="0">
                <a:latin typeface="幼圆" panose="02010509060101010101" pitchFamily="49" charset="-122"/>
                <a:ea typeface="幼圆" panose="02010509060101010101" pitchFamily="49" charset="-122"/>
              </a:rPr>
              <a:t>2</a:t>
            </a:r>
            <a:r>
              <a:rPr lang="en-US" altLang="zh-CN" sz="2400" dirty="0" smtClean="0">
                <a:latin typeface="幼圆" panose="02010509060101010101" pitchFamily="49" charset="-122"/>
                <a:ea typeface="幼圆" panose="02010509060101010101" pitchFamily="49" charset="-122"/>
              </a:rPr>
              <a:t>(</a:t>
            </a:r>
            <a:r>
              <a:rPr lang="en-US" altLang="zh-CN" sz="2400" dirty="0" err="1" smtClean="0">
                <a:latin typeface="幼圆" panose="02010509060101010101" pitchFamily="49" charset="-122"/>
                <a:ea typeface="幼圆" panose="02010509060101010101" pitchFamily="49" charset="-122"/>
              </a:rPr>
              <a:t>pos</a:t>
            </a:r>
            <a:r>
              <a:rPr lang="en-US" altLang="zh-CN" sz="2400" dirty="0" smtClean="0">
                <a:latin typeface="幼圆" panose="02010509060101010101" pitchFamily="49" charset="-122"/>
                <a:ea typeface="幼圆" panose="02010509060101010101" pitchFamily="49" charset="-122"/>
              </a:rPr>
              <a:t>) – </a:t>
            </a:r>
            <a:r>
              <a:rPr lang="en-US" altLang="zh-CN" sz="2400" dirty="0" err="1" smtClean="0">
                <a:latin typeface="幼圆" panose="02010509060101010101" pitchFamily="49" charset="-122"/>
                <a:ea typeface="幼圆" panose="02010509060101010101" pitchFamily="49" charset="-122"/>
              </a:rPr>
              <a:t>neg</a:t>
            </a:r>
            <a:r>
              <a:rPr lang="en-US" altLang="zh-CN" sz="2400" dirty="0" smtClean="0">
                <a:latin typeface="幼圆" panose="02010509060101010101" pitchFamily="49" charset="-122"/>
                <a:ea typeface="幼圆" panose="02010509060101010101" pitchFamily="49" charset="-122"/>
              </a:rPr>
              <a:t> log</a:t>
            </a:r>
            <a:r>
              <a:rPr lang="en-US" altLang="zh-CN" sz="2400" baseline="-25000" dirty="0" smtClean="0">
                <a:latin typeface="幼圆" panose="02010509060101010101" pitchFamily="49" charset="-122"/>
                <a:ea typeface="幼圆" panose="02010509060101010101" pitchFamily="49" charset="-122"/>
              </a:rPr>
              <a:t>2</a:t>
            </a:r>
            <a:r>
              <a:rPr lang="en-US" altLang="zh-CN" sz="2400" dirty="0" smtClean="0">
                <a:latin typeface="幼圆" panose="02010509060101010101" pitchFamily="49" charset="-122"/>
                <a:ea typeface="幼圆" panose="02010509060101010101" pitchFamily="49" charset="-122"/>
              </a:rPr>
              <a:t>(</a:t>
            </a:r>
            <a:r>
              <a:rPr lang="en-US" altLang="zh-CN" sz="2400" dirty="0" err="1" smtClean="0">
                <a:latin typeface="幼圆" panose="02010509060101010101" pitchFamily="49" charset="-122"/>
                <a:ea typeface="幼圆" panose="02010509060101010101" pitchFamily="49" charset="-122"/>
              </a:rPr>
              <a:t>neg</a:t>
            </a:r>
            <a:r>
              <a:rPr lang="en-US" altLang="zh-CN" sz="2400" dirty="0" smtClean="0">
                <a:latin typeface="幼圆" panose="02010509060101010101" pitchFamily="49" charset="-122"/>
                <a:ea typeface="幼圆" panose="02010509060101010101" pitchFamily="49" charset="-122"/>
              </a:rPr>
              <a:t>)</a:t>
            </a:r>
          </a:p>
          <a:p>
            <a:pPr marL="609600" indent="-609600">
              <a:lnSpc>
                <a:spcPct val="150000"/>
              </a:lnSpc>
              <a:buFontTx/>
              <a:buNone/>
              <a:defRPr/>
            </a:pPr>
            <a:r>
              <a:rPr lang="zh-CN" altLang="en-US" sz="2400" dirty="0" smtClean="0">
                <a:latin typeface="幼圆" panose="02010509060101010101" pitchFamily="49" charset="-122"/>
                <a:ea typeface="幼圆" panose="02010509060101010101" pitchFamily="49" charset="-122"/>
              </a:rPr>
              <a:t>      “</a:t>
            </a:r>
            <a:r>
              <a:rPr lang="en-US" altLang="zh-CN" sz="2400" dirty="0" err="1" smtClean="0">
                <a:latin typeface="幼圆" panose="02010509060101010101" pitchFamily="49" charset="-122"/>
                <a:ea typeface="幼圆" panose="02010509060101010101" pitchFamily="49" charset="-122"/>
              </a:rPr>
              <a:t>pos</a:t>
            </a:r>
            <a:r>
              <a:rPr lang="en-US" altLang="zh-CN" sz="2400" dirty="0" smtClean="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和”</a:t>
            </a:r>
            <a:r>
              <a:rPr lang="en-US" altLang="zh-CN" sz="2400" dirty="0" err="1" smtClean="0">
                <a:latin typeface="幼圆" panose="02010509060101010101" pitchFamily="49" charset="-122"/>
                <a:ea typeface="幼圆" panose="02010509060101010101" pitchFamily="49" charset="-122"/>
              </a:rPr>
              <a:t>neg</a:t>
            </a:r>
            <a:r>
              <a:rPr lang="en-US" altLang="zh-CN" sz="2400" dirty="0" smtClean="0">
                <a:latin typeface="幼圆" panose="02010509060101010101" pitchFamily="49" charset="-122"/>
                <a:ea typeface="幼圆" panose="02010509060101010101" pitchFamily="49" charset="-122"/>
              </a:rPr>
              <a:t>”</a:t>
            </a:r>
            <a:r>
              <a:rPr lang="zh-CN" altLang="en-US" sz="2400" dirty="0" smtClean="0">
                <a:latin typeface="幼圆" panose="02010509060101010101" pitchFamily="49" charset="-122"/>
                <a:ea typeface="幼圆" panose="02010509060101010101" pitchFamily="49" charset="-122"/>
              </a:rPr>
              <a:t>分别表示</a:t>
            </a:r>
            <a:r>
              <a:rPr lang="en-US" altLang="zh-CN" sz="2400" dirty="0" smtClean="0">
                <a:latin typeface="幼圆" panose="02010509060101010101" pitchFamily="49" charset="-122"/>
                <a:ea typeface="幼圆" panose="02010509060101010101" pitchFamily="49" charset="-122"/>
              </a:rPr>
              <a:t>S</a:t>
            </a:r>
            <a:r>
              <a:rPr lang="zh-CN" altLang="en-US" sz="2400" dirty="0" smtClean="0">
                <a:latin typeface="幼圆" panose="02010509060101010101" pitchFamily="49" charset="-122"/>
                <a:ea typeface="幼圆" panose="02010509060101010101" pitchFamily="49" charset="-122"/>
              </a:rPr>
              <a:t>中正例和负例的比例。并定义：0</a:t>
            </a:r>
            <a:r>
              <a:rPr lang="en-US" altLang="zh-CN" sz="2400" dirty="0" smtClean="0">
                <a:latin typeface="幼圆" panose="02010509060101010101" pitchFamily="49" charset="-122"/>
                <a:ea typeface="幼圆" panose="02010509060101010101" pitchFamily="49" charset="-122"/>
              </a:rPr>
              <a:t>log</a:t>
            </a:r>
            <a:r>
              <a:rPr lang="en-US" altLang="zh-CN" sz="2400" baseline="-25000" dirty="0" smtClean="0">
                <a:latin typeface="幼圆" panose="02010509060101010101" pitchFamily="49" charset="-122"/>
                <a:ea typeface="幼圆" panose="02010509060101010101" pitchFamily="49" charset="-122"/>
              </a:rPr>
              <a:t>2</a:t>
            </a:r>
            <a:r>
              <a:rPr lang="en-US" altLang="zh-CN" sz="2400" dirty="0" smtClean="0">
                <a:latin typeface="幼圆" panose="02010509060101010101" pitchFamily="49" charset="-122"/>
                <a:ea typeface="幼圆" panose="02010509060101010101" pitchFamily="49" charset="-122"/>
              </a:rPr>
              <a:t>(0)=0</a:t>
            </a:r>
          </a:p>
          <a:p>
            <a:pPr>
              <a:lnSpc>
                <a:spcPct val="150000"/>
              </a:lnSpc>
              <a:buClr>
                <a:schemeClr val="accent6"/>
              </a:buClr>
              <a:buFont typeface="Wingdings" panose="05000000000000000000" pitchFamily="2" charset="2"/>
              <a:buChar char="n"/>
              <a:defRPr/>
            </a:pPr>
            <a:r>
              <a:rPr lang="zh-CN" altLang="en-US" sz="2400" dirty="0" smtClean="0">
                <a:latin typeface="幼圆" panose="02010509060101010101" pitchFamily="49" charset="-122"/>
                <a:ea typeface="幼圆" panose="02010509060101010101" pitchFamily="49" charset="-122"/>
              </a:rPr>
              <a:t>如果分类器有</a:t>
            </a:r>
            <a:r>
              <a:rPr lang="en-US" altLang="zh-CN" sz="2400" dirty="0" smtClean="0">
                <a:latin typeface="幼圆" panose="02010509060101010101" pitchFamily="49" charset="-122"/>
                <a:ea typeface="幼圆" panose="02010509060101010101" pitchFamily="49" charset="-122"/>
              </a:rPr>
              <a:t>c</a:t>
            </a:r>
            <a:r>
              <a:rPr lang="zh-CN" altLang="en-US" sz="2400" dirty="0" smtClean="0">
                <a:latin typeface="幼圆" panose="02010509060101010101" pitchFamily="49" charset="-122"/>
                <a:ea typeface="幼圆" panose="02010509060101010101" pitchFamily="49" charset="-122"/>
              </a:rPr>
              <a:t>个不同的输出，则：</a:t>
            </a:r>
          </a:p>
          <a:p>
            <a:pPr marL="609600" indent="-609600">
              <a:lnSpc>
                <a:spcPct val="150000"/>
              </a:lnSpc>
              <a:buFontTx/>
              <a:buNone/>
              <a:defRPr/>
            </a:pPr>
            <a:r>
              <a:rPr lang="zh-CN" altLang="en-US" sz="2400" dirty="0" smtClean="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Entropy(S)= -  </a:t>
            </a:r>
            <a:r>
              <a:rPr lang="en-US" altLang="zh-CN" sz="2400" dirty="0" smtClean="0">
                <a:latin typeface="幼圆" panose="02010509060101010101" pitchFamily="49" charset="-122"/>
                <a:ea typeface="幼圆" panose="02010509060101010101" pitchFamily="49" charset="-122"/>
                <a:sym typeface="Symbol" pitchFamily="18" charset="2"/>
              </a:rPr>
              <a:t></a:t>
            </a:r>
            <a:r>
              <a:rPr lang="en-US" altLang="zh-CN" sz="2400" baseline="30000" dirty="0" smtClean="0">
                <a:latin typeface="幼圆" panose="02010509060101010101" pitchFamily="49" charset="-122"/>
                <a:ea typeface="幼圆" panose="02010509060101010101" pitchFamily="49" charset="-122"/>
                <a:sym typeface="Symbol" pitchFamily="18" charset="2"/>
              </a:rPr>
              <a:t>c</a:t>
            </a:r>
            <a:r>
              <a:rPr lang="en-US" altLang="zh-CN" sz="2400" baseline="-25000" dirty="0" smtClean="0">
                <a:latin typeface="幼圆" panose="02010509060101010101" pitchFamily="49" charset="-122"/>
                <a:ea typeface="幼圆" panose="02010509060101010101" pitchFamily="49" charset="-122"/>
                <a:sym typeface="Symbol" pitchFamily="18" charset="2"/>
              </a:rPr>
              <a:t>i=1</a:t>
            </a:r>
            <a:r>
              <a:rPr lang="en-US" altLang="zh-CN" sz="2400" dirty="0" smtClean="0">
                <a:latin typeface="幼圆" panose="02010509060101010101" pitchFamily="49" charset="-122"/>
                <a:ea typeface="幼圆" panose="02010509060101010101" pitchFamily="49" charset="-122"/>
              </a:rPr>
              <a:t>p</a:t>
            </a:r>
            <a:r>
              <a:rPr lang="en-US" altLang="zh-CN" sz="2400" baseline="-25000" dirty="0" smtClean="0">
                <a:latin typeface="幼圆" panose="02010509060101010101" pitchFamily="49" charset="-122"/>
                <a:ea typeface="幼圆" panose="02010509060101010101" pitchFamily="49" charset="-122"/>
              </a:rPr>
              <a:t>i</a:t>
            </a:r>
            <a:r>
              <a:rPr lang="en-US" altLang="zh-CN" sz="2400" dirty="0" smtClean="0">
                <a:latin typeface="幼圆" panose="02010509060101010101" pitchFamily="49" charset="-122"/>
                <a:ea typeface="幼圆" panose="02010509060101010101" pitchFamily="49" charset="-122"/>
              </a:rPr>
              <a:t> log</a:t>
            </a:r>
            <a:r>
              <a:rPr lang="en-US" altLang="zh-CN" sz="2400" baseline="-25000" dirty="0" smtClean="0">
                <a:latin typeface="幼圆" panose="02010509060101010101" pitchFamily="49" charset="-122"/>
                <a:ea typeface="幼圆" panose="02010509060101010101" pitchFamily="49" charset="-122"/>
              </a:rPr>
              <a:t>2</a:t>
            </a:r>
            <a:r>
              <a:rPr lang="en-US" altLang="zh-CN" sz="2400" dirty="0" smtClean="0">
                <a:latin typeface="幼圆" panose="02010509060101010101" pitchFamily="49" charset="-122"/>
                <a:ea typeface="幼圆" panose="02010509060101010101" pitchFamily="49" charset="-122"/>
              </a:rPr>
              <a:t>(p</a:t>
            </a:r>
            <a:r>
              <a:rPr lang="en-US" altLang="zh-CN" sz="2400" baseline="-25000" dirty="0" smtClean="0">
                <a:latin typeface="幼圆" panose="02010509060101010101" pitchFamily="49" charset="-122"/>
                <a:ea typeface="幼圆" panose="02010509060101010101" pitchFamily="49" charset="-122"/>
              </a:rPr>
              <a:t>i</a:t>
            </a:r>
            <a:r>
              <a:rPr lang="en-US" altLang="zh-CN" sz="2400" dirty="0" smtClean="0">
                <a:latin typeface="幼圆" panose="02010509060101010101" pitchFamily="49" charset="-122"/>
                <a:ea typeface="幼圆" panose="02010509060101010101" pitchFamily="49" charset="-122"/>
              </a:rPr>
              <a:t>) </a:t>
            </a:r>
          </a:p>
          <a:p>
            <a:pPr marL="609600" indent="-609600">
              <a:lnSpc>
                <a:spcPct val="150000"/>
              </a:lnSpc>
              <a:buFontTx/>
              <a:buNone/>
              <a:defRPr/>
            </a:pPr>
            <a:r>
              <a:rPr lang="zh-CN" altLang="en-US" sz="2400" dirty="0" smtClean="0">
                <a:latin typeface="幼圆" panose="02010509060101010101" pitchFamily="49" charset="-122"/>
                <a:ea typeface="幼圆" panose="02010509060101010101" pitchFamily="49" charset="-122"/>
              </a:rPr>
              <a:t>      </a:t>
            </a:r>
            <a:r>
              <a:rPr lang="en-US" altLang="zh-CN" sz="2400" dirty="0" smtClean="0">
                <a:latin typeface="幼圆" panose="02010509060101010101" pitchFamily="49" charset="-122"/>
                <a:ea typeface="幼圆" panose="02010509060101010101" pitchFamily="49" charset="-122"/>
              </a:rPr>
              <a:t>p</a:t>
            </a:r>
            <a:r>
              <a:rPr lang="en-US" altLang="zh-CN" sz="2400" baseline="-25000" dirty="0" smtClean="0">
                <a:latin typeface="幼圆" panose="02010509060101010101" pitchFamily="49" charset="-122"/>
                <a:ea typeface="幼圆" panose="02010509060101010101" pitchFamily="49" charset="-122"/>
              </a:rPr>
              <a:t>i</a:t>
            </a:r>
            <a:r>
              <a:rPr lang="zh-CN" altLang="en-US" sz="2400" dirty="0" smtClean="0">
                <a:latin typeface="幼圆" panose="02010509060101010101" pitchFamily="49" charset="-122"/>
                <a:ea typeface="幼圆" panose="02010509060101010101" pitchFamily="49" charset="-122"/>
              </a:rPr>
              <a:t>表示</a:t>
            </a:r>
            <a:r>
              <a:rPr lang="en-US" altLang="zh-CN" sz="2400" dirty="0" smtClean="0">
                <a:latin typeface="幼圆" panose="02010509060101010101" pitchFamily="49" charset="-122"/>
                <a:ea typeface="幼圆" panose="02010509060101010101" pitchFamily="49" charset="-122"/>
              </a:rPr>
              <a:t>S</a:t>
            </a:r>
            <a:r>
              <a:rPr lang="zh-CN" altLang="en-US" sz="2400" dirty="0" smtClean="0">
                <a:latin typeface="幼圆" panose="02010509060101010101" pitchFamily="49" charset="-122"/>
                <a:ea typeface="幼圆" panose="02010509060101010101" pitchFamily="49" charset="-122"/>
              </a:rPr>
              <a:t>中属于类</a:t>
            </a:r>
            <a:r>
              <a:rPr lang="en-US" altLang="zh-CN" sz="2400" dirty="0" err="1" smtClean="0">
                <a:latin typeface="幼圆" panose="02010509060101010101" pitchFamily="49" charset="-122"/>
                <a:ea typeface="幼圆" panose="02010509060101010101" pitchFamily="49" charset="-122"/>
              </a:rPr>
              <a:t>i</a:t>
            </a:r>
            <a:r>
              <a:rPr lang="zh-CN" altLang="en-US" sz="2400" dirty="0" smtClean="0">
                <a:latin typeface="幼圆" panose="02010509060101010101" pitchFamily="49" charset="-122"/>
                <a:ea typeface="幼圆" panose="02010509060101010101" pitchFamily="49" charset="-122"/>
              </a:rPr>
              <a:t>的比例</a:t>
            </a:r>
            <a:endParaRPr lang="en-US" altLang="zh-CN" sz="2400" dirty="0" smtClean="0">
              <a:latin typeface="幼圆" panose="02010509060101010101" pitchFamily="49" charset="-122"/>
              <a:ea typeface="幼圆" panose="02010509060101010101" pitchFamily="49" charset="-122"/>
            </a:endParaRPr>
          </a:p>
        </p:txBody>
      </p:sp>
      <p:sp>
        <p:nvSpPr>
          <p:cNvPr id="317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D9142F4-8325-4225-856F-287923DDBC8E}" type="slidenum">
              <a:rPr lang="zh-CN" altLang="en-US" sz="1400" smtClean="0">
                <a:ea typeface="宋体" charset="-122"/>
              </a:rPr>
              <a:pPr/>
              <a:t>39</a:t>
            </a:fld>
            <a:endParaRPr lang="en-US" altLang="zh-CN" sz="1400" smtClean="0">
              <a:ea typeface="宋体" charset="-122"/>
            </a:endParaRPr>
          </a:p>
        </p:txBody>
      </p:sp>
      <p:sp>
        <p:nvSpPr>
          <p:cNvPr id="4" name="Rectangle 2"/>
          <p:cNvSpPr>
            <a:spLocks noGrp="1" noChangeArrowheads="1"/>
          </p:cNvSpPr>
          <p:nvPr>
            <p:ph type="title"/>
          </p:nvPr>
        </p:nvSpPr>
        <p:spPr>
          <a:xfrm>
            <a:off x="467544" y="116632"/>
            <a:ext cx="8229600" cy="1143000"/>
          </a:xfrm>
        </p:spPr>
        <p:txBody>
          <a:bodyPr>
            <a:normAutofit/>
          </a:bodyPr>
          <a:lstStyle/>
          <a:p>
            <a:pPr>
              <a:defRPr/>
            </a:pPr>
            <a:r>
              <a:rPr lang="zh-CN" altLang="en-US" b="1" dirty="0" smtClean="0"/>
              <a:t>二、</a:t>
            </a:r>
            <a:r>
              <a:rPr lang="en-US" altLang="zh-CN" b="1" dirty="0" smtClean="0"/>
              <a:t>ID3</a:t>
            </a:r>
            <a:r>
              <a:rPr lang="zh-CN" altLang="en-US" b="1" dirty="0"/>
              <a:t>算法</a:t>
            </a:r>
            <a:endParaRPr lang="en-US" altLang="zh-CN" b="1" dirty="0"/>
          </a:p>
        </p:txBody>
      </p:sp>
    </p:spTree>
    <p:extLst>
      <p:ext uri="{BB962C8B-B14F-4D97-AF65-F5344CB8AC3E}">
        <p14:creationId xmlns:p14="http://schemas.microsoft.com/office/powerpoint/2010/main" val="106157765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04664"/>
            <a:ext cx="8229600" cy="1143000"/>
          </a:xfrm>
        </p:spPr>
        <p:txBody>
          <a:bodyPr/>
          <a:lstStyle/>
          <a:p>
            <a:r>
              <a:rPr lang="en-US" altLang="zh-CN" dirty="0" smtClean="0"/>
              <a:t>5.1.1 </a:t>
            </a:r>
            <a:r>
              <a:rPr lang="zh-CN" altLang="en-US" dirty="0" smtClean="0"/>
              <a:t>什么是机器学习？</a:t>
            </a:r>
          </a:p>
        </p:txBody>
      </p:sp>
      <p:sp>
        <p:nvSpPr>
          <p:cNvPr id="10243" name="Rectangle 3"/>
          <p:cNvSpPr>
            <a:spLocks noGrp="1" noChangeArrowheads="1"/>
          </p:cNvSpPr>
          <p:nvPr>
            <p:ph type="body" idx="1"/>
          </p:nvPr>
        </p:nvSpPr>
        <p:spPr>
          <a:xfrm>
            <a:off x="251520" y="1916832"/>
            <a:ext cx="8435280" cy="4752528"/>
          </a:xfrm>
        </p:spPr>
        <p:txBody>
          <a:bodyPr/>
          <a:lstStyle/>
          <a:p>
            <a:r>
              <a:rPr lang="zh-CN" altLang="en-US" dirty="0" smtClean="0"/>
              <a:t>已经观测到的数据产生是随机的么？其中是否隐含一些规律？</a:t>
            </a:r>
          </a:p>
          <a:p>
            <a:pPr lvl="1"/>
            <a:r>
              <a:rPr lang="zh-CN" altLang="en-US" dirty="0" smtClean="0"/>
              <a:t>当你去超市买面包的时候，你是不是同时也会买点牛奶？</a:t>
            </a:r>
          </a:p>
          <a:p>
            <a:pPr lvl="1"/>
            <a:r>
              <a:rPr lang="zh-CN" altLang="en-US" dirty="0" smtClean="0"/>
              <a:t>夏天的时候你是不是经常买雪糕？冬天则很少？</a:t>
            </a:r>
          </a:p>
          <a:p>
            <a:r>
              <a:rPr lang="zh-CN" altLang="en-US" dirty="0" smtClean="0"/>
              <a:t>数据中存在一些确定的</a:t>
            </a:r>
            <a:r>
              <a:rPr lang="zh-CN" altLang="en-US" b="1" dirty="0" smtClean="0">
                <a:solidFill>
                  <a:srgbClr val="FF0000"/>
                </a:solidFill>
              </a:rPr>
              <a:t>模式或规律</a:t>
            </a:r>
            <a:r>
              <a:rPr lang="zh-CN" altLang="en-US" dirty="0" smtClean="0"/>
              <a:t>！</a:t>
            </a:r>
          </a:p>
          <a:p>
            <a:pPr lvl="1"/>
            <a:endParaRPr lang="en-US" altLang="zh-CN" dirty="0"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6931389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79512" y="1700808"/>
            <a:ext cx="8748464" cy="4724400"/>
          </a:xfrm>
        </p:spPr>
        <p:txBody>
          <a:bodyPr/>
          <a:lstStyle/>
          <a:p>
            <a:pPr>
              <a:lnSpc>
                <a:spcPct val="150000"/>
              </a:lnSpc>
              <a:buClr>
                <a:schemeClr val="accent6"/>
              </a:buClr>
              <a:buFont typeface="Wingdings" panose="05000000000000000000" pitchFamily="2" charset="2"/>
              <a:buChar char="n"/>
              <a:defRPr/>
            </a:pPr>
            <a:r>
              <a:rPr lang="zh-CN" altLang="en-US" sz="2800" dirty="0" smtClean="0">
                <a:latin typeface="幼圆" panose="02010509060101010101" pitchFamily="49" charset="-122"/>
                <a:ea typeface="幼圆" panose="02010509060101010101" pitchFamily="49" charset="-122"/>
              </a:rPr>
              <a:t>实例集合</a:t>
            </a:r>
            <a:r>
              <a:rPr lang="en-US" altLang="zh-CN" sz="2800" dirty="0" smtClean="0">
                <a:latin typeface="幼圆" panose="02010509060101010101" pitchFamily="49" charset="-122"/>
                <a:ea typeface="幼圆" panose="02010509060101010101" pitchFamily="49" charset="-122"/>
              </a:rPr>
              <a:t>S</a:t>
            </a:r>
            <a:r>
              <a:rPr lang="zh-CN" altLang="en-US" sz="2800" dirty="0" smtClean="0">
                <a:latin typeface="幼圆" panose="02010509060101010101" pitchFamily="49" charset="-122"/>
                <a:ea typeface="幼圆" panose="02010509060101010101" pitchFamily="49" charset="-122"/>
              </a:rPr>
              <a:t>中属性</a:t>
            </a:r>
            <a:r>
              <a:rPr lang="en-US" altLang="zh-CN" sz="2800" dirty="0" smtClean="0">
                <a:latin typeface="幼圆" panose="02010509060101010101" pitchFamily="49" charset="-122"/>
                <a:ea typeface="幼圆" panose="02010509060101010101" pitchFamily="49" charset="-122"/>
              </a:rPr>
              <a:t>A</a:t>
            </a:r>
            <a:r>
              <a:rPr lang="zh-CN" altLang="en-US" sz="2800" dirty="0" smtClean="0">
                <a:latin typeface="幼圆" panose="02010509060101010101" pitchFamily="49" charset="-122"/>
                <a:ea typeface="幼圆" panose="02010509060101010101" pitchFamily="49" charset="-122"/>
              </a:rPr>
              <a:t>的信息增益为：</a:t>
            </a:r>
          </a:p>
          <a:p>
            <a:pPr marL="609600" indent="-609600">
              <a:lnSpc>
                <a:spcPct val="150000"/>
              </a:lnSpc>
              <a:buFontTx/>
              <a:buNone/>
              <a:defRPr/>
            </a:pPr>
            <a:r>
              <a:rPr lang="en-US" altLang="zh-CN" sz="2800" dirty="0" smtClean="0">
                <a:latin typeface="幼圆" panose="02010509060101010101" pitchFamily="49" charset="-122"/>
                <a:ea typeface="幼圆" panose="02010509060101010101" pitchFamily="49" charset="-122"/>
              </a:rPr>
              <a:t>Gain(S, A)=Entropy(S) -  </a:t>
            </a:r>
            <a:r>
              <a:rPr lang="en-US" altLang="zh-CN" sz="2800" dirty="0" smtClean="0">
                <a:latin typeface="幼圆" panose="02010509060101010101" pitchFamily="49" charset="-122"/>
                <a:ea typeface="幼圆" panose="02010509060101010101" pitchFamily="49" charset="-122"/>
                <a:sym typeface="Symbol" pitchFamily="18" charset="2"/>
              </a:rPr>
              <a:t>（|S</a:t>
            </a:r>
            <a:r>
              <a:rPr lang="en-US" altLang="zh-CN" sz="2800" baseline="-25000" dirty="0" smtClean="0">
                <a:latin typeface="幼圆" panose="02010509060101010101" pitchFamily="49" charset="-122"/>
                <a:ea typeface="幼圆" panose="02010509060101010101" pitchFamily="49" charset="-122"/>
                <a:sym typeface="Symbol" pitchFamily="18" charset="2"/>
              </a:rPr>
              <a:t>V</a:t>
            </a:r>
            <a:r>
              <a:rPr lang="en-US" altLang="zh-CN" sz="2800" dirty="0" smtClean="0">
                <a:latin typeface="幼圆" panose="02010509060101010101" pitchFamily="49" charset="-122"/>
                <a:ea typeface="幼圆" panose="02010509060101010101" pitchFamily="49" charset="-122"/>
                <a:sym typeface="Symbol" pitchFamily="18" charset="2"/>
              </a:rPr>
              <a:t>|/|S|）Entropy</a:t>
            </a:r>
            <a:r>
              <a:rPr lang="en-US" altLang="zh-CN" sz="2800" dirty="0" smtClean="0">
                <a:latin typeface="幼圆" panose="02010509060101010101" pitchFamily="49" charset="-122"/>
                <a:ea typeface="幼圆" panose="02010509060101010101" pitchFamily="49" charset="-122"/>
              </a:rPr>
              <a:t>(</a:t>
            </a:r>
            <a:r>
              <a:rPr lang="en-US" altLang="zh-CN" sz="2800" dirty="0" err="1" smtClean="0">
                <a:latin typeface="幼圆" panose="02010509060101010101" pitchFamily="49" charset="-122"/>
                <a:ea typeface="幼圆" panose="02010509060101010101" pitchFamily="49" charset="-122"/>
              </a:rPr>
              <a:t>S</a:t>
            </a:r>
            <a:r>
              <a:rPr lang="en-US" altLang="zh-CN" sz="2800" baseline="-25000" dirty="0" err="1" smtClean="0">
                <a:latin typeface="幼圆" panose="02010509060101010101" pitchFamily="49" charset="-122"/>
                <a:ea typeface="幼圆" panose="02010509060101010101" pitchFamily="49" charset="-122"/>
              </a:rPr>
              <a:t>v</a:t>
            </a:r>
            <a:r>
              <a:rPr lang="en-US" altLang="zh-CN" sz="2800" dirty="0" smtClean="0">
                <a:latin typeface="幼圆" panose="02010509060101010101" pitchFamily="49" charset="-122"/>
                <a:ea typeface="幼圆" panose="02010509060101010101" pitchFamily="49" charset="-122"/>
              </a:rPr>
              <a:t>) </a:t>
            </a:r>
          </a:p>
          <a:p>
            <a:pPr marL="609600" indent="-609600">
              <a:lnSpc>
                <a:spcPct val="150000"/>
              </a:lnSpc>
              <a:buFontTx/>
              <a:buNone/>
              <a:defRPr/>
            </a:pPr>
            <a:r>
              <a:rPr lang="en-US" altLang="zh-CN" sz="2800" dirty="0" smtClean="0">
                <a:latin typeface="幼圆" panose="02010509060101010101" pitchFamily="49" charset="-122"/>
                <a:ea typeface="幼圆" panose="02010509060101010101" pitchFamily="49" charset="-122"/>
              </a:rPr>
              <a:t>                          </a:t>
            </a:r>
            <a:r>
              <a:rPr lang="en-US" altLang="zh-CN" sz="2800" dirty="0" err="1" smtClean="0">
                <a:latin typeface="幼圆" panose="02010509060101010101" pitchFamily="49" charset="-122"/>
                <a:ea typeface="幼圆" panose="02010509060101010101" pitchFamily="49" charset="-122"/>
              </a:rPr>
              <a:t>v</a:t>
            </a:r>
            <a:r>
              <a:rPr lang="en-US" altLang="zh-CN" sz="2800" dirty="0" err="1" smtClean="0">
                <a:latin typeface="幼圆" panose="02010509060101010101" pitchFamily="49" charset="-122"/>
                <a:ea typeface="幼圆" panose="02010509060101010101" pitchFamily="49" charset="-122"/>
                <a:sym typeface="Symbol" pitchFamily="18" charset="2"/>
              </a:rPr>
              <a:t>values</a:t>
            </a:r>
            <a:r>
              <a:rPr lang="en-US" altLang="zh-CN" sz="2800" dirty="0" smtClean="0">
                <a:latin typeface="幼圆" panose="02010509060101010101" pitchFamily="49" charset="-122"/>
                <a:ea typeface="幼圆" panose="02010509060101010101" pitchFamily="49" charset="-122"/>
                <a:sym typeface="Symbol" pitchFamily="18" charset="2"/>
              </a:rPr>
              <a:t> of A</a:t>
            </a:r>
            <a:endParaRPr lang="en-US" altLang="zh-CN" sz="2800" dirty="0" smtClean="0">
              <a:latin typeface="幼圆" panose="02010509060101010101" pitchFamily="49" charset="-122"/>
              <a:ea typeface="幼圆" panose="02010509060101010101" pitchFamily="49" charset="-122"/>
            </a:endParaRPr>
          </a:p>
          <a:p>
            <a:pPr marL="609600" indent="-609600">
              <a:lnSpc>
                <a:spcPct val="150000"/>
              </a:lnSpc>
              <a:buFontTx/>
              <a:buNone/>
              <a:defRPr/>
            </a:pPr>
            <a:r>
              <a:rPr lang="zh-CN" altLang="en-US" sz="2800" dirty="0" smtClean="0">
                <a:latin typeface="幼圆" panose="02010509060101010101" pitchFamily="49" charset="-122"/>
                <a:ea typeface="幼圆" panose="02010509060101010101" pitchFamily="49" charset="-122"/>
              </a:rPr>
              <a:t>  </a:t>
            </a:r>
            <a:r>
              <a:rPr lang="en-US" altLang="zh-CN" sz="2800" dirty="0" err="1" smtClean="0">
                <a:latin typeface="幼圆" panose="02010509060101010101" pitchFamily="49" charset="-122"/>
                <a:ea typeface="幼圆" panose="02010509060101010101" pitchFamily="49" charset="-122"/>
              </a:rPr>
              <a:t>S</a:t>
            </a:r>
            <a:r>
              <a:rPr lang="en-US" altLang="zh-CN" sz="2800" baseline="-25000" dirty="0" err="1" smtClean="0">
                <a:latin typeface="幼圆" panose="02010509060101010101" pitchFamily="49" charset="-122"/>
                <a:ea typeface="幼圆" panose="02010509060101010101" pitchFamily="49" charset="-122"/>
              </a:rPr>
              <a:t>v</a:t>
            </a:r>
            <a:r>
              <a:rPr lang="zh-CN" altLang="en-US" sz="2800" dirty="0" smtClean="0">
                <a:latin typeface="幼圆" panose="02010509060101010101" pitchFamily="49" charset="-122"/>
                <a:ea typeface="幼圆" panose="02010509060101010101" pitchFamily="49" charset="-122"/>
              </a:rPr>
              <a:t>表示</a:t>
            </a:r>
            <a:r>
              <a:rPr lang="en-US" altLang="zh-CN" sz="2800" dirty="0" smtClean="0">
                <a:latin typeface="幼圆" panose="02010509060101010101" pitchFamily="49" charset="-122"/>
                <a:ea typeface="幼圆" panose="02010509060101010101" pitchFamily="49" charset="-122"/>
              </a:rPr>
              <a:t>S</a:t>
            </a:r>
            <a:r>
              <a:rPr lang="zh-CN" altLang="en-US" sz="2800" dirty="0" smtClean="0">
                <a:latin typeface="幼圆" panose="02010509060101010101" pitchFamily="49" charset="-122"/>
                <a:ea typeface="幼圆" panose="02010509060101010101" pitchFamily="49" charset="-122"/>
              </a:rPr>
              <a:t>的子集，其属性</a:t>
            </a:r>
            <a:r>
              <a:rPr lang="en-US" altLang="zh-CN" sz="2800" dirty="0" smtClean="0">
                <a:latin typeface="幼圆" panose="02010509060101010101" pitchFamily="49" charset="-122"/>
                <a:ea typeface="幼圆" panose="02010509060101010101" pitchFamily="49" charset="-122"/>
              </a:rPr>
              <a:t>A</a:t>
            </a:r>
            <a:r>
              <a:rPr lang="zh-CN" altLang="en-US" sz="2800" dirty="0" smtClean="0">
                <a:latin typeface="幼圆" panose="02010509060101010101" pitchFamily="49" charset="-122"/>
                <a:ea typeface="幼圆" panose="02010509060101010101" pitchFamily="49" charset="-122"/>
              </a:rPr>
              <a:t>的值为</a:t>
            </a:r>
            <a:r>
              <a:rPr lang="en-US" altLang="zh-CN" sz="2800" dirty="0" smtClean="0">
                <a:latin typeface="幼圆" panose="02010509060101010101" pitchFamily="49" charset="-122"/>
                <a:ea typeface="幼圆" panose="02010509060101010101" pitchFamily="49" charset="-122"/>
              </a:rPr>
              <a:t>V</a:t>
            </a:r>
          </a:p>
        </p:txBody>
      </p:sp>
      <p:sp>
        <p:nvSpPr>
          <p:cNvPr id="337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C7309F1C-63A0-4A95-9047-BAE1DCB9204C}" type="slidenum">
              <a:rPr lang="zh-CN" altLang="en-US" sz="1400" smtClean="0">
                <a:ea typeface="宋体" charset="-122"/>
              </a:rPr>
              <a:pPr/>
              <a:t>40</a:t>
            </a:fld>
            <a:endParaRPr lang="en-US" altLang="zh-CN" sz="1400" smtClean="0">
              <a:ea typeface="宋体" charset="-122"/>
            </a:endParaRPr>
          </a:p>
        </p:txBody>
      </p:sp>
      <p:sp>
        <p:nvSpPr>
          <p:cNvPr id="8" name="Rectangle 2"/>
          <p:cNvSpPr>
            <a:spLocks noGrp="1" noChangeArrowheads="1"/>
          </p:cNvSpPr>
          <p:nvPr>
            <p:ph type="title"/>
          </p:nvPr>
        </p:nvSpPr>
        <p:spPr>
          <a:xfrm>
            <a:off x="395536" y="260648"/>
            <a:ext cx="8229600" cy="1143000"/>
          </a:xfrm>
        </p:spPr>
        <p:txBody>
          <a:bodyPr>
            <a:normAutofit/>
          </a:bodyPr>
          <a:lstStyle/>
          <a:p>
            <a:pPr>
              <a:defRPr/>
            </a:pPr>
            <a:r>
              <a:rPr lang="zh-CN" altLang="en-US" b="1" dirty="0" smtClean="0"/>
              <a:t>二、</a:t>
            </a:r>
            <a:r>
              <a:rPr lang="en-US" altLang="zh-CN" b="1" dirty="0" smtClean="0"/>
              <a:t>ID3</a:t>
            </a:r>
            <a:r>
              <a:rPr lang="zh-CN" altLang="en-US" b="1" dirty="0"/>
              <a:t>算法</a:t>
            </a:r>
            <a:endParaRPr lang="en-US" altLang="zh-CN" b="1" dirty="0"/>
          </a:p>
        </p:txBody>
      </p:sp>
    </p:spTree>
    <p:extLst>
      <p:ext uri="{BB962C8B-B14F-4D97-AF65-F5344CB8AC3E}">
        <p14:creationId xmlns:p14="http://schemas.microsoft.com/office/powerpoint/2010/main" val="2933071724"/>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76327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32656"/>
            <a:ext cx="76327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87432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统计学习</a:t>
            </a:r>
            <a:endParaRPr lang="zh-CN" altLang="en-US" dirty="0"/>
          </a:p>
        </p:txBody>
      </p:sp>
      <p:sp>
        <p:nvSpPr>
          <p:cNvPr id="3" name="内容占位符 2"/>
          <p:cNvSpPr>
            <a:spLocks noGrp="1"/>
          </p:cNvSpPr>
          <p:nvPr>
            <p:ph idx="1"/>
          </p:nvPr>
        </p:nvSpPr>
        <p:spPr/>
        <p:txBody>
          <a:bodyPr/>
          <a:lstStyle/>
          <a:p>
            <a:r>
              <a:rPr lang="en-US" altLang="zh-CN" dirty="0" smtClean="0"/>
              <a:t>5.3.1 </a:t>
            </a:r>
            <a:r>
              <a:rPr lang="zh-CN" altLang="en-US" dirty="0" smtClean="0"/>
              <a:t>统计学习概述</a:t>
            </a:r>
            <a:endParaRPr lang="en-US" altLang="zh-CN" dirty="0" smtClean="0"/>
          </a:p>
          <a:p>
            <a:endParaRPr lang="en-US" altLang="zh-CN" dirty="0"/>
          </a:p>
          <a:p>
            <a:r>
              <a:rPr lang="en-US" altLang="zh-CN" dirty="0" smtClean="0"/>
              <a:t>5.3.2 </a:t>
            </a:r>
            <a:r>
              <a:rPr lang="zh-CN" altLang="en-US" dirty="0" smtClean="0"/>
              <a:t>支持向量机</a:t>
            </a:r>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784707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8043260-3EF6-41B4-8438-62EC1FEEC403}" type="slidenum">
              <a:rPr lang="zh-TW" altLang="en-US"/>
              <a:pPr/>
              <a:t>43</a:t>
            </a:fld>
            <a:endParaRPr lang="en-US" altLang="zh-TW"/>
          </a:p>
        </p:txBody>
      </p:sp>
      <p:sp>
        <p:nvSpPr>
          <p:cNvPr id="273411" name="Rectangle 3"/>
          <p:cNvSpPr>
            <a:spLocks noGrp="1" noChangeArrowheads="1"/>
          </p:cNvSpPr>
          <p:nvPr>
            <p:ph type="body" idx="1"/>
          </p:nvPr>
        </p:nvSpPr>
        <p:spPr>
          <a:xfrm>
            <a:off x="251520" y="1484784"/>
            <a:ext cx="8712968" cy="5184576"/>
          </a:xfrm>
        </p:spPr>
        <p:txBody>
          <a:bodyPr>
            <a:normAutofit fontScale="77500" lnSpcReduction="20000"/>
          </a:bodyPr>
          <a:lstStyle/>
          <a:p>
            <a:pPr>
              <a:lnSpc>
                <a:spcPct val="120000"/>
              </a:lnSpc>
              <a:buFont typeface="Wingdings" panose="05000000000000000000" pitchFamily="2" charset="2"/>
              <a:buChar char="p"/>
            </a:pPr>
            <a:r>
              <a:rPr lang="zh-CN" altLang="en-US" sz="2800" b="1" dirty="0"/>
              <a:t>    </a:t>
            </a:r>
            <a:r>
              <a:rPr lang="zh-CN" altLang="zh-TW" sz="2800" b="1" dirty="0">
                <a:solidFill>
                  <a:srgbClr val="FF0000"/>
                </a:solidFill>
              </a:rPr>
              <a:t>统计方法是从事物的外在数量上的表现去推断该事物可能的规律性</a:t>
            </a:r>
            <a:r>
              <a:rPr lang="zh-CN" altLang="zh-TW" sz="2800" b="1" dirty="0" smtClean="0">
                <a:solidFill>
                  <a:srgbClr val="FF0000"/>
                </a:solidFill>
              </a:rPr>
              <a:t>。</a:t>
            </a:r>
            <a:endParaRPr lang="en-US" altLang="zh-CN" sz="2800" b="1" dirty="0" smtClean="0">
              <a:solidFill>
                <a:srgbClr val="FF0000"/>
              </a:solidFill>
            </a:endParaRPr>
          </a:p>
          <a:p>
            <a:pPr marL="0" indent="0">
              <a:lnSpc>
                <a:spcPct val="120000"/>
              </a:lnSpc>
              <a:buNone/>
            </a:pPr>
            <a:r>
              <a:rPr lang="en-US" altLang="zh-CN" b="1" dirty="0">
                <a:solidFill>
                  <a:srgbClr val="FF0000"/>
                </a:solidFill>
              </a:rPr>
              <a:t> </a:t>
            </a:r>
            <a:r>
              <a:rPr lang="en-US" altLang="zh-CN" b="1" dirty="0" smtClean="0">
                <a:solidFill>
                  <a:srgbClr val="FF0000"/>
                </a:solidFill>
              </a:rPr>
              <a:t>  </a:t>
            </a:r>
            <a:r>
              <a:rPr lang="zh-CN" altLang="zh-TW" sz="2800" b="1" dirty="0" smtClean="0"/>
              <a:t>科学</a:t>
            </a:r>
            <a:r>
              <a:rPr lang="zh-CN" altLang="zh-TW" sz="2800" b="1" dirty="0"/>
              <a:t>规律性的东西一般总是隐藏得比较深，最初总是从其数量表现上通过统计分析看出一些线索，然后提出一定的假说或学说，作进一步深入的理论研究。当理论研究 提出一定的结论时，往往还需要在实践中加以验证。就是说，观测一些自然现象或专门安排的实验所得资料，是否与理论相符、在多大的程度上相符、偏离可能是朝哪个方向等等问题，都需要用统计分析的方法处理</a:t>
            </a:r>
            <a:r>
              <a:rPr lang="zh-CN" altLang="zh-TW" sz="2800" b="1" dirty="0" smtClean="0"/>
              <a:t>。</a:t>
            </a:r>
            <a:endParaRPr lang="en-US" altLang="zh-CN" sz="2800" b="1" dirty="0" smtClean="0"/>
          </a:p>
          <a:p>
            <a:pPr>
              <a:lnSpc>
                <a:spcPct val="120000"/>
              </a:lnSpc>
              <a:buFont typeface="Wingdings" panose="05000000000000000000" pitchFamily="2" charset="2"/>
              <a:buChar char="p"/>
            </a:pPr>
            <a:r>
              <a:rPr lang="zh-CN" altLang="en-US" b="1" dirty="0">
                <a:latin typeface="+mn-ea"/>
              </a:rPr>
              <a:t>统计方法处理过程可以分为三个阶段：</a:t>
            </a:r>
          </a:p>
          <a:p>
            <a:pPr marL="533400" indent="-533400">
              <a:lnSpc>
                <a:spcPct val="120000"/>
              </a:lnSpc>
              <a:buFont typeface="+mj-ea"/>
              <a:buAutoNum type="circleNumDbPlain"/>
            </a:pPr>
            <a:r>
              <a:rPr lang="zh-CN" altLang="en-US" b="1" dirty="0">
                <a:latin typeface="+mn-ea"/>
              </a:rPr>
              <a:t>搜集数据：采样、实验设计</a:t>
            </a:r>
          </a:p>
          <a:p>
            <a:pPr marL="533400" indent="-533400">
              <a:lnSpc>
                <a:spcPct val="120000"/>
              </a:lnSpc>
              <a:buFont typeface="+mj-ea"/>
              <a:buAutoNum type="circleNumDbPlain"/>
            </a:pPr>
            <a:r>
              <a:rPr lang="zh-CN" altLang="en-US" b="1" dirty="0">
                <a:latin typeface="+mn-ea"/>
              </a:rPr>
              <a:t>分析数据：建模、知识发现、可视化</a:t>
            </a:r>
          </a:p>
          <a:p>
            <a:pPr marL="533400" indent="-533400">
              <a:lnSpc>
                <a:spcPct val="120000"/>
              </a:lnSpc>
              <a:buFont typeface="+mj-ea"/>
              <a:buAutoNum type="circleNumDbPlain"/>
            </a:pPr>
            <a:r>
              <a:rPr lang="zh-CN" altLang="en-US" b="1" dirty="0">
                <a:latin typeface="+mn-ea"/>
              </a:rPr>
              <a:t>进行推理：预测、分类</a:t>
            </a:r>
          </a:p>
          <a:p>
            <a:pPr>
              <a:lnSpc>
                <a:spcPct val="120000"/>
              </a:lnSpc>
              <a:buFont typeface="Wingdings" pitchFamily="2" charset="2"/>
              <a:buNone/>
            </a:pPr>
            <a:endParaRPr lang="en-US" altLang="zh-TW" b="1" dirty="0">
              <a:latin typeface="隶书" pitchFamily="49" charset="-122"/>
              <a:ea typeface="隶书" pitchFamily="49" charset="-122"/>
            </a:endParaRPr>
          </a:p>
        </p:txBody>
      </p:sp>
      <p:sp>
        <p:nvSpPr>
          <p:cNvPr id="8" name="标题 1"/>
          <p:cNvSpPr>
            <a:spLocks noGrp="1"/>
          </p:cNvSpPr>
          <p:nvPr>
            <p:ph type="title"/>
          </p:nvPr>
        </p:nvSpPr>
        <p:spPr>
          <a:xfrm>
            <a:off x="395536" y="260648"/>
            <a:ext cx="8229600" cy="1143000"/>
          </a:xfrm>
        </p:spPr>
        <p:txBody>
          <a:bodyPr/>
          <a:lstStyle/>
          <a:p>
            <a:r>
              <a:rPr lang="en-US" altLang="zh-CN" dirty="0" smtClean="0"/>
              <a:t>5.3.1 </a:t>
            </a:r>
            <a:r>
              <a:rPr lang="zh-CN" altLang="en-US" dirty="0" smtClean="0"/>
              <a:t>统计学习概述</a:t>
            </a:r>
            <a:endParaRPr lang="zh-CN" altLang="en-US" dirty="0"/>
          </a:p>
        </p:txBody>
      </p:sp>
    </p:spTree>
    <p:extLst>
      <p:ext uri="{BB962C8B-B14F-4D97-AF65-F5344CB8AC3E}">
        <p14:creationId xmlns:p14="http://schemas.microsoft.com/office/powerpoint/2010/main" val="2311252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57A111-ABA7-46BB-A570-73C928F71C60}" type="slidenum">
              <a:rPr lang="zh-TW" altLang="en-US"/>
              <a:pPr/>
              <a:t>44</a:t>
            </a:fld>
            <a:endParaRPr lang="en-US" altLang="zh-TW"/>
          </a:p>
        </p:txBody>
      </p:sp>
      <p:sp>
        <p:nvSpPr>
          <p:cNvPr id="276483" name="Rectangle 3"/>
          <p:cNvSpPr>
            <a:spLocks noGrp="1" noChangeArrowheads="1"/>
          </p:cNvSpPr>
          <p:nvPr>
            <p:ph type="body" idx="1"/>
          </p:nvPr>
        </p:nvSpPr>
        <p:spPr>
          <a:xfrm>
            <a:off x="323528" y="288475"/>
            <a:ext cx="8640960" cy="6020845"/>
          </a:xfrm>
        </p:spPr>
        <p:txBody>
          <a:bodyPr>
            <a:noAutofit/>
          </a:bodyPr>
          <a:lstStyle/>
          <a:p>
            <a:pPr>
              <a:lnSpc>
                <a:spcPct val="120000"/>
              </a:lnSpc>
              <a:buFont typeface="Wingdings" panose="05000000000000000000" pitchFamily="2" charset="2"/>
              <a:buChar char="p"/>
            </a:pPr>
            <a:r>
              <a:rPr lang="zh-CN" altLang="zh-TW" sz="2400" b="1" dirty="0">
                <a:latin typeface="+mn-ea"/>
              </a:rPr>
              <a:t>统计学习方法</a:t>
            </a:r>
            <a:r>
              <a:rPr lang="zh-CN" altLang="en-US" sz="2400" b="1" dirty="0">
                <a:latin typeface="+mn-ea"/>
              </a:rPr>
              <a:t>：</a:t>
            </a:r>
          </a:p>
          <a:p>
            <a:pPr>
              <a:lnSpc>
                <a:spcPct val="120000"/>
              </a:lnSpc>
              <a:buFont typeface="Wingdings" panose="05000000000000000000" pitchFamily="2" charset="2"/>
              <a:buChar char="ü"/>
            </a:pPr>
            <a:r>
              <a:rPr lang="zh-CN" altLang="en-US" sz="2400" dirty="0">
                <a:latin typeface="+mn-ea"/>
              </a:rPr>
              <a:t>传统方法</a:t>
            </a:r>
            <a:r>
              <a:rPr lang="en-US" altLang="zh-CN" sz="2400" dirty="0">
                <a:latin typeface="+mn-ea"/>
              </a:rPr>
              <a:t>: </a:t>
            </a:r>
            <a:r>
              <a:rPr lang="zh-CN" altLang="en-US" sz="2400" dirty="0" smtClean="0">
                <a:latin typeface="+mn-ea"/>
              </a:rPr>
              <a:t>渐</a:t>
            </a:r>
            <a:r>
              <a:rPr lang="zh-CN" altLang="en-US" sz="2400" dirty="0">
                <a:latin typeface="+mn-ea"/>
              </a:rPr>
              <a:t>近理论，即当样本趋向于无穷多时的统计性质。统计方法主要考虑测试预想的假设和数据模型拟合。它依赖于显式的基本概率模型。 </a:t>
            </a:r>
            <a:endParaRPr lang="en-US" altLang="zh-CN" sz="2400" dirty="0">
              <a:latin typeface="+mn-ea"/>
            </a:endParaRPr>
          </a:p>
          <a:p>
            <a:pPr>
              <a:lnSpc>
                <a:spcPct val="120000"/>
              </a:lnSpc>
              <a:buFont typeface="Wingdings" panose="05000000000000000000" pitchFamily="2" charset="2"/>
              <a:buChar char="ü"/>
            </a:pPr>
            <a:r>
              <a:rPr lang="zh-CN" altLang="en-US" sz="2400" dirty="0">
                <a:latin typeface="+mn-ea"/>
              </a:rPr>
              <a:t>模糊集</a:t>
            </a:r>
          </a:p>
          <a:p>
            <a:pPr>
              <a:lnSpc>
                <a:spcPct val="120000"/>
              </a:lnSpc>
              <a:buFont typeface="Wingdings" panose="05000000000000000000" pitchFamily="2" charset="2"/>
              <a:buChar char="ü"/>
            </a:pPr>
            <a:r>
              <a:rPr lang="zh-CN" altLang="en-US" sz="2400" dirty="0">
                <a:latin typeface="+mn-ea"/>
              </a:rPr>
              <a:t>粗糙集</a:t>
            </a:r>
          </a:p>
          <a:p>
            <a:pPr>
              <a:lnSpc>
                <a:spcPct val="120000"/>
              </a:lnSpc>
              <a:buFont typeface="Wingdings" panose="05000000000000000000" pitchFamily="2" charset="2"/>
              <a:buChar char="ü"/>
            </a:pPr>
            <a:r>
              <a:rPr lang="zh-CN" altLang="en-US" sz="2400" dirty="0">
                <a:latin typeface="+mn-ea"/>
              </a:rPr>
              <a:t>支持向量</a:t>
            </a:r>
            <a:r>
              <a:rPr lang="zh-CN" altLang="en-US" sz="2400" dirty="0" smtClean="0">
                <a:latin typeface="+mn-ea"/>
              </a:rPr>
              <a:t>机     </a:t>
            </a:r>
            <a:endParaRPr lang="en-US" altLang="zh-CN" sz="2400" dirty="0" smtClean="0">
              <a:latin typeface="+mn-ea"/>
            </a:endParaRPr>
          </a:p>
          <a:p>
            <a:pPr>
              <a:lnSpc>
                <a:spcPct val="120000"/>
              </a:lnSpc>
              <a:buFont typeface="Wingdings" panose="05000000000000000000" pitchFamily="2" charset="2"/>
              <a:buChar char="p"/>
            </a:pPr>
            <a:r>
              <a:rPr lang="zh-CN" altLang="en-US" sz="2400" b="1" dirty="0" smtClean="0">
                <a:latin typeface="+mn-ea"/>
              </a:rPr>
              <a:t>常见</a:t>
            </a:r>
            <a:r>
              <a:rPr lang="zh-CN" altLang="en-US" sz="2400" b="1" dirty="0">
                <a:latin typeface="+mn-ea"/>
              </a:rPr>
              <a:t>的统计方法有</a:t>
            </a:r>
            <a:r>
              <a:rPr lang="en-US" altLang="zh-CN" sz="2400" b="1" dirty="0">
                <a:latin typeface="+mn-ea"/>
              </a:rPr>
              <a:t>:</a:t>
            </a:r>
          </a:p>
          <a:p>
            <a:pPr>
              <a:lnSpc>
                <a:spcPct val="120000"/>
              </a:lnSpc>
              <a:buFont typeface="Wingdings" panose="05000000000000000000" pitchFamily="2" charset="2"/>
              <a:buChar char="ü"/>
            </a:pPr>
            <a:r>
              <a:rPr lang="zh-CN" altLang="en-US" sz="2400" dirty="0">
                <a:latin typeface="+mn-ea"/>
              </a:rPr>
              <a:t>      回归分析（多元回归、自回归等）</a:t>
            </a:r>
          </a:p>
          <a:p>
            <a:pPr>
              <a:lnSpc>
                <a:spcPct val="120000"/>
              </a:lnSpc>
              <a:buFont typeface="Wingdings" panose="05000000000000000000" pitchFamily="2" charset="2"/>
              <a:buChar char="ü"/>
            </a:pPr>
            <a:r>
              <a:rPr lang="zh-CN" altLang="en-US" sz="2400" dirty="0">
                <a:latin typeface="+mn-ea"/>
              </a:rPr>
              <a:t>      判别分析（贝叶斯判别、费歇尔判别、非参数判别等）</a:t>
            </a:r>
          </a:p>
          <a:p>
            <a:pPr>
              <a:lnSpc>
                <a:spcPct val="120000"/>
              </a:lnSpc>
              <a:buFont typeface="Wingdings" panose="05000000000000000000" pitchFamily="2" charset="2"/>
              <a:buChar char="ü"/>
            </a:pPr>
            <a:r>
              <a:rPr lang="zh-CN" altLang="en-US" sz="2400" dirty="0">
                <a:latin typeface="+mn-ea"/>
              </a:rPr>
              <a:t>      聚类分析（系统聚类、动态聚类等）</a:t>
            </a:r>
          </a:p>
          <a:p>
            <a:pPr>
              <a:lnSpc>
                <a:spcPct val="120000"/>
              </a:lnSpc>
              <a:buFont typeface="Wingdings" panose="05000000000000000000" pitchFamily="2" charset="2"/>
              <a:buChar char="ü"/>
            </a:pPr>
            <a:r>
              <a:rPr lang="zh-CN" altLang="en-US" sz="2400" dirty="0">
                <a:latin typeface="+mn-ea"/>
              </a:rPr>
              <a:t>      探索性分析（主元分析法、相关分析法等）等。</a:t>
            </a:r>
            <a:endParaRPr lang="en-US" altLang="zh-TW" sz="2400" dirty="0">
              <a:latin typeface="+mn-ea"/>
            </a:endParaRPr>
          </a:p>
        </p:txBody>
      </p:sp>
    </p:spTree>
    <p:extLst>
      <p:ext uri="{BB962C8B-B14F-4D97-AF65-F5344CB8AC3E}">
        <p14:creationId xmlns:p14="http://schemas.microsoft.com/office/powerpoint/2010/main" val="309242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arn(inVertical)">
                                      <p:cBhvr>
                                        <p:cTn id="7" dur="500"/>
                                        <p:tgtEl>
                                          <p:spTgt spid="276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483">
                                            <p:txEl>
                                              <p:pRg st="2" end="2"/>
                                            </p:txEl>
                                          </p:spTgt>
                                        </p:tgtEl>
                                        <p:attrNameLst>
                                          <p:attrName>style.visibility</p:attrName>
                                        </p:attrNameLst>
                                      </p:cBhvr>
                                      <p:to>
                                        <p:strVal val="visible"/>
                                      </p:to>
                                    </p:set>
                                    <p:animEffect transition="in" filter="barn(inVertical)">
                                      <p:cBhvr>
                                        <p:cTn id="10" dur="500"/>
                                        <p:tgtEl>
                                          <p:spTgt spid="27648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483">
                                            <p:txEl>
                                              <p:pRg st="3" end="3"/>
                                            </p:txEl>
                                          </p:spTgt>
                                        </p:tgtEl>
                                        <p:attrNameLst>
                                          <p:attrName>style.visibility</p:attrName>
                                        </p:attrNameLst>
                                      </p:cBhvr>
                                      <p:to>
                                        <p:strVal val="visible"/>
                                      </p:to>
                                    </p:set>
                                    <p:animEffect transition="in" filter="barn(inVertical)">
                                      <p:cBhvr>
                                        <p:cTn id="13" dur="500"/>
                                        <p:tgtEl>
                                          <p:spTgt spid="27648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483">
                                            <p:txEl>
                                              <p:pRg st="4" end="4"/>
                                            </p:txEl>
                                          </p:spTgt>
                                        </p:tgtEl>
                                        <p:attrNameLst>
                                          <p:attrName>style.visibility</p:attrName>
                                        </p:attrNameLst>
                                      </p:cBhvr>
                                      <p:to>
                                        <p:strVal val="visible"/>
                                      </p:to>
                                    </p:set>
                                    <p:animEffect transition="in" filter="barn(inVertical)">
                                      <p:cBhvr>
                                        <p:cTn id="16" dur="500"/>
                                        <p:tgtEl>
                                          <p:spTgt spid="27648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76483">
                                            <p:txEl>
                                              <p:pRg st="5" end="5"/>
                                            </p:txEl>
                                          </p:spTgt>
                                        </p:tgtEl>
                                        <p:attrNameLst>
                                          <p:attrName>style.visibility</p:attrName>
                                        </p:attrNameLst>
                                      </p:cBhvr>
                                      <p:to>
                                        <p:strVal val="visible"/>
                                      </p:to>
                                    </p:set>
                                    <p:animEffect transition="in" filter="barn(inVertical)">
                                      <p:cBhvr>
                                        <p:cTn id="21" dur="500"/>
                                        <p:tgtEl>
                                          <p:spTgt spid="27648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76483">
                                            <p:txEl>
                                              <p:pRg st="6" end="6"/>
                                            </p:txEl>
                                          </p:spTgt>
                                        </p:tgtEl>
                                        <p:attrNameLst>
                                          <p:attrName>style.visibility</p:attrName>
                                        </p:attrNameLst>
                                      </p:cBhvr>
                                      <p:to>
                                        <p:strVal val="visible"/>
                                      </p:to>
                                    </p:set>
                                    <p:animEffect transition="in" filter="barn(inVertical)">
                                      <p:cBhvr>
                                        <p:cTn id="26" dur="500"/>
                                        <p:tgtEl>
                                          <p:spTgt spid="27648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276483">
                                            <p:txEl>
                                              <p:pRg st="7" end="7"/>
                                            </p:txEl>
                                          </p:spTgt>
                                        </p:tgtEl>
                                        <p:attrNameLst>
                                          <p:attrName>style.visibility</p:attrName>
                                        </p:attrNameLst>
                                      </p:cBhvr>
                                      <p:to>
                                        <p:strVal val="visible"/>
                                      </p:to>
                                    </p:set>
                                    <p:animEffect transition="in" filter="barn(inVertical)">
                                      <p:cBhvr>
                                        <p:cTn id="29" dur="500"/>
                                        <p:tgtEl>
                                          <p:spTgt spid="27648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76483">
                                            <p:txEl>
                                              <p:pRg st="8" end="8"/>
                                            </p:txEl>
                                          </p:spTgt>
                                        </p:tgtEl>
                                        <p:attrNameLst>
                                          <p:attrName>style.visibility</p:attrName>
                                        </p:attrNameLst>
                                      </p:cBhvr>
                                      <p:to>
                                        <p:strVal val="visible"/>
                                      </p:to>
                                    </p:set>
                                    <p:animEffect transition="in" filter="barn(inVertical)">
                                      <p:cBhvr>
                                        <p:cTn id="32" dur="500"/>
                                        <p:tgtEl>
                                          <p:spTgt spid="27648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276483">
                                            <p:txEl>
                                              <p:pRg st="9" end="9"/>
                                            </p:txEl>
                                          </p:spTgt>
                                        </p:tgtEl>
                                        <p:attrNameLst>
                                          <p:attrName>style.visibility</p:attrName>
                                        </p:attrNameLst>
                                      </p:cBhvr>
                                      <p:to>
                                        <p:strVal val="visible"/>
                                      </p:to>
                                    </p:set>
                                    <p:animEffect transition="in" filter="barn(inVertical)">
                                      <p:cBhvr>
                                        <p:cTn id="35" dur="500"/>
                                        <p:tgtEl>
                                          <p:spTgt spid="276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552" y="332656"/>
            <a:ext cx="8229600" cy="1143000"/>
          </a:xfrm>
        </p:spPr>
        <p:txBody>
          <a:bodyPr/>
          <a:lstStyle/>
          <a:p>
            <a:pPr>
              <a:defRPr/>
            </a:pPr>
            <a:r>
              <a:rPr lang="en-US" altLang="zh-CN" dirty="0" smtClean="0"/>
              <a:t>5.3.2 </a:t>
            </a:r>
            <a:r>
              <a:rPr lang="zh-CN" altLang="en-US" dirty="0" smtClean="0"/>
              <a:t>支持</a:t>
            </a:r>
            <a:r>
              <a:rPr lang="zh-CN" altLang="en-US" dirty="0"/>
              <a:t>向量机</a:t>
            </a:r>
            <a:endParaRPr lang="zh-CN" altLang="zh-CN" b="1" dirty="0" smtClean="0">
              <a:solidFill>
                <a:schemeClr val="accent6"/>
              </a:solidFill>
              <a:latin typeface="黑体" panose="02010609060101010101" pitchFamily="49" charset="-122"/>
              <a:ea typeface="黑体" panose="02010609060101010101" pitchFamily="49" charset="-122"/>
            </a:endParaRPr>
          </a:p>
        </p:txBody>
      </p:sp>
      <p:sp>
        <p:nvSpPr>
          <p:cNvPr id="58371" name="Rectangle 3"/>
          <p:cNvSpPr>
            <a:spLocks noGrp="1" noChangeArrowheads="1"/>
          </p:cNvSpPr>
          <p:nvPr>
            <p:ph type="body" idx="1"/>
          </p:nvPr>
        </p:nvSpPr>
        <p:spPr>
          <a:xfrm>
            <a:off x="683568" y="1484784"/>
            <a:ext cx="7772400" cy="4114800"/>
          </a:xfrm>
        </p:spPr>
        <p:txBody>
          <a:bodyPr>
            <a:normAutofit fontScale="85000" lnSpcReduction="20000"/>
          </a:bodyPr>
          <a:lstStyle/>
          <a:p>
            <a:pPr>
              <a:lnSpc>
                <a:spcPct val="150000"/>
              </a:lnSpc>
            </a:pPr>
            <a:r>
              <a:rPr lang="zh-CN" altLang="zh-CN" sz="2800" dirty="0" smtClean="0">
                <a:latin typeface="幼圆" pitchFamily="49" charset="-122"/>
                <a:ea typeface="幼圆" pitchFamily="49" charset="-122"/>
              </a:rPr>
              <a:t>支持向量机（</a:t>
            </a:r>
            <a:r>
              <a:rPr lang="en-US" altLang="zh-CN" sz="2800" dirty="0" smtClean="0">
                <a:latin typeface="幼圆" pitchFamily="49" charset="-122"/>
                <a:ea typeface="幼圆" pitchFamily="49" charset="-122"/>
              </a:rPr>
              <a:t>support vector machine: SVM</a:t>
            </a:r>
            <a:r>
              <a:rPr lang="zh-CN" altLang="zh-CN" sz="2800" dirty="0" smtClean="0">
                <a:latin typeface="幼圆" pitchFamily="49" charset="-122"/>
                <a:ea typeface="幼圆" pitchFamily="49" charset="-122"/>
              </a:rPr>
              <a:t>）是一种二类分类方法，它的基本模型是定义在特征空间上的间隔最大的线性分类器。</a:t>
            </a:r>
            <a:endParaRPr lang="en-US" altLang="zh-CN" sz="2800" dirty="0" smtClean="0">
              <a:latin typeface="幼圆" pitchFamily="49" charset="-122"/>
              <a:ea typeface="幼圆" pitchFamily="49" charset="-122"/>
            </a:endParaRPr>
          </a:p>
          <a:p>
            <a:pPr>
              <a:lnSpc>
                <a:spcPct val="150000"/>
              </a:lnSpc>
            </a:pPr>
            <a:r>
              <a:rPr lang="zh-CN" altLang="zh-CN" sz="2800" dirty="0" smtClean="0">
                <a:latin typeface="幼圆" pitchFamily="49" charset="-122"/>
                <a:ea typeface="幼圆" pitchFamily="49" charset="-122"/>
              </a:rPr>
              <a:t>支持向量机方法是建立在统计学习理论的</a:t>
            </a:r>
            <a:r>
              <a:rPr lang="en-US" altLang="zh-CN" sz="2800" dirty="0" smtClean="0">
                <a:latin typeface="幼圆" pitchFamily="49" charset="-122"/>
                <a:ea typeface="幼圆" pitchFamily="49" charset="-122"/>
              </a:rPr>
              <a:t>VC </a:t>
            </a:r>
            <a:r>
              <a:rPr lang="zh-CN" altLang="zh-CN" sz="2800" dirty="0" smtClean="0">
                <a:latin typeface="幼圆" pitchFamily="49" charset="-122"/>
                <a:ea typeface="幼圆" pitchFamily="49" charset="-122"/>
              </a:rPr>
              <a:t>维理论和结构风险最小原理基础上的。</a:t>
            </a:r>
            <a:endParaRPr lang="en-US" altLang="zh-CN" sz="2800" dirty="0" smtClean="0">
              <a:latin typeface="幼圆" pitchFamily="49" charset="-122"/>
              <a:ea typeface="幼圆" pitchFamily="49" charset="-122"/>
            </a:endParaRPr>
          </a:p>
          <a:p>
            <a:pPr>
              <a:lnSpc>
                <a:spcPct val="150000"/>
              </a:lnSpc>
            </a:pPr>
            <a:r>
              <a:rPr lang="zh-CN" altLang="zh-CN" sz="2800" dirty="0" smtClean="0">
                <a:latin typeface="幼圆" pitchFamily="49" charset="-122"/>
                <a:ea typeface="幼圆" pitchFamily="49" charset="-122"/>
              </a:rPr>
              <a:t>在解决小样本、非线性及高维模式识别中表现出许多特有的优势，并能够推广应用到函数拟合等其他机器学习问题中。</a:t>
            </a:r>
            <a:endParaRPr lang="en-US" altLang="zh-CN" sz="2800" dirty="0" smtClean="0">
              <a:latin typeface="幼圆" pitchFamily="49" charset="-122"/>
              <a:ea typeface="幼圆" pitchFamily="49" charset="-122"/>
            </a:endParaRPr>
          </a:p>
        </p:txBody>
      </p:sp>
      <p:sp>
        <p:nvSpPr>
          <p:cNvPr id="583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702DC260-3516-4B8C-89F1-C6920A3E1403}" type="slidenum">
              <a:rPr lang="zh-CN" altLang="en-US" sz="1400" smtClean="0"/>
              <a:pPr/>
              <a:t>45</a:t>
            </a:fld>
            <a:endParaRPr lang="en-US" altLang="zh-CN" sz="1400" smtClean="0"/>
          </a:p>
        </p:txBody>
      </p:sp>
    </p:spTree>
    <p:extLst>
      <p:ext uri="{BB962C8B-B14F-4D97-AF65-F5344CB8AC3E}">
        <p14:creationId xmlns:p14="http://schemas.microsoft.com/office/powerpoint/2010/main" val="746266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680BCDD0-0894-47DA-8BBE-746FFBE86202}"/>
              </a:ext>
            </a:extLst>
          </p:cNvPr>
          <p:cNvPicPr/>
          <p:nvPr/>
        </p:nvPicPr>
        <p:blipFill>
          <a:blip r:embed="rId2" cstate="print"/>
          <a:stretch>
            <a:fillRect/>
          </a:stretch>
        </p:blipFill>
        <p:spPr>
          <a:xfrm>
            <a:off x="4932040" y="1700808"/>
            <a:ext cx="3240360" cy="288032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49A89DD6-2C3F-4243-A310-7A2FAA45F495}"/>
                  </a:ext>
                </a:extLst>
              </p:cNvPr>
              <p:cNvSpPr txBox="1"/>
              <p:nvPr/>
            </p:nvSpPr>
            <p:spPr>
              <a:xfrm>
                <a:off x="323528" y="1688319"/>
                <a:ext cx="3861172" cy="3877985"/>
              </a:xfrm>
              <a:prstGeom prst="rect">
                <a:avLst/>
              </a:prstGeom>
              <a:noFill/>
            </p:spPr>
            <p:txBody>
              <a:bodyPr wrap="square" rtlCol="0">
                <a:spAutoFit/>
              </a:bodyPr>
              <a:lstStyle/>
              <a:p>
                <a:pPr>
                  <a:spcAft>
                    <a:spcPts val="1200"/>
                  </a:spcAft>
                </a:pPr>
                <a:r>
                  <a:rPr lang="zh-CN" altLang="en-US" sz="2400" dirty="0">
                    <a:solidFill>
                      <a:schemeClr val="tx1"/>
                    </a:solidFill>
                  </a:rPr>
                  <a:t>对于</a:t>
                </a:r>
                <a:r>
                  <a:rPr lang="zh-CN" altLang="zh-CN" sz="2400" dirty="0">
                    <a:solidFill>
                      <a:schemeClr val="tx1"/>
                    </a:solidFill>
                  </a:rPr>
                  <a:t>分离超平面</a:t>
                </a:r>
                <a:r>
                  <a:rPr lang="zh-CN" altLang="en-US" sz="2400" dirty="0">
                    <a:solidFill>
                      <a:schemeClr val="tx1"/>
                    </a:solidFill>
                  </a:rPr>
                  <a:t>：</a:t>
                </a:r>
                <a14:m>
                  <m:oMath xmlns:m="http://schemas.openxmlformats.org/officeDocument/2006/math">
                    <m:sSup>
                      <m:sSupPr>
                        <m:ctrlPr>
                          <a:rPr lang="zh-CN" altLang="zh-CN" sz="2400" i="1">
                            <a:solidFill>
                              <a:srgbClr val="C00000"/>
                            </a:solidFill>
                            <a:latin typeface="Cambria Math"/>
                          </a:rPr>
                        </m:ctrlPr>
                      </m:sSupPr>
                      <m:e>
                        <m:r>
                          <a:rPr lang="en-US" altLang="zh-CN" sz="2400">
                            <a:solidFill>
                              <a:srgbClr val="C00000"/>
                            </a:solidFill>
                            <a:latin typeface="Cambria Math" panose="02040503050406030204" pitchFamily="18" charset="0"/>
                          </a:rPr>
                          <m:t>𝒘</m:t>
                        </m:r>
                      </m:e>
                      <m:sup>
                        <m:r>
                          <a:rPr lang="en-US" altLang="zh-CN" sz="2400">
                            <a:solidFill>
                              <a:srgbClr val="C00000"/>
                            </a:solidFill>
                            <a:latin typeface="Cambria Math" panose="02040503050406030204" pitchFamily="18" charset="0"/>
                          </a:rPr>
                          <m:t>𝑇</m:t>
                        </m:r>
                      </m:sup>
                    </m:sSup>
                    <m:r>
                      <a:rPr lang="en-US" altLang="zh-CN" sz="2400">
                        <a:solidFill>
                          <a:srgbClr val="C00000"/>
                        </a:solidFill>
                        <a:latin typeface="Cambria Math" panose="02040503050406030204" pitchFamily="18" charset="0"/>
                      </a:rPr>
                      <m:t>𝑋</m:t>
                    </m:r>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𝑏</m:t>
                    </m:r>
                    <m:r>
                      <a:rPr lang="en-US" altLang="zh-CN" sz="2400">
                        <a:solidFill>
                          <a:srgbClr val="C00000"/>
                        </a:solidFill>
                        <a:latin typeface="Cambria Math" panose="02040503050406030204" pitchFamily="18" charset="0"/>
                      </a:rPr>
                      <m:t>=0</m:t>
                    </m:r>
                  </m:oMath>
                </a14:m>
                <a:endParaRPr lang="en-US" altLang="zh-CN" sz="2400" dirty="0">
                  <a:solidFill>
                    <a:srgbClr val="C00000"/>
                  </a:solidFill>
                </a:endParaRPr>
              </a:p>
              <a:p>
                <a:pPr>
                  <a:spcAft>
                    <a:spcPts val="1200"/>
                  </a:spcAft>
                </a:pPr>
                <a:r>
                  <a:rPr lang="zh-CN" altLang="en-US" sz="2400" dirty="0">
                    <a:solidFill>
                      <a:schemeClr val="tx1"/>
                    </a:solidFill>
                  </a:rPr>
                  <a:t>可以</a:t>
                </a:r>
                <a:r>
                  <a:rPr lang="zh-CN" altLang="zh-CN" sz="2400" dirty="0">
                    <a:solidFill>
                      <a:schemeClr val="tx1"/>
                    </a:solidFill>
                  </a:rPr>
                  <a:t>将方点和圆点表示的两类不同数据完全分离在该超平面的两侧，</a:t>
                </a:r>
                <a:r>
                  <a:rPr lang="zh-CN" altLang="en-US" sz="2400" dirty="0">
                    <a:solidFill>
                      <a:schemeClr val="tx1"/>
                    </a:solidFill>
                  </a:rPr>
                  <a:t>使其满足：</a:t>
                </a:r>
                <a:endParaRPr lang="en-US" altLang="zh-CN" sz="2400" dirty="0">
                  <a:solidFill>
                    <a:schemeClr val="tx1"/>
                  </a:solidFill>
                </a:endParaRPr>
              </a:p>
              <a:p>
                <a:pPr>
                  <a:spcAft>
                    <a:spcPts val="1200"/>
                  </a:spcAft>
                </a:pPr>
                <a:r>
                  <a:rPr lang="en-US" altLang="zh-CN" sz="2400" dirty="0">
                    <a:solidFill>
                      <a:schemeClr val="tx1"/>
                    </a:solidFill>
                  </a:rPr>
                  <a:t>1</a:t>
                </a:r>
                <a:r>
                  <a:rPr lang="zh-CN" altLang="en-US" sz="2400" dirty="0">
                    <a:solidFill>
                      <a:schemeClr val="tx1"/>
                    </a:solidFill>
                  </a:rPr>
                  <a:t>、</a:t>
                </a:r>
                <a14:m>
                  <m:oMath xmlns:m="http://schemas.openxmlformats.org/officeDocument/2006/math">
                    <m:sSup>
                      <m:sSupPr>
                        <m:ctrlPr>
                          <a:rPr lang="zh-CN" altLang="zh-CN" sz="2400" i="1">
                            <a:solidFill>
                              <a:schemeClr val="tx1"/>
                            </a:solidFill>
                            <a:latin typeface="Cambria Math"/>
                          </a:rPr>
                        </m:ctrlPr>
                      </m:sSupPr>
                      <m:e>
                        <m:r>
                          <a:rPr lang="en-US" altLang="zh-CN" sz="2400" b="1" i="1">
                            <a:solidFill>
                              <a:schemeClr val="tx1"/>
                            </a:solidFill>
                            <a:latin typeface="Cambria Math" panose="02040503050406030204" pitchFamily="18" charset="0"/>
                          </a:rPr>
                          <m:t>𝒘</m:t>
                        </m:r>
                      </m:e>
                      <m:sup>
                        <m:r>
                          <a:rPr lang="en-US" altLang="zh-CN" sz="2400" i="1">
                            <a:solidFill>
                              <a:schemeClr val="tx1"/>
                            </a:solidFill>
                            <a:latin typeface="Cambria Math" panose="02040503050406030204" pitchFamily="18" charset="0"/>
                          </a:rPr>
                          <m:t>𝑇</m:t>
                        </m:r>
                      </m:sup>
                    </m:sSup>
                    <m:r>
                      <a:rPr lang="en-US" altLang="zh-CN" sz="2400" i="1">
                        <a:solidFill>
                          <a:schemeClr val="tx1"/>
                        </a:solidFill>
                        <a:latin typeface="Cambria Math" panose="02040503050406030204" pitchFamily="18" charset="0"/>
                      </a:rPr>
                      <m:t>𝑋</m:t>
                    </m:r>
                    <m:r>
                      <a:rPr lang="en-US" altLang="zh-CN" sz="2400" b="1"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𝑏</m:t>
                    </m:r>
                    <m:r>
                      <a:rPr lang="en-US" altLang="zh-CN" sz="2400" i="1">
                        <a:solidFill>
                          <a:schemeClr val="tx1"/>
                        </a:solidFill>
                        <a:latin typeface="Cambria Math" panose="02040503050406030204" pitchFamily="18" charset="0"/>
                      </a:rPr>
                      <m:t>&gt;0</m:t>
                    </m:r>
                  </m:oMath>
                </a14:m>
                <a:r>
                  <a:rPr lang="zh-CN" altLang="zh-CN" sz="2400" dirty="0">
                    <a:solidFill>
                      <a:schemeClr val="tx1"/>
                    </a:solidFill>
                  </a:rPr>
                  <a:t>的所有数据属于一类</a:t>
                </a:r>
                <a:r>
                  <a:rPr lang="zh-CN" altLang="en-US" sz="2400" dirty="0">
                    <a:solidFill>
                      <a:schemeClr val="tx1"/>
                    </a:solidFill>
                  </a:rPr>
                  <a:t>；</a:t>
                </a:r>
                <a:endParaRPr lang="en-US" altLang="zh-CN" sz="2400" dirty="0">
                  <a:solidFill>
                    <a:schemeClr val="tx1"/>
                  </a:solidFill>
                </a:endParaRPr>
              </a:p>
              <a:p>
                <a:pPr>
                  <a:spcAft>
                    <a:spcPts val="1200"/>
                  </a:spcAft>
                </a:pPr>
                <a:r>
                  <a:rPr lang="en-US" altLang="zh-CN" sz="2400" dirty="0">
                    <a:solidFill>
                      <a:schemeClr val="tx1"/>
                    </a:solidFill>
                  </a:rPr>
                  <a:t>2</a:t>
                </a:r>
                <a:r>
                  <a:rPr lang="zh-CN" altLang="en-US" sz="2400" dirty="0">
                    <a:solidFill>
                      <a:schemeClr val="tx1"/>
                    </a:solidFill>
                  </a:rPr>
                  <a:t>、</a:t>
                </a:r>
                <a14:m>
                  <m:oMath xmlns:m="http://schemas.openxmlformats.org/officeDocument/2006/math">
                    <m:sSup>
                      <m:sSupPr>
                        <m:ctrlPr>
                          <a:rPr lang="zh-CN" altLang="zh-CN" sz="2400" i="1">
                            <a:solidFill>
                              <a:schemeClr val="tx1"/>
                            </a:solidFill>
                            <a:latin typeface="Cambria Math"/>
                          </a:rPr>
                        </m:ctrlPr>
                      </m:sSupPr>
                      <m:e>
                        <m:r>
                          <a:rPr lang="en-US" altLang="zh-CN" sz="2400" b="1" i="1">
                            <a:solidFill>
                              <a:schemeClr val="tx1"/>
                            </a:solidFill>
                            <a:latin typeface="Cambria Math" panose="02040503050406030204" pitchFamily="18" charset="0"/>
                          </a:rPr>
                          <m:t>𝒘</m:t>
                        </m:r>
                      </m:e>
                      <m:sup>
                        <m:r>
                          <a:rPr lang="en-US" altLang="zh-CN" sz="2400" i="1">
                            <a:solidFill>
                              <a:schemeClr val="tx1"/>
                            </a:solidFill>
                            <a:latin typeface="Cambria Math" panose="02040503050406030204" pitchFamily="18" charset="0"/>
                          </a:rPr>
                          <m:t>𝑇</m:t>
                        </m:r>
                      </m:sup>
                    </m:sSup>
                    <m:r>
                      <a:rPr lang="en-US" altLang="zh-CN" sz="2400" i="1">
                        <a:solidFill>
                          <a:schemeClr val="tx1"/>
                        </a:solidFill>
                        <a:latin typeface="Cambria Math" panose="02040503050406030204" pitchFamily="18" charset="0"/>
                      </a:rPr>
                      <m:t>𝑋</m:t>
                    </m:r>
                    <m:r>
                      <a:rPr lang="en-US" altLang="zh-CN" sz="2400" b="1"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𝑏</m:t>
                    </m:r>
                    <m:r>
                      <a:rPr lang="en-US" altLang="zh-CN" sz="2400" i="1">
                        <a:solidFill>
                          <a:schemeClr val="tx1"/>
                        </a:solidFill>
                        <a:latin typeface="Cambria Math" panose="02040503050406030204" pitchFamily="18" charset="0"/>
                      </a:rPr>
                      <m:t>&lt;0</m:t>
                    </m:r>
                  </m:oMath>
                </a14:m>
                <a:r>
                  <a:rPr lang="zh-CN" altLang="zh-CN" sz="2400" dirty="0">
                    <a:solidFill>
                      <a:schemeClr val="tx1"/>
                    </a:solidFill>
                  </a:rPr>
                  <a:t>的所有数据属于另一类。</a:t>
                </a:r>
                <a:endParaRPr lang="zh-CN" altLang="en-US" sz="2400" dirty="0">
                  <a:solidFill>
                    <a:schemeClr val="tx1"/>
                  </a:solidFill>
                </a:endParaRPr>
              </a:p>
            </p:txBody>
          </p:sp>
        </mc:Choice>
        <mc:Fallback xmlns="">
          <p:sp>
            <p:nvSpPr>
              <p:cNvPr id="3" name="文本框 2">
                <a:extLst>
                  <a:ext uri="{FF2B5EF4-FFF2-40B4-BE49-F238E27FC236}">
                    <a16:creationId xmlns="" xmlns:a16="http://schemas.microsoft.com/office/drawing/2014/main" xmlns:a14="http://schemas.microsoft.com/office/drawing/2010/main" id="{49A89DD6-2C3F-4243-A310-7A2FAA45F495}"/>
                  </a:ext>
                </a:extLst>
              </p:cNvPr>
              <p:cNvSpPr txBox="1">
                <a:spLocks noRot="1" noChangeAspect="1" noMove="1" noResize="1" noEditPoints="1" noAdjustHandles="1" noChangeArrowheads="1" noChangeShapeType="1" noTextEdit="1"/>
              </p:cNvSpPr>
              <p:nvPr/>
            </p:nvSpPr>
            <p:spPr>
              <a:xfrm>
                <a:off x="323528" y="1688319"/>
                <a:ext cx="3861172" cy="3877985"/>
              </a:xfrm>
              <a:prstGeom prst="rect">
                <a:avLst/>
              </a:prstGeom>
              <a:blipFill rotWithShape="1">
                <a:blip r:embed="rId3"/>
                <a:stretch>
                  <a:fillRect l="-2370" t="-1258" r="-2528" b="-20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 xmlns:a16="http://schemas.microsoft.com/office/drawing/2014/main" id="{6659FCFB-9DA5-4075-A3A2-F10AE53601B9}"/>
                  </a:ext>
                </a:extLst>
              </p:cNvPr>
              <p:cNvSpPr txBox="1"/>
              <p:nvPr/>
            </p:nvSpPr>
            <p:spPr>
              <a:xfrm>
                <a:off x="4647605" y="4797152"/>
                <a:ext cx="4355976" cy="984885"/>
              </a:xfrm>
              <a:prstGeom prst="rect">
                <a:avLst/>
              </a:prstGeom>
              <a:noFill/>
            </p:spPr>
            <p:txBody>
              <a:bodyPr wrap="square" rtlCol="0">
                <a:spAutoFit/>
              </a:bodyPr>
              <a:lstStyle/>
              <a:p>
                <a:pPr>
                  <a:spcAft>
                    <a:spcPts val="1200"/>
                  </a:spcAft>
                </a:pPr>
                <a:r>
                  <a:rPr lang="zh-CN" altLang="zh-CN" sz="2400" dirty="0">
                    <a:solidFill>
                      <a:schemeClr val="tx1"/>
                    </a:solidFill>
                  </a:rPr>
                  <a:t>称样本数据集为</a:t>
                </a:r>
                <a:r>
                  <a:rPr lang="zh-CN" altLang="zh-CN" sz="2400" b="1" dirty="0">
                    <a:solidFill>
                      <a:srgbClr val="FF0000"/>
                    </a:solidFill>
                  </a:rPr>
                  <a:t>线性可分</a:t>
                </a:r>
                <a:r>
                  <a:rPr lang="zh-CN" altLang="en-US" sz="2400" b="1" dirty="0">
                    <a:solidFill>
                      <a:schemeClr val="tx1"/>
                    </a:solidFill>
                  </a:rPr>
                  <a:t>；</a:t>
                </a:r>
                <a:endParaRPr lang="en-US" altLang="zh-CN" sz="2400" b="1" dirty="0">
                  <a:solidFill>
                    <a:schemeClr val="tx1"/>
                  </a:solidFill>
                </a:endParaRPr>
              </a:p>
              <a:p>
                <a:pPr>
                  <a:spcAft>
                    <a:spcPts val="1200"/>
                  </a:spcAft>
                </a:pPr>
                <a:r>
                  <a:rPr lang="zh-CN" altLang="zh-CN" sz="2400" dirty="0">
                    <a:solidFill>
                      <a:schemeClr val="tx1"/>
                    </a:solidFill>
                  </a:rPr>
                  <a:t>称</a:t>
                </a:r>
                <a14:m>
                  <m:oMath xmlns:m="http://schemas.openxmlformats.org/officeDocument/2006/math">
                    <m:sSup>
                      <m:sSupPr>
                        <m:ctrlPr>
                          <a:rPr lang="zh-CN" altLang="zh-CN" sz="2400" i="1">
                            <a:solidFill>
                              <a:schemeClr val="tx1"/>
                            </a:solidFill>
                            <a:latin typeface="Cambria Math"/>
                          </a:rPr>
                        </m:ctrlPr>
                      </m:sSupPr>
                      <m:e>
                        <m:r>
                          <a:rPr lang="en-US" altLang="zh-CN" sz="2400" b="1" i="1">
                            <a:solidFill>
                              <a:schemeClr val="tx1"/>
                            </a:solidFill>
                            <a:latin typeface="Cambria Math" panose="02040503050406030204" pitchFamily="18" charset="0"/>
                          </a:rPr>
                          <m:t>𝒘</m:t>
                        </m:r>
                      </m:e>
                      <m:sup>
                        <m:r>
                          <a:rPr lang="en-US" altLang="zh-CN" sz="2400" i="1">
                            <a:solidFill>
                              <a:schemeClr val="tx1"/>
                            </a:solidFill>
                            <a:latin typeface="Cambria Math" panose="02040503050406030204" pitchFamily="18" charset="0"/>
                          </a:rPr>
                          <m:t>𝑇</m:t>
                        </m:r>
                      </m:sup>
                    </m:sSup>
                    <m:r>
                      <a:rPr lang="en-US" altLang="zh-CN" sz="2400" i="1">
                        <a:solidFill>
                          <a:schemeClr val="tx1"/>
                        </a:solidFill>
                        <a:latin typeface="Cambria Math" panose="02040503050406030204" pitchFamily="18" charset="0"/>
                      </a:rPr>
                      <m:t>𝑋</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𝑏</m:t>
                    </m:r>
                    <m:r>
                      <a:rPr lang="en-US" altLang="zh-CN" sz="2400" i="1">
                        <a:solidFill>
                          <a:schemeClr val="tx1"/>
                        </a:solidFill>
                        <a:latin typeface="Cambria Math" panose="02040503050406030204" pitchFamily="18" charset="0"/>
                      </a:rPr>
                      <m:t>=0</m:t>
                    </m:r>
                  </m:oMath>
                </a14:m>
                <a:r>
                  <a:rPr lang="zh-CN" altLang="zh-CN" sz="2400" dirty="0">
                    <a:solidFill>
                      <a:schemeClr val="tx1"/>
                    </a:solidFill>
                  </a:rPr>
                  <a:t>为</a:t>
                </a:r>
                <a:r>
                  <a:rPr lang="zh-CN" altLang="zh-CN" sz="2400" b="1" dirty="0">
                    <a:solidFill>
                      <a:srgbClr val="FF0000"/>
                    </a:solidFill>
                  </a:rPr>
                  <a:t>分离超平面</a:t>
                </a:r>
                <a:r>
                  <a:rPr lang="zh-CN" altLang="zh-CN" sz="2400" dirty="0">
                    <a:solidFill>
                      <a:schemeClr val="tx1"/>
                    </a:solidFill>
                  </a:rPr>
                  <a:t>。</a:t>
                </a:r>
                <a:endParaRPr lang="zh-CN" altLang="en-US" sz="2400" dirty="0">
                  <a:solidFill>
                    <a:schemeClr val="tx1"/>
                  </a:solidFill>
                </a:endParaRPr>
              </a:p>
            </p:txBody>
          </p:sp>
        </mc:Choice>
        <mc:Fallback xmlns="">
          <p:sp>
            <p:nvSpPr>
              <p:cNvPr id="4" name="文本框 3">
                <a:extLst>
                  <a:ext uri="{FF2B5EF4-FFF2-40B4-BE49-F238E27FC236}">
                    <a16:creationId xmlns="" xmlns:a16="http://schemas.microsoft.com/office/drawing/2014/main" xmlns:a14="http://schemas.microsoft.com/office/drawing/2010/main" id="{6659FCFB-9DA5-4075-A3A2-F10AE53601B9}"/>
                  </a:ext>
                </a:extLst>
              </p:cNvPr>
              <p:cNvSpPr txBox="1">
                <a:spLocks noRot="1" noChangeAspect="1" noMove="1" noResize="1" noEditPoints="1" noAdjustHandles="1" noChangeArrowheads="1" noChangeShapeType="1" noTextEdit="1"/>
              </p:cNvSpPr>
              <p:nvPr/>
            </p:nvSpPr>
            <p:spPr>
              <a:xfrm>
                <a:off x="4647605" y="4797152"/>
                <a:ext cx="4355976" cy="984885"/>
              </a:xfrm>
              <a:prstGeom prst="rect">
                <a:avLst/>
              </a:prstGeom>
              <a:blipFill rotWithShape="1">
                <a:blip r:embed="rId4"/>
                <a:stretch>
                  <a:fillRect l="-2098" t="-7453" r="-1958" b="-11180"/>
                </a:stretch>
              </a:blipFill>
            </p:spPr>
            <p:txBody>
              <a:bodyPr/>
              <a:lstStyle/>
              <a:p>
                <a:r>
                  <a:rPr lang="zh-CN" altLang="en-US">
                    <a:noFill/>
                  </a:rPr>
                  <a:t> </a:t>
                </a:r>
              </a:p>
            </p:txBody>
          </p:sp>
        </mc:Fallback>
      </mc:AlternateContent>
      <p:sp>
        <p:nvSpPr>
          <p:cNvPr id="7" name="Rectangle 2"/>
          <p:cNvSpPr>
            <a:spLocks noGrp="1" noChangeArrowheads="1"/>
          </p:cNvSpPr>
          <p:nvPr>
            <p:ph type="title"/>
          </p:nvPr>
        </p:nvSpPr>
        <p:spPr>
          <a:xfrm>
            <a:off x="501948" y="260648"/>
            <a:ext cx="8229600" cy="1143000"/>
          </a:xfrm>
        </p:spPr>
        <p:txBody>
          <a:bodyPr>
            <a:normAutofit/>
          </a:bodyPr>
          <a:lstStyle/>
          <a:p>
            <a:pPr>
              <a:defRPr/>
            </a:pPr>
            <a:r>
              <a:rPr lang="zh-CN" altLang="en-US" dirty="0"/>
              <a:t>一、线性可分</a:t>
            </a:r>
            <a:endParaRPr lang="zh-CN"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43386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5764AF8E-6988-4639-A5AA-17BBAD309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88640"/>
            <a:ext cx="3238095" cy="2876190"/>
          </a:xfrm>
          <a:prstGeom prst="rect">
            <a:avLst/>
          </a:prstGeom>
        </p:spPr>
      </p:pic>
      <p:sp>
        <p:nvSpPr>
          <p:cNvPr id="7" name="文本框 6">
            <a:extLst>
              <a:ext uri="{FF2B5EF4-FFF2-40B4-BE49-F238E27FC236}">
                <a16:creationId xmlns="" xmlns:a16="http://schemas.microsoft.com/office/drawing/2014/main" id="{C06C2E6A-3EE9-4720-9C75-2B41F9BFF446}"/>
              </a:ext>
            </a:extLst>
          </p:cNvPr>
          <p:cNvSpPr txBox="1"/>
          <p:nvPr/>
        </p:nvSpPr>
        <p:spPr>
          <a:xfrm>
            <a:off x="755576" y="1751726"/>
            <a:ext cx="3528392" cy="1200329"/>
          </a:xfrm>
          <a:prstGeom prst="rect">
            <a:avLst/>
          </a:prstGeom>
          <a:noFill/>
        </p:spPr>
        <p:txBody>
          <a:bodyPr wrap="square" rtlCol="0">
            <a:spAutoFit/>
          </a:bodyPr>
          <a:lstStyle/>
          <a:p>
            <a:pPr>
              <a:spcAft>
                <a:spcPts val="1200"/>
              </a:spcAft>
            </a:pPr>
            <a:r>
              <a:rPr lang="zh-CN" altLang="zh-CN" sz="2400" dirty="0">
                <a:solidFill>
                  <a:schemeClr val="tx1"/>
                </a:solidFill>
              </a:rPr>
              <a:t>对于一个线性可分性的样本数据集，</a:t>
            </a:r>
            <a:r>
              <a:rPr lang="zh-CN" altLang="en-US" sz="2400" dirty="0">
                <a:solidFill>
                  <a:schemeClr val="tx1"/>
                </a:solidFill>
              </a:rPr>
              <a:t>其</a:t>
            </a:r>
            <a:r>
              <a:rPr lang="zh-CN" altLang="zh-CN" sz="2400" dirty="0">
                <a:solidFill>
                  <a:schemeClr val="tx1"/>
                </a:solidFill>
              </a:rPr>
              <a:t>分离超平面通常</a:t>
            </a:r>
            <a:r>
              <a:rPr lang="zh-CN" altLang="zh-CN" sz="2400" dirty="0">
                <a:solidFill>
                  <a:srgbClr val="FF0000"/>
                </a:solidFill>
              </a:rPr>
              <a:t>不止一个</a:t>
            </a:r>
            <a:r>
              <a:rPr lang="zh-CN" altLang="en-US" sz="2400" dirty="0">
                <a:solidFill>
                  <a:schemeClr val="tx1"/>
                </a:solidFill>
              </a:rPr>
              <a:t>。</a:t>
            </a:r>
          </a:p>
        </p:txBody>
      </p:sp>
      <p:sp>
        <p:nvSpPr>
          <p:cNvPr id="8" name="文本框 7">
            <a:extLst>
              <a:ext uri="{FF2B5EF4-FFF2-40B4-BE49-F238E27FC236}">
                <a16:creationId xmlns="" xmlns:a16="http://schemas.microsoft.com/office/drawing/2014/main" id="{11C75D88-4687-4FC4-98F0-F3C1C6B99D18}"/>
              </a:ext>
            </a:extLst>
          </p:cNvPr>
          <p:cNvSpPr txBox="1"/>
          <p:nvPr/>
        </p:nvSpPr>
        <p:spPr>
          <a:xfrm>
            <a:off x="755576" y="3241806"/>
            <a:ext cx="3528392" cy="2831544"/>
          </a:xfrm>
          <a:prstGeom prst="rect">
            <a:avLst/>
          </a:prstGeom>
          <a:noFill/>
        </p:spPr>
        <p:txBody>
          <a:bodyPr wrap="square" rtlCol="0">
            <a:spAutoFit/>
          </a:bodyPr>
          <a:lstStyle/>
          <a:p>
            <a:pPr>
              <a:spcAft>
                <a:spcPts val="1200"/>
              </a:spcAft>
            </a:pPr>
            <a:r>
              <a:rPr lang="en-US" altLang="zh-CN" sz="2400" dirty="0">
                <a:solidFill>
                  <a:srgbClr val="FF0000"/>
                </a:solidFill>
              </a:rPr>
              <a:t>SVM</a:t>
            </a:r>
            <a:r>
              <a:rPr lang="zh-CN" altLang="zh-CN" sz="2400" dirty="0">
                <a:solidFill>
                  <a:srgbClr val="FF0000"/>
                </a:solidFill>
              </a:rPr>
              <a:t>模型</a:t>
            </a:r>
            <a:r>
              <a:rPr lang="zh-CN" altLang="en-US" sz="2400" dirty="0">
                <a:solidFill>
                  <a:srgbClr val="FF0000"/>
                </a:solidFill>
              </a:rPr>
              <a:t>：</a:t>
            </a:r>
            <a:r>
              <a:rPr lang="zh-CN" altLang="zh-CN" sz="2400" dirty="0">
                <a:solidFill>
                  <a:schemeClr val="tx1"/>
                </a:solidFill>
              </a:rPr>
              <a:t>分离超平面使得两类样本数据与该分离超平面形成的</a:t>
            </a:r>
            <a:r>
              <a:rPr lang="zh-CN" altLang="zh-CN" sz="2400" dirty="0">
                <a:solidFill>
                  <a:srgbClr val="FF0000"/>
                </a:solidFill>
              </a:rPr>
              <a:t>间隔</a:t>
            </a:r>
            <a:r>
              <a:rPr lang="zh-CN" altLang="zh-CN" sz="2400" dirty="0">
                <a:solidFill>
                  <a:schemeClr val="tx1"/>
                </a:solidFill>
              </a:rPr>
              <a:t>均为最大</a:t>
            </a:r>
            <a:r>
              <a:rPr lang="zh-CN" altLang="en-US" sz="2400" dirty="0" smtClean="0">
                <a:solidFill>
                  <a:schemeClr val="tx1"/>
                </a:solidFill>
              </a:rPr>
              <a:t>。</a:t>
            </a:r>
            <a:endParaRPr lang="en-US" altLang="zh-CN" sz="2400" dirty="0" smtClean="0">
              <a:solidFill>
                <a:schemeClr val="tx1"/>
              </a:solidFill>
            </a:endParaRPr>
          </a:p>
          <a:p>
            <a:pPr>
              <a:spcAft>
                <a:spcPts val="1200"/>
              </a:spcAft>
            </a:pPr>
            <a:r>
              <a:rPr lang="en-US" altLang="zh-CN" sz="2400" dirty="0" smtClean="0">
                <a:solidFill>
                  <a:schemeClr val="tx1"/>
                </a:solidFill>
              </a:rPr>
              <a:t>SVM</a:t>
            </a:r>
            <a:r>
              <a:rPr lang="zh-CN" altLang="zh-CN" sz="2400" dirty="0">
                <a:solidFill>
                  <a:schemeClr val="tx1"/>
                </a:solidFill>
              </a:rPr>
              <a:t>只输出样本类别而不输出样本属于某一类别的概率。</a:t>
            </a:r>
          </a:p>
        </p:txBody>
      </p:sp>
      <p:sp>
        <p:nvSpPr>
          <p:cNvPr id="9" name="Rectangle 2"/>
          <p:cNvSpPr>
            <a:spLocks noGrp="1" noChangeArrowheads="1"/>
          </p:cNvSpPr>
          <p:nvPr>
            <p:ph type="title"/>
          </p:nvPr>
        </p:nvSpPr>
        <p:spPr>
          <a:xfrm>
            <a:off x="179512" y="348129"/>
            <a:ext cx="6823844" cy="1224136"/>
          </a:xfrm>
        </p:spPr>
        <p:txBody>
          <a:bodyPr>
            <a:normAutofit/>
          </a:bodyPr>
          <a:lstStyle/>
          <a:p>
            <a:pPr>
              <a:defRPr/>
            </a:pPr>
            <a:r>
              <a:rPr lang="zh-CN" altLang="en-US" dirty="0"/>
              <a:t>一、线性可分</a:t>
            </a:r>
            <a:endParaRPr lang="zh-CN" altLang="zh-CN"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130403"/>
            <a:ext cx="3883025"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260241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699"/>
                                        </p:tgtEl>
                                        <p:attrNameLst>
                                          <p:attrName>style.visibility</p:attrName>
                                        </p:attrNameLst>
                                      </p:cBhvr>
                                      <p:to>
                                        <p:strVal val="visible"/>
                                      </p:to>
                                    </p:set>
                                    <p:anim calcmode="lin" valueType="num">
                                      <p:cBhvr additive="base">
                                        <p:cTn id="18" dur="500" fill="hold"/>
                                        <p:tgtEl>
                                          <p:spTgt spid="29699"/>
                                        </p:tgtEl>
                                        <p:attrNameLst>
                                          <p:attrName>ppt_x</p:attrName>
                                        </p:attrNameLst>
                                      </p:cBhvr>
                                      <p:tavLst>
                                        <p:tav tm="0">
                                          <p:val>
                                            <p:strVal val="#ppt_x"/>
                                          </p:val>
                                        </p:tav>
                                        <p:tav tm="100000">
                                          <p:val>
                                            <p:strVal val="#ppt_x"/>
                                          </p:val>
                                        </p:tav>
                                      </p:tavLst>
                                    </p:anim>
                                    <p:anim calcmode="lin" valueType="num">
                                      <p:cBhvr additive="base">
                                        <p:cTn id="19"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4BEC897-F147-4515-A293-E2EE3BCC0FFC}"/>
              </a:ext>
            </a:extLst>
          </p:cNvPr>
          <p:cNvPicPr>
            <a:picLocks noChangeAspect="1"/>
          </p:cNvPicPr>
          <p:nvPr/>
        </p:nvPicPr>
        <p:blipFill>
          <a:blip r:embed="rId2"/>
          <a:stretch>
            <a:fillRect/>
          </a:stretch>
        </p:blipFill>
        <p:spPr>
          <a:xfrm>
            <a:off x="6121628" y="2309951"/>
            <a:ext cx="2819048" cy="2238095"/>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1E6316FA-7C98-4C5C-B3D1-8D5CD7F81E7E}"/>
                  </a:ext>
                </a:extLst>
              </p:cNvPr>
              <p:cNvSpPr txBox="1"/>
              <p:nvPr/>
            </p:nvSpPr>
            <p:spPr>
              <a:xfrm>
                <a:off x="323528" y="1782395"/>
                <a:ext cx="5438060" cy="2616101"/>
              </a:xfrm>
              <a:prstGeom prst="rect">
                <a:avLst/>
              </a:prstGeom>
              <a:noFill/>
            </p:spPr>
            <p:txBody>
              <a:bodyPr wrap="square" rtlCol="0">
                <a:spAutoFit/>
              </a:bodyPr>
              <a:lstStyle/>
              <a:p>
                <a:pPr>
                  <a:spcAft>
                    <a:spcPts val="1200"/>
                  </a:spcAft>
                </a:pPr>
                <a:r>
                  <a:rPr lang="zh-CN" altLang="zh-CN" sz="2400" dirty="0"/>
                  <a:t>带标签样本数据集</a:t>
                </a:r>
                <a:r>
                  <a:rPr lang="zh-CN" altLang="en-US" sz="2400" dirty="0"/>
                  <a:t>：</a:t>
                </a:r>
                <a14:m>
                  <m:oMath xmlns:m="http://schemas.openxmlformats.org/officeDocument/2006/math">
                    <m:r>
                      <a:rPr lang="en-US" altLang="zh-CN" sz="2400" b="1" i="1">
                        <a:solidFill>
                          <a:srgbClr val="C00000"/>
                        </a:solidFill>
                        <a:latin typeface="Cambria Math"/>
                      </a:rPr>
                      <m:t>𝐷</m:t>
                    </m:r>
                    <m:r>
                      <a:rPr lang="en-US" altLang="zh-CN" sz="2400" b="1" i="1">
                        <a:solidFill>
                          <a:srgbClr val="C00000"/>
                        </a:solidFill>
                        <a:latin typeface="Cambria Math"/>
                      </a:rPr>
                      <m:t>=</m:t>
                    </m:r>
                    <m:d>
                      <m:dPr>
                        <m:begChr m:val="{"/>
                        <m:endChr m:val="}"/>
                        <m:ctrlPr>
                          <a:rPr lang="zh-CN" altLang="zh-CN" sz="2400" b="1" i="1">
                            <a:solidFill>
                              <a:srgbClr val="C00000"/>
                            </a:solidFill>
                            <a:latin typeface="Cambria Math"/>
                          </a:rPr>
                        </m:ctrlPr>
                      </m:dPr>
                      <m:e>
                        <m:d>
                          <m:dPr>
                            <m:ctrlPr>
                              <a:rPr lang="zh-CN" altLang="zh-CN" sz="2400" b="1" i="1">
                                <a:solidFill>
                                  <a:srgbClr val="C00000"/>
                                </a:solidFill>
                                <a:latin typeface="Cambria Math"/>
                              </a:rPr>
                            </m:ctrlPr>
                          </m:dPr>
                          <m:e>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1</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1</m:t>
                                </m:r>
                              </m:sub>
                            </m:sSub>
                          </m:e>
                        </m:d>
                        <m:r>
                          <a:rPr lang="en-US" altLang="zh-CN" sz="2400" b="1" i="1">
                            <a:solidFill>
                              <a:srgbClr val="C00000"/>
                            </a:solidFill>
                            <a:latin typeface="Cambria Math"/>
                          </a:rPr>
                          <m:t>,</m:t>
                        </m:r>
                        <m:d>
                          <m:dPr>
                            <m:ctrlPr>
                              <a:rPr lang="zh-CN" altLang="zh-CN" sz="2400" b="1" i="1">
                                <a:solidFill>
                                  <a:srgbClr val="C00000"/>
                                </a:solidFill>
                                <a:latin typeface="Cambria Math"/>
                              </a:rPr>
                            </m:ctrlPr>
                          </m:dPr>
                          <m:e>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2</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2</m:t>
                                </m:r>
                              </m:sub>
                            </m:sSub>
                          </m:e>
                        </m:d>
                        <m:r>
                          <a:rPr lang="en-US" altLang="zh-CN" sz="2400" b="1" i="1">
                            <a:solidFill>
                              <a:srgbClr val="C00000"/>
                            </a:solidFill>
                            <a:latin typeface="Cambria Math"/>
                          </a:rPr>
                          <m:t>,</m:t>
                        </m:r>
                        <m:r>
                          <a:rPr lang="zh-CN" altLang="zh-CN" sz="2400" b="1" i="1">
                            <a:solidFill>
                              <a:srgbClr val="C00000"/>
                            </a:solidFill>
                            <a:latin typeface="Cambria Math"/>
                          </a:rPr>
                          <m:t>…</m:t>
                        </m:r>
                        <m:r>
                          <a:rPr lang="en-US" altLang="zh-CN" sz="2400" b="1" i="1">
                            <a:solidFill>
                              <a:srgbClr val="C00000"/>
                            </a:solidFill>
                            <a:latin typeface="Cambria Math"/>
                          </a:rPr>
                          <m:t>,</m:t>
                        </m:r>
                        <m:d>
                          <m:dPr>
                            <m:ctrlPr>
                              <a:rPr lang="zh-CN" altLang="zh-CN" sz="2400" b="1" i="1">
                                <a:solidFill>
                                  <a:srgbClr val="C00000"/>
                                </a:solidFill>
                                <a:latin typeface="Cambria Math"/>
                              </a:rPr>
                            </m:ctrlPr>
                          </m:dPr>
                          <m:e>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𝑛</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𝑛</m:t>
                                </m:r>
                              </m:sub>
                            </m:sSub>
                          </m:e>
                        </m:d>
                      </m:e>
                    </m:d>
                  </m:oMath>
                </a14:m>
                <a:endParaRPr lang="zh-CN" altLang="zh-CN" sz="2400" b="1" i="1" dirty="0">
                  <a:solidFill>
                    <a:srgbClr val="C00000"/>
                  </a:solidFill>
                  <a:latin typeface="Cambria Math"/>
                </a:endParaRPr>
              </a:p>
              <a:p>
                <a:pPr>
                  <a:spcAft>
                    <a:spcPts val="1200"/>
                  </a:spcAft>
                </a:pPr>
                <a:r>
                  <a:rPr lang="zh-CN" altLang="zh-CN" sz="2400" dirty="0">
                    <a:solidFill>
                      <a:schemeClr val="tx1"/>
                    </a:solidFill>
                  </a:rPr>
                  <a:t>图表示</a:t>
                </a:r>
                <a14:m>
                  <m:oMath xmlns:m="http://schemas.openxmlformats.org/officeDocument/2006/math">
                    <m:r>
                      <a:rPr lang="en-US" altLang="zh-CN" sz="2400" i="1">
                        <a:solidFill>
                          <a:schemeClr val="tx1"/>
                        </a:solidFill>
                        <a:latin typeface="Cambria Math" panose="02040503050406030204" pitchFamily="18" charset="0"/>
                      </a:rPr>
                      <m:t>𝐷</m:t>
                    </m:r>
                  </m:oMath>
                </a14:m>
                <a:r>
                  <a:rPr lang="zh-CN" altLang="zh-CN" sz="2400" dirty="0">
                    <a:solidFill>
                      <a:schemeClr val="tx1"/>
                    </a:solidFill>
                  </a:rPr>
                  <a:t>中样本数据点在二维特征空间中的分布</a:t>
                </a:r>
                <a:r>
                  <a:rPr lang="zh-CN" altLang="en-US" sz="2400" dirty="0" smtClean="0">
                    <a:solidFill>
                      <a:schemeClr val="tx1"/>
                    </a:solidFill>
                  </a:rPr>
                  <a:t>。</a:t>
                </a:r>
                <a:endParaRPr lang="en-US" altLang="zh-CN" sz="2400" dirty="0">
                  <a:solidFill>
                    <a:schemeClr val="tx1"/>
                  </a:solidFill>
                </a:endParaRPr>
              </a:p>
              <a:p>
                <a:pPr>
                  <a:spcAft>
                    <a:spcPts val="1200"/>
                  </a:spcAft>
                </a:pPr>
                <a:r>
                  <a:rPr lang="zh-CN" altLang="zh-CN" sz="2400" dirty="0">
                    <a:solidFill>
                      <a:schemeClr val="tx1"/>
                    </a:solidFill>
                  </a:rPr>
                  <a:t>显然无法直接找到一个超平面对图中两类样本数据点实现精确或大致分离。</a:t>
                </a:r>
                <a:endParaRPr lang="zh-CN" altLang="en-US" sz="2400" dirty="0">
                  <a:solidFill>
                    <a:schemeClr val="tx1"/>
                  </a:solidFill>
                </a:endParaRPr>
              </a:p>
            </p:txBody>
          </p:sp>
        </mc:Choice>
        <mc:Fallback xmlns="">
          <p:sp>
            <p:nvSpPr>
              <p:cNvPr id="3" name="文本框 2">
                <a:extLst>
                  <a:ext uri="{FF2B5EF4-FFF2-40B4-BE49-F238E27FC236}">
                    <a16:creationId xmlns="" xmlns:a16="http://schemas.microsoft.com/office/drawing/2014/main" xmlns:a14="http://schemas.microsoft.com/office/drawing/2010/main" id="{1E6316FA-7C98-4C5C-B3D1-8D5CD7F81E7E}"/>
                  </a:ext>
                </a:extLst>
              </p:cNvPr>
              <p:cNvSpPr txBox="1">
                <a:spLocks noRot="1" noChangeAspect="1" noMove="1" noResize="1" noEditPoints="1" noAdjustHandles="1" noChangeArrowheads="1" noChangeShapeType="1" noTextEdit="1"/>
              </p:cNvSpPr>
              <p:nvPr/>
            </p:nvSpPr>
            <p:spPr>
              <a:xfrm>
                <a:off x="323528" y="1782395"/>
                <a:ext cx="5438060" cy="2616101"/>
              </a:xfrm>
              <a:prstGeom prst="rect">
                <a:avLst/>
              </a:prstGeom>
              <a:blipFill rotWithShape="1">
                <a:blip r:embed="rId3"/>
                <a:stretch>
                  <a:fillRect l="-1682" t="-1860" r="-448" b="-3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 xmlns:a16="http://schemas.microsoft.com/office/drawing/2014/main" id="{D33AC5D4-6330-41EA-A616-EF8FF9B80453}"/>
                  </a:ext>
                </a:extLst>
              </p:cNvPr>
              <p:cNvSpPr txBox="1"/>
              <p:nvPr/>
            </p:nvSpPr>
            <p:spPr>
              <a:xfrm>
                <a:off x="179512" y="5254038"/>
                <a:ext cx="8545140" cy="954107"/>
              </a:xfrm>
              <a:prstGeom prst="rect">
                <a:avLst/>
              </a:prstGeom>
              <a:noFill/>
            </p:spPr>
            <p:txBody>
              <a:bodyPr wrap="square" rtlCol="0">
                <a:spAutoFit/>
              </a:bodyPr>
              <a:lstStyle/>
              <a:p>
                <a:r>
                  <a:rPr lang="zh-CN" altLang="en-US" sz="2800" dirty="0">
                    <a:solidFill>
                      <a:srgbClr val="FF0000"/>
                    </a:solidFill>
                  </a:rPr>
                  <a:t>解决方法</a:t>
                </a:r>
                <a:r>
                  <a:rPr lang="zh-CN" altLang="en-US" sz="2800" dirty="0">
                    <a:solidFill>
                      <a:schemeClr val="accent6"/>
                    </a:solidFill>
                  </a:rPr>
                  <a:t>：</a:t>
                </a:r>
                <a:r>
                  <a:rPr lang="zh-CN" altLang="zh-CN" sz="2800" dirty="0">
                    <a:solidFill>
                      <a:schemeClr val="tx1"/>
                    </a:solidFill>
                  </a:rPr>
                  <a:t>通过适当方法将其转化为一个线性可分数据集</a:t>
                </a:r>
                <a14:m>
                  <m:oMath xmlns:m="http://schemas.openxmlformats.org/officeDocument/2006/math">
                    <m:sSup>
                      <m:sSupPr>
                        <m:ctrlPr>
                          <a:rPr lang="zh-CN" altLang="zh-CN" sz="2800" i="1">
                            <a:solidFill>
                              <a:schemeClr val="tx1"/>
                            </a:solidFill>
                            <a:latin typeface="Cambria Math"/>
                          </a:rPr>
                        </m:ctrlPr>
                      </m:sSupPr>
                      <m:e>
                        <m:r>
                          <a:rPr lang="en-US" altLang="zh-CN" sz="2800" i="1">
                            <a:solidFill>
                              <a:schemeClr val="tx1"/>
                            </a:solidFill>
                            <a:latin typeface="Cambria Math" panose="02040503050406030204" pitchFamily="18" charset="0"/>
                          </a:rPr>
                          <m:t>𝐷</m:t>
                        </m:r>
                      </m:e>
                      <m:sup>
                        <m:r>
                          <a:rPr lang="en-US" altLang="zh-CN" sz="2800" i="1">
                            <a:solidFill>
                              <a:schemeClr val="tx1"/>
                            </a:solidFill>
                            <a:latin typeface="Cambria Math" panose="02040503050406030204" pitchFamily="18" charset="0"/>
                          </a:rPr>
                          <m:t>′</m:t>
                        </m:r>
                      </m:sup>
                    </m:sSup>
                  </m:oMath>
                </a14:m>
                <a:r>
                  <a:rPr lang="zh-CN" altLang="zh-CN" sz="2800" dirty="0">
                    <a:solidFill>
                      <a:schemeClr val="tx1"/>
                    </a:solidFill>
                  </a:rPr>
                  <a:t>。</a:t>
                </a:r>
                <a:endParaRPr lang="zh-CN" altLang="en-US" sz="2800" dirty="0">
                  <a:solidFill>
                    <a:schemeClr val="tx1"/>
                  </a:solidFill>
                </a:endParaRPr>
              </a:p>
            </p:txBody>
          </p:sp>
        </mc:Choice>
        <mc:Fallback xmlns="">
          <p:sp>
            <p:nvSpPr>
              <p:cNvPr id="4" name="文本框 3">
                <a:extLst>
                  <a:ext uri="{FF2B5EF4-FFF2-40B4-BE49-F238E27FC236}">
                    <a16:creationId xmlns="" xmlns:a16="http://schemas.microsoft.com/office/drawing/2014/main" xmlns:a14="http://schemas.microsoft.com/office/drawing/2010/main" id="{D33AC5D4-6330-41EA-A616-EF8FF9B80453}"/>
                  </a:ext>
                </a:extLst>
              </p:cNvPr>
              <p:cNvSpPr txBox="1">
                <a:spLocks noRot="1" noChangeAspect="1" noMove="1" noResize="1" noEditPoints="1" noAdjustHandles="1" noChangeArrowheads="1" noChangeShapeType="1" noTextEdit="1"/>
              </p:cNvSpPr>
              <p:nvPr/>
            </p:nvSpPr>
            <p:spPr>
              <a:xfrm>
                <a:off x="179512" y="5254038"/>
                <a:ext cx="8545140" cy="954107"/>
              </a:xfrm>
              <a:prstGeom prst="rect">
                <a:avLst/>
              </a:prstGeom>
              <a:blipFill rotWithShape="1">
                <a:blip r:embed="rId4"/>
                <a:stretch>
                  <a:fillRect l="-1427" t="-6410" b="-14744"/>
                </a:stretch>
              </a:blipFill>
            </p:spPr>
            <p:txBody>
              <a:bodyPr/>
              <a:lstStyle/>
              <a:p>
                <a:r>
                  <a:rPr lang="zh-CN" altLang="en-US">
                    <a:noFill/>
                  </a:rPr>
                  <a:t> </a:t>
                </a:r>
              </a:p>
            </p:txBody>
          </p:sp>
        </mc:Fallback>
      </mc:AlternateContent>
      <p:sp>
        <p:nvSpPr>
          <p:cNvPr id="7" name="Rectangle 2"/>
          <p:cNvSpPr>
            <a:spLocks noGrp="1" noChangeArrowheads="1"/>
          </p:cNvSpPr>
          <p:nvPr>
            <p:ph type="title"/>
          </p:nvPr>
        </p:nvSpPr>
        <p:spPr>
          <a:xfrm>
            <a:off x="179512" y="348129"/>
            <a:ext cx="6823844" cy="1224136"/>
          </a:xfrm>
        </p:spPr>
        <p:txBody>
          <a:bodyPr>
            <a:normAutofit/>
          </a:bodyPr>
          <a:lstStyle/>
          <a:p>
            <a:pPr>
              <a:defRPr/>
            </a:pPr>
            <a:r>
              <a:rPr lang="zh-CN" altLang="en-US" dirty="0" smtClean="0"/>
              <a:t>二、核函数</a:t>
            </a:r>
            <a:endParaRPr lang="zh-CN" altLang="zh-CN"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64634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 xmlns:a16="http://schemas.microsoft.com/office/drawing/2014/main" id="{70EBFED5-772F-4AAC-82AB-3B78A5555186}"/>
                  </a:ext>
                </a:extLst>
              </p:cNvPr>
              <p:cNvSpPr txBox="1"/>
              <p:nvPr/>
            </p:nvSpPr>
            <p:spPr>
              <a:xfrm>
                <a:off x="429924" y="951647"/>
                <a:ext cx="8174524" cy="1723549"/>
              </a:xfrm>
              <a:prstGeom prst="rect">
                <a:avLst/>
              </a:prstGeom>
              <a:noFill/>
            </p:spPr>
            <p:txBody>
              <a:bodyPr wrap="square" rtlCol="0">
                <a:spAutoFit/>
              </a:bodyPr>
              <a:lstStyle/>
              <a:p>
                <a:pPr>
                  <a:spcAft>
                    <a:spcPts val="600"/>
                  </a:spcAft>
                </a:pPr>
                <a:r>
                  <a:rPr lang="zh-CN" altLang="zh-CN" sz="2400" dirty="0">
                    <a:solidFill>
                      <a:schemeClr val="tx1"/>
                    </a:solidFill>
                  </a:rPr>
                  <a:t>使用映射函数</a:t>
                </a:r>
                <a14:m>
                  <m:oMath xmlns:m="http://schemas.openxmlformats.org/officeDocument/2006/math">
                    <m:r>
                      <a:rPr lang="en-US" altLang="zh-CN" sz="2400" i="1">
                        <a:solidFill>
                          <a:schemeClr val="tx1"/>
                        </a:solidFill>
                        <a:latin typeface="Cambria Math" panose="02040503050406030204" pitchFamily="18" charset="0"/>
                      </a:rPr>
                      <m:t>𝜑</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𝑋</m:t>
                    </m:r>
                    <m:r>
                      <a:rPr lang="en-US" altLang="zh-CN" sz="2400" i="1">
                        <a:solidFill>
                          <a:schemeClr val="tx1"/>
                        </a:solidFill>
                        <a:latin typeface="Cambria Math" panose="02040503050406030204" pitchFamily="18" charset="0"/>
                      </a:rPr>
                      <m:t>)</m:t>
                    </m:r>
                  </m:oMath>
                </a14:m>
                <a:r>
                  <a:rPr lang="zh-CN" altLang="zh-CN" sz="2400" dirty="0">
                    <a:solidFill>
                      <a:schemeClr val="tx1"/>
                    </a:solidFill>
                  </a:rPr>
                  <a:t>作用于</a:t>
                </a:r>
                <a14:m>
                  <m:oMath xmlns:m="http://schemas.openxmlformats.org/officeDocument/2006/math">
                    <m:r>
                      <a:rPr lang="en-US" altLang="zh-CN" sz="2400" i="1">
                        <a:solidFill>
                          <a:schemeClr val="tx1"/>
                        </a:solidFill>
                        <a:latin typeface="Cambria Math" panose="02040503050406030204" pitchFamily="18" charset="0"/>
                      </a:rPr>
                      <m:t>𝐷</m:t>
                    </m:r>
                  </m:oMath>
                </a14:m>
                <a:r>
                  <a:rPr lang="zh-CN" altLang="zh-CN" sz="2400" dirty="0">
                    <a:solidFill>
                      <a:schemeClr val="tx1"/>
                    </a:solidFill>
                  </a:rPr>
                  <a:t>中所有样本数据，将</a:t>
                </a:r>
                <a14:m>
                  <m:oMath xmlns:m="http://schemas.openxmlformats.org/officeDocument/2006/math">
                    <m:r>
                      <a:rPr lang="en-US" altLang="zh-CN" sz="2400" i="1">
                        <a:solidFill>
                          <a:schemeClr val="tx1"/>
                        </a:solidFill>
                        <a:latin typeface="Cambria Math" panose="02040503050406030204" pitchFamily="18" charset="0"/>
                      </a:rPr>
                      <m:t>𝐷</m:t>
                    </m:r>
                  </m:oMath>
                </a14:m>
                <a:r>
                  <a:rPr lang="zh-CN" altLang="en-US" sz="2400" dirty="0">
                    <a:solidFill>
                      <a:schemeClr val="tx1"/>
                    </a:solidFill>
                  </a:rPr>
                  <a:t>映射</a:t>
                </a:r>
                <a:r>
                  <a:rPr lang="zh-CN" altLang="zh-CN" sz="2400" dirty="0">
                    <a:solidFill>
                      <a:schemeClr val="tx1"/>
                    </a:solidFill>
                  </a:rPr>
                  <a:t>到高维空间，使得</a:t>
                </a:r>
                <a14:m>
                  <m:oMath xmlns:m="http://schemas.openxmlformats.org/officeDocument/2006/math">
                    <m:r>
                      <a:rPr lang="en-US" altLang="zh-CN" sz="2400" i="1">
                        <a:solidFill>
                          <a:schemeClr val="tx1"/>
                        </a:solidFill>
                        <a:latin typeface="Cambria Math" panose="02040503050406030204" pitchFamily="18" charset="0"/>
                      </a:rPr>
                      <m:t>𝐷</m:t>
                    </m:r>
                  </m:oMath>
                </a14:m>
                <a:r>
                  <a:rPr lang="zh-CN" altLang="zh-CN" sz="2400" dirty="0">
                    <a:solidFill>
                      <a:schemeClr val="tx1"/>
                    </a:solidFill>
                  </a:rPr>
                  <a:t>在高维空间的映像</a:t>
                </a:r>
                <a14:m>
                  <m:oMath xmlns:m="http://schemas.openxmlformats.org/officeDocument/2006/math">
                    <m:sSup>
                      <m:sSupPr>
                        <m:ctrlPr>
                          <a:rPr lang="zh-CN" altLang="zh-CN" sz="2400" i="1">
                            <a:solidFill>
                              <a:schemeClr val="tx1"/>
                            </a:solidFill>
                            <a:latin typeface="Cambria Math"/>
                          </a:rPr>
                        </m:ctrlPr>
                      </m:sSupPr>
                      <m:e>
                        <m:r>
                          <a:rPr lang="en-US" altLang="zh-CN" sz="2400" i="1">
                            <a:solidFill>
                              <a:schemeClr val="tx1"/>
                            </a:solidFill>
                            <a:latin typeface="Cambria Math" panose="02040503050406030204" pitchFamily="18" charset="0"/>
                          </a:rPr>
                          <m:t>𝐷</m:t>
                        </m:r>
                      </m:e>
                      <m:sup>
                        <m:r>
                          <a:rPr lang="en-US" altLang="zh-CN" sz="2400" i="1">
                            <a:solidFill>
                              <a:schemeClr val="tx1"/>
                            </a:solidFill>
                            <a:latin typeface="Cambria Math" panose="02040503050406030204" pitchFamily="18" charset="0"/>
                          </a:rPr>
                          <m:t>′</m:t>
                        </m:r>
                      </m:sup>
                    </m:sSup>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𝜑</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𝐷</m:t>
                    </m:r>
                    <m:r>
                      <a:rPr lang="en-US" altLang="zh-CN" sz="2400" i="1">
                        <a:solidFill>
                          <a:schemeClr val="tx1"/>
                        </a:solidFill>
                        <a:latin typeface="Cambria Math" panose="02040503050406030204" pitchFamily="18" charset="0"/>
                      </a:rPr>
                      <m:t>)</m:t>
                    </m:r>
                  </m:oMath>
                </a14:m>
                <a:r>
                  <a:rPr lang="zh-CN" altLang="zh-CN" sz="2400" dirty="0">
                    <a:solidFill>
                      <a:schemeClr val="tx1"/>
                    </a:solidFill>
                  </a:rPr>
                  <a:t>满足线性可分性，即有：</a:t>
                </a:r>
              </a:p>
              <a:p>
                <a:pPr>
                  <a:spcAft>
                    <a:spcPts val="600"/>
                  </a:spcAft>
                </a:pPr>
                <a14:m>
                  <m:oMathPara xmlns:m="http://schemas.openxmlformats.org/officeDocument/2006/math">
                    <m:oMathParaPr>
                      <m:jc m:val="centerGroup"/>
                    </m:oMathParaPr>
                    <m:oMath xmlns:m="http://schemas.openxmlformats.org/officeDocument/2006/math">
                      <m:sSup>
                        <m:sSupPr>
                          <m:ctrlPr>
                            <a:rPr lang="zh-CN" altLang="zh-CN" sz="2400" b="1" i="1">
                              <a:solidFill>
                                <a:srgbClr val="C00000"/>
                              </a:solidFill>
                              <a:latin typeface="Cambria Math"/>
                            </a:rPr>
                          </m:ctrlPr>
                        </m:sSupPr>
                        <m:e>
                          <m:r>
                            <a:rPr lang="en-US" altLang="zh-CN" sz="2400" b="1" i="1">
                              <a:solidFill>
                                <a:srgbClr val="C00000"/>
                              </a:solidFill>
                              <a:latin typeface="Cambria Math"/>
                            </a:rPr>
                            <m:t>𝐷</m:t>
                          </m:r>
                        </m:e>
                        <m:sup>
                          <m:r>
                            <a:rPr lang="en-US" altLang="zh-CN" sz="2400" b="1" i="1">
                              <a:solidFill>
                                <a:srgbClr val="C00000"/>
                              </a:solidFill>
                              <a:latin typeface="Cambria Math"/>
                            </a:rPr>
                            <m:t>′</m:t>
                          </m:r>
                        </m:sup>
                      </m:sSup>
                      <m:r>
                        <a:rPr lang="en-US" altLang="zh-CN" sz="2400" b="1" i="1">
                          <a:solidFill>
                            <a:srgbClr val="C00000"/>
                          </a:solidFill>
                          <a:latin typeface="Cambria Math"/>
                        </a:rPr>
                        <m:t>=</m:t>
                      </m:r>
                      <m:d>
                        <m:dPr>
                          <m:begChr m:val="{"/>
                          <m:endChr m:val="}"/>
                          <m:ctrlPr>
                            <a:rPr lang="zh-CN" altLang="zh-CN" sz="2400" b="1" i="1">
                              <a:solidFill>
                                <a:srgbClr val="C00000"/>
                              </a:solidFill>
                              <a:latin typeface="Cambria Math"/>
                            </a:rPr>
                          </m:ctrlPr>
                        </m:dPr>
                        <m:e>
                          <m:d>
                            <m:dPr>
                              <m:ctrlPr>
                                <a:rPr lang="zh-CN" altLang="zh-CN" sz="2400" b="1" i="1">
                                  <a:solidFill>
                                    <a:srgbClr val="C00000"/>
                                  </a:solidFill>
                                  <a:latin typeface="Cambria Math"/>
                                </a:rPr>
                              </m:ctrlPr>
                            </m:dPr>
                            <m:e>
                              <m:r>
                                <a:rPr lang="en-US" altLang="zh-CN" sz="2400" b="1" i="1">
                                  <a:solidFill>
                                    <a:srgbClr val="C00000"/>
                                  </a:solidFill>
                                  <a:latin typeface="Cambria Math"/>
                                </a:rPr>
                                <m:t>𝜑</m:t>
                              </m:r>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1</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1</m:t>
                                  </m:r>
                                </m:sub>
                              </m:sSub>
                            </m:e>
                          </m:d>
                          <m:r>
                            <a:rPr lang="en-US" altLang="zh-CN" sz="2400" b="1" i="1">
                              <a:solidFill>
                                <a:srgbClr val="C00000"/>
                              </a:solidFill>
                              <a:latin typeface="Cambria Math"/>
                            </a:rPr>
                            <m:t>,</m:t>
                          </m:r>
                          <m:d>
                            <m:dPr>
                              <m:ctrlPr>
                                <a:rPr lang="zh-CN" altLang="zh-CN" sz="2400" b="1" i="1">
                                  <a:solidFill>
                                    <a:srgbClr val="C00000"/>
                                  </a:solidFill>
                                  <a:latin typeface="Cambria Math"/>
                                </a:rPr>
                              </m:ctrlPr>
                            </m:dPr>
                            <m:e>
                              <m:r>
                                <a:rPr lang="en-US" altLang="zh-CN" sz="2400" b="1" i="1">
                                  <a:solidFill>
                                    <a:srgbClr val="C00000"/>
                                  </a:solidFill>
                                  <a:latin typeface="Cambria Math"/>
                                </a:rPr>
                                <m:t>𝜑</m:t>
                              </m:r>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2</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2</m:t>
                                  </m:r>
                                </m:sub>
                              </m:sSub>
                            </m:e>
                          </m:d>
                          <m:r>
                            <a:rPr lang="en-US" altLang="zh-CN" sz="2400" b="1" i="1">
                              <a:solidFill>
                                <a:srgbClr val="C00000"/>
                              </a:solidFill>
                              <a:latin typeface="Cambria Math"/>
                            </a:rPr>
                            <m:t>,</m:t>
                          </m:r>
                          <m:r>
                            <a:rPr lang="zh-CN" altLang="zh-CN" sz="2400" b="1" i="1">
                              <a:solidFill>
                                <a:srgbClr val="C00000"/>
                              </a:solidFill>
                              <a:latin typeface="Cambria Math"/>
                            </a:rPr>
                            <m:t>…</m:t>
                          </m:r>
                          <m:r>
                            <a:rPr lang="en-US" altLang="zh-CN" sz="2400" b="1" i="1">
                              <a:solidFill>
                                <a:srgbClr val="C00000"/>
                              </a:solidFill>
                              <a:latin typeface="Cambria Math"/>
                            </a:rPr>
                            <m:t>,</m:t>
                          </m:r>
                          <m:d>
                            <m:dPr>
                              <m:ctrlPr>
                                <a:rPr lang="zh-CN" altLang="zh-CN" sz="2400" b="1" i="1">
                                  <a:solidFill>
                                    <a:srgbClr val="C00000"/>
                                  </a:solidFill>
                                  <a:latin typeface="Cambria Math"/>
                                </a:rPr>
                              </m:ctrlPr>
                            </m:dPr>
                            <m:e>
                              <m:r>
                                <a:rPr lang="en-US" altLang="zh-CN" sz="2400" b="1" i="1">
                                  <a:solidFill>
                                    <a:srgbClr val="C00000"/>
                                  </a:solidFill>
                                  <a:latin typeface="Cambria Math"/>
                                </a:rPr>
                                <m:t>𝜑</m:t>
                              </m:r>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𝑋</m:t>
                                  </m:r>
                                </m:e>
                                <m:sub>
                                  <m:r>
                                    <a:rPr lang="en-US" altLang="zh-CN" sz="2400" b="1" i="1">
                                      <a:solidFill>
                                        <a:srgbClr val="C00000"/>
                                      </a:solidFill>
                                      <a:latin typeface="Cambria Math"/>
                                    </a:rPr>
                                    <m:t>𝑛</m:t>
                                  </m:r>
                                </m:sub>
                              </m:sSub>
                              <m:r>
                                <a:rPr lang="en-US" altLang="zh-CN" sz="2400" b="1" i="1">
                                  <a:solidFill>
                                    <a:srgbClr val="C00000"/>
                                  </a:solidFill>
                                  <a:latin typeface="Cambria Math"/>
                                </a:rPr>
                                <m:t>),</m:t>
                              </m:r>
                              <m:sSub>
                                <m:sSubPr>
                                  <m:ctrlPr>
                                    <a:rPr lang="zh-CN" altLang="zh-CN" sz="2400" b="1" i="1">
                                      <a:solidFill>
                                        <a:srgbClr val="C00000"/>
                                      </a:solidFill>
                                      <a:latin typeface="Cambria Math"/>
                                    </a:rPr>
                                  </m:ctrlPr>
                                </m:sSubPr>
                                <m:e>
                                  <m:r>
                                    <a:rPr lang="en-US" altLang="zh-CN" sz="2400" b="1" i="1">
                                      <a:solidFill>
                                        <a:srgbClr val="C00000"/>
                                      </a:solidFill>
                                      <a:latin typeface="Cambria Math"/>
                                    </a:rPr>
                                    <m:t>𝑦</m:t>
                                  </m:r>
                                </m:e>
                                <m:sub>
                                  <m:r>
                                    <a:rPr lang="en-US" altLang="zh-CN" sz="2400" b="1" i="1">
                                      <a:solidFill>
                                        <a:srgbClr val="C00000"/>
                                      </a:solidFill>
                                      <a:latin typeface="Cambria Math"/>
                                    </a:rPr>
                                    <m:t>𝑛</m:t>
                                  </m:r>
                                </m:sub>
                              </m:sSub>
                            </m:e>
                          </m:d>
                        </m:e>
                      </m:d>
                    </m:oMath>
                  </m:oMathPara>
                </a14:m>
                <a:endParaRPr lang="zh-CN" altLang="en-US" sz="2400" b="1" i="1" dirty="0">
                  <a:solidFill>
                    <a:srgbClr val="C00000"/>
                  </a:solidFill>
                  <a:latin typeface="Cambria Math"/>
                </a:endParaRPr>
              </a:p>
            </p:txBody>
          </p:sp>
        </mc:Choice>
        <mc:Fallback xmlns="">
          <p:sp>
            <p:nvSpPr>
              <p:cNvPr id="2" name="文本框 1">
                <a:extLst>
                  <a:ext uri="{FF2B5EF4-FFF2-40B4-BE49-F238E27FC236}">
                    <a16:creationId xmlns="" xmlns:a16="http://schemas.microsoft.com/office/drawing/2014/main" xmlns:a14="http://schemas.microsoft.com/office/drawing/2010/main" id="{70EBFED5-772F-4AAC-82AB-3B78A5555186}"/>
                  </a:ext>
                </a:extLst>
              </p:cNvPr>
              <p:cNvSpPr txBox="1">
                <a:spLocks noRot="1" noChangeAspect="1" noMove="1" noResize="1" noEditPoints="1" noAdjustHandles="1" noChangeArrowheads="1" noChangeShapeType="1" noTextEdit="1"/>
              </p:cNvSpPr>
              <p:nvPr/>
            </p:nvSpPr>
            <p:spPr>
              <a:xfrm>
                <a:off x="429924" y="951647"/>
                <a:ext cx="8174524" cy="1723549"/>
              </a:xfrm>
              <a:prstGeom prst="rect">
                <a:avLst/>
              </a:prstGeom>
              <a:blipFill rotWithShape="1">
                <a:blip r:embed="rId2"/>
                <a:stretch>
                  <a:fillRect l="-1194" t="-3887"/>
                </a:stretch>
              </a:blipFill>
            </p:spPr>
            <p:txBody>
              <a:bodyPr/>
              <a:lstStyle/>
              <a:p>
                <a:r>
                  <a:rPr lang="zh-CN" altLang="en-US">
                    <a:noFill/>
                  </a:rPr>
                  <a:t> </a:t>
                </a:r>
              </a:p>
            </p:txBody>
          </p:sp>
        </mc:Fallback>
      </mc:AlternateContent>
      <p:pic>
        <p:nvPicPr>
          <p:cNvPr id="3" name="图片 2">
            <a:extLst>
              <a:ext uri="{FF2B5EF4-FFF2-40B4-BE49-F238E27FC236}">
                <a16:creationId xmlns="" xmlns:a16="http://schemas.microsoft.com/office/drawing/2014/main" id="{3FE71874-22E7-4925-8947-1A1B6299708C}"/>
              </a:ext>
            </a:extLst>
          </p:cNvPr>
          <p:cNvPicPr>
            <a:picLocks noChangeAspect="1"/>
          </p:cNvPicPr>
          <p:nvPr/>
        </p:nvPicPr>
        <p:blipFill>
          <a:blip r:embed="rId3"/>
          <a:stretch>
            <a:fillRect/>
          </a:stretch>
        </p:blipFill>
        <p:spPr>
          <a:xfrm>
            <a:off x="882228" y="3717032"/>
            <a:ext cx="6380952" cy="253333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 xmlns:a16="http://schemas.microsoft.com/office/drawing/2014/main" id="{6638CD03-BB8B-4138-863F-B140EE53C9C6}"/>
                  </a:ext>
                </a:extLst>
              </p:cNvPr>
              <p:cNvSpPr txBox="1"/>
              <p:nvPr/>
            </p:nvSpPr>
            <p:spPr>
              <a:xfrm>
                <a:off x="611560" y="2675196"/>
                <a:ext cx="4923592" cy="523220"/>
              </a:xfrm>
              <a:prstGeom prst="rect">
                <a:avLst/>
              </a:prstGeom>
              <a:noFill/>
            </p:spPr>
            <p:txBody>
              <a:bodyPr wrap="none" rtlCol="0">
                <a:spAutoFit/>
              </a:bodyPr>
              <a:lstStyle/>
              <a:p>
                <a:r>
                  <a:rPr lang="zh-CN" altLang="en-US" sz="2800" b="1" dirty="0">
                    <a:solidFill>
                      <a:srgbClr val="FF0000"/>
                    </a:solidFill>
                  </a:rPr>
                  <a:t>关键：</a:t>
                </a:r>
                <a:r>
                  <a:rPr lang="zh-CN" altLang="zh-CN" sz="2800" dirty="0">
                    <a:solidFill>
                      <a:schemeClr val="tx1"/>
                    </a:solidFill>
                  </a:rPr>
                  <a:t>映像函数</a:t>
                </a:r>
                <a14:m>
                  <m:oMath xmlns:m="http://schemas.openxmlformats.org/officeDocument/2006/math">
                    <m:r>
                      <a:rPr lang="en-US" altLang="zh-CN" sz="2800" i="1">
                        <a:solidFill>
                          <a:schemeClr val="tx1"/>
                        </a:solidFill>
                        <a:latin typeface="Cambria Math" panose="02040503050406030204" pitchFamily="18" charset="0"/>
                      </a:rPr>
                      <m:t>𝜑</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𝑋</m:t>
                    </m:r>
                    <m:r>
                      <a:rPr lang="en-US" altLang="zh-CN" sz="2800" i="1">
                        <a:solidFill>
                          <a:schemeClr val="tx1"/>
                        </a:solidFill>
                        <a:latin typeface="Cambria Math" panose="02040503050406030204" pitchFamily="18" charset="0"/>
                      </a:rPr>
                      <m:t>)</m:t>
                    </m:r>
                  </m:oMath>
                </a14:m>
                <a:r>
                  <a:rPr lang="zh-CN" altLang="zh-CN" sz="2800" dirty="0">
                    <a:solidFill>
                      <a:schemeClr val="tx1"/>
                    </a:solidFill>
                  </a:rPr>
                  <a:t>的构造</a:t>
                </a:r>
                <a:r>
                  <a:rPr lang="zh-CN" altLang="en-US" sz="2800" dirty="0">
                    <a:solidFill>
                      <a:schemeClr val="tx1"/>
                    </a:solidFill>
                  </a:rPr>
                  <a:t>。</a:t>
                </a:r>
                <a:endParaRPr lang="en-US" altLang="zh-CN" sz="2800" dirty="0">
                  <a:solidFill>
                    <a:schemeClr val="tx1"/>
                  </a:solidFill>
                </a:endParaRPr>
              </a:p>
            </p:txBody>
          </p:sp>
        </mc:Choice>
        <mc:Fallback xmlns="">
          <p:sp>
            <p:nvSpPr>
              <p:cNvPr id="4" name="文本框 3">
                <a:extLst>
                  <a:ext uri="{FF2B5EF4-FFF2-40B4-BE49-F238E27FC236}">
                    <a16:creationId xmlns="" xmlns:a16="http://schemas.microsoft.com/office/drawing/2014/main" xmlns:a14="http://schemas.microsoft.com/office/drawing/2010/main" id="{6638CD03-BB8B-4138-863F-B140EE53C9C6}"/>
                  </a:ext>
                </a:extLst>
              </p:cNvPr>
              <p:cNvSpPr txBox="1">
                <a:spLocks noRot="1" noChangeAspect="1" noMove="1" noResize="1" noEditPoints="1" noAdjustHandles="1" noChangeArrowheads="1" noChangeShapeType="1" noTextEdit="1"/>
              </p:cNvSpPr>
              <p:nvPr/>
            </p:nvSpPr>
            <p:spPr>
              <a:xfrm>
                <a:off x="611560" y="2675196"/>
                <a:ext cx="4923592" cy="523220"/>
              </a:xfrm>
              <a:prstGeom prst="rect">
                <a:avLst/>
              </a:prstGeom>
              <a:blipFill rotWithShape="1">
                <a:blip r:embed="rId4"/>
                <a:stretch>
                  <a:fillRect l="-2475" t="-16279" r="-1485" b="-26744"/>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795432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32656"/>
            <a:ext cx="8229600" cy="1143000"/>
          </a:xfrm>
        </p:spPr>
        <p:txBody>
          <a:bodyPr/>
          <a:lstStyle/>
          <a:p>
            <a:r>
              <a:rPr lang="en-US" altLang="zh-CN" dirty="0" smtClean="0"/>
              <a:t>5.1.1 </a:t>
            </a:r>
            <a:r>
              <a:rPr lang="zh-CN" altLang="en-US" dirty="0" smtClean="0"/>
              <a:t>什么是机器学习？</a:t>
            </a:r>
          </a:p>
        </p:txBody>
      </p:sp>
      <p:sp>
        <p:nvSpPr>
          <p:cNvPr id="11267" name="Rectangle 3"/>
          <p:cNvSpPr>
            <a:spLocks noGrp="1" noChangeArrowheads="1"/>
          </p:cNvSpPr>
          <p:nvPr>
            <p:ph type="body" idx="1"/>
          </p:nvPr>
        </p:nvSpPr>
        <p:spPr>
          <a:xfrm>
            <a:off x="228600" y="1484784"/>
            <a:ext cx="8686800" cy="4733880"/>
          </a:xfrm>
        </p:spPr>
        <p:txBody>
          <a:bodyPr>
            <a:normAutofit fontScale="92500" lnSpcReduction="10000"/>
          </a:bodyPr>
          <a:lstStyle/>
          <a:p>
            <a:r>
              <a:rPr lang="zh-CN" altLang="en-US" sz="3200" dirty="0" smtClean="0"/>
              <a:t>机器学习？</a:t>
            </a:r>
          </a:p>
          <a:p>
            <a:pPr lvl="1"/>
            <a:r>
              <a:rPr lang="zh-CN" altLang="en-US" sz="2600" dirty="0" smtClean="0"/>
              <a:t>从历史数据中，发现某些模式或规律（描述）</a:t>
            </a:r>
          </a:p>
          <a:p>
            <a:pPr lvl="1"/>
            <a:r>
              <a:rPr lang="zh-CN" altLang="en-US" sz="2600" dirty="0" smtClean="0"/>
              <a:t>利用发现的模式和规律进行预测</a:t>
            </a:r>
          </a:p>
          <a:p>
            <a:r>
              <a:rPr lang="zh-CN" altLang="en-US" sz="3200" dirty="0" smtClean="0"/>
              <a:t>机器学习的定义</a:t>
            </a:r>
          </a:p>
          <a:p>
            <a:pPr lvl="1"/>
            <a:r>
              <a:rPr lang="zh-CN" altLang="en-US" sz="2600" b="1" dirty="0" smtClean="0">
                <a:solidFill>
                  <a:srgbClr val="FF0000"/>
                </a:solidFill>
              </a:rPr>
              <a:t>基于历史经验的，描述和预测的理论、方法和算法。</a:t>
            </a:r>
            <a:endParaRPr lang="en-US" altLang="zh-CN" sz="2600" b="1" dirty="0" smtClean="0">
              <a:solidFill>
                <a:srgbClr val="FF0000"/>
              </a:solidFill>
            </a:endParaRPr>
          </a:p>
          <a:p>
            <a:pPr lvl="1"/>
            <a:r>
              <a:rPr lang="zh-CN" altLang="en-US" dirty="0">
                <a:latin typeface="+mn-ea"/>
              </a:rPr>
              <a:t>从人工智能的角度看，</a:t>
            </a:r>
            <a:r>
              <a:rPr lang="zh-CN" altLang="en-US" b="1" dirty="0">
                <a:solidFill>
                  <a:srgbClr val="FF0000"/>
                </a:solidFill>
                <a:latin typeface="+mn-ea"/>
              </a:rPr>
              <a:t>机器学习是一门研究使用计算机获取新的知识和技能，提高现有计算机求解问题能力的</a:t>
            </a:r>
            <a:r>
              <a:rPr lang="zh-CN" altLang="en-US" b="1" dirty="0" smtClean="0">
                <a:solidFill>
                  <a:srgbClr val="FF0000"/>
                </a:solidFill>
                <a:latin typeface="+mn-ea"/>
              </a:rPr>
              <a:t>科学</a:t>
            </a:r>
            <a:endParaRPr lang="zh-CN" altLang="en-US" sz="2600" b="1" dirty="0" smtClean="0">
              <a:solidFill>
                <a:srgbClr val="FF0000"/>
              </a:solidFill>
            </a:endParaRPr>
          </a:p>
          <a:p>
            <a:r>
              <a:rPr lang="zh-CN" altLang="en-US" sz="3200" dirty="0" smtClean="0"/>
              <a:t>机器学习可行性的保证</a:t>
            </a:r>
          </a:p>
          <a:p>
            <a:pPr lvl="1"/>
            <a:r>
              <a:rPr lang="zh-CN" altLang="en-US" sz="2600" dirty="0" smtClean="0"/>
              <a:t>将来，至少是不远的将来，情况不会与收集的样本数据时有很大的不同，因此未来的预测也将有望是正确的。</a:t>
            </a:r>
          </a:p>
          <a:p>
            <a:endParaRPr lang="en-US" altLang="zh-CN" sz="2800" dirty="0"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64396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 calcmode="lin" valueType="num">
                                      <p:cBhvr additive="base">
                                        <p:cTn id="7"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 calcmode="lin" valueType="num">
                                      <p:cBhvr additive="base">
                                        <p:cTn id="13"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 calcmode="lin" valueType="num">
                                      <p:cBhvr additive="base">
                                        <p:cTn id="19"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 calcmode="lin" valueType="num">
                                      <p:cBhvr additive="base">
                                        <p:cTn id="25"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anim calcmode="lin" valueType="num">
                                      <p:cBhvr additive="base">
                                        <p:cTn id="31"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 xmlns:a16="http://schemas.microsoft.com/office/drawing/2014/main" id="{B8823E7D-47A4-434D-A569-B362438245D7}"/>
                  </a:ext>
                </a:extLst>
              </p:cNvPr>
              <p:cNvSpPr txBox="1"/>
              <p:nvPr/>
            </p:nvSpPr>
            <p:spPr>
              <a:xfrm>
                <a:off x="179512" y="1844824"/>
                <a:ext cx="8712968" cy="3831818"/>
              </a:xfrm>
              <a:prstGeom prst="rect">
                <a:avLst/>
              </a:prstGeom>
              <a:noFill/>
            </p:spPr>
            <p:txBody>
              <a:bodyPr wrap="square" rtlCol="0">
                <a:spAutoFit/>
              </a:bodyPr>
              <a:lstStyle/>
              <a:p>
                <a:pPr>
                  <a:spcAft>
                    <a:spcPts val="1800"/>
                  </a:spcAft>
                </a:pPr>
                <a:r>
                  <a:rPr lang="zh-CN" altLang="zh-CN" sz="2400" dirty="0">
                    <a:solidFill>
                      <a:schemeClr val="tx1"/>
                    </a:solidFill>
                  </a:rPr>
                  <a:t>训练样本集</a:t>
                </a:r>
                <a:r>
                  <a:rPr lang="zh-CN" altLang="en-US" sz="2400" dirty="0">
                    <a:solidFill>
                      <a:schemeClr val="tx1"/>
                    </a:solidFill>
                  </a:rPr>
                  <a:t>：</a:t>
                </a:r>
                <a14:m>
                  <m:oMath xmlns:m="http://schemas.openxmlformats.org/officeDocument/2006/math">
                    <m:r>
                      <a:rPr lang="en-US" altLang="zh-CN" sz="2400" i="1">
                        <a:solidFill>
                          <a:srgbClr val="C00000"/>
                        </a:solidFill>
                        <a:latin typeface="Cambria Math"/>
                      </a:rPr>
                      <m:t>𝑆</m:t>
                    </m:r>
                    <m:r>
                      <a:rPr lang="en-US" altLang="zh-CN" sz="2400" i="1">
                        <a:solidFill>
                          <a:srgbClr val="C00000"/>
                        </a:solidFill>
                        <a:latin typeface="Cambria Math"/>
                      </a:rPr>
                      <m:t>=</m:t>
                    </m:r>
                    <m:d>
                      <m:dPr>
                        <m:begChr m:val="{"/>
                        <m:endChr m:val="}"/>
                        <m:ctrlPr>
                          <a:rPr lang="en-US" altLang="zh-CN" sz="2400" i="1">
                            <a:solidFill>
                              <a:srgbClr val="C00000"/>
                            </a:solidFill>
                            <a:latin typeface="Cambria Math"/>
                          </a:rPr>
                        </m:ctrlPr>
                      </m:dPr>
                      <m:e>
                        <m:d>
                          <m:dPr>
                            <m:ctrlPr>
                              <a:rPr lang="zh-CN" altLang="zh-CN" sz="2400" i="1">
                                <a:solidFill>
                                  <a:srgbClr val="C00000"/>
                                </a:solidFill>
                                <a:latin typeface="Cambria Math"/>
                              </a:rPr>
                            </m:ctrlPr>
                          </m:dPr>
                          <m:e>
                            <m:sSub>
                              <m:sSubPr>
                                <m:ctrlPr>
                                  <a:rPr lang="zh-CN" altLang="zh-CN" sz="2400" i="1">
                                    <a:solidFill>
                                      <a:srgbClr val="C00000"/>
                                    </a:solidFill>
                                    <a:latin typeface="Cambria Math"/>
                                  </a:rPr>
                                </m:ctrlPr>
                              </m:sSubPr>
                              <m:e>
                                <m:r>
                                  <a:rPr lang="en-US" altLang="zh-CN" sz="2400" i="1">
                                    <a:solidFill>
                                      <a:srgbClr val="C00000"/>
                                    </a:solidFill>
                                    <a:latin typeface="Cambria Math"/>
                                  </a:rPr>
                                  <m:t>𝑋</m:t>
                                </m:r>
                              </m:e>
                              <m:sub>
                                <m:r>
                                  <a:rPr lang="en-US" altLang="zh-CN" sz="2400" i="1">
                                    <a:solidFill>
                                      <a:srgbClr val="C00000"/>
                                    </a:solidFill>
                                    <a:latin typeface="Cambria Math"/>
                                  </a:rPr>
                                  <m:t>1</m:t>
                                </m:r>
                              </m:sub>
                            </m:sSub>
                            <m:r>
                              <a:rPr lang="en-US" altLang="zh-CN" sz="2400" i="1">
                                <a:solidFill>
                                  <a:srgbClr val="C00000"/>
                                </a:solidFill>
                                <a:latin typeface="Cambria Math"/>
                              </a:rPr>
                              <m:t>,</m:t>
                            </m:r>
                            <m:sSub>
                              <m:sSubPr>
                                <m:ctrlPr>
                                  <a:rPr lang="zh-CN" altLang="zh-CN" sz="2400" i="1">
                                    <a:solidFill>
                                      <a:srgbClr val="C00000"/>
                                    </a:solidFill>
                                    <a:latin typeface="Cambria Math"/>
                                  </a:rPr>
                                </m:ctrlPr>
                              </m:sSubPr>
                              <m:e>
                                <m:r>
                                  <a:rPr lang="en-US" altLang="zh-CN" sz="2400" i="1">
                                    <a:solidFill>
                                      <a:srgbClr val="C00000"/>
                                    </a:solidFill>
                                    <a:latin typeface="Cambria Math"/>
                                  </a:rPr>
                                  <m:t>𝑦</m:t>
                                </m:r>
                              </m:e>
                              <m:sub>
                                <m:r>
                                  <a:rPr lang="en-US" altLang="zh-CN" sz="2400" i="1">
                                    <a:solidFill>
                                      <a:srgbClr val="C00000"/>
                                    </a:solidFill>
                                    <a:latin typeface="Cambria Math"/>
                                  </a:rPr>
                                  <m:t>1</m:t>
                                </m:r>
                              </m:sub>
                            </m:sSub>
                          </m:e>
                        </m:d>
                        <m:r>
                          <a:rPr lang="en-US" altLang="zh-CN" sz="2400" i="1">
                            <a:solidFill>
                              <a:srgbClr val="C00000"/>
                            </a:solidFill>
                            <a:latin typeface="Cambria Math"/>
                          </a:rPr>
                          <m:t>,</m:t>
                        </m:r>
                        <m:d>
                          <m:dPr>
                            <m:ctrlPr>
                              <a:rPr lang="zh-CN" altLang="zh-CN" sz="2400" i="1">
                                <a:solidFill>
                                  <a:srgbClr val="C00000"/>
                                </a:solidFill>
                                <a:latin typeface="Cambria Math"/>
                              </a:rPr>
                            </m:ctrlPr>
                          </m:dPr>
                          <m:e>
                            <m:sSub>
                              <m:sSubPr>
                                <m:ctrlPr>
                                  <a:rPr lang="zh-CN" altLang="zh-CN" sz="2400" i="1">
                                    <a:solidFill>
                                      <a:srgbClr val="C00000"/>
                                    </a:solidFill>
                                    <a:latin typeface="Cambria Math"/>
                                  </a:rPr>
                                </m:ctrlPr>
                              </m:sSubPr>
                              <m:e>
                                <m:r>
                                  <a:rPr lang="en-US" altLang="zh-CN" sz="2400" i="1">
                                    <a:solidFill>
                                      <a:srgbClr val="C00000"/>
                                    </a:solidFill>
                                    <a:latin typeface="Cambria Math"/>
                                  </a:rPr>
                                  <m:t>𝑋</m:t>
                                </m:r>
                              </m:e>
                              <m:sub>
                                <m:r>
                                  <a:rPr lang="en-US" altLang="zh-CN" sz="2400" i="1">
                                    <a:solidFill>
                                      <a:srgbClr val="C00000"/>
                                    </a:solidFill>
                                    <a:latin typeface="Cambria Math"/>
                                  </a:rPr>
                                  <m:t>2</m:t>
                                </m:r>
                              </m:sub>
                            </m:sSub>
                            <m:r>
                              <a:rPr lang="en-US" altLang="zh-CN" sz="2400" i="1">
                                <a:solidFill>
                                  <a:srgbClr val="C00000"/>
                                </a:solidFill>
                                <a:latin typeface="Cambria Math"/>
                              </a:rPr>
                              <m:t>,</m:t>
                            </m:r>
                            <m:sSub>
                              <m:sSubPr>
                                <m:ctrlPr>
                                  <a:rPr lang="zh-CN" altLang="zh-CN" sz="2400" i="1">
                                    <a:solidFill>
                                      <a:srgbClr val="C00000"/>
                                    </a:solidFill>
                                    <a:latin typeface="Cambria Math"/>
                                  </a:rPr>
                                </m:ctrlPr>
                              </m:sSubPr>
                              <m:e>
                                <m:r>
                                  <a:rPr lang="en-US" altLang="zh-CN" sz="2400" i="1">
                                    <a:solidFill>
                                      <a:srgbClr val="C00000"/>
                                    </a:solidFill>
                                    <a:latin typeface="Cambria Math"/>
                                  </a:rPr>
                                  <m:t>𝑦</m:t>
                                </m:r>
                              </m:e>
                              <m:sub>
                                <m:r>
                                  <a:rPr lang="en-US" altLang="zh-CN" sz="2400" i="1">
                                    <a:solidFill>
                                      <a:srgbClr val="C00000"/>
                                    </a:solidFill>
                                    <a:latin typeface="Cambria Math"/>
                                  </a:rPr>
                                  <m:t>2</m:t>
                                </m:r>
                              </m:sub>
                            </m:sSub>
                          </m:e>
                        </m:d>
                        <m:r>
                          <a:rPr lang="en-US" altLang="zh-CN" sz="2400" i="1">
                            <a:solidFill>
                              <a:srgbClr val="C00000"/>
                            </a:solidFill>
                            <a:latin typeface="Cambria Math"/>
                          </a:rPr>
                          <m:t>,</m:t>
                        </m:r>
                        <m:r>
                          <a:rPr lang="zh-CN" altLang="zh-CN" sz="2400" i="1">
                            <a:solidFill>
                              <a:srgbClr val="C00000"/>
                            </a:solidFill>
                            <a:latin typeface="Cambria Math"/>
                          </a:rPr>
                          <m:t>…</m:t>
                        </m:r>
                        <m:r>
                          <a:rPr lang="en-US" altLang="zh-CN" sz="2400" i="1">
                            <a:solidFill>
                              <a:srgbClr val="C00000"/>
                            </a:solidFill>
                            <a:latin typeface="Cambria Math"/>
                          </a:rPr>
                          <m:t>,</m:t>
                        </m:r>
                        <m:d>
                          <m:dPr>
                            <m:ctrlPr>
                              <a:rPr lang="en-US" altLang="zh-CN" sz="2400" i="1">
                                <a:solidFill>
                                  <a:srgbClr val="C00000"/>
                                </a:solidFill>
                                <a:latin typeface="Cambria Math"/>
                              </a:rPr>
                            </m:ctrlPr>
                          </m:dPr>
                          <m:e>
                            <m:sSub>
                              <m:sSubPr>
                                <m:ctrlPr>
                                  <a:rPr lang="zh-CN" altLang="zh-CN" sz="2400" i="1">
                                    <a:solidFill>
                                      <a:srgbClr val="C00000"/>
                                    </a:solidFill>
                                    <a:latin typeface="Cambria Math"/>
                                  </a:rPr>
                                </m:ctrlPr>
                              </m:sSubPr>
                              <m:e>
                                <m:r>
                                  <a:rPr lang="en-US" altLang="zh-CN" sz="2400" i="1">
                                    <a:solidFill>
                                      <a:srgbClr val="C00000"/>
                                    </a:solidFill>
                                    <a:latin typeface="Cambria Math"/>
                                  </a:rPr>
                                  <m:t>𝑋</m:t>
                                </m:r>
                              </m:e>
                              <m:sub>
                                <m:r>
                                  <a:rPr lang="en-US" altLang="zh-CN" sz="2400" i="1">
                                    <a:solidFill>
                                      <a:srgbClr val="C00000"/>
                                    </a:solidFill>
                                    <a:latin typeface="Cambria Math"/>
                                  </a:rPr>
                                  <m:t>𝑛</m:t>
                                </m:r>
                              </m:sub>
                            </m:sSub>
                            <m:r>
                              <a:rPr lang="en-US" altLang="zh-CN" sz="2400" i="1">
                                <a:solidFill>
                                  <a:srgbClr val="C00000"/>
                                </a:solidFill>
                                <a:latin typeface="Cambria Math"/>
                              </a:rPr>
                              <m:t>,</m:t>
                            </m:r>
                            <m:sSub>
                              <m:sSubPr>
                                <m:ctrlPr>
                                  <a:rPr lang="zh-CN" altLang="zh-CN" sz="2400" i="1">
                                    <a:solidFill>
                                      <a:srgbClr val="C00000"/>
                                    </a:solidFill>
                                    <a:latin typeface="Cambria Math"/>
                                  </a:rPr>
                                </m:ctrlPr>
                              </m:sSubPr>
                              <m:e>
                                <m:r>
                                  <a:rPr lang="en-US" altLang="zh-CN" sz="2400" i="1">
                                    <a:solidFill>
                                      <a:srgbClr val="C00000"/>
                                    </a:solidFill>
                                    <a:latin typeface="Cambria Math"/>
                                  </a:rPr>
                                  <m:t>𝑦</m:t>
                                </m:r>
                              </m:e>
                              <m:sub>
                                <m:r>
                                  <a:rPr lang="en-US" altLang="zh-CN" sz="2400" i="1">
                                    <a:solidFill>
                                      <a:srgbClr val="C00000"/>
                                    </a:solidFill>
                                    <a:latin typeface="Cambria Math"/>
                                  </a:rPr>
                                  <m:t>𝑛</m:t>
                                </m:r>
                              </m:sub>
                            </m:sSub>
                          </m:e>
                        </m:d>
                      </m:e>
                    </m:d>
                  </m:oMath>
                </a14:m>
                <a:endParaRPr lang="en-US" altLang="zh-CN" sz="2400" i="1" dirty="0">
                  <a:solidFill>
                    <a:srgbClr val="C00000"/>
                  </a:solidFill>
                  <a:latin typeface="Cambria Math"/>
                </a:endParaRPr>
              </a:p>
              <a:p>
                <a:pPr>
                  <a:spcAft>
                    <a:spcPts val="1800"/>
                  </a:spcAft>
                </a:pPr>
                <a:r>
                  <a:rPr lang="en-US" altLang="zh-CN" sz="2400" dirty="0">
                    <a:solidFill>
                      <a:schemeClr val="tx1"/>
                    </a:solidFill>
                  </a:rPr>
                  <a:t>SVM</a:t>
                </a:r>
                <a:r>
                  <a:rPr lang="zh-CN" altLang="zh-CN" sz="2400" dirty="0">
                    <a:solidFill>
                      <a:schemeClr val="tx1"/>
                    </a:solidFill>
                  </a:rPr>
                  <a:t>模型的经验风险</a:t>
                </a:r>
                <a:r>
                  <a:rPr lang="zh-CN" altLang="en-US" sz="2400" dirty="0">
                    <a:solidFill>
                      <a:schemeClr val="tx1"/>
                    </a:solidFill>
                  </a:rPr>
                  <a:t>：</a:t>
                </a:r>
                <a:endParaRPr lang="en-US" altLang="zh-CN" sz="2400" dirty="0">
                  <a:solidFill>
                    <a:schemeClr val="tx1"/>
                  </a:solidFill>
                </a:endParaRPr>
              </a:p>
              <a:p>
                <a:pPr>
                  <a:spcAft>
                    <a:spcPts val="1800"/>
                  </a:spcAft>
                </a:pPr>
                <a:endParaRPr lang="en-US" altLang="zh-CN" sz="2400" dirty="0" smtClean="0">
                  <a:solidFill>
                    <a:srgbClr val="FF0000"/>
                  </a:solidFill>
                </a:endParaRPr>
              </a:p>
              <a:p>
                <a:pPr>
                  <a:spcAft>
                    <a:spcPts val="1800"/>
                  </a:spcAft>
                </a:pPr>
                <a:endParaRPr lang="en-US" altLang="zh-CN" sz="2400" dirty="0">
                  <a:solidFill>
                    <a:srgbClr val="FF0000"/>
                  </a:solidFill>
                </a:endParaRPr>
              </a:p>
              <a:p>
                <a:pPr>
                  <a:spcAft>
                    <a:spcPts val="1800"/>
                  </a:spcAft>
                </a:pPr>
                <a:r>
                  <a:rPr lang="zh-CN" altLang="zh-CN" sz="2400" dirty="0" smtClean="0">
                    <a:solidFill>
                      <a:srgbClr val="FF0000"/>
                    </a:solidFill>
                  </a:rPr>
                  <a:t>训练样本</a:t>
                </a:r>
                <a:r>
                  <a:rPr lang="zh-CN" altLang="zh-CN" sz="2400" dirty="0">
                    <a:solidFill>
                      <a:srgbClr val="FF0000"/>
                    </a:solidFill>
                  </a:rPr>
                  <a:t>数足够多时</a:t>
                </a:r>
                <a:r>
                  <a:rPr lang="zh-CN" altLang="en-US" sz="2400" dirty="0" smtClean="0">
                    <a:solidFill>
                      <a:srgbClr val="FF0000"/>
                    </a:solidFill>
                  </a:rPr>
                  <a:t>：</a:t>
                </a:r>
                <a:r>
                  <a:rPr lang="zh-CN" altLang="zh-CN" sz="2400" dirty="0" smtClean="0">
                    <a:solidFill>
                      <a:schemeClr val="tx1"/>
                    </a:solidFill>
                  </a:rPr>
                  <a:t>此时</a:t>
                </a:r>
                <a:r>
                  <a:rPr lang="zh-CN" altLang="zh-CN" sz="2400" dirty="0">
                    <a:solidFill>
                      <a:srgbClr val="FF0000"/>
                    </a:solidFill>
                  </a:rPr>
                  <a:t>经验风险</a:t>
                </a:r>
                <a:r>
                  <a:rPr lang="zh-CN" altLang="zh-CN" sz="2400" dirty="0">
                    <a:solidFill>
                      <a:schemeClr val="tx1"/>
                    </a:solidFill>
                  </a:rPr>
                  <a:t>大体能够代表泛化误差</a:t>
                </a:r>
                <a:r>
                  <a:rPr lang="zh-CN" altLang="en-US" sz="2400" dirty="0">
                    <a:solidFill>
                      <a:schemeClr val="tx1"/>
                    </a:solidFill>
                  </a:rPr>
                  <a:t>，</a:t>
                </a:r>
                <a:r>
                  <a:rPr lang="zh-CN" altLang="zh-CN" sz="2400" dirty="0">
                    <a:solidFill>
                      <a:schemeClr val="tx1"/>
                    </a:solidFill>
                  </a:rPr>
                  <a:t>使用经验风险来代替泛化误差作为模型泛化性能的度量指标</a:t>
                </a:r>
                <a:r>
                  <a:rPr lang="zh-CN" altLang="en-US" sz="2400" dirty="0" smtClean="0">
                    <a:solidFill>
                      <a:schemeClr val="tx1"/>
                    </a:solidFill>
                  </a:rPr>
                  <a:t>；</a:t>
                </a:r>
                <a:endParaRPr lang="en-US" altLang="zh-CN" sz="2400" dirty="0" smtClean="0">
                  <a:solidFill>
                    <a:schemeClr val="tx1"/>
                  </a:solidFill>
                </a:endParaRPr>
              </a:p>
              <a:p>
                <a:pPr>
                  <a:spcAft>
                    <a:spcPts val="1800"/>
                  </a:spcAft>
                </a:pPr>
                <a:endParaRPr lang="zh-CN" altLang="zh-CN" sz="2400" dirty="0">
                  <a:solidFill>
                    <a:schemeClr val="tx1"/>
                  </a:solidFill>
                </a:endParaRPr>
              </a:p>
            </p:txBody>
          </p:sp>
        </mc:Choice>
        <mc:Fallback xmlns="">
          <p:sp>
            <p:nvSpPr>
              <p:cNvPr id="2" name="文本框 1">
                <a:extLst>
                  <a:ext uri="{FF2B5EF4-FFF2-40B4-BE49-F238E27FC236}">
                    <a16:creationId xmlns="" xmlns:a16="http://schemas.microsoft.com/office/drawing/2014/main" xmlns:a14="http://schemas.microsoft.com/office/drawing/2010/main" id="{B8823E7D-47A4-434D-A569-B362438245D7}"/>
                  </a:ext>
                </a:extLst>
              </p:cNvPr>
              <p:cNvSpPr txBox="1">
                <a:spLocks noRot="1" noChangeAspect="1" noMove="1" noResize="1" noEditPoints="1" noAdjustHandles="1" noChangeArrowheads="1" noChangeShapeType="1" noTextEdit="1"/>
              </p:cNvSpPr>
              <p:nvPr/>
            </p:nvSpPr>
            <p:spPr>
              <a:xfrm>
                <a:off x="179512" y="1844824"/>
                <a:ext cx="8712968" cy="3831818"/>
              </a:xfrm>
              <a:prstGeom prst="rect">
                <a:avLst/>
              </a:prstGeom>
              <a:blipFill rotWithShape="1">
                <a:blip r:embed="rId2"/>
                <a:stretch>
                  <a:fillRect l="-1049" t="-1752"/>
                </a:stretch>
              </a:blipFill>
            </p:spPr>
            <p:txBody>
              <a:bodyPr/>
              <a:lstStyle/>
              <a:p>
                <a:r>
                  <a:rPr lang="zh-CN" altLang="en-US">
                    <a:noFill/>
                  </a:rPr>
                  <a:t> </a:t>
                </a:r>
              </a:p>
            </p:txBody>
          </p:sp>
        </mc:Fallback>
      </mc:AlternateContent>
      <p:sp>
        <p:nvSpPr>
          <p:cNvPr id="5" name="Rectangle 2"/>
          <p:cNvSpPr>
            <a:spLocks noGrp="1" noChangeArrowheads="1"/>
          </p:cNvSpPr>
          <p:nvPr>
            <p:ph type="title"/>
          </p:nvPr>
        </p:nvSpPr>
        <p:spPr>
          <a:xfrm>
            <a:off x="179512" y="348129"/>
            <a:ext cx="6823844" cy="1224136"/>
          </a:xfrm>
        </p:spPr>
        <p:txBody>
          <a:bodyPr>
            <a:normAutofit/>
          </a:bodyPr>
          <a:lstStyle/>
          <a:p>
            <a:pPr>
              <a:defRPr/>
            </a:pPr>
            <a:r>
              <a:rPr lang="zh-CN" altLang="en-US" dirty="0"/>
              <a:t>三</a:t>
            </a:r>
            <a:r>
              <a:rPr lang="zh-CN" altLang="en-US" dirty="0" smtClean="0"/>
              <a:t>、结构</a:t>
            </a:r>
            <a:r>
              <a:rPr lang="zh-CN" altLang="en-US" dirty="0"/>
              <a:t>风险分析</a:t>
            </a:r>
            <a:endParaRPr lang="zh-CN" altLang="zh-CN"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140968"/>
            <a:ext cx="3234273" cy="82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1692935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FD994E9D-5A28-4551-B412-E0F6C9FCA503}"/>
                  </a:ext>
                </a:extLst>
              </p:cNvPr>
              <p:cNvSpPr txBox="1"/>
              <p:nvPr/>
            </p:nvSpPr>
            <p:spPr>
              <a:xfrm>
                <a:off x="395536" y="1628800"/>
                <a:ext cx="8397561" cy="4693593"/>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zh-CN" altLang="zh-CN" sz="2400" dirty="0">
                    <a:solidFill>
                      <a:srgbClr val="FF0000"/>
                    </a:solidFill>
                  </a:rPr>
                  <a:t>训练样本数目较少时</a:t>
                </a:r>
                <a:r>
                  <a:rPr lang="zh-CN" altLang="en-US" sz="2400" dirty="0">
                    <a:solidFill>
                      <a:srgbClr val="FF0000"/>
                    </a:solidFill>
                  </a:rPr>
                  <a:t>：</a:t>
                </a:r>
                <a:r>
                  <a:rPr lang="zh-CN" altLang="zh-CN" sz="2400" dirty="0">
                    <a:solidFill>
                      <a:schemeClr val="tx1"/>
                    </a:solidFill>
                  </a:rPr>
                  <a:t>经验风险和泛化误差之间通常会有较大差别</a:t>
                </a:r>
                <a:r>
                  <a:rPr lang="zh-CN" altLang="en-US" sz="2400" dirty="0">
                    <a:solidFill>
                      <a:schemeClr val="tx1"/>
                    </a:solidFill>
                  </a:rPr>
                  <a:t>，</a:t>
                </a:r>
                <a:r>
                  <a:rPr lang="zh-CN" altLang="zh-CN" sz="2400" dirty="0">
                    <a:solidFill>
                      <a:schemeClr val="tx1"/>
                    </a:solidFill>
                  </a:rPr>
                  <a:t>采用</a:t>
                </a:r>
                <a:r>
                  <a:rPr lang="zh-CN" altLang="zh-CN" sz="2400" dirty="0">
                    <a:solidFill>
                      <a:srgbClr val="FF0000"/>
                    </a:solidFill>
                  </a:rPr>
                  <a:t>结构风险</a:t>
                </a:r>
                <a:r>
                  <a:rPr lang="zh-CN" altLang="en-US" sz="2400" dirty="0">
                    <a:solidFill>
                      <a:schemeClr val="tx1"/>
                    </a:solidFill>
                  </a:rPr>
                  <a:t>。</a:t>
                </a:r>
                <a:endParaRPr lang="en-US" altLang="zh-CN" sz="2400" dirty="0">
                  <a:solidFill>
                    <a:schemeClr val="tx1"/>
                  </a:solidFill>
                </a:endParaRPr>
              </a:p>
              <a:p>
                <a:pPr marL="342900" indent="-342900">
                  <a:spcAft>
                    <a:spcPts val="600"/>
                  </a:spcAft>
                  <a:buFont typeface="Wingdings" panose="05000000000000000000" pitchFamily="2" charset="2"/>
                  <a:buChar char="Ø"/>
                </a:pPr>
                <a:r>
                  <a:rPr lang="zh-CN" altLang="zh-CN" sz="2400" dirty="0">
                    <a:solidFill>
                      <a:srgbClr val="FF0000"/>
                    </a:solidFill>
                  </a:rPr>
                  <a:t>结构风险</a:t>
                </a:r>
                <a:r>
                  <a:rPr lang="zh-CN" altLang="en-US" sz="2400" dirty="0">
                    <a:solidFill>
                      <a:schemeClr val="accent6"/>
                    </a:solidFill>
                  </a:rPr>
                  <a:t>：</a:t>
                </a:r>
                <a:r>
                  <a:rPr lang="zh-CN" altLang="zh-CN" sz="2400" dirty="0">
                    <a:solidFill>
                      <a:schemeClr val="tx1"/>
                    </a:solidFill>
                  </a:rPr>
                  <a:t>经验风险</a:t>
                </a:r>
                <a:r>
                  <a:rPr lang="en-US" altLang="zh-CN" sz="2400" dirty="0">
                    <a:solidFill>
                      <a:schemeClr val="tx1"/>
                    </a:solidFill>
                  </a:rPr>
                  <a:t>+</a:t>
                </a:r>
                <a:r>
                  <a:rPr lang="zh-CN" altLang="zh-CN" sz="2400" dirty="0">
                    <a:solidFill>
                      <a:schemeClr val="tx1"/>
                    </a:solidFill>
                  </a:rPr>
                  <a:t>置信风险</a:t>
                </a:r>
                <a:r>
                  <a:rPr lang="zh-CN" altLang="zh-CN" sz="2400" dirty="0" smtClean="0">
                    <a:solidFill>
                      <a:schemeClr val="tx1"/>
                    </a:solidFill>
                  </a:rPr>
                  <a:t>。</a:t>
                </a:r>
                <a:endParaRPr lang="en-US" altLang="zh-CN" sz="2400" dirty="0">
                  <a:solidFill>
                    <a:schemeClr val="tx1"/>
                  </a:solidFill>
                </a:endParaRPr>
              </a:p>
              <a:p>
                <a:pPr marL="342900" indent="-342900">
                  <a:spcAft>
                    <a:spcPts val="600"/>
                  </a:spcAft>
                  <a:buFont typeface="Wingdings" panose="05000000000000000000" pitchFamily="2" charset="2"/>
                  <a:buChar char="Ø"/>
                </a:pPr>
                <a:r>
                  <a:rPr lang="zh-CN" altLang="zh-CN" sz="2400" dirty="0">
                    <a:solidFill>
                      <a:schemeClr val="tx1"/>
                    </a:solidFill>
                  </a:rPr>
                  <a:t>模型</a:t>
                </a:r>
                <a14:m>
                  <m:oMath xmlns:m="http://schemas.openxmlformats.org/officeDocument/2006/math">
                    <m:r>
                      <a:rPr lang="en-US" altLang="zh-CN" sz="2400">
                        <a:solidFill>
                          <a:schemeClr val="tx1"/>
                        </a:solidFill>
                        <a:latin typeface="Cambria Math" panose="02040503050406030204" pitchFamily="18" charset="0"/>
                      </a:rPr>
                      <m:t>𝑓</m:t>
                    </m:r>
                  </m:oMath>
                </a14:m>
                <a:r>
                  <a:rPr lang="zh-CN" altLang="zh-CN" sz="2400" dirty="0">
                    <a:solidFill>
                      <a:schemeClr val="tx1"/>
                    </a:solidFill>
                  </a:rPr>
                  <a:t>结构风险定义为</a:t>
                </a:r>
                <a:r>
                  <a:rPr lang="zh-CN" altLang="zh-CN" sz="2400" dirty="0" smtClean="0">
                    <a:solidFill>
                      <a:schemeClr val="tx1"/>
                    </a:solidFill>
                  </a:rPr>
                  <a:t>：</a:t>
                </a:r>
                <a:endParaRPr lang="en-US" altLang="zh-CN" sz="2400" dirty="0" smtClean="0">
                  <a:solidFill>
                    <a:schemeClr val="tx1"/>
                  </a:solidFill>
                </a:endParaRPr>
              </a:p>
              <a:p>
                <a:pPr marL="342900" indent="-342900">
                  <a:spcAft>
                    <a:spcPts val="600"/>
                  </a:spcAft>
                  <a:buFont typeface="Wingdings" panose="05000000000000000000" pitchFamily="2" charset="2"/>
                  <a:buChar char="Ø"/>
                </a:pPr>
                <a:endParaRPr lang="en-US" altLang="zh-CN" sz="2400" dirty="0"/>
              </a:p>
              <a:p>
                <a:pPr marL="342900" indent="-342900">
                  <a:spcAft>
                    <a:spcPts val="600"/>
                  </a:spcAft>
                  <a:buFont typeface="Wingdings" panose="05000000000000000000" pitchFamily="2" charset="2"/>
                  <a:buChar char="Ø"/>
                </a:pPr>
                <a:endParaRPr lang="zh-CN" altLang="zh-CN" sz="2400" dirty="0">
                  <a:solidFill>
                    <a:schemeClr val="tx1"/>
                  </a:solidFill>
                </a:endParaRPr>
              </a:p>
              <a:p>
                <a:pPr>
                  <a:spcAft>
                    <a:spcPts val="600"/>
                  </a:spcAft>
                </a:pPr>
                <a:r>
                  <a:rPr lang="zh-CN" altLang="zh-CN" sz="2400" dirty="0" smtClean="0">
                    <a:solidFill>
                      <a:schemeClr val="tx1"/>
                    </a:solidFill>
                  </a:rPr>
                  <a:t>其中</a:t>
                </a:r>
                <a14:m>
                  <m:oMath xmlns:m="http://schemas.openxmlformats.org/officeDocument/2006/math">
                    <m:r>
                      <a:rPr lang="en-US" altLang="zh-CN" sz="2400">
                        <a:solidFill>
                          <a:schemeClr val="tx1"/>
                        </a:solidFill>
                        <a:latin typeface="Cambria Math" panose="02040503050406030204" pitchFamily="18" charset="0"/>
                      </a:rPr>
                      <m:t>𝜆</m:t>
                    </m:r>
                    <m:r>
                      <a:rPr lang="en-US" altLang="zh-CN" sz="2400">
                        <a:solidFill>
                          <a:schemeClr val="tx1"/>
                        </a:solidFill>
                        <a:latin typeface="Cambria Math" panose="02040503050406030204" pitchFamily="18" charset="0"/>
                      </a:rPr>
                      <m:t>(</m:t>
                    </m:r>
                    <m:r>
                      <a:rPr lang="en-US" altLang="zh-CN" sz="2400">
                        <a:solidFill>
                          <a:schemeClr val="tx1"/>
                        </a:solidFill>
                        <a:latin typeface="Cambria Math" panose="02040503050406030204" pitchFamily="18" charset="0"/>
                      </a:rPr>
                      <m:t>𝑓</m:t>
                    </m:r>
                    <m:r>
                      <a:rPr lang="en-US" altLang="zh-CN" sz="2400">
                        <a:solidFill>
                          <a:schemeClr val="tx1"/>
                        </a:solidFill>
                        <a:latin typeface="Cambria Math" panose="02040503050406030204" pitchFamily="18" charset="0"/>
                      </a:rPr>
                      <m:t>)</m:t>
                    </m:r>
                  </m:oMath>
                </a14:m>
                <a:r>
                  <a:rPr lang="zh-CN" altLang="zh-CN" sz="2400" dirty="0">
                    <a:solidFill>
                      <a:schemeClr val="tx1"/>
                    </a:solidFill>
                  </a:rPr>
                  <a:t>表示模型的复杂程度</a:t>
                </a:r>
                <a:r>
                  <a:rPr lang="zh-CN" altLang="en-US" sz="2400" dirty="0">
                    <a:solidFill>
                      <a:schemeClr val="tx1"/>
                    </a:solidFill>
                  </a:rPr>
                  <a:t>，</a:t>
                </a:r>
                <a14:m>
                  <m:oMath xmlns:m="http://schemas.openxmlformats.org/officeDocument/2006/math">
                    <m:r>
                      <a:rPr lang="en-US" altLang="zh-CN" sz="2400">
                        <a:solidFill>
                          <a:schemeClr val="tx1"/>
                        </a:solidFill>
                        <a:latin typeface="Cambria Math" panose="02040503050406030204" pitchFamily="18" charset="0"/>
                      </a:rPr>
                      <m:t>𝛼𝜆</m:t>
                    </m:r>
                    <m:r>
                      <a:rPr lang="en-US" altLang="zh-CN" sz="2400">
                        <a:solidFill>
                          <a:schemeClr val="tx1"/>
                        </a:solidFill>
                        <a:latin typeface="Cambria Math" panose="02040503050406030204" pitchFamily="18" charset="0"/>
                      </a:rPr>
                      <m:t>(</m:t>
                    </m:r>
                    <m:r>
                      <a:rPr lang="en-US" altLang="zh-CN" sz="2400">
                        <a:solidFill>
                          <a:schemeClr val="tx1"/>
                        </a:solidFill>
                        <a:latin typeface="Cambria Math" panose="02040503050406030204" pitchFamily="18" charset="0"/>
                      </a:rPr>
                      <m:t>𝑓</m:t>
                    </m:r>
                    <m:r>
                      <a:rPr lang="en-US" altLang="zh-CN" sz="2400">
                        <a:solidFill>
                          <a:schemeClr val="tx1"/>
                        </a:solidFill>
                        <a:latin typeface="Cambria Math" panose="02040503050406030204" pitchFamily="18" charset="0"/>
                      </a:rPr>
                      <m:t>)</m:t>
                    </m:r>
                  </m:oMath>
                </a14:m>
                <a:r>
                  <a:rPr lang="zh-CN" altLang="en-US" sz="2400" dirty="0">
                    <a:solidFill>
                      <a:schemeClr val="tx1"/>
                    </a:solidFill>
                  </a:rPr>
                  <a:t>可以</a:t>
                </a:r>
                <a:r>
                  <a:rPr lang="zh-CN" altLang="zh-CN" sz="2400" dirty="0">
                    <a:solidFill>
                      <a:schemeClr val="tx1"/>
                    </a:solidFill>
                  </a:rPr>
                  <a:t>称为置信风险。</a:t>
                </a:r>
              </a:p>
              <a:p>
                <a:pPr marL="342900" indent="-342900">
                  <a:spcAft>
                    <a:spcPts val="600"/>
                  </a:spcAft>
                  <a:buFont typeface="Wingdings" panose="05000000000000000000" pitchFamily="2" charset="2"/>
                  <a:buChar char="Ø"/>
                </a:pPr>
                <a:r>
                  <a:rPr lang="zh-CN" altLang="zh-CN" sz="2400" dirty="0">
                    <a:solidFill>
                      <a:srgbClr val="FF0000"/>
                    </a:solidFill>
                  </a:rPr>
                  <a:t>置信风险与模型复杂程度成正比</a:t>
                </a:r>
                <a:r>
                  <a:rPr lang="zh-CN" altLang="en-US" sz="2400" dirty="0">
                    <a:solidFill>
                      <a:srgbClr val="FF0000"/>
                    </a:solidFill>
                  </a:rPr>
                  <a:t>：</a:t>
                </a:r>
                <a:r>
                  <a:rPr lang="zh-CN" altLang="zh-CN" sz="2400" dirty="0">
                    <a:solidFill>
                      <a:schemeClr val="tx1"/>
                    </a:solidFill>
                  </a:rPr>
                  <a:t>模型越复杂，则其泛化能力通常越弱，此时置信风险就越大</a:t>
                </a:r>
                <a:r>
                  <a:rPr lang="zh-CN" altLang="en-US" sz="2400" dirty="0">
                    <a:solidFill>
                      <a:schemeClr val="tx1"/>
                    </a:solidFill>
                  </a:rPr>
                  <a:t>；</a:t>
                </a:r>
                <a:endParaRPr lang="en-US" altLang="zh-CN" sz="2400" dirty="0">
                  <a:solidFill>
                    <a:schemeClr val="tx1"/>
                  </a:solidFill>
                </a:endParaRPr>
              </a:p>
              <a:p>
                <a:pPr marL="342900" indent="-342900">
                  <a:spcAft>
                    <a:spcPts val="600"/>
                  </a:spcAft>
                  <a:buFont typeface="Wingdings" panose="05000000000000000000" pitchFamily="2" charset="2"/>
                  <a:buChar char="Ø"/>
                </a:pPr>
                <a:r>
                  <a:rPr lang="zh-CN" altLang="zh-CN" sz="2400" dirty="0">
                    <a:solidFill>
                      <a:srgbClr val="FF0000"/>
                    </a:solidFill>
                  </a:rPr>
                  <a:t>置信风险与训练样本数成反比</a:t>
                </a:r>
                <a:r>
                  <a:rPr lang="zh-CN" altLang="en-US" sz="2400" dirty="0">
                    <a:solidFill>
                      <a:srgbClr val="FF0000"/>
                    </a:solidFill>
                  </a:rPr>
                  <a:t>：</a:t>
                </a:r>
                <a:r>
                  <a:rPr lang="zh-CN" altLang="zh-CN" sz="2400" dirty="0">
                    <a:solidFill>
                      <a:schemeClr val="tx1"/>
                    </a:solidFill>
                  </a:rPr>
                  <a:t>训练样本较多时，模型泛化能力较强，置信风险则较小</a:t>
                </a:r>
                <a:endParaRPr lang="zh-CN" altLang="en-US" sz="2400" dirty="0">
                  <a:solidFill>
                    <a:schemeClr val="tx1"/>
                  </a:solidFill>
                </a:endParaRPr>
              </a:p>
            </p:txBody>
          </p:sp>
        </mc:Choice>
        <mc:Fallback xmlns="">
          <p:sp>
            <p:nvSpPr>
              <p:cNvPr id="3" name="文本框 2">
                <a:extLst>
                  <a:ext uri="{FF2B5EF4-FFF2-40B4-BE49-F238E27FC236}">
                    <a16:creationId xmlns="" xmlns:a16="http://schemas.microsoft.com/office/drawing/2014/main" xmlns:a14="http://schemas.microsoft.com/office/drawing/2010/main" id="{FD994E9D-5A28-4551-B412-E0F6C9FCA503}"/>
                  </a:ext>
                </a:extLst>
              </p:cNvPr>
              <p:cNvSpPr txBox="1">
                <a:spLocks noRot="1" noChangeAspect="1" noMove="1" noResize="1" noEditPoints="1" noAdjustHandles="1" noChangeArrowheads="1" noChangeShapeType="1" noTextEdit="1"/>
              </p:cNvSpPr>
              <p:nvPr/>
            </p:nvSpPr>
            <p:spPr>
              <a:xfrm>
                <a:off x="395536" y="1628800"/>
                <a:ext cx="8397561" cy="4693593"/>
              </a:xfrm>
              <a:prstGeom prst="rect">
                <a:avLst/>
              </a:prstGeom>
              <a:blipFill rotWithShape="1">
                <a:blip r:embed="rId2"/>
                <a:stretch>
                  <a:fillRect l="-1162" t="-1039" b="-1429"/>
                </a:stretch>
              </a:blipFill>
            </p:spPr>
            <p:txBody>
              <a:bodyPr/>
              <a:lstStyle/>
              <a:p>
                <a:r>
                  <a:rPr lang="zh-CN" altLang="en-US">
                    <a:noFill/>
                  </a:rPr>
                  <a:t> </a:t>
                </a:r>
              </a:p>
            </p:txBody>
          </p:sp>
        </mc:Fallback>
      </mc:AlternateContent>
      <p:sp>
        <p:nvSpPr>
          <p:cNvPr id="5" name="Rectangle 2"/>
          <p:cNvSpPr>
            <a:spLocks noGrp="1" noChangeArrowheads="1"/>
          </p:cNvSpPr>
          <p:nvPr>
            <p:ph type="title"/>
          </p:nvPr>
        </p:nvSpPr>
        <p:spPr>
          <a:xfrm>
            <a:off x="179512" y="348129"/>
            <a:ext cx="6823844" cy="1224136"/>
          </a:xfrm>
        </p:spPr>
        <p:txBody>
          <a:bodyPr>
            <a:normAutofit/>
          </a:bodyPr>
          <a:lstStyle/>
          <a:p>
            <a:pPr>
              <a:defRPr/>
            </a:pPr>
            <a:r>
              <a:rPr lang="zh-CN" altLang="en-US" dirty="0"/>
              <a:t>三</a:t>
            </a:r>
            <a:r>
              <a:rPr lang="zh-CN" altLang="en-US" dirty="0" smtClean="0"/>
              <a:t>、结构</a:t>
            </a:r>
            <a:r>
              <a:rPr lang="zh-CN" altLang="en-US" dirty="0"/>
              <a:t>风险分析</a:t>
            </a:r>
            <a:endParaRPr lang="zh-CN" altLang="zh-CN"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3573016"/>
            <a:ext cx="5026921" cy="4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9426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000" y="692696"/>
            <a:ext cx="9106232" cy="2985433"/>
          </a:xfrm>
          <a:prstGeom prst="rect">
            <a:avLst/>
          </a:prstGeom>
        </p:spPr>
        <p:txBody>
          <a:bodyPr wrap="square">
            <a:spAutoFit/>
          </a:bodyPr>
          <a:lstStyle/>
          <a:p>
            <a:pPr>
              <a:spcAft>
                <a:spcPts val="1200"/>
              </a:spcAft>
            </a:pPr>
            <a:r>
              <a:rPr lang="en-US" altLang="zh-CN" sz="2400" dirty="0"/>
              <a:t>1</a:t>
            </a:r>
            <a:r>
              <a:rPr lang="zh-CN" altLang="en-US" sz="2400" dirty="0" smtClean="0"/>
              <a:t>、</a:t>
            </a:r>
            <a:r>
              <a:rPr lang="en-US" altLang="zh-CN" sz="2400" dirty="0" smtClean="0"/>
              <a:t>SVM</a:t>
            </a:r>
            <a:r>
              <a:rPr lang="zh-CN" altLang="zh-CN" sz="2400" dirty="0"/>
              <a:t>模型优化训练采用的是</a:t>
            </a:r>
            <a:r>
              <a:rPr lang="zh-CN" altLang="zh-CN" sz="2400" dirty="0">
                <a:solidFill>
                  <a:srgbClr val="FF0000"/>
                </a:solidFill>
              </a:rPr>
              <a:t>基于结构风险最小</a:t>
            </a:r>
            <a:r>
              <a:rPr lang="zh-CN" altLang="zh-CN" sz="2400" dirty="0"/>
              <a:t>的优化策略。</a:t>
            </a:r>
            <a:endParaRPr lang="en-US" altLang="zh-CN" sz="2400" dirty="0"/>
          </a:p>
          <a:p>
            <a:pPr>
              <a:spcAft>
                <a:spcPts val="1200"/>
              </a:spcAft>
            </a:pPr>
            <a:r>
              <a:rPr lang="en-US" altLang="zh-CN" sz="2400" dirty="0"/>
              <a:t>2</a:t>
            </a:r>
            <a:r>
              <a:rPr lang="zh-CN" altLang="en-US" sz="2400" dirty="0" smtClean="0"/>
              <a:t>、</a:t>
            </a:r>
            <a:r>
              <a:rPr lang="zh-CN" altLang="zh-CN" sz="2400" dirty="0" smtClean="0">
                <a:solidFill>
                  <a:srgbClr val="FF0000"/>
                </a:solidFill>
              </a:rPr>
              <a:t>通过</a:t>
            </a:r>
            <a:r>
              <a:rPr lang="zh-CN" altLang="zh-CN" sz="2400" dirty="0">
                <a:solidFill>
                  <a:srgbClr val="FF0000"/>
                </a:solidFill>
              </a:rPr>
              <a:t>对支持向量分类间隔最大化的方式最小化置信风险</a:t>
            </a:r>
            <a:r>
              <a:rPr lang="zh-CN" altLang="zh-CN" sz="2400" dirty="0"/>
              <a:t>，由此获得泛化能力较强的</a:t>
            </a:r>
            <a:r>
              <a:rPr lang="en-US" altLang="zh-CN" sz="2400" dirty="0"/>
              <a:t>SVM</a:t>
            </a:r>
            <a:r>
              <a:rPr lang="zh-CN" altLang="zh-CN" sz="2400" dirty="0"/>
              <a:t>模型。</a:t>
            </a:r>
            <a:endParaRPr lang="en-US" altLang="zh-CN" sz="2400" dirty="0"/>
          </a:p>
          <a:p>
            <a:pPr>
              <a:spcAft>
                <a:spcPts val="1200"/>
              </a:spcAft>
            </a:pPr>
            <a:r>
              <a:rPr lang="en-US" altLang="zh-CN" sz="2400" dirty="0"/>
              <a:t>3</a:t>
            </a:r>
            <a:r>
              <a:rPr lang="zh-CN" altLang="en-US" sz="2400" dirty="0"/>
              <a:t>、</a:t>
            </a:r>
            <a:r>
              <a:rPr lang="zh-CN" altLang="zh-CN" sz="2400" dirty="0"/>
              <a:t>对于训练样本集线性不可分的情形，由于模型训练的经验风险不为</a:t>
            </a:r>
            <a:r>
              <a:rPr lang="en-US" altLang="zh-CN" sz="2400" dirty="0"/>
              <a:t>0</a:t>
            </a:r>
            <a:r>
              <a:rPr lang="zh-CN" altLang="zh-CN" sz="2400" dirty="0"/>
              <a:t>，故此时</a:t>
            </a:r>
            <a:r>
              <a:rPr lang="zh-CN" altLang="zh-CN" sz="2400" dirty="0">
                <a:solidFill>
                  <a:srgbClr val="FF0000"/>
                </a:solidFill>
              </a:rPr>
              <a:t>综合考虑经验风险和置信风险取值</a:t>
            </a:r>
            <a:r>
              <a:rPr lang="zh-CN" altLang="zh-CN" sz="2400" dirty="0"/>
              <a:t>，使得经验风险和置信风险的整体取值达到最小，从而获得具有较强泛化能力的</a:t>
            </a:r>
            <a:r>
              <a:rPr lang="en-US" altLang="zh-CN" sz="2400" dirty="0"/>
              <a:t>SVM</a:t>
            </a:r>
            <a:r>
              <a:rPr lang="zh-CN" altLang="zh-CN" sz="2400" dirty="0"/>
              <a:t>模型。</a:t>
            </a:r>
            <a:endParaRPr lang="zh-CN" altLang="en-US" sz="2400" dirty="0"/>
          </a:p>
        </p:txBody>
      </p:sp>
      <p:pic>
        <p:nvPicPr>
          <p:cNvPr id="10" name="图片 9">
            <a:extLst>
              <a:ext uri="{FF2B5EF4-FFF2-40B4-BE49-F238E27FC236}">
                <a16:creationId xmlns="" xmlns:a16="http://schemas.microsoft.com/office/drawing/2014/main" id="{3BD50BFE-D987-4EB9-9913-5CDAD9777FB3}"/>
              </a:ext>
            </a:extLst>
          </p:cNvPr>
          <p:cNvPicPr>
            <a:picLocks noChangeAspect="1"/>
          </p:cNvPicPr>
          <p:nvPr/>
        </p:nvPicPr>
        <p:blipFill>
          <a:blip r:embed="rId2"/>
          <a:stretch>
            <a:fillRect/>
          </a:stretch>
        </p:blipFill>
        <p:spPr>
          <a:xfrm>
            <a:off x="5097510" y="3574571"/>
            <a:ext cx="4030876" cy="3283429"/>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7000" y="3789040"/>
                <a:ext cx="4646324" cy="2677656"/>
              </a:xfrm>
              <a:prstGeom prst="rect">
                <a:avLst/>
              </a:prstGeom>
            </p:spPr>
            <p:txBody>
              <a:bodyPr wrap="square">
                <a:spAutoFit/>
              </a:bodyPr>
              <a:lstStyle/>
              <a:p>
                <a:pPr>
                  <a:spcAft>
                    <a:spcPts val="1200"/>
                  </a:spcAft>
                </a:pPr>
                <a:r>
                  <a:rPr lang="zh-CN" altLang="en-US" sz="2400" dirty="0">
                    <a:solidFill>
                      <a:srgbClr val="FF0000"/>
                    </a:solidFill>
                  </a:rPr>
                  <a:t>具体的思想是：</a:t>
                </a:r>
                <a:r>
                  <a:rPr lang="zh-CN" altLang="en-US" sz="2400" dirty="0"/>
                  <a:t>通过将</a:t>
                </a:r>
                <a:r>
                  <a:rPr lang="zh-CN" altLang="zh-CN" sz="2400" dirty="0"/>
                  <a:t>决策函数候选集</a:t>
                </a:r>
                <a:r>
                  <a:rPr lang="en-US" altLang="zh-CN" sz="2400" dirty="0"/>
                  <a:t>:</a:t>
                </a:r>
                <a14:m>
                  <m:oMath xmlns:m="http://schemas.openxmlformats.org/officeDocument/2006/math">
                    <m:r>
                      <a:rPr lang="en-US" altLang="zh-CN" sz="2400">
                        <a:latin typeface="Cambria Math" panose="02040503050406030204" pitchFamily="18" charset="0"/>
                      </a:rPr>
                      <m:t>𝐵</m:t>
                    </m:r>
                    <m:r>
                      <a:rPr lang="en-US" altLang="zh-CN" sz="2400">
                        <a:latin typeface="Cambria Math" panose="02040503050406030204" pitchFamily="18" charset="0"/>
                      </a:rPr>
                      <m:t>={</m:t>
                    </m:r>
                    <m:r>
                      <a:rPr lang="en-US" altLang="zh-CN" sz="2400">
                        <a:latin typeface="Cambria Math" panose="02040503050406030204" pitchFamily="18" charset="0"/>
                      </a:rPr>
                      <m:t>𝑓</m:t>
                    </m:r>
                    <m:d>
                      <m:dPr>
                        <m:ctrlPr>
                          <a:rPr lang="zh-CN" altLang="zh-CN" sz="2400" i="1">
                            <a:latin typeface="Cambria Math"/>
                          </a:rPr>
                        </m:ctrlPr>
                      </m:dPr>
                      <m:e>
                        <m:r>
                          <a:rPr lang="en-US" altLang="zh-CN" sz="2400">
                            <a:latin typeface="Cambria Math" panose="02040503050406030204" pitchFamily="18" charset="0"/>
                          </a:rPr>
                          <m:t>𝑥</m:t>
                        </m:r>
                        <m:r>
                          <a:rPr lang="en-US" altLang="zh-CN" sz="2400">
                            <a:latin typeface="Cambria Math" panose="02040503050406030204" pitchFamily="18" charset="0"/>
                          </a:rPr>
                          <m:t>,</m:t>
                        </m:r>
                        <m:r>
                          <a:rPr lang="en-US" altLang="zh-CN" sz="2400">
                            <a:latin typeface="Cambria Math" panose="02040503050406030204" pitchFamily="18" charset="0"/>
                          </a:rPr>
                          <m:t>𝑤</m:t>
                        </m:r>
                      </m:e>
                    </m:d>
                    <m:r>
                      <a:rPr lang="en-US" altLang="zh-CN" sz="2400">
                        <a:latin typeface="Cambria Math" panose="02040503050406030204" pitchFamily="18" charset="0"/>
                      </a:rPr>
                      <m:t>,</m:t>
                    </m:r>
                    <m:r>
                      <a:rPr lang="en-US" altLang="zh-CN" sz="2400">
                        <a:latin typeface="Cambria Math" panose="02040503050406030204" pitchFamily="18" charset="0"/>
                      </a:rPr>
                      <m:t>𝑤</m:t>
                    </m:r>
                    <m:r>
                      <a:rPr lang="en-US" altLang="zh-CN" sz="2400">
                        <a:latin typeface="Cambria Math" panose="02040503050406030204" pitchFamily="18" charset="0"/>
                      </a:rPr>
                      <m:t>∈</m:t>
                    </m:r>
                    <m:r>
                      <a:rPr lang="en-US" altLang="zh-CN" sz="2400">
                        <a:latin typeface="Cambria Math" panose="02040503050406030204" pitchFamily="18" charset="0"/>
                      </a:rPr>
                      <m:t>𝛺</m:t>
                    </m:r>
                    <m:r>
                      <a:rPr lang="en-US" altLang="zh-CN" sz="2400">
                        <a:latin typeface="Cambria Math" panose="02040503050406030204" pitchFamily="18" charset="0"/>
                      </a:rPr>
                      <m:t>}</m:t>
                    </m:r>
                  </m:oMath>
                </a14:m>
                <a:r>
                  <a:rPr lang="zh-CN" altLang="en-US" sz="2400" dirty="0"/>
                  <a:t>划分为多个子集。 对于每个子集按照</a:t>
                </a:r>
                <a:r>
                  <a:rPr lang="en-US" altLang="zh-CN" sz="2400" dirty="0"/>
                  <a:t>VC</a:t>
                </a:r>
                <a:r>
                  <a:rPr lang="zh-CN" altLang="en-US" sz="2400" dirty="0"/>
                  <a:t>维度排列，在每个子集中寻找最小经验风险</a:t>
                </a:r>
                <a:r>
                  <a:rPr lang="en-US" altLang="zh-CN" sz="2400" dirty="0"/>
                  <a:t>,</a:t>
                </a:r>
                <a:r>
                  <a:rPr lang="zh-CN" altLang="en-US" sz="2400" dirty="0"/>
                  <a:t>然后在子集之间折衷考虑经验风险和置信风险之和最小</a:t>
                </a:r>
                <a:r>
                  <a:rPr lang="en-US" altLang="zh-CN" sz="2400" dirty="0"/>
                  <a:t>,</a:t>
                </a:r>
                <a:r>
                  <a:rPr lang="zh-CN" altLang="en-US" sz="2400" dirty="0"/>
                  <a:t>得到的泛化误差界最小。</a:t>
                </a:r>
              </a:p>
            </p:txBody>
          </p:sp>
        </mc:Choice>
        <mc:Fallback xmlns="">
          <p:sp>
            <p:nvSpPr>
              <p:cNvPr id="8" name="矩形 7"/>
              <p:cNvSpPr>
                <a:spLocks noRot="1" noChangeAspect="1" noMove="1" noResize="1" noEditPoints="1" noAdjustHandles="1" noChangeArrowheads="1" noChangeShapeType="1" noTextEdit="1"/>
              </p:cNvSpPr>
              <p:nvPr/>
            </p:nvSpPr>
            <p:spPr>
              <a:xfrm>
                <a:off x="67000" y="3789040"/>
                <a:ext cx="4646324" cy="2677656"/>
              </a:xfrm>
              <a:prstGeom prst="rect">
                <a:avLst/>
              </a:prstGeom>
              <a:blipFill rotWithShape="1">
                <a:blip r:embed="rId3"/>
                <a:stretch>
                  <a:fillRect l="-2100" t="-1822" b="-4556"/>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97670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barn(inVertical)">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聚类</a:t>
            </a:r>
            <a:endParaRPr lang="zh-CN" altLang="en-US" dirty="0"/>
          </a:p>
        </p:txBody>
      </p:sp>
      <p:sp>
        <p:nvSpPr>
          <p:cNvPr id="3" name="内容占位符 2"/>
          <p:cNvSpPr>
            <a:spLocks noGrp="1"/>
          </p:cNvSpPr>
          <p:nvPr>
            <p:ph idx="1"/>
          </p:nvPr>
        </p:nvSpPr>
        <p:spPr/>
        <p:txBody>
          <a:bodyPr/>
          <a:lstStyle/>
          <a:p>
            <a:r>
              <a:rPr lang="en-US" altLang="zh-CN" dirty="0" smtClean="0"/>
              <a:t>5.4.1  </a:t>
            </a:r>
            <a:r>
              <a:rPr lang="zh-CN" altLang="en-US" dirty="0" smtClean="0"/>
              <a:t>聚类概述</a:t>
            </a:r>
            <a:endParaRPr lang="en-US" altLang="zh-CN" dirty="0" smtClean="0"/>
          </a:p>
          <a:p>
            <a:endParaRPr lang="en-US" altLang="zh-CN" dirty="0"/>
          </a:p>
          <a:p>
            <a:r>
              <a:rPr lang="en-US" altLang="zh-CN" dirty="0" smtClean="0"/>
              <a:t>5.4.2 </a:t>
            </a:r>
            <a:r>
              <a:rPr lang="zh-CN" altLang="en-US" dirty="0" smtClean="0"/>
              <a:t>划分</a:t>
            </a:r>
            <a:r>
              <a:rPr lang="zh-CN" altLang="en-US" dirty="0"/>
              <a:t>聚类</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6494500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3" descr="Rectangle: Click to edit Master text styles&#10;Second level&#10;Third level&#10;Fourth level&#10;Fifth level"/>
          <p:cNvSpPr>
            <a:spLocks noGrp="1" noChangeArrowheads="1"/>
          </p:cNvSpPr>
          <p:nvPr>
            <p:ph idx="1"/>
          </p:nvPr>
        </p:nvSpPr>
        <p:spPr>
          <a:xfrm>
            <a:off x="304800" y="1554163"/>
            <a:ext cx="8553450" cy="4732337"/>
          </a:xfrm>
        </p:spPr>
        <p:txBody>
          <a:bodyPr>
            <a:noAutofit/>
          </a:bodyPr>
          <a:lstStyle/>
          <a:p>
            <a:pPr eaLnBrk="1" hangingPunct="1"/>
            <a:r>
              <a:rPr lang="zh-CN" altLang="en-US" sz="2600" dirty="0" smtClean="0"/>
              <a:t>聚类就是对一堆观测数据（对象）进行划分，使得同簇（</a:t>
            </a:r>
            <a:r>
              <a:rPr lang="en-US" altLang="zh-CN" sz="2600" dirty="0" smtClean="0"/>
              <a:t>Cluster</a:t>
            </a:r>
            <a:r>
              <a:rPr lang="zh-CN" altLang="en-US" sz="2600" dirty="0" smtClean="0"/>
              <a:t>）内的数据彼此相似，而不同簇之间不相似。</a:t>
            </a:r>
            <a:endParaRPr lang="en-US" altLang="zh-CN" sz="2600" dirty="0" smtClean="0"/>
          </a:p>
          <a:p>
            <a:pPr eaLnBrk="1" hangingPunct="1"/>
            <a:r>
              <a:rPr lang="zh-CN" altLang="en-US" sz="2600" dirty="0" smtClean="0"/>
              <a:t>定义</a:t>
            </a:r>
            <a:endParaRPr lang="en-US" altLang="zh-CN" sz="2600" dirty="0" smtClean="0"/>
          </a:p>
          <a:p>
            <a:pPr eaLnBrk="1" hangingPunct="1">
              <a:buFont typeface="Wingdings 2" pitchFamily="18" charset="2"/>
              <a:buNone/>
            </a:pPr>
            <a:r>
              <a:rPr lang="en-US" altLang="zh-CN" sz="2600" dirty="0" smtClean="0"/>
              <a:t>	</a:t>
            </a:r>
            <a:r>
              <a:rPr lang="zh-CN" altLang="en-US" sz="2600" dirty="0" smtClean="0"/>
              <a:t>对于观测空间</a:t>
            </a:r>
            <a:r>
              <a:rPr lang="en-US" altLang="zh-CN" sz="2600" dirty="0" smtClean="0"/>
              <a:t>S</a:t>
            </a:r>
            <a:r>
              <a:rPr lang="zh-CN" altLang="en-US" sz="2600" dirty="0" smtClean="0"/>
              <a:t>上的数据集</a:t>
            </a:r>
            <a:r>
              <a:rPr lang="en-US" altLang="zh-CN" sz="2600" dirty="0" smtClean="0"/>
              <a:t>D</a:t>
            </a:r>
            <a:r>
              <a:rPr lang="zh-CN" altLang="en-US" sz="2600" dirty="0" smtClean="0"/>
              <a:t>（            </a:t>
            </a:r>
            <a:r>
              <a:rPr lang="en-US" altLang="zh-CN" sz="2600" dirty="0" smtClean="0"/>
              <a:t> </a:t>
            </a:r>
            <a:r>
              <a:rPr lang="zh-CN" altLang="en-US" sz="2600" dirty="0" smtClean="0"/>
              <a:t>），求</a:t>
            </a:r>
            <a:r>
              <a:rPr lang="en-US" altLang="zh-CN" sz="2600" dirty="0" smtClean="0"/>
              <a:t>D</a:t>
            </a:r>
            <a:r>
              <a:rPr lang="zh-CN" altLang="en-US" sz="2600" dirty="0" smtClean="0"/>
              <a:t>上的一个划分</a:t>
            </a:r>
            <a:r>
              <a:rPr lang="en-US" altLang="zh-CN" sz="2600" dirty="0" smtClean="0"/>
              <a:t>X={                                                      }</a:t>
            </a:r>
            <a:r>
              <a:rPr lang="zh-CN" altLang="en-US" sz="2600" dirty="0" smtClean="0"/>
              <a:t>，使得</a:t>
            </a:r>
            <a:r>
              <a:rPr lang="en-US" altLang="zh-CN" sz="2600" dirty="0" smtClean="0"/>
              <a:t>D</a:t>
            </a:r>
            <a:r>
              <a:rPr lang="zh-CN" altLang="en-US" sz="2600" dirty="0" smtClean="0"/>
              <a:t>中的任意一对数据满足：</a:t>
            </a:r>
          </a:p>
          <a:p>
            <a:pPr eaLnBrk="1" hangingPunct="1"/>
            <a:endParaRPr lang="en-US" altLang="zh-CN" sz="2600" dirty="0" smtClean="0"/>
          </a:p>
          <a:p>
            <a:pPr eaLnBrk="1" hangingPunct="1"/>
            <a:endParaRPr lang="en-US" altLang="zh-CN" sz="2600" dirty="0" smtClean="0"/>
          </a:p>
          <a:p>
            <a:pPr eaLnBrk="1" hangingPunct="1">
              <a:buFont typeface="Wingdings 2" pitchFamily="18" charset="2"/>
              <a:buNone/>
            </a:pPr>
            <a:r>
              <a:rPr lang="en-US" altLang="zh-CN" sz="2600" dirty="0" smtClean="0"/>
              <a:t>	</a:t>
            </a:r>
            <a:r>
              <a:rPr lang="zh-CN" altLang="en-US" sz="2600" dirty="0" smtClean="0"/>
              <a:t>其中若</a:t>
            </a:r>
            <a:r>
              <a:rPr lang="en-US" altLang="zh-CN" sz="2600" dirty="0" smtClean="0"/>
              <a:t>                                       </a:t>
            </a:r>
            <a:r>
              <a:rPr lang="zh-CN" altLang="en-US" sz="2600" dirty="0" smtClean="0"/>
              <a:t>，即任意两个簇之间没有共享数据点，亦即一个数据点只能属于一个簇，则称之为硬聚类。否则称之为软聚类。</a:t>
            </a:r>
            <a:endParaRPr lang="en-US" altLang="zh-CN" sz="2600" dirty="0" smtClean="0"/>
          </a:p>
        </p:txBody>
      </p:sp>
      <p:sp>
        <p:nvSpPr>
          <p:cNvPr id="4" name="灯片编号占位符 3"/>
          <p:cNvSpPr>
            <a:spLocks noGrp="1"/>
          </p:cNvSpPr>
          <p:nvPr>
            <p:ph type="sldNum" sz="quarter" idx="12"/>
          </p:nvPr>
        </p:nvSpPr>
        <p:spPr/>
        <p:txBody>
          <a:bodyPr/>
          <a:lstStyle/>
          <a:p>
            <a:pPr>
              <a:defRPr/>
            </a:pPr>
            <a:fld id="{ED0D298F-3DAF-4021-BED5-99BE81367EF8}" type="slidenum">
              <a:rPr lang="en-US" altLang="zh-CN" smtClean="0"/>
              <a:pPr>
                <a:defRPr/>
              </a:pPr>
              <a:t>54</a:t>
            </a:fld>
            <a:endParaRPr lang="en-US" altLang="zh-CN"/>
          </a:p>
        </p:txBody>
      </p:sp>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1910419303"/>
              </p:ext>
            </p:extLst>
          </p:nvPr>
        </p:nvGraphicFramePr>
        <p:xfrm>
          <a:off x="5004048" y="2924944"/>
          <a:ext cx="977900" cy="395287"/>
        </p:xfrm>
        <a:graphic>
          <a:graphicData uri="http://schemas.openxmlformats.org/presentationml/2006/ole">
            <mc:AlternateContent xmlns:mc="http://schemas.openxmlformats.org/markup-compatibility/2006">
              <mc:Choice xmlns:v="urn:schemas-microsoft-com:vml" Requires="v">
                <p:oleObj spid="_x0000_s23658" name="Equation" r:id="rId3" imgW="444114" imgH="177646" progId="Equation.3">
                  <p:embed/>
                </p:oleObj>
              </mc:Choice>
              <mc:Fallback>
                <p:oleObj name="Equation" r:id="rId3" imgW="444114"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924944"/>
                        <a:ext cx="97790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1027" name="Object 7"/>
          <p:cNvGraphicFramePr>
            <a:graphicFrameLocks noChangeAspect="1"/>
          </p:cNvGraphicFramePr>
          <p:nvPr>
            <p:extLst>
              <p:ext uri="{D42A27DB-BD31-4B8C-83A1-F6EECF244321}">
                <p14:modId xmlns:p14="http://schemas.microsoft.com/office/powerpoint/2010/main" val="3161368341"/>
              </p:ext>
            </p:extLst>
          </p:nvPr>
        </p:nvGraphicFramePr>
        <p:xfrm>
          <a:off x="1979712" y="3356992"/>
          <a:ext cx="3789363" cy="628650"/>
        </p:xfrm>
        <a:graphic>
          <a:graphicData uri="http://schemas.openxmlformats.org/presentationml/2006/ole">
            <mc:AlternateContent xmlns:mc="http://schemas.openxmlformats.org/markup-compatibility/2006">
              <mc:Choice xmlns:v="urn:schemas-microsoft-com:vml" Requires="v">
                <p:oleObj spid="_x0000_s23659" name="Equation" r:id="rId5" imgW="2070100" imgH="342900" progId="Equation.3">
                  <p:embed/>
                </p:oleObj>
              </mc:Choice>
              <mc:Fallback>
                <p:oleObj name="Equation" r:id="rId5" imgW="2070100" imgH="342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3356992"/>
                        <a:ext cx="3789363"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1028" name="Object 9"/>
          <p:cNvGraphicFramePr>
            <a:graphicFrameLocks noChangeAspect="1"/>
          </p:cNvGraphicFramePr>
          <p:nvPr>
            <p:extLst>
              <p:ext uri="{D42A27DB-BD31-4B8C-83A1-F6EECF244321}">
                <p14:modId xmlns:p14="http://schemas.microsoft.com/office/powerpoint/2010/main" val="789755630"/>
              </p:ext>
            </p:extLst>
          </p:nvPr>
        </p:nvGraphicFramePr>
        <p:xfrm>
          <a:off x="2699792" y="4221088"/>
          <a:ext cx="5764212" cy="771525"/>
        </p:xfrm>
        <a:graphic>
          <a:graphicData uri="http://schemas.openxmlformats.org/presentationml/2006/ole">
            <mc:AlternateContent xmlns:mc="http://schemas.openxmlformats.org/markup-compatibility/2006">
              <mc:Choice xmlns:v="urn:schemas-microsoft-com:vml" Requires="v">
                <p:oleObj spid="_x0000_s23660" name="Equation" r:id="rId7" imgW="3632200" imgH="482600" progId="Equation.3">
                  <p:embed/>
                </p:oleObj>
              </mc:Choice>
              <mc:Fallback>
                <p:oleObj name="Equation" r:id="rId7" imgW="36322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221088"/>
                        <a:ext cx="5764212"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1029" name="Object 11"/>
          <p:cNvGraphicFramePr>
            <a:graphicFrameLocks noChangeAspect="1"/>
          </p:cNvGraphicFramePr>
          <p:nvPr>
            <p:extLst>
              <p:ext uri="{D42A27DB-BD31-4B8C-83A1-F6EECF244321}">
                <p14:modId xmlns:p14="http://schemas.microsoft.com/office/powerpoint/2010/main" val="2989511111"/>
              </p:ext>
            </p:extLst>
          </p:nvPr>
        </p:nvGraphicFramePr>
        <p:xfrm>
          <a:off x="1835696" y="5157192"/>
          <a:ext cx="2514600" cy="381000"/>
        </p:xfrm>
        <a:graphic>
          <a:graphicData uri="http://schemas.openxmlformats.org/presentationml/2006/ole">
            <mc:AlternateContent xmlns:mc="http://schemas.openxmlformats.org/markup-compatibility/2006">
              <mc:Choice xmlns:v="urn:schemas-microsoft-com:vml" Requires="v">
                <p:oleObj spid="_x0000_s23661" name="Equation" r:id="rId9" imgW="1574800" imgH="241300" progId="Equation.3">
                  <p:embed/>
                </p:oleObj>
              </mc:Choice>
              <mc:Fallback>
                <p:oleObj name="Equation" r:id="rId9" imgW="15748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5157192"/>
                        <a:ext cx="2514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标题 1"/>
          <p:cNvSpPr>
            <a:spLocks noGrp="1"/>
          </p:cNvSpPr>
          <p:nvPr>
            <p:ph type="title"/>
          </p:nvPr>
        </p:nvSpPr>
        <p:spPr>
          <a:xfrm>
            <a:off x="539552" y="332656"/>
            <a:ext cx="8229600" cy="1143000"/>
          </a:xfrm>
        </p:spPr>
        <p:txBody>
          <a:bodyPr/>
          <a:lstStyle/>
          <a:p>
            <a:r>
              <a:rPr lang="en-US" altLang="zh-CN" dirty="0" smtClean="0"/>
              <a:t>5.4.1 </a:t>
            </a:r>
            <a:r>
              <a:rPr lang="zh-CN" altLang="en-US" dirty="0" smtClean="0"/>
              <a:t>聚类概述</a:t>
            </a:r>
            <a:endParaRPr lang="zh-CN" altLang="en-US" dirty="0"/>
          </a:p>
        </p:txBody>
      </p:sp>
    </p:spTree>
    <p:extLst>
      <p:ext uri="{BB962C8B-B14F-4D97-AF65-F5344CB8AC3E}">
        <p14:creationId xmlns:p14="http://schemas.microsoft.com/office/powerpoint/2010/main" val="289777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25955">
                                            <p:txEl>
                                              <p:pRg st="2" end="2"/>
                                            </p:txEl>
                                          </p:spTgt>
                                        </p:tgtEl>
                                        <p:attrNameLst>
                                          <p:attrName>style.visibility</p:attrName>
                                        </p:attrNameLst>
                                      </p:cBhvr>
                                      <p:to>
                                        <p:strVal val="visible"/>
                                      </p:to>
                                    </p:set>
                                    <p:anim calcmode="lin" valueType="num">
                                      <p:cBhvr additive="base">
                                        <p:cTn id="18" dur="5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5955">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2" fill="hold" nodeType="after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1+#ppt_w/2"/>
                                          </p:val>
                                        </p:tav>
                                        <p:tav tm="100000">
                                          <p:val>
                                            <p:strVal val="#ppt_x"/>
                                          </p:val>
                                        </p:tav>
                                      </p:tavLst>
                                    </p:anim>
                                    <p:anim calcmode="lin" valueType="num">
                                      <p:cBhvr additive="base">
                                        <p:cTn id="24" dur="500" fill="hold"/>
                                        <p:tgtEl>
                                          <p:spTgt spid="10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2"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 calcmode="lin" valueType="num">
                                      <p:cBhvr additive="base">
                                        <p:cTn id="28" dur="500" fill="hold"/>
                                        <p:tgtEl>
                                          <p:spTgt spid="1027"/>
                                        </p:tgtEl>
                                        <p:attrNameLst>
                                          <p:attrName>ppt_x</p:attrName>
                                        </p:attrNameLst>
                                      </p:cBhvr>
                                      <p:tavLst>
                                        <p:tav tm="0">
                                          <p:val>
                                            <p:strVal val="1+#ppt_w/2"/>
                                          </p:val>
                                        </p:tav>
                                        <p:tav tm="100000">
                                          <p:val>
                                            <p:strVal val="#ppt_x"/>
                                          </p:val>
                                        </p:tav>
                                      </p:tavLst>
                                    </p:anim>
                                    <p:anim calcmode="lin" valueType="num">
                                      <p:cBhvr additive="base">
                                        <p:cTn id="29"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dissolve">
                                      <p:cBhvr>
                                        <p:cTn id="34" dur="500"/>
                                        <p:tgtEl>
                                          <p:spTgt spid="10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25955">
                                            <p:txEl>
                                              <p:pRg st="5" end="5"/>
                                            </p:txEl>
                                          </p:spTgt>
                                        </p:tgtEl>
                                        <p:attrNameLst>
                                          <p:attrName>style.visibility</p:attrName>
                                        </p:attrNameLst>
                                      </p:cBhvr>
                                      <p:to>
                                        <p:strVal val="visible"/>
                                      </p:to>
                                    </p:set>
                                    <p:anim calcmode="lin" valueType="num">
                                      <p:cBhvr additive="base">
                                        <p:cTn id="39"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5955">
                                            <p:txEl>
                                              <p:pRg st="5" end="5"/>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dissolve">
                                      <p:cBhvr>
                                        <p:cTn id="44"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内容占位符 2"/>
          <p:cNvSpPr>
            <a:spLocks noGrp="1"/>
          </p:cNvSpPr>
          <p:nvPr>
            <p:ph idx="1"/>
          </p:nvPr>
        </p:nvSpPr>
        <p:spPr/>
        <p:txBody>
          <a:bodyPr/>
          <a:lstStyle/>
          <a:p>
            <a:r>
              <a:rPr lang="zh-CN" altLang="en-US" smtClean="0"/>
              <a:t>一般而言，我们要求同簇内数据的相似度尽可能大，不同簇间数据的相似度尽可能小。</a:t>
            </a:r>
          </a:p>
        </p:txBody>
      </p:sp>
      <p:sp>
        <p:nvSpPr>
          <p:cNvPr id="4" name="灯片编号占位符 3"/>
          <p:cNvSpPr>
            <a:spLocks noGrp="1"/>
          </p:cNvSpPr>
          <p:nvPr>
            <p:ph type="sldNum" sz="quarter" idx="12"/>
          </p:nvPr>
        </p:nvSpPr>
        <p:spPr/>
        <p:txBody>
          <a:bodyPr/>
          <a:lstStyle/>
          <a:p>
            <a:pPr>
              <a:defRPr/>
            </a:pPr>
            <a:fld id="{D44D9B44-5D49-4223-9A02-87271037B992}" type="slidenum">
              <a:rPr lang="en-US" altLang="zh-CN" smtClean="0"/>
              <a:pPr>
                <a:defRPr/>
              </a:pPr>
              <a:t>55</a:t>
            </a:fld>
            <a:endParaRPr lang="en-US" altLang="zh-CN"/>
          </a:p>
        </p:txBody>
      </p:sp>
      <p:sp>
        <p:nvSpPr>
          <p:cNvPr id="20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446213" y="3000375"/>
          <a:ext cx="6269037" cy="2405063"/>
        </p:xfrm>
        <a:graphic>
          <a:graphicData uri="http://schemas.openxmlformats.org/presentationml/2006/ole">
            <mc:AlternateContent xmlns:mc="http://schemas.openxmlformats.org/markup-compatibility/2006">
              <mc:Choice xmlns:v="urn:schemas-microsoft-com:vml" Requires="v">
                <p:oleObj spid="_x0000_s24604" name="Visio" r:id="rId3" imgW="3850843" imgH="1474622" progId="Visio.Drawing.11">
                  <p:embed/>
                </p:oleObj>
              </mc:Choice>
              <mc:Fallback>
                <p:oleObj name="Visio" r:id="rId3" imgW="3850843" imgH="14746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3000375"/>
                        <a:ext cx="6269037" cy="240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2"/>
          <p:cNvSpPr>
            <a:spLocks noGrp="1"/>
          </p:cNvSpPr>
          <p:nvPr>
            <p:ph type="title"/>
          </p:nvPr>
        </p:nvSpPr>
        <p:spPr/>
        <p:txBody>
          <a:bodyPr/>
          <a:lstStyle/>
          <a:p>
            <a:r>
              <a:rPr lang="en-US" altLang="zh-CN" dirty="0"/>
              <a:t>5.4.1 </a:t>
            </a:r>
            <a:r>
              <a:rPr lang="zh-CN" altLang="en-US" dirty="0"/>
              <a:t>聚类概述</a:t>
            </a:r>
          </a:p>
        </p:txBody>
      </p:sp>
    </p:spTree>
    <p:extLst>
      <p:ext uri="{BB962C8B-B14F-4D97-AF65-F5344CB8AC3E}">
        <p14:creationId xmlns:p14="http://schemas.microsoft.com/office/powerpoint/2010/main" val="293246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52">
                                            <p:txEl>
                                              <p:pRg st="0" end="0"/>
                                            </p:txEl>
                                          </p:spTgt>
                                        </p:tgtEl>
                                        <p:attrNameLst>
                                          <p:attrName>style.visibility</p:attrName>
                                        </p:attrNameLst>
                                      </p:cBhvr>
                                      <p:to>
                                        <p:strVal val="visible"/>
                                      </p:to>
                                    </p:set>
                                    <p:anim calcmode="lin" valueType="num">
                                      <p:cBhvr additive="base">
                                        <p:cTn id="12" dur="500" fill="hold"/>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5.4.1 </a:t>
            </a:r>
            <a:r>
              <a:rPr lang="zh-CN" altLang="en-US" dirty="0"/>
              <a:t>聚类概述</a:t>
            </a:r>
          </a:p>
        </p:txBody>
      </p:sp>
      <p:sp>
        <p:nvSpPr>
          <p:cNvPr id="19459" name="内容占位符 2"/>
          <p:cNvSpPr>
            <a:spLocks noGrp="1"/>
          </p:cNvSpPr>
          <p:nvPr>
            <p:ph idx="1"/>
          </p:nvPr>
        </p:nvSpPr>
        <p:spPr/>
        <p:txBody>
          <a:bodyPr/>
          <a:lstStyle/>
          <a:p>
            <a:r>
              <a:rPr lang="zh-CN" altLang="en-US" dirty="0" smtClean="0"/>
              <a:t>两个不同数据点（对象）之间的相似度</a:t>
            </a:r>
            <a:r>
              <a:rPr lang="en-US" altLang="zh-CN" i="1" dirty="0" smtClean="0"/>
              <a:t>sim</a:t>
            </a:r>
            <a:r>
              <a:rPr lang="en-US" altLang="zh-CN" dirty="0" smtClean="0"/>
              <a:t>(</a:t>
            </a:r>
            <a:r>
              <a:rPr lang="en-US" altLang="zh-CN" i="1" dirty="0" err="1" smtClean="0"/>
              <a:t>d</a:t>
            </a:r>
            <a:r>
              <a:rPr lang="en-US" altLang="zh-CN" i="1" baseline="-25000" dirty="0" err="1" smtClean="0"/>
              <a:t>k</a:t>
            </a:r>
            <a:r>
              <a:rPr lang="en-US" altLang="zh-CN" i="1" dirty="0" err="1" smtClean="0"/>
              <a:t>,d</a:t>
            </a:r>
            <a:r>
              <a:rPr lang="en-US" altLang="zh-CN" i="1" baseline="-25000" dirty="0" err="1" smtClean="0"/>
              <a:t>l</a:t>
            </a:r>
            <a:r>
              <a:rPr lang="en-US" altLang="zh-CN" dirty="0" smtClean="0"/>
              <a:t>) </a:t>
            </a:r>
            <a:r>
              <a:rPr lang="zh-CN" altLang="en-US" dirty="0" smtClean="0"/>
              <a:t>可以根据问题需要进行不同定义。</a:t>
            </a:r>
            <a:endParaRPr lang="en-US" altLang="zh-CN" dirty="0" smtClean="0"/>
          </a:p>
          <a:p>
            <a:pPr lvl="1"/>
            <a:r>
              <a:rPr lang="zh-CN" altLang="en-US" dirty="0" smtClean="0"/>
              <a:t>按照距离定义</a:t>
            </a:r>
            <a:endParaRPr lang="en-US" altLang="zh-CN" dirty="0" smtClean="0"/>
          </a:p>
          <a:p>
            <a:pPr lvl="2"/>
            <a:r>
              <a:rPr lang="zh-CN" altLang="en-US" dirty="0" smtClean="0"/>
              <a:t>距离越大则相似度越小，距离越小则相似度越大</a:t>
            </a:r>
            <a:endParaRPr lang="en-US" altLang="zh-CN" dirty="0" smtClean="0"/>
          </a:p>
          <a:p>
            <a:pPr lvl="1"/>
            <a:r>
              <a:rPr lang="zh-CN" altLang="en-US" dirty="0" smtClean="0"/>
              <a:t>按照密度定义</a:t>
            </a:r>
            <a:endParaRPr lang="en-US" altLang="zh-CN" dirty="0" smtClean="0"/>
          </a:p>
          <a:p>
            <a:pPr lvl="2"/>
            <a:r>
              <a:rPr lang="zh-CN" altLang="en-US" dirty="0" smtClean="0"/>
              <a:t>密度越大，则相似度越大，密度越小则相似度越小</a:t>
            </a:r>
            <a:endParaRPr lang="en-US" altLang="zh-CN" dirty="0" smtClean="0"/>
          </a:p>
          <a:p>
            <a:pPr lvl="1"/>
            <a:r>
              <a:rPr lang="zh-CN" altLang="en-US" dirty="0" smtClean="0"/>
              <a:t>按照概念定义</a:t>
            </a:r>
            <a:endParaRPr lang="en-US" altLang="zh-CN" dirty="0" smtClean="0"/>
          </a:p>
          <a:p>
            <a:pPr lvl="2"/>
            <a:r>
              <a:rPr lang="zh-CN" altLang="en-US" dirty="0" smtClean="0"/>
              <a:t>具有相同（或者相近）概念的数据（对象）相似度大，反之则小</a:t>
            </a:r>
            <a:endParaRPr lang="en-US" altLang="zh-CN" dirty="0" smtClean="0"/>
          </a:p>
        </p:txBody>
      </p:sp>
      <p:sp>
        <p:nvSpPr>
          <p:cNvPr id="4" name="灯片编号占位符 3"/>
          <p:cNvSpPr>
            <a:spLocks noGrp="1"/>
          </p:cNvSpPr>
          <p:nvPr>
            <p:ph type="sldNum" sz="quarter" idx="12"/>
          </p:nvPr>
        </p:nvSpPr>
        <p:spPr/>
        <p:txBody>
          <a:bodyPr/>
          <a:lstStyle/>
          <a:p>
            <a:pPr>
              <a:defRPr/>
            </a:pPr>
            <a:fld id="{650270A8-42D6-4104-B950-C9DB6A5E3FDD}" type="slidenum">
              <a:rPr lang="en-US" altLang="zh-CN" smtClean="0"/>
              <a:pPr>
                <a:defRPr/>
              </a:pPr>
              <a:t>56</a:t>
            </a:fld>
            <a:endParaRPr lang="en-US" altLang="zh-CN"/>
          </a:p>
        </p:txBody>
      </p:sp>
    </p:spTree>
    <p:extLst>
      <p:ext uri="{BB962C8B-B14F-4D97-AF65-F5344CB8AC3E}">
        <p14:creationId xmlns:p14="http://schemas.microsoft.com/office/powerpoint/2010/main" val="49950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 calcmode="lin" valueType="num">
                                      <p:cBhvr additive="base">
                                        <p:cTn id="3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 calcmode="lin" valueType="num">
                                      <p:cBhvr additive="base">
                                        <p:cTn id="4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8229600" cy="1143000"/>
          </a:xfrm>
        </p:spPr>
        <p:txBody>
          <a:bodyPr/>
          <a:lstStyle/>
          <a:p>
            <a:pPr algn="ctr">
              <a:defRPr/>
            </a:pPr>
            <a:r>
              <a:rPr lang="zh-CN" altLang="en-US" dirty="0" smtClean="0"/>
              <a:t>常用距离公式</a:t>
            </a:r>
            <a:endParaRPr lang="zh-CN" altLang="en-US" dirty="0"/>
          </a:p>
        </p:txBody>
      </p:sp>
      <p:sp>
        <p:nvSpPr>
          <p:cNvPr id="3076" name="内容占位符 2"/>
          <p:cNvSpPr>
            <a:spLocks noGrp="1"/>
          </p:cNvSpPr>
          <p:nvPr>
            <p:ph idx="1"/>
          </p:nvPr>
        </p:nvSpPr>
        <p:spPr/>
        <p:txBody>
          <a:bodyPr>
            <a:normAutofit lnSpcReduction="10000"/>
          </a:bodyPr>
          <a:lstStyle/>
          <a:p>
            <a:endParaRPr lang="en-US" altLang="zh-CN" dirty="0" smtClean="0"/>
          </a:p>
          <a:p>
            <a:endParaRPr lang="en-US" altLang="zh-CN" dirty="0" smtClean="0"/>
          </a:p>
          <a:p>
            <a:endParaRPr lang="en-US" altLang="zh-CN" dirty="0" smtClean="0"/>
          </a:p>
          <a:p>
            <a:r>
              <a:rPr lang="zh-CN" altLang="en-US" dirty="0" smtClean="0"/>
              <a:t>曼哈顿距离（</a:t>
            </a:r>
            <a:r>
              <a:rPr lang="en-US" altLang="zh-CN" dirty="0" smtClean="0"/>
              <a:t>Manhattan Distance</a:t>
            </a:r>
            <a:r>
              <a:rPr lang="zh-CN" altLang="en-US" dirty="0" smtClean="0"/>
              <a:t>）</a:t>
            </a:r>
            <a:endParaRPr lang="en-US" altLang="zh-CN" dirty="0" smtClean="0"/>
          </a:p>
          <a:p>
            <a:pPr lvl="1"/>
            <a:r>
              <a:rPr lang="en-US" altLang="zh-CN" dirty="0" smtClean="0"/>
              <a:t>q=1</a:t>
            </a:r>
          </a:p>
          <a:p>
            <a:r>
              <a:rPr lang="zh-CN" altLang="en-US" dirty="0" smtClean="0"/>
              <a:t>欧几里德距离（</a:t>
            </a:r>
            <a:r>
              <a:rPr lang="en-US" altLang="zh-CN" dirty="0" smtClean="0"/>
              <a:t>Euclidean Distance</a:t>
            </a:r>
            <a:r>
              <a:rPr lang="zh-CN" altLang="en-US" dirty="0" smtClean="0"/>
              <a:t>）</a:t>
            </a:r>
            <a:endParaRPr lang="en-US" altLang="zh-CN" dirty="0" smtClean="0"/>
          </a:p>
          <a:p>
            <a:pPr lvl="1"/>
            <a:r>
              <a:rPr lang="en-US" altLang="zh-CN" dirty="0" smtClean="0"/>
              <a:t>q=2</a:t>
            </a:r>
          </a:p>
          <a:p>
            <a:r>
              <a:rPr lang="zh-CN" altLang="en-US" dirty="0" smtClean="0"/>
              <a:t>明科夫斯基距离（</a:t>
            </a:r>
            <a:r>
              <a:rPr lang="en-US" altLang="zh-CN" dirty="0" err="1" smtClean="0"/>
              <a:t>Minkowski</a:t>
            </a:r>
            <a:r>
              <a:rPr lang="en-US" altLang="zh-CN" dirty="0" smtClean="0"/>
              <a:t> Distance</a:t>
            </a:r>
            <a:r>
              <a:rPr lang="zh-CN" altLang="en-US" dirty="0" smtClean="0"/>
              <a:t>）</a:t>
            </a:r>
            <a:endParaRPr lang="en-US" altLang="zh-CN" dirty="0" smtClean="0"/>
          </a:p>
          <a:p>
            <a:pPr lvl="1"/>
            <a:r>
              <a:rPr lang="en-US" altLang="zh-CN" dirty="0" smtClean="0"/>
              <a:t>q&gt;2</a:t>
            </a:r>
            <a:endParaRPr lang="zh-CN" altLang="en-US" dirty="0" smtClean="0"/>
          </a:p>
        </p:txBody>
      </p:sp>
      <p:sp>
        <p:nvSpPr>
          <p:cNvPr id="4" name="灯片编号占位符 3"/>
          <p:cNvSpPr>
            <a:spLocks noGrp="1"/>
          </p:cNvSpPr>
          <p:nvPr>
            <p:ph type="sldNum" sz="quarter" idx="12"/>
          </p:nvPr>
        </p:nvSpPr>
        <p:spPr/>
        <p:txBody>
          <a:bodyPr/>
          <a:lstStyle/>
          <a:p>
            <a:pPr>
              <a:defRPr/>
            </a:pPr>
            <a:fld id="{93E6BD59-1DA2-4931-AEF9-9094D209B4BC}" type="slidenum">
              <a:rPr lang="en-US" altLang="zh-CN" smtClean="0"/>
              <a:pPr>
                <a:defRPr/>
              </a:pPr>
              <a:t>57</a:t>
            </a:fld>
            <a:endParaRPr lang="en-US" altLang="zh-CN"/>
          </a:p>
        </p:txBody>
      </p:sp>
      <p:sp>
        <p:nvSpPr>
          <p:cNvPr id="30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3074" name="Object 1"/>
          <p:cNvGraphicFramePr>
            <a:graphicFrameLocks noChangeAspect="1"/>
          </p:cNvGraphicFramePr>
          <p:nvPr/>
        </p:nvGraphicFramePr>
        <p:xfrm>
          <a:off x="2057400" y="1643063"/>
          <a:ext cx="4300538" cy="1114425"/>
        </p:xfrm>
        <a:graphic>
          <a:graphicData uri="http://schemas.openxmlformats.org/presentationml/2006/ole">
            <mc:AlternateContent xmlns:mc="http://schemas.openxmlformats.org/markup-compatibility/2006">
              <mc:Choice xmlns:v="urn:schemas-microsoft-com:vml" Requires="v">
                <p:oleObj spid="_x0000_s25628" name="Equation" r:id="rId3" imgW="2094591" imgH="545863" progId="Equation.3">
                  <p:embed/>
                </p:oleObj>
              </mc:Choice>
              <mc:Fallback>
                <p:oleObj name="Equation" r:id="rId3" imgW="2094591" imgH="54586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43063"/>
                        <a:ext cx="4300538"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3375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76">
                                            <p:txEl>
                                              <p:pRg st="3" end="3"/>
                                            </p:txEl>
                                          </p:spTgt>
                                        </p:tgtEl>
                                        <p:attrNameLst>
                                          <p:attrName>style.visibility</p:attrName>
                                        </p:attrNameLst>
                                      </p:cBhvr>
                                      <p:to>
                                        <p:strVal val="visible"/>
                                      </p:to>
                                    </p:set>
                                    <p:anim calcmode="lin" valueType="num">
                                      <p:cBhvr additive="base">
                                        <p:cTn id="12"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076">
                                            <p:txEl>
                                              <p:pRg st="4" end="4"/>
                                            </p:txEl>
                                          </p:spTgt>
                                        </p:tgtEl>
                                        <p:attrNameLst>
                                          <p:attrName>style.visibility</p:attrName>
                                        </p:attrNameLst>
                                      </p:cBhvr>
                                      <p:to>
                                        <p:strVal val="visible"/>
                                      </p:to>
                                    </p:set>
                                    <p:anim calcmode="lin" valueType="num">
                                      <p:cBhvr additive="base">
                                        <p:cTn id="18"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076">
                                            <p:txEl>
                                              <p:pRg st="5" end="5"/>
                                            </p:txEl>
                                          </p:spTgt>
                                        </p:tgtEl>
                                        <p:attrNameLst>
                                          <p:attrName>style.visibility</p:attrName>
                                        </p:attrNameLst>
                                      </p:cBhvr>
                                      <p:to>
                                        <p:strVal val="visible"/>
                                      </p:to>
                                    </p:set>
                                    <p:anim calcmode="lin" valueType="num">
                                      <p:cBhvr additive="base">
                                        <p:cTn id="24"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076">
                                            <p:txEl>
                                              <p:pRg st="6" end="6"/>
                                            </p:txEl>
                                          </p:spTgt>
                                        </p:tgtEl>
                                        <p:attrNameLst>
                                          <p:attrName>style.visibility</p:attrName>
                                        </p:attrNameLst>
                                      </p:cBhvr>
                                      <p:to>
                                        <p:strVal val="visible"/>
                                      </p:to>
                                    </p:set>
                                    <p:anim calcmode="lin" valueType="num">
                                      <p:cBhvr additive="base">
                                        <p:cTn id="30"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076">
                                            <p:txEl>
                                              <p:pRg st="7" end="7"/>
                                            </p:txEl>
                                          </p:spTgt>
                                        </p:tgtEl>
                                        <p:attrNameLst>
                                          <p:attrName>style.visibility</p:attrName>
                                        </p:attrNameLst>
                                      </p:cBhvr>
                                      <p:to>
                                        <p:strVal val="visible"/>
                                      </p:to>
                                    </p:set>
                                    <p:anim calcmode="lin" valueType="num">
                                      <p:cBhvr additive="base">
                                        <p:cTn id="36"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076">
                                            <p:txEl>
                                              <p:pRg st="8" end="8"/>
                                            </p:txEl>
                                          </p:spTgt>
                                        </p:tgtEl>
                                        <p:attrNameLst>
                                          <p:attrName>style.visibility</p:attrName>
                                        </p:attrNameLst>
                                      </p:cBhvr>
                                      <p:to>
                                        <p:strVal val="visible"/>
                                      </p:to>
                                    </p:set>
                                    <p:anim calcmode="lin" valueType="num">
                                      <p:cBhvr additive="base">
                                        <p:cTn id="42" dur="500" fill="hold"/>
                                        <p:tgtEl>
                                          <p:spTgt spid="3076">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7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5.4.1 </a:t>
            </a:r>
            <a:r>
              <a:rPr lang="zh-CN" altLang="en-US" dirty="0"/>
              <a:t>聚类概述</a:t>
            </a:r>
          </a:p>
        </p:txBody>
      </p:sp>
      <p:sp>
        <p:nvSpPr>
          <p:cNvPr id="20483" name="内容占位符 2"/>
          <p:cNvSpPr>
            <a:spLocks noGrp="1"/>
          </p:cNvSpPr>
          <p:nvPr>
            <p:ph idx="1"/>
          </p:nvPr>
        </p:nvSpPr>
        <p:spPr/>
        <p:txBody>
          <a:bodyPr>
            <a:normAutofit lnSpcReduction="10000"/>
          </a:bodyPr>
          <a:lstStyle/>
          <a:p>
            <a:r>
              <a:rPr lang="zh-CN" altLang="en-US" sz="2800" dirty="0" smtClean="0"/>
              <a:t>常用的聚类方法</a:t>
            </a:r>
            <a:endParaRPr lang="en-US" altLang="zh-CN" sz="2800" dirty="0" smtClean="0"/>
          </a:p>
          <a:p>
            <a:pPr marL="850392" lvl="1" indent="-457200">
              <a:buFont typeface="+mj-lt"/>
              <a:buAutoNum type="arabicPeriod"/>
            </a:pPr>
            <a:r>
              <a:rPr lang="zh-CN" altLang="en-US" sz="2400" dirty="0" smtClean="0"/>
              <a:t>分层聚类</a:t>
            </a:r>
            <a:endParaRPr lang="en-US" altLang="zh-CN" sz="2400" dirty="0" smtClean="0"/>
          </a:p>
          <a:p>
            <a:pPr marL="850392" lvl="1" indent="-457200">
              <a:buFont typeface="+mj-lt"/>
              <a:buAutoNum type="arabicPeriod"/>
            </a:pPr>
            <a:r>
              <a:rPr lang="zh-CN" altLang="en-US" sz="2400" dirty="0" smtClean="0"/>
              <a:t>划分聚类</a:t>
            </a:r>
            <a:endParaRPr lang="en-US" altLang="zh-CN" sz="2400" dirty="0" smtClean="0"/>
          </a:p>
          <a:p>
            <a:pPr marL="850392" lvl="1" indent="-457200">
              <a:buFont typeface="+mj-lt"/>
              <a:buAutoNum type="arabicPeriod"/>
            </a:pPr>
            <a:r>
              <a:rPr lang="zh-CN" altLang="en-US" sz="2400" dirty="0" smtClean="0"/>
              <a:t>基于密度的聚类</a:t>
            </a:r>
            <a:endParaRPr lang="en-US" altLang="zh-CN" sz="2400" dirty="0" smtClean="0"/>
          </a:p>
          <a:p>
            <a:pPr marL="850392" lvl="1" indent="-457200">
              <a:buFont typeface="+mj-lt"/>
              <a:buAutoNum type="arabicPeriod"/>
            </a:pPr>
            <a:r>
              <a:rPr lang="zh-CN" altLang="en-US" sz="2400" dirty="0" smtClean="0"/>
              <a:t>基于网格的聚类</a:t>
            </a:r>
            <a:endParaRPr lang="en-US" altLang="zh-CN" sz="2400" dirty="0" smtClean="0"/>
          </a:p>
          <a:p>
            <a:pPr marL="850392" lvl="1" indent="-457200">
              <a:buFont typeface="+mj-lt"/>
              <a:buAutoNum type="arabicPeriod"/>
            </a:pPr>
            <a:r>
              <a:rPr lang="zh-CN" altLang="en-US" sz="2400" dirty="0" smtClean="0"/>
              <a:t>基于模型的聚类</a:t>
            </a:r>
            <a:endParaRPr lang="en-US" altLang="zh-CN" sz="2400" dirty="0" smtClean="0"/>
          </a:p>
          <a:p>
            <a:r>
              <a:rPr lang="zh-CN" altLang="en-US" sz="2800" dirty="0" smtClean="0"/>
              <a:t>聚类研究中面临的主要问题</a:t>
            </a:r>
            <a:endParaRPr lang="en-US" altLang="zh-CN" sz="2800" dirty="0" smtClean="0"/>
          </a:p>
          <a:p>
            <a:pPr lvl="1"/>
            <a:r>
              <a:rPr lang="zh-CN" altLang="en-US" sz="2400" dirty="0" smtClean="0"/>
              <a:t>如何降低高维、海量数据集上聚类算法的时间复杂度。</a:t>
            </a:r>
            <a:endParaRPr lang="en-US" altLang="zh-CN" sz="2400" dirty="0" smtClean="0"/>
          </a:p>
          <a:p>
            <a:pPr lvl="1"/>
            <a:r>
              <a:rPr lang="zh-CN" altLang="en-US" sz="2400" dirty="0" smtClean="0"/>
              <a:t>如何有效定义数据之间的相似度。</a:t>
            </a:r>
            <a:endParaRPr lang="en-US" altLang="zh-CN" sz="2400" dirty="0" smtClean="0"/>
          </a:p>
          <a:p>
            <a:pPr lvl="1"/>
            <a:r>
              <a:rPr lang="zh-CN" altLang="en-US" sz="2400" dirty="0" smtClean="0"/>
              <a:t>如何解释聚类结果。</a:t>
            </a:r>
          </a:p>
        </p:txBody>
      </p:sp>
      <p:sp>
        <p:nvSpPr>
          <p:cNvPr id="4" name="灯片编号占位符 3"/>
          <p:cNvSpPr>
            <a:spLocks noGrp="1"/>
          </p:cNvSpPr>
          <p:nvPr>
            <p:ph type="sldNum" sz="quarter" idx="12"/>
          </p:nvPr>
        </p:nvSpPr>
        <p:spPr/>
        <p:txBody>
          <a:bodyPr/>
          <a:lstStyle/>
          <a:p>
            <a:pPr>
              <a:defRPr/>
            </a:pPr>
            <a:fld id="{EC6491A2-CF12-4D75-96DF-033EF4606990}" type="slidenum">
              <a:rPr lang="en-US" altLang="zh-CN" smtClean="0"/>
              <a:pPr>
                <a:defRPr/>
              </a:pPr>
              <a:t>58</a:t>
            </a:fld>
            <a:endParaRPr lang="en-US" altLang="zh-CN"/>
          </a:p>
        </p:txBody>
      </p:sp>
    </p:spTree>
    <p:extLst>
      <p:ext uri="{BB962C8B-B14F-4D97-AF65-F5344CB8AC3E}">
        <p14:creationId xmlns:p14="http://schemas.microsoft.com/office/powerpoint/2010/main" val="3838255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additive="base">
                                        <p:cTn id="3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anim calcmode="lin" valueType="num">
                                      <p:cBhvr additive="base">
                                        <p:cTn id="3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0483">
                                            <p:txEl>
                                              <p:pRg st="6" end="6"/>
                                            </p:txEl>
                                          </p:spTgt>
                                        </p:tgtEl>
                                        <p:attrNameLst>
                                          <p:attrName>style.visibility</p:attrName>
                                        </p:attrNameLst>
                                      </p:cBhvr>
                                      <p:to>
                                        <p:strVal val="visible"/>
                                      </p:to>
                                    </p:set>
                                    <p:anim calcmode="lin" valueType="num">
                                      <p:cBhvr additive="base">
                                        <p:cTn id="43"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0483">
                                            <p:txEl>
                                              <p:pRg st="7" end="7"/>
                                            </p:txEl>
                                          </p:spTgt>
                                        </p:tgtEl>
                                        <p:attrNameLst>
                                          <p:attrName>style.visibility</p:attrName>
                                        </p:attrNameLst>
                                      </p:cBhvr>
                                      <p:to>
                                        <p:strVal val="visible"/>
                                      </p:to>
                                    </p:set>
                                    <p:anim calcmode="lin" valueType="num">
                                      <p:cBhvr additive="base">
                                        <p:cTn id="49"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4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0483">
                                            <p:txEl>
                                              <p:pRg st="8" end="8"/>
                                            </p:txEl>
                                          </p:spTgt>
                                        </p:tgtEl>
                                        <p:attrNameLst>
                                          <p:attrName>style.visibility</p:attrName>
                                        </p:attrNameLst>
                                      </p:cBhvr>
                                      <p:to>
                                        <p:strVal val="visible"/>
                                      </p:to>
                                    </p:set>
                                    <p:anim calcmode="lin" valueType="num">
                                      <p:cBhvr additive="base">
                                        <p:cTn id="55"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0483">
                                            <p:txEl>
                                              <p:pRg st="9" end="9"/>
                                            </p:txEl>
                                          </p:spTgt>
                                        </p:tgtEl>
                                        <p:attrNameLst>
                                          <p:attrName>style.visibility</p:attrName>
                                        </p:attrNameLst>
                                      </p:cBhvr>
                                      <p:to>
                                        <p:strVal val="visible"/>
                                      </p:to>
                                    </p:set>
                                    <p:anim calcmode="lin" valueType="num">
                                      <p:cBhvr additive="base">
                                        <p:cTn id="61"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4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pPr>
              <a:defRPr/>
            </a:pPr>
            <a:r>
              <a:rPr lang="zh-CN" altLang="en-US" b="1" dirty="0" smtClean="0"/>
              <a:t>一</a:t>
            </a:r>
            <a:r>
              <a:rPr lang="zh-CN" altLang="en-US" b="1" dirty="0"/>
              <a:t>、</a:t>
            </a:r>
            <a:r>
              <a:rPr lang="zh-CN" altLang="en-US" b="1" dirty="0" smtClean="0"/>
              <a:t>分层聚类方法</a:t>
            </a:r>
            <a:endParaRPr lang="zh-CN" altLang="en-US" dirty="0"/>
          </a:p>
        </p:txBody>
      </p:sp>
      <p:sp>
        <p:nvSpPr>
          <p:cNvPr id="4100" name="内容占位符 2"/>
          <p:cNvSpPr>
            <a:spLocks noGrp="1"/>
          </p:cNvSpPr>
          <p:nvPr>
            <p:ph idx="1"/>
          </p:nvPr>
        </p:nvSpPr>
        <p:spPr>
          <a:xfrm>
            <a:off x="457200" y="1700808"/>
            <a:ext cx="8229600" cy="4389120"/>
          </a:xfrm>
        </p:spPr>
        <p:txBody>
          <a:bodyPr/>
          <a:lstStyle/>
          <a:p>
            <a:r>
              <a:rPr lang="zh-CN" altLang="en-US" sz="2800" b="1" dirty="0" smtClean="0"/>
              <a:t>基本思想</a:t>
            </a:r>
            <a:endParaRPr lang="en-US" altLang="zh-CN" sz="2800" b="1" dirty="0" smtClean="0"/>
          </a:p>
          <a:p>
            <a:pPr lvl="1"/>
            <a:r>
              <a:rPr lang="zh-CN" altLang="en-US" sz="2400" dirty="0" smtClean="0"/>
              <a:t>在聚类过程中生成一个聚类树。完整聚类树的最顶端代表把整个数据集划作为一个簇；最底端代表把数据集中每一个数据都当作一个簇；树中父节点对应的簇包含着所有子节点对应的簇。</a:t>
            </a:r>
            <a:endParaRPr lang="en-US" altLang="zh-CN" sz="2400" dirty="0" smtClean="0"/>
          </a:p>
          <a:p>
            <a:pPr lvl="1"/>
            <a:r>
              <a:rPr lang="zh-CN" altLang="en-US" sz="2400" dirty="0" smtClean="0"/>
              <a:t>聚类树的不同层次可以表示聚类的不同粒度。</a:t>
            </a:r>
          </a:p>
        </p:txBody>
      </p:sp>
      <p:sp>
        <p:nvSpPr>
          <p:cNvPr id="4" name="灯片编号占位符 3"/>
          <p:cNvSpPr>
            <a:spLocks noGrp="1"/>
          </p:cNvSpPr>
          <p:nvPr>
            <p:ph type="sldNum" sz="quarter" idx="12"/>
          </p:nvPr>
        </p:nvSpPr>
        <p:spPr/>
        <p:txBody>
          <a:bodyPr/>
          <a:lstStyle/>
          <a:p>
            <a:pPr>
              <a:defRPr/>
            </a:pPr>
            <a:fld id="{2A5C2684-39CE-4251-8BE8-F2DDE55B9B47}" type="slidenum">
              <a:rPr lang="en-US" altLang="zh-CN" smtClean="0"/>
              <a:pPr>
                <a:defRPr/>
              </a:pPr>
              <a:t>59</a:t>
            </a:fld>
            <a:endParaRPr lang="en-US" altLang="zh-CN"/>
          </a:p>
        </p:txBody>
      </p:sp>
      <p:sp>
        <p:nvSpPr>
          <p:cNvPr id="41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4098" name="Object 1"/>
          <p:cNvGraphicFramePr>
            <a:graphicFrameLocks noChangeAspect="1"/>
          </p:cNvGraphicFramePr>
          <p:nvPr/>
        </p:nvGraphicFramePr>
        <p:xfrm>
          <a:off x="2233613" y="4143375"/>
          <a:ext cx="4624387" cy="2286000"/>
        </p:xfrm>
        <a:graphic>
          <a:graphicData uri="http://schemas.openxmlformats.org/presentationml/2006/ole">
            <mc:AlternateContent xmlns:mc="http://schemas.openxmlformats.org/markup-compatibility/2006">
              <mc:Choice xmlns:v="urn:schemas-microsoft-com:vml" Requires="v">
                <p:oleObj spid="_x0000_s28693" name="Visio" r:id="rId3" imgW="3353410" imgH="1655064" progId="Visio.Drawing.11">
                  <p:embed/>
                </p:oleObj>
              </mc:Choice>
              <mc:Fallback>
                <p:oleObj name="Visio" r:id="rId3" imgW="3353410" imgH="165506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13" y="4143375"/>
                        <a:ext cx="4624387"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765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checkerboard(across)">
                                      <p:cBhvr>
                                        <p:cTn id="19" dur="500"/>
                                        <p:tgtEl>
                                          <p:spTgt spid="40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00">
                                            <p:txEl>
                                              <p:pRg st="2" end="2"/>
                                            </p:txEl>
                                          </p:spTgt>
                                        </p:tgtEl>
                                        <p:attrNameLst>
                                          <p:attrName>style.visibility</p:attrName>
                                        </p:attrNameLst>
                                      </p:cBhvr>
                                      <p:to>
                                        <p:strVal val="visible"/>
                                      </p:to>
                                    </p:set>
                                    <p:anim calcmode="lin" valueType="num">
                                      <p:cBhvr additive="base">
                                        <p:cTn id="24"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76672"/>
            <a:ext cx="8229600" cy="1143000"/>
          </a:xfrm>
        </p:spPr>
        <p:txBody>
          <a:bodyPr/>
          <a:lstStyle/>
          <a:p>
            <a:pPr>
              <a:buClr>
                <a:schemeClr val="accent6"/>
              </a:buClr>
              <a:defRPr/>
            </a:pPr>
            <a:r>
              <a:rPr lang="en-US" altLang="zh-CN" dirty="0" smtClean="0"/>
              <a:t>5.1.2 </a:t>
            </a:r>
            <a:r>
              <a:rPr lang="zh-CN" altLang="en-US" dirty="0" smtClean="0">
                <a:latin typeface="+mn-ea"/>
              </a:rPr>
              <a:t>为什么</a:t>
            </a:r>
            <a:r>
              <a:rPr lang="zh-CN" altLang="en-US" dirty="0">
                <a:latin typeface="+mn-ea"/>
              </a:rPr>
              <a:t>要研究机器学习？</a:t>
            </a:r>
          </a:p>
        </p:txBody>
      </p:sp>
      <p:sp>
        <p:nvSpPr>
          <p:cNvPr id="9219" name="Rectangle 3"/>
          <p:cNvSpPr>
            <a:spLocks noGrp="1" noChangeArrowheads="1"/>
          </p:cNvSpPr>
          <p:nvPr>
            <p:ph type="body" idx="1"/>
          </p:nvPr>
        </p:nvSpPr>
        <p:spPr>
          <a:xfrm>
            <a:off x="35496" y="1772815"/>
            <a:ext cx="8928992" cy="5085185"/>
          </a:xfrm>
        </p:spPr>
        <p:txBody>
          <a:bodyPr>
            <a:normAutofit/>
          </a:bodyPr>
          <a:lstStyle/>
          <a:p>
            <a:pPr>
              <a:buClr>
                <a:schemeClr val="accent6"/>
              </a:buClr>
              <a:buFont typeface="Wingdings" panose="05000000000000000000" pitchFamily="2" charset="2"/>
              <a:buChar char="p"/>
              <a:defRPr/>
            </a:pPr>
            <a:r>
              <a:rPr lang="zh-CN" altLang="en-US" sz="3200" dirty="0" smtClean="0">
                <a:latin typeface="+mn-ea"/>
              </a:rPr>
              <a:t>必要性：</a:t>
            </a:r>
          </a:p>
          <a:p>
            <a:pPr lvl="1">
              <a:defRPr/>
            </a:pPr>
            <a:r>
              <a:rPr lang="zh-CN" altLang="en-US" dirty="0" smtClean="0">
                <a:latin typeface="+mn-ea"/>
              </a:rPr>
              <a:t>理解学习的本质和建立学习系统是</a:t>
            </a:r>
            <a:r>
              <a:rPr lang="en-US" altLang="zh-CN" dirty="0" smtClean="0">
                <a:latin typeface="+mn-ea"/>
              </a:rPr>
              <a:t>AI</a:t>
            </a:r>
            <a:r>
              <a:rPr lang="zh-CN" altLang="en-US" dirty="0" smtClean="0">
                <a:latin typeface="+mn-ea"/>
              </a:rPr>
              <a:t>研究的目标之一</a:t>
            </a:r>
          </a:p>
          <a:p>
            <a:pPr lvl="1">
              <a:defRPr/>
            </a:pPr>
            <a:r>
              <a:rPr lang="zh-CN" altLang="en-US" dirty="0" smtClean="0">
                <a:latin typeface="+mn-ea"/>
              </a:rPr>
              <a:t>现有的大多数</a:t>
            </a:r>
            <a:r>
              <a:rPr lang="en-US" altLang="zh-CN" dirty="0" smtClean="0">
                <a:latin typeface="+mn-ea"/>
              </a:rPr>
              <a:t>AI</a:t>
            </a:r>
            <a:r>
              <a:rPr lang="zh-CN" altLang="en-US" dirty="0" smtClean="0">
                <a:latin typeface="+mn-ea"/>
              </a:rPr>
              <a:t>系统都是演绎的，没有归纳推理，因而不能自动获取和生成知识</a:t>
            </a:r>
          </a:p>
          <a:p>
            <a:pPr>
              <a:buClr>
                <a:schemeClr val="accent6"/>
              </a:buClr>
              <a:buFont typeface="Wingdings" panose="05000000000000000000" pitchFamily="2" charset="2"/>
              <a:buChar char="p"/>
              <a:defRPr/>
            </a:pPr>
            <a:r>
              <a:rPr lang="zh-CN" altLang="en-US" sz="3200" dirty="0" smtClean="0">
                <a:latin typeface="+mn-ea"/>
              </a:rPr>
              <a:t> 可行性：</a:t>
            </a:r>
          </a:p>
          <a:p>
            <a:pPr lvl="1">
              <a:defRPr/>
            </a:pPr>
            <a:r>
              <a:rPr lang="zh-CN" altLang="en-US" dirty="0" smtClean="0">
                <a:latin typeface="+mn-ea"/>
              </a:rPr>
              <a:t>学习的过程是信息处理的过程，这包括直接记忆和经过推理</a:t>
            </a:r>
          </a:p>
          <a:p>
            <a:pPr lvl="1">
              <a:defRPr/>
            </a:pPr>
            <a:r>
              <a:rPr lang="zh-CN" altLang="en-US" dirty="0" smtClean="0">
                <a:latin typeface="+mn-ea"/>
              </a:rPr>
              <a:t>已有工作说明可以实现一定程度的机器学习</a:t>
            </a:r>
          </a:p>
        </p:txBody>
      </p:sp>
      <p:sp>
        <p:nvSpPr>
          <p:cNvPr id="92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F754C1F-4210-499E-A6E9-FC5BA12CAB05}" type="slidenum">
              <a:rPr lang="zh-CN" altLang="en-US" sz="1400"/>
              <a:pPr/>
              <a:t>6</a:t>
            </a:fld>
            <a:endParaRPr lang="en-US" altLang="zh-CN" sz="1400"/>
          </a:p>
        </p:txBody>
      </p:sp>
    </p:spTree>
    <p:extLst>
      <p:ext uri="{BB962C8B-B14F-4D97-AF65-F5344CB8AC3E}">
        <p14:creationId xmlns:p14="http://schemas.microsoft.com/office/powerpoint/2010/main" val="3374126282"/>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8229600" cy="1143000"/>
          </a:xfrm>
        </p:spPr>
        <p:txBody>
          <a:bodyPr/>
          <a:lstStyle/>
          <a:p>
            <a:pPr algn="ctr">
              <a:defRPr/>
            </a:pPr>
            <a:r>
              <a:rPr lang="zh-CN" altLang="en-US" dirty="0" smtClean="0"/>
              <a:t>常用的分层聚类算法</a:t>
            </a:r>
            <a:endParaRPr lang="zh-CN" altLang="en-US" dirty="0"/>
          </a:p>
        </p:txBody>
      </p:sp>
      <p:sp>
        <p:nvSpPr>
          <p:cNvPr id="22531" name="内容占位符 2"/>
          <p:cNvSpPr>
            <a:spLocks noGrp="1"/>
          </p:cNvSpPr>
          <p:nvPr>
            <p:ph idx="1"/>
          </p:nvPr>
        </p:nvSpPr>
        <p:spPr>
          <a:xfrm>
            <a:off x="304800" y="1357313"/>
            <a:ext cx="8553450" cy="5018087"/>
          </a:xfrm>
        </p:spPr>
        <p:txBody>
          <a:bodyPr>
            <a:normAutofit lnSpcReduction="10000"/>
          </a:bodyPr>
          <a:lstStyle/>
          <a:p>
            <a:r>
              <a:rPr lang="en-US" altLang="zh-CN" sz="2800" dirty="0" smtClean="0"/>
              <a:t>Linkage</a:t>
            </a:r>
            <a:r>
              <a:rPr lang="zh-CN" altLang="en-US" sz="2800" dirty="0" smtClean="0"/>
              <a:t>算法</a:t>
            </a:r>
            <a:endParaRPr lang="en-US" altLang="zh-CN" sz="2800" dirty="0" smtClean="0"/>
          </a:p>
          <a:p>
            <a:pPr lvl="1"/>
            <a:r>
              <a:rPr lang="zh-CN" altLang="en-US" sz="2400" dirty="0" smtClean="0"/>
              <a:t>只能聚类凸集数据，其时间复杂度为</a:t>
            </a:r>
            <a:r>
              <a:rPr lang="en-US" altLang="zh-CN" sz="2400" dirty="0" smtClean="0"/>
              <a:t>O(N</a:t>
            </a:r>
            <a:r>
              <a:rPr lang="en-US" altLang="zh-CN" sz="2400" baseline="30000" dirty="0" smtClean="0"/>
              <a:t>2</a:t>
            </a:r>
            <a:r>
              <a:rPr lang="en-US" altLang="zh-CN" sz="2400" dirty="0" smtClean="0"/>
              <a:t>)</a:t>
            </a:r>
            <a:r>
              <a:rPr lang="zh-CN" altLang="en-US" sz="2400" dirty="0" smtClean="0"/>
              <a:t>，其中</a:t>
            </a:r>
            <a:r>
              <a:rPr lang="en-US" altLang="zh-CN" sz="2400" dirty="0" smtClean="0"/>
              <a:t>N</a:t>
            </a:r>
            <a:r>
              <a:rPr lang="zh-CN" altLang="en-US" sz="2400" dirty="0" smtClean="0"/>
              <a:t>为数据个数。</a:t>
            </a:r>
            <a:endParaRPr lang="en-US" altLang="zh-CN" sz="2400" dirty="0" smtClean="0"/>
          </a:p>
          <a:p>
            <a:r>
              <a:rPr lang="en-US" altLang="zh-CN" sz="2800" dirty="0" smtClean="0"/>
              <a:t>CURE</a:t>
            </a:r>
            <a:r>
              <a:rPr lang="zh-CN" altLang="en-US" sz="2800" dirty="0" smtClean="0"/>
              <a:t>算法</a:t>
            </a:r>
            <a:endParaRPr lang="en-US" altLang="zh-CN" sz="2800" dirty="0" smtClean="0"/>
          </a:p>
          <a:p>
            <a:pPr lvl="1"/>
            <a:r>
              <a:rPr lang="zh-CN" altLang="en-US" sz="2400" dirty="0" smtClean="0"/>
              <a:t>可以聚类任意形状的数据集，但是不能处理具有分类属性的数据。</a:t>
            </a:r>
            <a:endParaRPr lang="en-US" altLang="zh-CN" sz="2400" dirty="0" smtClean="0"/>
          </a:p>
          <a:p>
            <a:r>
              <a:rPr lang="en-US" altLang="zh-CN" sz="2800" dirty="0" smtClean="0"/>
              <a:t>CHAMELEON</a:t>
            </a:r>
            <a:r>
              <a:rPr lang="zh-CN" altLang="en-US" sz="2800" dirty="0" smtClean="0"/>
              <a:t>算法</a:t>
            </a:r>
            <a:endParaRPr lang="en-US" altLang="zh-CN" sz="2800" dirty="0" smtClean="0"/>
          </a:p>
          <a:p>
            <a:pPr lvl="1"/>
            <a:r>
              <a:rPr lang="zh-CN" altLang="en-US" sz="2400" dirty="0" smtClean="0"/>
              <a:t>可以聚类任意形状的数据集</a:t>
            </a:r>
            <a:endParaRPr lang="en-US" altLang="zh-CN" sz="2400" dirty="0" smtClean="0"/>
          </a:p>
          <a:p>
            <a:r>
              <a:rPr lang="en-US" altLang="zh-CN" sz="2800" dirty="0" smtClean="0"/>
              <a:t>BIRCH</a:t>
            </a:r>
            <a:r>
              <a:rPr lang="zh-CN" altLang="en-US" sz="2800" dirty="0" smtClean="0"/>
              <a:t>算法</a:t>
            </a:r>
            <a:endParaRPr lang="en-US" altLang="zh-CN" sz="2800" dirty="0" smtClean="0"/>
          </a:p>
          <a:p>
            <a:pPr lvl="1"/>
            <a:r>
              <a:rPr lang="zh-CN" altLang="en-US" sz="2400" dirty="0" smtClean="0"/>
              <a:t>最少只扫描一遍数据集，时间复杂度为</a:t>
            </a:r>
            <a:r>
              <a:rPr lang="en-US" altLang="zh-CN" sz="2400" dirty="0" smtClean="0"/>
              <a:t>O(N)</a:t>
            </a:r>
            <a:r>
              <a:rPr lang="zh-CN" altLang="en-US" sz="2400" dirty="0" smtClean="0"/>
              <a:t>。</a:t>
            </a:r>
            <a:endParaRPr lang="en-US" altLang="zh-CN" sz="2400" dirty="0" smtClean="0"/>
          </a:p>
          <a:p>
            <a:pPr lvl="1"/>
            <a:r>
              <a:rPr lang="zh-CN" altLang="en-US" sz="2400" dirty="0" smtClean="0"/>
              <a:t>所以非常适合于大规模数据的聚类。</a:t>
            </a:r>
            <a:endParaRPr lang="en-US" altLang="zh-CN" sz="2400" dirty="0" smtClean="0"/>
          </a:p>
          <a:p>
            <a:pPr lvl="1"/>
            <a:r>
              <a:rPr lang="zh-CN" altLang="en-US" sz="2400" dirty="0" smtClean="0"/>
              <a:t>但是难以聚类非凸数据集。</a:t>
            </a:r>
          </a:p>
        </p:txBody>
      </p:sp>
      <p:sp>
        <p:nvSpPr>
          <p:cNvPr id="4" name="灯片编号占位符 3"/>
          <p:cNvSpPr>
            <a:spLocks noGrp="1"/>
          </p:cNvSpPr>
          <p:nvPr>
            <p:ph type="sldNum" sz="quarter" idx="12"/>
          </p:nvPr>
        </p:nvSpPr>
        <p:spPr/>
        <p:txBody>
          <a:bodyPr/>
          <a:lstStyle/>
          <a:p>
            <a:pPr>
              <a:defRPr/>
            </a:pPr>
            <a:fld id="{42A753FF-DD0B-46BA-A67A-86CEE027F51F}" type="slidenum">
              <a:rPr lang="en-US" altLang="zh-CN" smtClean="0"/>
              <a:pPr>
                <a:defRPr/>
              </a:pPr>
              <a:t>60</a:t>
            </a:fld>
            <a:endParaRPr lang="en-US" altLang="zh-CN"/>
          </a:p>
        </p:txBody>
      </p:sp>
    </p:spTree>
    <p:extLst>
      <p:ext uri="{BB962C8B-B14F-4D97-AF65-F5344CB8AC3E}">
        <p14:creationId xmlns:p14="http://schemas.microsoft.com/office/powerpoint/2010/main" val="127282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20688"/>
            <a:ext cx="8229600" cy="1143000"/>
          </a:xfrm>
        </p:spPr>
        <p:txBody>
          <a:bodyPr/>
          <a:lstStyle/>
          <a:p>
            <a:pPr>
              <a:defRPr/>
            </a:pPr>
            <a:r>
              <a:rPr lang="zh-CN" altLang="en-US" b="1" dirty="0" smtClean="0"/>
              <a:t>分层聚类的特点</a:t>
            </a:r>
            <a:endParaRPr lang="zh-CN" altLang="en-US" dirty="0"/>
          </a:p>
        </p:txBody>
      </p:sp>
      <p:sp>
        <p:nvSpPr>
          <p:cNvPr id="27651" name="内容占位符 2"/>
          <p:cNvSpPr>
            <a:spLocks noGrp="1"/>
          </p:cNvSpPr>
          <p:nvPr>
            <p:ph idx="1"/>
          </p:nvPr>
        </p:nvSpPr>
        <p:spPr>
          <a:xfrm>
            <a:off x="395536" y="1772816"/>
            <a:ext cx="8229600" cy="4389120"/>
          </a:xfrm>
        </p:spPr>
        <p:txBody>
          <a:bodyPr/>
          <a:lstStyle/>
          <a:p>
            <a:r>
              <a:rPr lang="zh-CN" altLang="en-US" sz="2400" dirty="0" smtClean="0"/>
              <a:t>在聚类过程中一次性就建好了聚类树，没有回溯调整操作。</a:t>
            </a:r>
            <a:endParaRPr lang="en-US" altLang="zh-CN" sz="2400" dirty="0" smtClean="0"/>
          </a:p>
          <a:p>
            <a:pPr lvl="1"/>
            <a:r>
              <a:rPr lang="zh-CN" altLang="en-US" sz="2000" dirty="0" smtClean="0"/>
              <a:t>一个数据点一旦属于每个簇之后就一直属于该簇，不会更改。</a:t>
            </a:r>
            <a:endParaRPr lang="en-US" altLang="zh-CN" sz="2000" dirty="0" smtClean="0"/>
          </a:p>
          <a:p>
            <a:pPr lvl="1"/>
            <a:r>
              <a:rPr lang="zh-CN" altLang="en-US" sz="2000" dirty="0" smtClean="0"/>
              <a:t>一个簇一旦被合并或者分裂之后，也不会再调整其中的数据点了。</a:t>
            </a:r>
          </a:p>
          <a:p>
            <a:r>
              <a:rPr lang="zh-CN" altLang="en-US" sz="2400" dirty="0" smtClean="0"/>
              <a:t>优点：</a:t>
            </a:r>
            <a:endParaRPr lang="en-US" altLang="zh-CN" sz="2400" dirty="0" smtClean="0"/>
          </a:p>
          <a:p>
            <a:pPr lvl="1"/>
            <a:r>
              <a:rPr lang="zh-CN" altLang="en-US" sz="2000" dirty="0" smtClean="0"/>
              <a:t>算法简单，适用性强，数据扫描顺序对聚类结果无影响，不用担心组合数目的不同选择。</a:t>
            </a:r>
            <a:endParaRPr lang="en-US" altLang="zh-CN" sz="2000" dirty="0" smtClean="0"/>
          </a:p>
          <a:p>
            <a:r>
              <a:rPr lang="zh-CN" altLang="en-US" sz="2400" dirty="0" smtClean="0"/>
              <a:t>缺点：</a:t>
            </a:r>
            <a:endParaRPr lang="en-US" altLang="zh-CN" sz="2400" dirty="0" smtClean="0"/>
          </a:p>
          <a:p>
            <a:pPr lvl="1"/>
            <a:r>
              <a:rPr lang="zh-CN" altLang="en-US" sz="2000" dirty="0" smtClean="0"/>
              <a:t>没有全局优化，如果某一步没有很好地合并或者分裂，则必将导致低质量的聚类结果。</a:t>
            </a:r>
            <a:endParaRPr lang="en-US" altLang="zh-CN" sz="2000" dirty="0" smtClean="0"/>
          </a:p>
          <a:p>
            <a:r>
              <a:rPr lang="en-US" altLang="zh-CN" sz="2400" dirty="0" smtClean="0"/>
              <a:t>BIRCH</a:t>
            </a:r>
            <a:r>
              <a:rPr lang="zh-CN" altLang="en-US" sz="2400" dirty="0" smtClean="0"/>
              <a:t>算法实际上结合了分层聚类和划分聚类的一些特点，对最终聚类结果进行了适当修整和优化。</a:t>
            </a:r>
          </a:p>
        </p:txBody>
      </p:sp>
      <p:sp>
        <p:nvSpPr>
          <p:cNvPr id="4" name="灯片编号占位符 3"/>
          <p:cNvSpPr>
            <a:spLocks noGrp="1"/>
          </p:cNvSpPr>
          <p:nvPr>
            <p:ph type="sldNum" sz="quarter" idx="12"/>
          </p:nvPr>
        </p:nvSpPr>
        <p:spPr/>
        <p:txBody>
          <a:bodyPr/>
          <a:lstStyle/>
          <a:p>
            <a:pPr>
              <a:defRPr/>
            </a:pPr>
            <a:fld id="{889513AE-BCE7-4612-B36F-DE88D071C528}" type="slidenum">
              <a:rPr lang="en-US" altLang="zh-CN" smtClean="0"/>
              <a:pPr>
                <a:defRPr/>
              </a:pPr>
              <a:t>61</a:t>
            </a:fld>
            <a:endParaRPr lang="en-US" altLang="zh-CN"/>
          </a:p>
        </p:txBody>
      </p:sp>
    </p:spTree>
    <p:extLst>
      <p:ext uri="{BB962C8B-B14F-4D97-AF65-F5344CB8AC3E}">
        <p14:creationId xmlns:p14="http://schemas.microsoft.com/office/powerpoint/2010/main" val="956611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5" end="5"/>
                                            </p:txEl>
                                          </p:spTgt>
                                        </p:tgtEl>
                                        <p:attrNameLst>
                                          <p:attrName>style.visibility</p:attrName>
                                        </p:attrNameLst>
                                      </p:cBhvr>
                                      <p:to>
                                        <p:strVal val="visible"/>
                                      </p:to>
                                    </p:set>
                                    <p:anim calcmode="lin" valueType="num">
                                      <p:cBhvr additive="base">
                                        <p:cTn id="3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7651">
                                            <p:txEl>
                                              <p:pRg st="6" end="6"/>
                                            </p:txEl>
                                          </p:spTgt>
                                        </p:tgtEl>
                                        <p:attrNameLst>
                                          <p:attrName>style.visibility</p:attrName>
                                        </p:attrNameLst>
                                      </p:cBhvr>
                                      <p:to>
                                        <p:strVal val="visible"/>
                                      </p:to>
                                    </p:set>
                                    <p:anim calcmode="lin" valueType="num">
                                      <p:cBhvr additive="base">
                                        <p:cTn id="43"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7651">
                                            <p:txEl>
                                              <p:pRg st="7" end="7"/>
                                            </p:txEl>
                                          </p:spTgt>
                                        </p:tgtEl>
                                        <p:attrNameLst>
                                          <p:attrName>style.visibility</p:attrName>
                                        </p:attrNameLst>
                                      </p:cBhvr>
                                      <p:to>
                                        <p:strVal val="visible"/>
                                      </p:to>
                                    </p:set>
                                    <p:anim calcmode="lin" valueType="num">
                                      <p:cBhvr additive="base">
                                        <p:cTn id="49"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二、基于密度的聚类方法</a:t>
            </a:r>
            <a:endParaRPr lang="zh-CN" altLang="en-US" dirty="0"/>
          </a:p>
        </p:txBody>
      </p:sp>
      <p:sp>
        <p:nvSpPr>
          <p:cNvPr id="32771" name="内容占位符 2"/>
          <p:cNvSpPr>
            <a:spLocks noGrp="1"/>
          </p:cNvSpPr>
          <p:nvPr>
            <p:ph idx="1"/>
          </p:nvPr>
        </p:nvSpPr>
        <p:spPr/>
        <p:txBody>
          <a:bodyPr/>
          <a:lstStyle/>
          <a:p>
            <a:r>
              <a:rPr lang="zh-CN" altLang="en-US" b="1" dirty="0" smtClean="0"/>
              <a:t>基本思想</a:t>
            </a:r>
            <a:endParaRPr lang="en-US" altLang="zh-CN" b="1" dirty="0" smtClean="0"/>
          </a:p>
          <a:p>
            <a:pPr lvl="1"/>
            <a:r>
              <a:rPr lang="zh-CN" altLang="en-US" dirty="0" smtClean="0"/>
              <a:t>将簇看作是数据空间中被低密度区域分割开的高密度区域。</a:t>
            </a:r>
            <a:endParaRPr lang="en-US" altLang="zh-CN" dirty="0" smtClean="0"/>
          </a:p>
          <a:p>
            <a:pPr lvl="1"/>
            <a:r>
              <a:rPr lang="zh-CN" altLang="en-US" dirty="0" smtClean="0"/>
              <a:t>只要邻近区域的密度（对象或数据点的数目）超出了某个阈值，就继续聚类。</a:t>
            </a:r>
            <a:endParaRPr lang="en-US" altLang="zh-CN" dirty="0" smtClean="0"/>
          </a:p>
          <a:p>
            <a:pPr lvl="1"/>
            <a:r>
              <a:rPr lang="zh-CN" altLang="en-US" dirty="0" smtClean="0"/>
              <a:t>即，对于给定数据集，在一个给定范围的区域中必须至少包含某个数目的点。</a:t>
            </a:r>
            <a:endParaRPr lang="en-US" altLang="zh-CN" dirty="0" smtClean="0"/>
          </a:p>
          <a:p>
            <a:r>
              <a:rPr lang="zh-CN" altLang="en-US" dirty="0" smtClean="0"/>
              <a:t>这样的方法可以用来过滤“噪声”孤立点数据，发现任意形状的簇。</a:t>
            </a:r>
          </a:p>
        </p:txBody>
      </p:sp>
      <p:sp>
        <p:nvSpPr>
          <p:cNvPr id="4" name="灯片编号占位符 3"/>
          <p:cNvSpPr>
            <a:spLocks noGrp="1"/>
          </p:cNvSpPr>
          <p:nvPr>
            <p:ph type="sldNum" sz="quarter" idx="12"/>
          </p:nvPr>
        </p:nvSpPr>
        <p:spPr/>
        <p:txBody>
          <a:bodyPr/>
          <a:lstStyle/>
          <a:p>
            <a:pPr>
              <a:defRPr/>
            </a:pPr>
            <a:fld id="{EA7FFEF9-C029-4699-BF87-A4CFEE27F382}" type="slidenum">
              <a:rPr lang="en-US" altLang="zh-CN" smtClean="0"/>
              <a:pPr>
                <a:defRPr/>
              </a:pPr>
              <a:t>62</a:t>
            </a:fld>
            <a:endParaRPr lang="en-US" altLang="zh-CN"/>
          </a:p>
        </p:txBody>
      </p:sp>
    </p:spTree>
    <p:extLst>
      <p:ext uri="{BB962C8B-B14F-4D97-AF65-F5344CB8AC3E}">
        <p14:creationId xmlns:p14="http://schemas.microsoft.com/office/powerpoint/2010/main" val="2843826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zh-CN" altLang="en-US" dirty="0" smtClean="0"/>
              <a:t>常见的基于密度的聚类方法</a:t>
            </a:r>
            <a:endParaRPr lang="zh-CN" altLang="en-US" dirty="0"/>
          </a:p>
        </p:txBody>
      </p:sp>
      <p:sp>
        <p:nvSpPr>
          <p:cNvPr id="33795" name="内容占位符 2"/>
          <p:cNvSpPr>
            <a:spLocks noGrp="1"/>
          </p:cNvSpPr>
          <p:nvPr>
            <p:ph idx="1"/>
          </p:nvPr>
        </p:nvSpPr>
        <p:spPr/>
        <p:txBody>
          <a:bodyPr/>
          <a:lstStyle/>
          <a:p>
            <a:r>
              <a:rPr lang="en-US" altLang="zh-CN" smtClean="0"/>
              <a:t>DBSCAN</a:t>
            </a:r>
            <a:r>
              <a:rPr lang="zh-CN" altLang="en-US" smtClean="0"/>
              <a:t>算法</a:t>
            </a:r>
            <a:endParaRPr lang="en-US" altLang="zh-CN" smtClean="0"/>
          </a:p>
          <a:p>
            <a:pPr lvl="1"/>
            <a:r>
              <a:rPr lang="zh-CN" altLang="en-US" smtClean="0"/>
              <a:t>依赖于邻域半径和密度阈值两个参数。</a:t>
            </a:r>
            <a:endParaRPr lang="en-US" altLang="zh-CN" smtClean="0"/>
          </a:p>
          <a:p>
            <a:pPr lvl="1"/>
            <a:r>
              <a:rPr lang="zh-CN" altLang="en-US" smtClean="0"/>
              <a:t>但是这两个参数并不易确定最优值。</a:t>
            </a:r>
            <a:endParaRPr lang="en-US" altLang="zh-CN" smtClean="0"/>
          </a:p>
          <a:p>
            <a:r>
              <a:rPr lang="en-US" altLang="zh-CN" smtClean="0"/>
              <a:t>OPTICS</a:t>
            </a:r>
            <a:r>
              <a:rPr lang="zh-CN" altLang="en-US" smtClean="0"/>
              <a:t>算法</a:t>
            </a:r>
            <a:endParaRPr lang="en-US" altLang="zh-CN" smtClean="0"/>
          </a:p>
          <a:p>
            <a:pPr lvl="1"/>
            <a:r>
              <a:rPr lang="zh-CN" altLang="en-US" smtClean="0"/>
              <a:t>通过一系列的邻域半径来控制簇生长。</a:t>
            </a:r>
            <a:endParaRPr lang="en-US" altLang="zh-CN" smtClean="0"/>
          </a:p>
          <a:p>
            <a:r>
              <a:rPr lang="en-US" altLang="zh-CN" smtClean="0"/>
              <a:t>DENCLUE</a:t>
            </a:r>
            <a:r>
              <a:rPr lang="zh-CN" altLang="en-US" smtClean="0"/>
              <a:t>算法</a:t>
            </a:r>
            <a:endParaRPr lang="en-US" altLang="zh-CN" smtClean="0"/>
          </a:p>
          <a:p>
            <a:pPr lvl="1"/>
            <a:r>
              <a:rPr lang="zh-CN" altLang="en-US" smtClean="0"/>
              <a:t>用密度分布函数来聚类。</a:t>
            </a:r>
          </a:p>
        </p:txBody>
      </p:sp>
      <p:sp>
        <p:nvSpPr>
          <p:cNvPr id="4" name="灯片编号占位符 3"/>
          <p:cNvSpPr>
            <a:spLocks noGrp="1"/>
          </p:cNvSpPr>
          <p:nvPr>
            <p:ph type="sldNum" sz="quarter" idx="12"/>
          </p:nvPr>
        </p:nvSpPr>
        <p:spPr/>
        <p:txBody>
          <a:bodyPr/>
          <a:lstStyle/>
          <a:p>
            <a:pPr>
              <a:defRPr/>
            </a:pPr>
            <a:fld id="{43F8A3B5-CDAC-44A2-B637-4B41D5951784}" type="slidenum">
              <a:rPr lang="en-US" altLang="zh-CN" smtClean="0"/>
              <a:pPr>
                <a:defRPr/>
              </a:pPr>
              <a:t>63</a:t>
            </a:fld>
            <a:endParaRPr lang="en-US" altLang="zh-CN"/>
          </a:p>
        </p:txBody>
      </p:sp>
    </p:spTree>
    <p:extLst>
      <p:ext uri="{BB962C8B-B14F-4D97-AF65-F5344CB8AC3E}">
        <p14:creationId xmlns:p14="http://schemas.microsoft.com/office/powerpoint/2010/main" val="2817758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3795">
                                            <p:txEl>
                                              <p:pRg st="6" end="6"/>
                                            </p:txEl>
                                          </p:spTgt>
                                        </p:tgtEl>
                                        <p:attrNameLst>
                                          <p:attrName>style.visibility</p:attrName>
                                        </p:attrNameLst>
                                      </p:cBhvr>
                                      <p:to>
                                        <p:strVal val="visible"/>
                                      </p:to>
                                    </p:set>
                                    <p:anim calcmode="lin" valueType="num">
                                      <p:cBhvr additive="base">
                                        <p:cTn id="43"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smtClean="0"/>
              <a:t>三、基于网格的聚类方法</a:t>
            </a:r>
            <a:endParaRPr lang="zh-CN" altLang="en-US" dirty="0"/>
          </a:p>
        </p:txBody>
      </p:sp>
      <p:sp>
        <p:nvSpPr>
          <p:cNvPr id="36867" name="内容占位符 2"/>
          <p:cNvSpPr>
            <a:spLocks noGrp="1"/>
          </p:cNvSpPr>
          <p:nvPr>
            <p:ph idx="1"/>
          </p:nvPr>
        </p:nvSpPr>
        <p:spPr/>
        <p:txBody>
          <a:bodyPr/>
          <a:lstStyle/>
          <a:p>
            <a:r>
              <a:rPr lang="zh-CN" altLang="en-US" sz="2800" b="1" smtClean="0"/>
              <a:t>基本思想</a:t>
            </a:r>
            <a:endParaRPr lang="en-US" altLang="zh-CN" sz="2800" b="1" smtClean="0"/>
          </a:p>
          <a:p>
            <a:pPr lvl="1"/>
            <a:r>
              <a:rPr lang="zh-CN" altLang="en-US" sz="2400" smtClean="0"/>
              <a:t>把数据空间量化为有限数目的单元，形成一个网格结构。</a:t>
            </a:r>
            <a:endParaRPr lang="en-US" altLang="zh-CN" sz="2400" smtClean="0"/>
          </a:p>
          <a:p>
            <a:pPr lvl="1"/>
            <a:r>
              <a:rPr lang="zh-CN" altLang="en-US" sz="2400" smtClean="0"/>
              <a:t>所有的聚类操作都在这个网格结构（即量化的空间）上进行。</a:t>
            </a:r>
            <a:endParaRPr lang="en-US" altLang="zh-CN" sz="2400" smtClean="0"/>
          </a:p>
          <a:p>
            <a:r>
              <a:rPr lang="zh-CN" altLang="en-US" sz="2800" smtClean="0"/>
              <a:t>主要优点</a:t>
            </a:r>
            <a:endParaRPr lang="en-US" altLang="zh-CN" sz="2800" smtClean="0"/>
          </a:p>
          <a:p>
            <a:pPr lvl="1"/>
            <a:r>
              <a:rPr lang="zh-CN" altLang="en-US" sz="2400" smtClean="0"/>
              <a:t>处理速度快，</a:t>
            </a:r>
            <a:endParaRPr lang="en-US" altLang="zh-CN" sz="2400" smtClean="0"/>
          </a:p>
          <a:p>
            <a:pPr lvl="1"/>
            <a:r>
              <a:rPr lang="zh-CN" altLang="en-US" sz="2400" smtClean="0"/>
              <a:t>其处理时间主要与量化空间每一维上的网格（单元）数目有关。</a:t>
            </a:r>
            <a:endParaRPr lang="en-US" altLang="zh-CN" sz="2400" smtClean="0"/>
          </a:p>
          <a:p>
            <a:r>
              <a:rPr lang="zh-CN" altLang="en-US" sz="2800" smtClean="0"/>
              <a:t>所以聚类高维、海量数据时，往往使用这种思想。</a:t>
            </a:r>
          </a:p>
          <a:p>
            <a:endParaRPr lang="zh-CN" altLang="en-US" sz="2800" smtClean="0"/>
          </a:p>
        </p:txBody>
      </p:sp>
      <p:sp>
        <p:nvSpPr>
          <p:cNvPr id="4" name="灯片编号占位符 3"/>
          <p:cNvSpPr>
            <a:spLocks noGrp="1"/>
          </p:cNvSpPr>
          <p:nvPr>
            <p:ph type="sldNum" sz="quarter" idx="12"/>
          </p:nvPr>
        </p:nvSpPr>
        <p:spPr/>
        <p:txBody>
          <a:bodyPr/>
          <a:lstStyle/>
          <a:p>
            <a:pPr>
              <a:defRPr/>
            </a:pPr>
            <a:fld id="{D6AB69BA-61B8-44C5-9EF3-97A4572C000A}" type="slidenum">
              <a:rPr lang="en-US" altLang="zh-CN" smtClean="0"/>
              <a:pPr>
                <a:defRPr/>
              </a:pPr>
              <a:t>64</a:t>
            </a:fld>
            <a:endParaRPr lang="en-US" altLang="zh-CN"/>
          </a:p>
        </p:txBody>
      </p:sp>
    </p:spTree>
    <p:extLst>
      <p:ext uri="{BB962C8B-B14F-4D97-AF65-F5344CB8AC3E}">
        <p14:creationId xmlns:p14="http://schemas.microsoft.com/office/powerpoint/2010/main" val="182181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zh-CN" altLang="en-US" dirty="0" smtClean="0"/>
              <a:t>常见的基于网格的聚类方法</a:t>
            </a:r>
            <a:endParaRPr lang="zh-CN" altLang="en-US" dirty="0"/>
          </a:p>
        </p:txBody>
      </p:sp>
      <p:sp>
        <p:nvSpPr>
          <p:cNvPr id="37891" name="内容占位符 2"/>
          <p:cNvSpPr>
            <a:spLocks noGrp="1"/>
          </p:cNvSpPr>
          <p:nvPr>
            <p:ph idx="1"/>
          </p:nvPr>
        </p:nvSpPr>
        <p:spPr/>
        <p:txBody>
          <a:bodyPr/>
          <a:lstStyle/>
          <a:p>
            <a:r>
              <a:rPr lang="zh-CN" altLang="en-US" smtClean="0"/>
              <a:t>有</a:t>
            </a:r>
            <a:r>
              <a:rPr lang="en-US" altLang="zh-CN" smtClean="0"/>
              <a:t>STING</a:t>
            </a:r>
            <a:r>
              <a:rPr lang="zh-CN" altLang="en-US" smtClean="0"/>
              <a:t>算法</a:t>
            </a:r>
            <a:endParaRPr lang="en-US" altLang="zh-CN" smtClean="0"/>
          </a:p>
          <a:p>
            <a:pPr lvl="1"/>
            <a:r>
              <a:rPr lang="zh-CN" altLang="en-US" smtClean="0"/>
              <a:t>利用存储在网格单元中的统计信息聚类。</a:t>
            </a:r>
            <a:endParaRPr lang="en-US" altLang="zh-CN" smtClean="0"/>
          </a:p>
          <a:p>
            <a:r>
              <a:rPr lang="en-US" altLang="zh-CN" smtClean="0"/>
              <a:t>WaveCluster</a:t>
            </a:r>
            <a:r>
              <a:rPr lang="zh-CN" altLang="en-US" smtClean="0"/>
              <a:t>算法</a:t>
            </a:r>
            <a:endParaRPr lang="en-US" altLang="zh-CN" smtClean="0"/>
          </a:p>
          <a:p>
            <a:pPr lvl="1"/>
            <a:r>
              <a:rPr lang="zh-CN" altLang="en-US" smtClean="0"/>
              <a:t>利用小波变换方法聚类。</a:t>
            </a:r>
            <a:endParaRPr lang="en-US" altLang="zh-CN" smtClean="0"/>
          </a:p>
          <a:p>
            <a:r>
              <a:rPr lang="en-US" altLang="zh-CN" smtClean="0"/>
              <a:t>CLIQUE</a:t>
            </a:r>
            <a:r>
              <a:rPr lang="zh-CN" altLang="en-US" smtClean="0"/>
              <a:t>算法</a:t>
            </a:r>
            <a:endParaRPr lang="en-US" altLang="zh-CN" smtClean="0"/>
          </a:p>
          <a:p>
            <a:pPr lvl="1"/>
            <a:r>
              <a:rPr lang="zh-CN" altLang="en-US" smtClean="0"/>
              <a:t>结合网格法和密度法在子空间中进行聚类。</a:t>
            </a:r>
          </a:p>
        </p:txBody>
      </p:sp>
      <p:sp>
        <p:nvSpPr>
          <p:cNvPr id="4" name="灯片编号占位符 3"/>
          <p:cNvSpPr>
            <a:spLocks noGrp="1"/>
          </p:cNvSpPr>
          <p:nvPr>
            <p:ph type="sldNum" sz="quarter" idx="12"/>
          </p:nvPr>
        </p:nvSpPr>
        <p:spPr/>
        <p:txBody>
          <a:bodyPr/>
          <a:lstStyle/>
          <a:p>
            <a:pPr>
              <a:defRPr/>
            </a:pPr>
            <a:fld id="{99BBD98C-AA8B-441B-8740-26C2801911FC}" type="slidenum">
              <a:rPr lang="en-US" altLang="zh-CN" smtClean="0"/>
              <a:pPr>
                <a:defRPr/>
              </a:pPr>
              <a:t>65</a:t>
            </a:fld>
            <a:endParaRPr lang="en-US" altLang="zh-CN"/>
          </a:p>
        </p:txBody>
      </p:sp>
    </p:spTree>
    <p:extLst>
      <p:ext uri="{BB962C8B-B14F-4D97-AF65-F5344CB8AC3E}">
        <p14:creationId xmlns:p14="http://schemas.microsoft.com/office/powerpoint/2010/main" val="1787411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5.4.2</a:t>
            </a:r>
            <a:r>
              <a:rPr lang="zh-CN" altLang="en-US" dirty="0"/>
              <a:t>划分</a:t>
            </a:r>
            <a:r>
              <a:rPr lang="zh-CN" altLang="en-US" dirty="0" smtClean="0"/>
              <a:t>聚类</a:t>
            </a:r>
            <a:endParaRPr lang="zh-CN" altLang="en-US" dirty="0"/>
          </a:p>
        </p:txBody>
      </p:sp>
      <p:sp>
        <p:nvSpPr>
          <p:cNvPr id="3" name="内容占位符 2"/>
          <p:cNvSpPr>
            <a:spLocks noGrp="1"/>
          </p:cNvSpPr>
          <p:nvPr>
            <p:ph idx="1"/>
          </p:nvPr>
        </p:nvSpPr>
        <p:spPr/>
        <p:txBody>
          <a:bodyPr>
            <a:normAutofit/>
          </a:bodyPr>
          <a:lstStyle/>
          <a:p>
            <a:r>
              <a:rPr lang="zh-CN" altLang="en-US" b="1" dirty="0"/>
              <a:t>基本思想</a:t>
            </a:r>
            <a:endParaRPr lang="en-US" altLang="zh-CN" b="1" dirty="0"/>
          </a:p>
          <a:p>
            <a:pPr lvl="1"/>
            <a:r>
              <a:rPr lang="zh-CN" altLang="en-US" dirty="0"/>
              <a:t>首先把数据集划分为</a:t>
            </a:r>
            <a:r>
              <a:rPr lang="en-US" altLang="zh-CN" dirty="0"/>
              <a:t>k</a:t>
            </a:r>
            <a:r>
              <a:rPr lang="zh-CN" altLang="en-US" dirty="0"/>
              <a:t>个簇。</a:t>
            </a:r>
            <a:endParaRPr lang="en-US" altLang="zh-CN" dirty="0"/>
          </a:p>
          <a:p>
            <a:pPr lvl="1"/>
            <a:r>
              <a:rPr lang="zh-CN" altLang="en-US" dirty="0"/>
              <a:t>然后逐一把数据点放入合适的簇中。</a:t>
            </a:r>
            <a:endParaRPr lang="en-US" altLang="zh-CN" dirty="0"/>
          </a:p>
          <a:p>
            <a:pPr lvl="1"/>
            <a:r>
              <a:rPr lang="zh-CN" altLang="en-US" dirty="0"/>
              <a:t>为了达到全局优化，算法需要重复扫描数据集多次。</a:t>
            </a:r>
          </a:p>
          <a:p>
            <a:r>
              <a:rPr lang="zh-CN" altLang="en-US" dirty="0"/>
              <a:t>划分聚类方法大多数使用</a:t>
            </a:r>
            <a:r>
              <a:rPr lang="zh-CN" altLang="en-US" dirty="0">
                <a:solidFill>
                  <a:srgbClr val="FF0000"/>
                </a:solidFill>
              </a:rPr>
              <a:t>距离</a:t>
            </a:r>
            <a:r>
              <a:rPr lang="zh-CN" altLang="en-US" dirty="0"/>
              <a:t>定义数据相似度。</a:t>
            </a:r>
            <a:endParaRPr lang="en-US" altLang="zh-CN" dirty="0"/>
          </a:p>
          <a:p>
            <a:r>
              <a:rPr lang="zh-CN" altLang="en-US" dirty="0"/>
              <a:t>一个点</a:t>
            </a:r>
            <a:r>
              <a:rPr lang="en-US" altLang="zh-CN" i="1" dirty="0"/>
              <a:t>x</a:t>
            </a:r>
            <a:r>
              <a:rPr lang="zh-CN" altLang="en-US" dirty="0"/>
              <a:t>到一个簇</a:t>
            </a:r>
            <a:r>
              <a:rPr lang="en-US" altLang="zh-CN" dirty="0"/>
              <a:t>C</a:t>
            </a:r>
            <a:r>
              <a:rPr lang="zh-CN" altLang="en-US" dirty="0"/>
              <a:t>的距离，</a:t>
            </a:r>
            <a:endParaRPr lang="en-US" altLang="zh-CN" dirty="0"/>
          </a:p>
          <a:p>
            <a:pPr lvl="1"/>
            <a:r>
              <a:rPr lang="zh-CN" altLang="en-US" sz="2400" dirty="0"/>
              <a:t>选取一个点</a:t>
            </a:r>
            <a:r>
              <a:rPr lang="en-US" altLang="zh-CN" sz="2400" i="1" dirty="0"/>
              <a:t>y</a:t>
            </a:r>
            <a:r>
              <a:rPr lang="zh-CN" altLang="en-US" sz="2400" dirty="0"/>
              <a:t>作为簇</a:t>
            </a:r>
            <a:r>
              <a:rPr lang="en-US" altLang="zh-CN" sz="2400" dirty="0"/>
              <a:t>C</a:t>
            </a:r>
            <a:r>
              <a:rPr lang="zh-CN" altLang="en-US" sz="2400" dirty="0"/>
              <a:t>的代表，然后计算</a:t>
            </a:r>
            <a:r>
              <a:rPr lang="en-US" altLang="zh-CN" sz="2400" i="1" dirty="0"/>
              <a:t>x</a:t>
            </a:r>
            <a:r>
              <a:rPr lang="zh-CN" altLang="en-US" sz="2400" dirty="0"/>
              <a:t>和</a:t>
            </a:r>
            <a:r>
              <a:rPr lang="en-US" altLang="zh-CN" sz="2400" i="1" dirty="0"/>
              <a:t>y</a:t>
            </a:r>
            <a:r>
              <a:rPr lang="zh-CN" altLang="en-US" sz="2400" dirty="0"/>
              <a:t>两点间的距离就是点</a:t>
            </a:r>
            <a:r>
              <a:rPr lang="en-US" altLang="zh-CN" sz="2400" i="1" dirty="0"/>
              <a:t>x</a:t>
            </a:r>
            <a:r>
              <a:rPr lang="zh-CN" altLang="en-US" sz="2400" dirty="0"/>
              <a:t>到簇</a:t>
            </a:r>
            <a:r>
              <a:rPr lang="en-US" altLang="zh-CN" sz="2400" dirty="0"/>
              <a:t>C</a:t>
            </a:r>
            <a:r>
              <a:rPr lang="zh-CN" altLang="en-US" sz="2400" dirty="0"/>
              <a:t>的距离。</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Tree>
    <p:extLst>
      <p:ext uri="{BB962C8B-B14F-4D97-AF65-F5344CB8AC3E}">
        <p14:creationId xmlns:p14="http://schemas.microsoft.com/office/powerpoint/2010/main" val="14765194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a:t>
            </a:r>
            <a:r>
              <a:rPr lang="zh-CN" altLang="en-US" dirty="0"/>
              <a:t>划分聚类</a:t>
            </a:r>
          </a:p>
        </p:txBody>
      </p:sp>
      <p:sp>
        <p:nvSpPr>
          <p:cNvPr id="3" name="内容占位符 2"/>
          <p:cNvSpPr>
            <a:spLocks noGrp="1"/>
          </p:cNvSpPr>
          <p:nvPr>
            <p:ph idx="1"/>
          </p:nvPr>
        </p:nvSpPr>
        <p:spPr/>
        <p:txBody>
          <a:bodyPr/>
          <a:lstStyle/>
          <a:p>
            <a:r>
              <a:rPr lang="en-US" altLang="zh-CN" dirty="0"/>
              <a:t>K</a:t>
            </a:r>
            <a:r>
              <a:rPr lang="zh-CN" altLang="en-US" dirty="0"/>
              <a:t>平均（</a:t>
            </a:r>
            <a:r>
              <a:rPr lang="en-US" altLang="zh-CN" dirty="0"/>
              <a:t>K-means</a:t>
            </a:r>
            <a:r>
              <a:rPr lang="zh-CN" altLang="en-US" dirty="0"/>
              <a:t>）方法</a:t>
            </a:r>
            <a:endParaRPr lang="en-US" altLang="zh-CN" dirty="0"/>
          </a:p>
          <a:p>
            <a:pPr lvl="1"/>
            <a:r>
              <a:rPr lang="zh-CN" altLang="en-US" sz="2400" dirty="0"/>
              <a:t>簇的代表点是簇的理论中心（</a:t>
            </a:r>
            <a:r>
              <a:rPr lang="en-US" altLang="zh-CN" sz="2400" dirty="0"/>
              <a:t>centroid</a:t>
            </a:r>
            <a:r>
              <a:rPr lang="zh-CN" altLang="en-US" sz="2400" dirty="0"/>
              <a:t>）。</a:t>
            </a:r>
            <a:endParaRPr lang="en-US" altLang="zh-CN" sz="2400" dirty="0"/>
          </a:p>
          <a:p>
            <a:pPr lvl="1"/>
            <a:r>
              <a:rPr lang="zh-CN" altLang="en-US" sz="2400" dirty="0"/>
              <a:t>理论中心点不一定是簇内真实存在的数据点。</a:t>
            </a:r>
            <a:endParaRPr lang="en-US" altLang="zh-CN" sz="2400" dirty="0"/>
          </a:p>
          <a:p>
            <a:r>
              <a:rPr lang="en-US" altLang="zh-CN" dirty="0"/>
              <a:t>K</a:t>
            </a:r>
            <a:r>
              <a:rPr lang="zh-CN" altLang="en-US" dirty="0"/>
              <a:t>代表点（</a:t>
            </a:r>
            <a:r>
              <a:rPr lang="en-US" altLang="zh-CN" dirty="0"/>
              <a:t>K-</a:t>
            </a:r>
            <a:r>
              <a:rPr lang="en-US" altLang="zh-CN" dirty="0" err="1"/>
              <a:t>medoids</a:t>
            </a:r>
            <a:r>
              <a:rPr lang="zh-CN" altLang="en-US" dirty="0"/>
              <a:t>）方法</a:t>
            </a:r>
            <a:endParaRPr lang="en-US" altLang="zh-CN" dirty="0"/>
          </a:p>
          <a:p>
            <a:pPr lvl="1"/>
            <a:r>
              <a:rPr lang="zh-CN" altLang="en-US" sz="2400" dirty="0"/>
              <a:t>簇的代表点是簇内最靠近理论中心的数据点（即最有代表性的数据点）。</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Tree>
    <p:extLst>
      <p:ext uri="{BB962C8B-B14F-4D97-AF65-F5344CB8AC3E}">
        <p14:creationId xmlns:p14="http://schemas.microsoft.com/office/powerpoint/2010/main" val="34356141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defRPr/>
            </a:pPr>
            <a:r>
              <a:rPr lang="zh-CN" altLang="en-US" b="1" dirty="0" smtClean="0"/>
              <a:t>一、</a:t>
            </a:r>
            <a:r>
              <a:rPr lang="en-US" b="1" dirty="0" smtClean="0"/>
              <a:t>K</a:t>
            </a:r>
            <a:r>
              <a:rPr lang="zh-CN" altLang="en-US" b="1" dirty="0" smtClean="0"/>
              <a:t>平均（</a:t>
            </a:r>
            <a:r>
              <a:rPr lang="en-US" b="1" dirty="0" smtClean="0"/>
              <a:t>K-means</a:t>
            </a:r>
            <a:r>
              <a:rPr lang="zh-CN" altLang="en-US" b="1" dirty="0" smtClean="0"/>
              <a:t>）聚类方法</a:t>
            </a:r>
            <a:endParaRPr lang="zh-CN" altLang="en-US" dirty="0"/>
          </a:p>
        </p:txBody>
      </p:sp>
      <p:sp>
        <p:nvSpPr>
          <p:cNvPr id="7172" name="内容占位符 2"/>
          <p:cNvSpPr>
            <a:spLocks noGrp="1"/>
          </p:cNvSpPr>
          <p:nvPr>
            <p:ph idx="1"/>
          </p:nvPr>
        </p:nvSpPr>
        <p:spPr/>
        <p:txBody>
          <a:bodyPr/>
          <a:lstStyle/>
          <a:p>
            <a:r>
              <a:rPr lang="zh-CN" altLang="en-US" dirty="0" smtClean="0"/>
              <a:t>基本过程：</a:t>
            </a:r>
          </a:p>
          <a:p>
            <a:pPr lvl="1"/>
            <a:r>
              <a:rPr lang="zh-CN" altLang="en-US" sz="2400" dirty="0" smtClean="0"/>
              <a:t>第一步 从数据集中选择</a:t>
            </a:r>
            <a:r>
              <a:rPr lang="en-US" altLang="zh-CN" sz="2400" dirty="0" smtClean="0"/>
              <a:t>K</a:t>
            </a:r>
            <a:r>
              <a:rPr lang="zh-CN" altLang="en-US" sz="2400" dirty="0" smtClean="0"/>
              <a:t>个数据点作为初始簇代表点；</a:t>
            </a:r>
          </a:p>
          <a:p>
            <a:pPr lvl="1"/>
            <a:r>
              <a:rPr lang="zh-CN" altLang="en-US" sz="2400" dirty="0" smtClean="0"/>
              <a:t>第二步 数据集中每一个数据点按照距离，被分配给与其最近的簇；</a:t>
            </a:r>
          </a:p>
          <a:p>
            <a:pPr lvl="1"/>
            <a:r>
              <a:rPr lang="zh-CN" altLang="en-US" sz="2400" dirty="0" smtClean="0"/>
              <a:t>第三步 重新计算每个簇的中心，获得新的代表点；</a:t>
            </a:r>
          </a:p>
          <a:p>
            <a:pPr lvl="1"/>
            <a:r>
              <a:rPr lang="zh-CN" altLang="en-US" sz="2400" dirty="0" smtClean="0"/>
              <a:t>第四步 如果所有簇的新代表点均无变化，则算法结束；否则转至第二步。</a:t>
            </a:r>
          </a:p>
          <a:p>
            <a:r>
              <a:rPr lang="zh-CN" altLang="en-US" dirty="0" smtClean="0"/>
              <a:t>簇理论中心常用算术平均公式计算：</a:t>
            </a:r>
            <a:endParaRPr lang="en-US" altLang="zh-CN" dirty="0" smtClean="0"/>
          </a:p>
          <a:p>
            <a:endParaRPr lang="en-US" altLang="zh-CN" sz="2400" dirty="0" smtClean="0"/>
          </a:p>
          <a:p>
            <a:endParaRPr lang="en-US" altLang="zh-CN" sz="2400" dirty="0" smtClean="0"/>
          </a:p>
        </p:txBody>
      </p:sp>
      <p:sp>
        <p:nvSpPr>
          <p:cNvPr id="4" name="灯片编号占位符 3"/>
          <p:cNvSpPr>
            <a:spLocks noGrp="1"/>
          </p:cNvSpPr>
          <p:nvPr>
            <p:ph type="sldNum" sz="quarter" idx="12"/>
          </p:nvPr>
        </p:nvSpPr>
        <p:spPr/>
        <p:txBody>
          <a:bodyPr/>
          <a:lstStyle/>
          <a:p>
            <a:pPr>
              <a:defRPr/>
            </a:pPr>
            <a:fld id="{A8C69264-DB81-4131-8B93-0B29A93BC2A2}" type="slidenum">
              <a:rPr lang="en-US" altLang="zh-CN" smtClean="0"/>
              <a:pPr>
                <a:defRPr/>
              </a:pPr>
              <a:t>68</a:t>
            </a:fld>
            <a:endParaRPr lang="en-US" altLang="zh-CN"/>
          </a:p>
        </p:txBody>
      </p:sp>
      <p:sp>
        <p:nvSpPr>
          <p:cNvPr id="717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7170" name="Object 1"/>
          <p:cNvGraphicFramePr>
            <a:graphicFrameLocks noChangeAspect="1"/>
          </p:cNvGraphicFramePr>
          <p:nvPr>
            <p:extLst>
              <p:ext uri="{D42A27DB-BD31-4B8C-83A1-F6EECF244321}">
                <p14:modId xmlns:p14="http://schemas.microsoft.com/office/powerpoint/2010/main" val="2019923648"/>
              </p:ext>
            </p:extLst>
          </p:nvPr>
        </p:nvGraphicFramePr>
        <p:xfrm>
          <a:off x="3419872" y="5445224"/>
          <a:ext cx="1581150" cy="815975"/>
        </p:xfrm>
        <a:graphic>
          <a:graphicData uri="http://schemas.openxmlformats.org/presentationml/2006/ole">
            <mc:AlternateContent xmlns:mc="http://schemas.openxmlformats.org/markup-compatibility/2006">
              <mc:Choice xmlns:v="urn:schemas-microsoft-com:vml" Requires="v">
                <p:oleObj spid="_x0000_s26647" name="Equation" r:id="rId3" imgW="863225" imgH="444307" progId="Equation.3">
                  <p:embed/>
                </p:oleObj>
              </mc:Choice>
              <mc:Fallback>
                <p:oleObj name="Equation" r:id="rId3" imgW="86322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5445224"/>
                        <a:ext cx="15811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4422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2" end="2"/>
                                            </p:txEl>
                                          </p:spTgt>
                                        </p:tgtEl>
                                        <p:attrNameLst>
                                          <p:attrName>style.visibility</p:attrName>
                                        </p:attrNameLst>
                                      </p:cBhvr>
                                      <p:to>
                                        <p:strVal val="visible"/>
                                      </p:to>
                                    </p:set>
                                    <p:anim calcmode="lin" valueType="num">
                                      <p:cBhvr additive="base">
                                        <p:cTn id="19"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3" end="3"/>
                                            </p:txEl>
                                          </p:spTgt>
                                        </p:tgtEl>
                                        <p:attrNameLst>
                                          <p:attrName>style.visibility</p:attrName>
                                        </p:attrNameLst>
                                      </p:cBhvr>
                                      <p:to>
                                        <p:strVal val="visible"/>
                                      </p:to>
                                    </p:set>
                                    <p:anim calcmode="lin" valueType="num">
                                      <p:cBhvr additive="base">
                                        <p:cTn id="25"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72">
                                            <p:txEl>
                                              <p:pRg st="4" end="4"/>
                                            </p:txEl>
                                          </p:spTgt>
                                        </p:tgtEl>
                                        <p:attrNameLst>
                                          <p:attrName>style.visibility</p:attrName>
                                        </p:attrNameLst>
                                      </p:cBhvr>
                                      <p:to>
                                        <p:strVal val="visible"/>
                                      </p:to>
                                    </p:set>
                                    <p:anim calcmode="lin" valueType="num">
                                      <p:cBhvr additive="base">
                                        <p:cTn id="31"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172">
                                            <p:txEl>
                                              <p:pRg st="5" end="5"/>
                                            </p:txEl>
                                          </p:spTgt>
                                        </p:tgtEl>
                                        <p:attrNameLst>
                                          <p:attrName>style.visibility</p:attrName>
                                        </p:attrNameLst>
                                      </p:cBhvr>
                                      <p:to>
                                        <p:strVal val="visible"/>
                                      </p:to>
                                    </p:set>
                                    <p:anim calcmode="lin" valueType="num">
                                      <p:cBhvr additive="base">
                                        <p:cTn id="3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170"/>
                                        </p:tgtEl>
                                        <p:attrNameLst>
                                          <p:attrName>style.visibility</p:attrName>
                                        </p:attrNameLst>
                                      </p:cBhvr>
                                      <p:to>
                                        <p:strVal val="visible"/>
                                      </p:to>
                                    </p:set>
                                    <p:animEffect transition="in" filter="dissolve">
                                      <p:cBhvr>
                                        <p:cTn id="4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323D4309-E31D-430B-A549-B62C08AE2A82}"/>
              </a:ext>
            </a:extLst>
          </p:cNvPr>
          <p:cNvSpPr/>
          <p:nvPr/>
        </p:nvSpPr>
        <p:spPr>
          <a:xfrm>
            <a:off x="179511" y="3147277"/>
            <a:ext cx="7560840" cy="830997"/>
          </a:xfrm>
          <a:prstGeom prst="rect">
            <a:avLst/>
          </a:prstGeom>
        </p:spPr>
        <p:txBody>
          <a:bodyPr wrap="square">
            <a:spAutoFit/>
          </a:bodyPr>
          <a:lstStyle/>
          <a:p>
            <a:pPr lvl="0"/>
            <a:r>
              <a:rPr lang="zh-CN" altLang="en-US" sz="2400" dirty="0" smtClean="0">
                <a:solidFill>
                  <a:schemeClr val="tx1"/>
                </a:solidFill>
                <a:ea typeface="+mn-ea"/>
                <a:cs typeface="+mn-ea"/>
              </a:rPr>
              <a:t>图</a:t>
            </a:r>
            <a:r>
              <a:rPr lang="en-US" altLang="zh-CN" sz="2400" dirty="0" smtClean="0">
                <a:solidFill>
                  <a:schemeClr val="tx1"/>
                </a:solidFill>
                <a:ea typeface="+mn-ea"/>
                <a:cs typeface="+mn-ea"/>
              </a:rPr>
              <a:t>4.2</a:t>
            </a:r>
            <a:r>
              <a:rPr lang="zh-CN" altLang="en-US" sz="2400" dirty="0" smtClean="0">
                <a:solidFill>
                  <a:schemeClr val="tx1"/>
                </a:solidFill>
                <a:ea typeface="+mn-ea"/>
                <a:cs typeface="+mn-ea"/>
              </a:rPr>
              <a:t>是</a:t>
            </a:r>
            <a:r>
              <a:rPr lang="en-US" altLang="zh-CN" sz="2400" dirty="0" smtClean="0">
                <a:solidFill>
                  <a:schemeClr val="tx1"/>
                </a:solidFill>
                <a:ea typeface="+mn-ea"/>
                <a:cs typeface="+mn-ea"/>
              </a:rPr>
              <a:t>K-</a:t>
            </a:r>
            <a:r>
              <a:rPr lang="zh-CN" altLang="en-US" sz="2400" dirty="0">
                <a:solidFill>
                  <a:schemeClr val="tx1"/>
                </a:solidFill>
                <a:ea typeface="+mn-ea"/>
                <a:cs typeface="+mn-ea"/>
              </a:rPr>
              <a:t>均值算法从选择初始聚类中心经过迭代到收敛的过程</a:t>
            </a:r>
            <a:r>
              <a:rPr lang="zh-CN" altLang="zh-CN" sz="2400" dirty="0">
                <a:solidFill>
                  <a:schemeClr val="tx1"/>
                </a:solidFill>
                <a:ea typeface="+mn-ea"/>
                <a:cs typeface="+mn-ea"/>
              </a:rPr>
              <a:t>。</a:t>
            </a:r>
            <a:endParaRPr lang="en-US" altLang="zh-CN" sz="2400" dirty="0">
              <a:solidFill>
                <a:schemeClr val="tx1"/>
              </a:solidFill>
              <a:ea typeface="+mn-ea"/>
              <a:cs typeface="+mn-ea"/>
            </a:endParaRPr>
          </a:p>
        </p:txBody>
      </p:sp>
      <p:pic>
        <p:nvPicPr>
          <p:cNvPr id="4" name="图片 3">
            <a:extLst>
              <a:ext uri="{FF2B5EF4-FFF2-40B4-BE49-F238E27FC236}">
                <a16:creationId xmlns="" xmlns:a16="http://schemas.microsoft.com/office/drawing/2014/main" id="{29018FBF-4EB0-4255-89EE-F7907C0816A8}"/>
              </a:ext>
            </a:extLst>
          </p:cNvPr>
          <p:cNvPicPr>
            <a:picLocks noChangeAspect="1"/>
          </p:cNvPicPr>
          <p:nvPr/>
        </p:nvPicPr>
        <p:blipFill>
          <a:blip r:embed="rId2"/>
          <a:stretch>
            <a:fillRect/>
          </a:stretch>
        </p:blipFill>
        <p:spPr>
          <a:xfrm>
            <a:off x="1619672" y="3729568"/>
            <a:ext cx="7400543" cy="2493041"/>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179511" y="832451"/>
                <a:ext cx="5400601" cy="1972415"/>
              </a:xfrm>
              <a:prstGeom prst="rect">
                <a:avLst/>
              </a:prstGeom>
            </p:spPr>
            <p:txBody>
              <a:bodyPr wrap="square">
                <a:spAutoFit/>
              </a:bodyPr>
              <a:lstStyle/>
              <a:p>
                <a:r>
                  <a:rPr lang="zh-CN" altLang="zh-CN" sz="2400" dirty="0">
                    <a:latin typeface="+mn-ea"/>
                    <a:cs typeface="+mn-ea"/>
                  </a:rPr>
                  <a:t>图</a:t>
                </a:r>
                <a:r>
                  <a:rPr lang="en-US" altLang="zh-CN" sz="2400" dirty="0">
                    <a:latin typeface="+mn-ea"/>
                    <a:cs typeface="+mn-ea"/>
                  </a:rPr>
                  <a:t>4-1</a:t>
                </a:r>
                <a:r>
                  <a:rPr lang="zh-CN" altLang="zh-CN" sz="2400" dirty="0">
                    <a:latin typeface="+mn-ea"/>
                    <a:cs typeface="+mn-ea"/>
                  </a:rPr>
                  <a:t>是对具有两个属性特征</a:t>
                </a:r>
                <a14:m>
                  <m:oMath xmlns:m="http://schemas.openxmlformats.org/officeDocument/2006/math">
                    <m:sSub>
                      <m:sSubPr>
                        <m:ctrlPr>
                          <a:rPr lang="en-US" altLang="zh-CN" sz="2400" i="1">
                            <a:latin typeface="Cambria Math"/>
                            <a:cs typeface="+mn-ea"/>
                          </a:rPr>
                        </m:ctrlPr>
                      </m:sSubPr>
                      <m:e>
                        <m:r>
                          <a:rPr lang="en-US" altLang="zh-CN" sz="2400">
                            <a:latin typeface="Cambria Math" panose="02040503050406030204" pitchFamily="18" charset="0"/>
                            <a:cs typeface="+mn-ea"/>
                          </a:rPr>
                          <m:t>𝑋</m:t>
                        </m:r>
                      </m:e>
                      <m:sub>
                        <m:r>
                          <a:rPr lang="en-US" altLang="zh-CN" sz="2400">
                            <a:latin typeface="Cambria Math" panose="02040503050406030204" pitchFamily="18" charset="0"/>
                            <a:cs typeface="+mn-ea"/>
                          </a:rPr>
                          <m:t>1</m:t>
                        </m:r>
                      </m:sub>
                    </m:sSub>
                    <m:r>
                      <a:rPr lang="en-US" altLang="zh-CN" sz="2400">
                        <a:latin typeface="Cambria Math" panose="02040503050406030204" pitchFamily="18" charset="0"/>
                        <a:cs typeface="+mn-ea"/>
                      </a:rPr>
                      <m:t>,</m:t>
                    </m:r>
                    <m:sSub>
                      <m:sSubPr>
                        <m:ctrlPr>
                          <a:rPr lang="en-US" altLang="zh-CN" sz="2400" i="1">
                            <a:latin typeface="Cambria Math"/>
                            <a:cs typeface="+mn-ea"/>
                          </a:rPr>
                        </m:ctrlPr>
                      </m:sSubPr>
                      <m:e>
                        <m:r>
                          <a:rPr lang="en-US" altLang="zh-CN" sz="2400">
                            <a:latin typeface="Cambria Math" panose="02040503050406030204" pitchFamily="18" charset="0"/>
                            <a:cs typeface="+mn-ea"/>
                          </a:rPr>
                          <m:t>𝑋</m:t>
                        </m:r>
                      </m:e>
                      <m:sub>
                        <m:r>
                          <a:rPr lang="en-US" altLang="zh-CN" sz="2400">
                            <a:latin typeface="Cambria Math" panose="02040503050406030204" pitchFamily="18" charset="0"/>
                            <a:cs typeface="+mn-ea"/>
                          </a:rPr>
                          <m:t>2</m:t>
                        </m:r>
                      </m:sub>
                    </m:sSub>
                  </m:oMath>
                </a14:m>
                <a:r>
                  <a:rPr lang="zh-CN" altLang="zh-CN" sz="2400" dirty="0">
                    <a:latin typeface="+mn-ea"/>
                    <a:cs typeface="+mn-ea"/>
                  </a:rPr>
                  <a:t>的某示例样本数据集进行聚类的效果，图中取聚类簇数</a:t>
                </a:r>
                <a14:m>
                  <m:oMath xmlns:m="http://schemas.openxmlformats.org/officeDocument/2006/math">
                    <m:r>
                      <a:rPr lang="en-US" altLang="zh-CN" sz="2400">
                        <a:latin typeface="Cambria Math" panose="02040503050406030204" pitchFamily="18" charset="0"/>
                        <a:cs typeface="+mn-ea"/>
                      </a:rPr>
                      <m:t>𝑘</m:t>
                    </m:r>
                    <m:r>
                      <a:rPr lang="en-US" altLang="zh-CN" sz="2400">
                        <a:latin typeface="Cambria Math" panose="02040503050406030204" pitchFamily="18" charset="0"/>
                        <a:cs typeface="+mn-ea"/>
                      </a:rPr>
                      <m:t>=3</m:t>
                    </m:r>
                  </m:oMath>
                </a14:m>
                <a:r>
                  <a:rPr lang="zh-CN" altLang="zh-CN" sz="2400" dirty="0">
                    <a:latin typeface="+mn-ea"/>
                    <a:cs typeface="+mn-ea"/>
                  </a:rPr>
                  <a:t>且每个聚簇的聚类中心坐标值为该簇中所有示例样本特征的均值</a:t>
                </a:r>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79511" y="832451"/>
                <a:ext cx="5400601" cy="1972415"/>
              </a:xfrm>
              <a:prstGeom prst="rect">
                <a:avLst/>
              </a:prstGeom>
              <a:blipFill rotWithShape="1">
                <a:blip r:embed="rId3"/>
                <a:stretch>
                  <a:fillRect l="-1693" t="-3406" r="-1129" b="-3406"/>
                </a:stretch>
              </a:blipFill>
            </p:spPr>
            <p:txBody>
              <a:bodyPr/>
              <a:lstStyle/>
              <a:p>
                <a:r>
                  <a:rPr lang="zh-CN" altLang="en-US">
                    <a:noFill/>
                  </a:rPr>
                  <a:t> </a:t>
                </a:r>
              </a:p>
            </p:txBody>
          </p:sp>
        </mc:Fallback>
      </mc:AlternateContent>
      <p:pic>
        <p:nvPicPr>
          <p:cNvPr id="7" name="图片 6">
            <a:extLst>
              <a:ext uri="{FF2B5EF4-FFF2-40B4-BE49-F238E27FC236}">
                <a16:creationId xmlns="" xmlns:a16="http://schemas.microsoft.com/office/drawing/2014/main" id="{43F9FBBD-DDFA-4388-948C-422EC00B68F9}"/>
              </a:ext>
            </a:extLst>
          </p:cNvPr>
          <p:cNvPicPr>
            <a:picLocks noChangeAspect="1"/>
          </p:cNvPicPr>
          <p:nvPr/>
        </p:nvPicPr>
        <p:blipFill>
          <a:blip r:embed="rId4"/>
          <a:stretch>
            <a:fillRect/>
          </a:stretch>
        </p:blipFill>
        <p:spPr>
          <a:xfrm>
            <a:off x="5916370" y="532943"/>
            <a:ext cx="2933333" cy="2571429"/>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69</a:t>
            </a:fld>
            <a:endParaRPr lang="zh-CN" altLang="en-US"/>
          </a:p>
        </p:txBody>
      </p:sp>
    </p:spTree>
    <p:extLst>
      <p:ext uri="{BB962C8B-B14F-4D97-AF65-F5344CB8AC3E}">
        <p14:creationId xmlns:p14="http://schemas.microsoft.com/office/powerpoint/2010/main" val="317189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69776"/>
            <a:ext cx="8229600" cy="1143000"/>
          </a:xfrm>
        </p:spPr>
        <p:txBody>
          <a:bodyPr>
            <a:normAutofit/>
          </a:bodyPr>
          <a:lstStyle/>
          <a:p>
            <a:pPr>
              <a:defRPr/>
            </a:pPr>
            <a:r>
              <a:rPr lang="en-US" altLang="zh-CN" dirty="0"/>
              <a:t>5.1.2 </a:t>
            </a:r>
            <a:r>
              <a:rPr lang="zh-CN" altLang="en-US" dirty="0">
                <a:latin typeface="+mn-ea"/>
              </a:rPr>
              <a:t>为什么要研究机器学习？</a:t>
            </a:r>
            <a:endParaRPr lang="en-US" altLang="zh-CN" b="1" dirty="0" smtClean="0">
              <a:solidFill>
                <a:schemeClr val="accent6"/>
              </a:solidFill>
              <a:latin typeface="隶书" panose="02010509060101010101" pitchFamily="49" charset="-122"/>
              <a:ea typeface="隶书" panose="02010509060101010101" pitchFamily="49" charset="-122"/>
            </a:endParaRPr>
          </a:p>
        </p:txBody>
      </p:sp>
      <p:sp>
        <p:nvSpPr>
          <p:cNvPr id="10243" name="Rectangle 3"/>
          <p:cNvSpPr>
            <a:spLocks noGrp="1" noChangeArrowheads="1"/>
          </p:cNvSpPr>
          <p:nvPr>
            <p:ph type="body" idx="1"/>
          </p:nvPr>
        </p:nvSpPr>
        <p:spPr>
          <a:xfrm>
            <a:off x="107504" y="1484784"/>
            <a:ext cx="8712968" cy="5236691"/>
          </a:xfrm>
        </p:spPr>
        <p:txBody>
          <a:bodyPr/>
          <a:lstStyle/>
          <a:p>
            <a:pPr>
              <a:lnSpc>
                <a:spcPts val="3000"/>
              </a:lnSpc>
              <a:buFont typeface="Wingdings" panose="05000000000000000000" pitchFamily="2" charset="2"/>
              <a:buChar char="p"/>
            </a:pPr>
            <a:r>
              <a:rPr lang="zh-CN" altLang="en-US" sz="3200" dirty="0" smtClean="0">
                <a:latin typeface="宋体" panose="02010600030101010101" pitchFamily="2" charset="-122"/>
                <a:ea typeface="宋体" panose="02010600030101010101" pitchFamily="2" charset="-122"/>
              </a:rPr>
              <a:t>研究目标：</a:t>
            </a:r>
          </a:p>
          <a:p>
            <a:pPr lvl="1">
              <a:lnSpc>
                <a:spcPts val="3000"/>
              </a:lnSpc>
            </a:pPr>
            <a:r>
              <a:rPr lang="zh-CN" altLang="en-US" dirty="0" smtClean="0">
                <a:latin typeface="宋体" panose="02010600030101010101" pitchFamily="2" charset="-122"/>
                <a:ea typeface="宋体" panose="02010600030101010101" pitchFamily="2" charset="-122"/>
              </a:rPr>
              <a:t>通用学习算法：理论分析任务和开发用于非实用学习任务的算法</a:t>
            </a:r>
          </a:p>
          <a:p>
            <a:pPr lvl="1">
              <a:lnSpc>
                <a:spcPts val="3000"/>
              </a:lnSpc>
            </a:pPr>
            <a:r>
              <a:rPr lang="zh-CN" altLang="en-US" dirty="0" smtClean="0">
                <a:latin typeface="宋体" panose="02010600030101010101" pitchFamily="2" charset="-122"/>
                <a:ea typeface="宋体" panose="02010600030101010101" pitchFamily="2" charset="-122"/>
              </a:rPr>
              <a:t>认知模型：研究人的学习的计算模型和实验模型</a:t>
            </a:r>
          </a:p>
          <a:p>
            <a:pPr lvl="1">
              <a:lnSpc>
                <a:spcPts val="3000"/>
              </a:lnSpc>
            </a:pPr>
            <a:r>
              <a:rPr lang="zh-CN" altLang="en-US" dirty="0" smtClean="0">
                <a:latin typeface="宋体" panose="02010600030101010101" pitchFamily="2" charset="-122"/>
                <a:ea typeface="宋体" panose="02010600030101010101" pitchFamily="2" charset="-122"/>
              </a:rPr>
              <a:t>工程目标：解决专门的实际问题，并开发完成这些任务的工程系统</a:t>
            </a:r>
          </a:p>
          <a:p>
            <a:pPr>
              <a:lnSpc>
                <a:spcPts val="3000"/>
              </a:lnSpc>
              <a:buFont typeface="Wingdings" panose="05000000000000000000" pitchFamily="2" charset="2"/>
              <a:buChar char="p"/>
            </a:pPr>
            <a:r>
              <a:rPr lang="zh-CN" altLang="en-US" sz="3200" dirty="0" smtClean="0">
                <a:latin typeface="宋体" panose="02010600030101010101" pitchFamily="2" charset="-122"/>
                <a:ea typeface="宋体" panose="02010600030101010101" pitchFamily="2" charset="-122"/>
              </a:rPr>
              <a:t>困难：</a:t>
            </a:r>
          </a:p>
          <a:p>
            <a:pPr lvl="1">
              <a:lnSpc>
                <a:spcPts val="3000"/>
              </a:lnSpc>
            </a:pPr>
            <a:r>
              <a:rPr lang="zh-CN" altLang="en-US" sz="3200" dirty="0" smtClean="0">
                <a:latin typeface="宋体" panose="02010600030101010101" pitchFamily="2" charset="-122"/>
                <a:ea typeface="宋体" panose="02010600030101010101" pitchFamily="2" charset="-122"/>
                <a:sym typeface="Symbol" panose="05050102010706020507" pitchFamily="18" charset="2"/>
              </a:rPr>
              <a:t>学习系统性能的预测更加困难</a:t>
            </a:r>
          </a:p>
          <a:p>
            <a:pPr lvl="1">
              <a:lnSpc>
                <a:spcPts val="3000"/>
              </a:lnSpc>
            </a:pPr>
            <a:r>
              <a:rPr lang="zh-CN" altLang="en-US" sz="3200" dirty="0" smtClean="0">
                <a:latin typeface="宋体" panose="02010600030101010101" pitchFamily="2" charset="-122"/>
                <a:ea typeface="宋体" panose="02010600030101010101" pitchFamily="2" charset="-122"/>
                <a:sym typeface="Symbol" panose="05050102010706020507" pitchFamily="18" charset="2"/>
              </a:rPr>
              <a:t>获取知识的本质还是猜想。由特定的观察和类比生成的知识不可能证明其正确性。</a:t>
            </a:r>
          </a:p>
        </p:txBody>
      </p:sp>
      <p:sp>
        <p:nvSpPr>
          <p:cNvPr id="102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163F4DE-6A90-47EB-91E6-88F4CE0F0C27}" type="slidenum">
              <a:rPr lang="zh-CN" altLang="en-US" sz="1400"/>
              <a:pPr/>
              <a:t>7</a:t>
            </a:fld>
            <a:endParaRPr lang="en-US" altLang="zh-CN" sz="1400"/>
          </a:p>
        </p:txBody>
      </p:sp>
    </p:spTree>
    <p:extLst>
      <p:ext uri="{BB962C8B-B14F-4D97-AF65-F5344CB8AC3E}">
        <p14:creationId xmlns:p14="http://schemas.microsoft.com/office/powerpoint/2010/main" val="2888881791"/>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16" y="476672"/>
            <a:ext cx="8712968" cy="1152128"/>
          </a:xfrm>
        </p:spPr>
        <p:txBody>
          <a:bodyPr>
            <a:normAutofit/>
          </a:bodyPr>
          <a:lstStyle/>
          <a:p>
            <a:pPr>
              <a:defRPr/>
            </a:pPr>
            <a:r>
              <a:rPr lang="zh-CN" altLang="en-US" b="1" dirty="0" smtClean="0"/>
              <a:t>二、</a:t>
            </a:r>
            <a:r>
              <a:rPr lang="en-US" b="1" dirty="0" smtClean="0"/>
              <a:t>K</a:t>
            </a:r>
            <a:r>
              <a:rPr lang="zh-CN" altLang="en-US" b="1" dirty="0" smtClean="0"/>
              <a:t>代表点聚类方法</a:t>
            </a:r>
            <a:endParaRPr lang="zh-CN" altLang="en-US" dirty="0"/>
          </a:p>
        </p:txBody>
      </p:sp>
      <p:sp>
        <p:nvSpPr>
          <p:cNvPr id="8196" name="内容占位符 2"/>
          <p:cNvSpPr>
            <a:spLocks noGrp="1"/>
          </p:cNvSpPr>
          <p:nvPr>
            <p:ph idx="1"/>
          </p:nvPr>
        </p:nvSpPr>
        <p:spPr>
          <a:xfrm>
            <a:off x="228600" y="1700808"/>
            <a:ext cx="8686800" cy="5018087"/>
          </a:xfrm>
        </p:spPr>
        <p:txBody>
          <a:bodyPr/>
          <a:lstStyle/>
          <a:p>
            <a:r>
              <a:rPr lang="zh-CN" altLang="en-US" sz="2800" dirty="0" smtClean="0"/>
              <a:t>与</a:t>
            </a:r>
            <a:r>
              <a:rPr lang="en-US" altLang="zh-CN" sz="2800" dirty="0" smtClean="0"/>
              <a:t>K</a:t>
            </a:r>
            <a:r>
              <a:rPr lang="zh-CN" altLang="en-US" sz="2800" dirty="0" smtClean="0"/>
              <a:t>平均聚类方法的过程基本相同。</a:t>
            </a:r>
            <a:endParaRPr lang="en-US" altLang="zh-CN" sz="2800" dirty="0" smtClean="0"/>
          </a:p>
          <a:p>
            <a:r>
              <a:rPr lang="zh-CN" altLang="en-US" sz="2800" dirty="0" smtClean="0"/>
              <a:t>在选择簇代表点时，</a:t>
            </a:r>
            <a:endParaRPr lang="en-US" altLang="zh-CN" sz="2800" dirty="0" smtClean="0"/>
          </a:p>
          <a:p>
            <a:pPr lvl="1"/>
            <a:r>
              <a:rPr lang="zh-CN" altLang="en-US" sz="2400" dirty="0" smtClean="0"/>
              <a:t>计算候选代表点与簇内其它所有点间相似度之和。</a:t>
            </a:r>
            <a:endParaRPr lang="en-US" altLang="zh-CN" sz="2400" dirty="0" smtClean="0"/>
          </a:p>
          <a:p>
            <a:pPr lvl="1"/>
            <a:r>
              <a:rPr lang="zh-CN" altLang="en-US" sz="2400" dirty="0" smtClean="0"/>
              <a:t>然后取相似度和最大的点作为簇代表点。</a:t>
            </a:r>
            <a:endParaRPr lang="en-US" altLang="zh-CN" sz="2400" dirty="0" smtClean="0"/>
          </a:p>
          <a:p>
            <a:pPr lvl="1"/>
            <a:endParaRPr lang="en-US" altLang="zh-CN" sz="2400" dirty="0" smtClean="0"/>
          </a:p>
          <a:p>
            <a:pPr lvl="1"/>
            <a:endParaRPr lang="en-US" altLang="zh-CN" sz="2400" dirty="0" smtClean="0"/>
          </a:p>
          <a:p>
            <a:pPr lvl="1"/>
            <a:r>
              <a:rPr lang="zh-CN" altLang="en-US" sz="2400" dirty="0" smtClean="0"/>
              <a:t>如果采用距离定义相似度，则上式就变为使其它点到代表点的距离之和最小。</a:t>
            </a:r>
            <a:endParaRPr lang="en-US" altLang="zh-CN" sz="2400" dirty="0" smtClean="0"/>
          </a:p>
          <a:p>
            <a:r>
              <a:rPr lang="zh-CN" altLang="en-US" sz="2800" dirty="0" smtClean="0"/>
              <a:t>相似度可以有各种不同定义，</a:t>
            </a:r>
            <a:endParaRPr lang="en-US" altLang="zh-CN" sz="2800" dirty="0" smtClean="0"/>
          </a:p>
          <a:p>
            <a:pPr lvl="1"/>
            <a:r>
              <a:rPr lang="zh-CN" altLang="en-US" sz="2400" dirty="0" smtClean="0"/>
              <a:t>所以</a:t>
            </a:r>
            <a:r>
              <a:rPr lang="en-US" altLang="zh-CN" sz="2400" dirty="0" smtClean="0"/>
              <a:t>K</a:t>
            </a:r>
            <a:r>
              <a:rPr lang="zh-CN" altLang="en-US" sz="2400" dirty="0" smtClean="0"/>
              <a:t>代表点方法不局限于可度量数据，还可以处理具有分类属性的数据。</a:t>
            </a:r>
          </a:p>
        </p:txBody>
      </p:sp>
      <p:sp>
        <p:nvSpPr>
          <p:cNvPr id="4" name="灯片编号占位符 3"/>
          <p:cNvSpPr>
            <a:spLocks noGrp="1"/>
          </p:cNvSpPr>
          <p:nvPr>
            <p:ph type="sldNum" sz="quarter" idx="12"/>
          </p:nvPr>
        </p:nvSpPr>
        <p:spPr/>
        <p:txBody>
          <a:bodyPr/>
          <a:lstStyle/>
          <a:p>
            <a:pPr>
              <a:defRPr/>
            </a:pPr>
            <a:fld id="{268B498B-3922-4451-8ECD-8E0A3EBDC07B}" type="slidenum">
              <a:rPr lang="en-US" altLang="zh-CN" smtClean="0"/>
              <a:pPr>
                <a:defRPr/>
              </a:pPr>
              <a:t>70</a:t>
            </a:fld>
            <a:endParaRPr lang="en-US" altLang="zh-CN"/>
          </a:p>
        </p:txBody>
      </p:sp>
      <p:sp>
        <p:nvSpPr>
          <p:cNvPr id="819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a:solidFill>
                  <a:schemeClr val="tx1"/>
                </a:solidFill>
                <a:latin typeface="Tahoma" pitchFamily="34" charset="0"/>
                <a:ea typeface="宋体" charset="-122"/>
              </a:defRPr>
            </a:lvl1pPr>
            <a:lvl2pPr marL="742950" indent="-285750" eaLnBrk="0" hangingPunct="0">
              <a:defRPr kumimoji="1" sz="2800">
                <a:solidFill>
                  <a:schemeClr val="tx1"/>
                </a:solidFill>
                <a:latin typeface="Tahoma" pitchFamily="34" charset="0"/>
                <a:ea typeface="宋体" charset="-122"/>
              </a:defRPr>
            </a:lvl2pPr>
            <a:lvl3pPr marL="1143000" indent="-228600" eaLnBrk="0" hangingPunct="0">
              <a:defRPr kumimoji="1" sz="2800">
                <a:solidFill>
                  <a:schemeClr val="tx1"/>
                </a:solidFill>
                <a:latin typeface="Tahoma" pitchFamily="34" charset="0"/>
                <a:ea typeface="宋体" charset="-122"/>
              </a:defRPr>
            </a:lvl3pPr>
            <a:lvl4pPr marL="1600200" indent="-228600" eaLnBrk="0" hangingPunct="0">
              <a:defRPr kumimoji="1" sz="2800">
                <a:solidFill>
                  <a:schemeClr val="tx1"/>
                </a:solidFill>
                <a:latin typeface="Tahoma" pitchFamily="34" charset="0"/>
                <a:ea typeface="宋体" charset="-122"/>
              </a:defRPr>
            </a:lvl4pPr>
            <a:lvl5pPr marL="2057400" indent="-228600" eaLnBrk="0" hangingPunct="0">
              <a:defRPr kumimoji="1" sz="2800">
                <a:solidFill>
                  <a:schemeClr val="tx1"/>
                </a:solidFill>
                <a:latin typeface="Tahoma" pitchFamily="34" charset="0"/>
                <a:ea typeface="宋体" charset="-122"/>
              </a:defRPr>
            </a:lvl5pPr>
            <a:lvl6pPr marL="25146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6pPr>
            <a:lvl7pPr marL="29718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7pPr>
            <a:lvl8pPr marL="34290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8pPr>
            <a:lvl9pPr marL="3886200" indent="-228600" algn="just" eaLnBrk="0" fontAlgn="base" hangingPunct="0">
              <a:spcBef>
                <a:spcPct val="20000"/>
              </a:spcBef>
              <a:spcAft>
                <a:spcPct val="0"/>
              </a:spcAft>
              <a:buClr>
                <a:schemeClr val="hlink"/>
              </a:buClr>
              <a:buSzPct val="110000"/>
              <a:buFont typeface="Wingdings" pitchFamily="2" charset="2"/>
              <a:buChar char="w"/>
              <a:defRPr kumimoji="1" sz="2800">
                <a:solidFill>
                  <a:schemeClr val="tx1"/>
                </a:solidFill>
                <a:latin typeface="Tahoma" pitchFamily="34" charset="0"/>
                <a:ea typeface="宋体" charset="-122"/>
              </a:defRPr>
            </a:lvl9pPr>
          </a:lstStyle>
          <a:p>
            <a:pPr eaLnBrk="1" hangingPunct="1"/>
            <a:endParaRPr lang="zh-CN" altLang="en-US"/>
          </a:p>
        </p:txBody>
      </p:sp>
      <p:graphicFrame>
        <p:nvGraphicFramePr>
          <p:cNvPr id="8194" name="Object 1"/>
          <p:cNvGraphicFramePr>
            <a:graphicFrameLocks noChangeAspect="1"/>
          </p:cNvGraphicFramePr>
          <p:nvPr>
            <p:extLst>
              <p:ext uri="{D42A27DB-BD31-4B8C-83A1-F6EECF244321}">
                <p14:modId xmlns:p14="http://schemas.microsoft.com/office/powerpoint/2010/main" val="1388578"/>
              </p:ext>
            </p:extLst>
          </p:nvPr>
        </p:nvGraphicFramePr>
        <p:xfrm>
          <a:off x="2699792" y="3645024"/>
          <a:ext cx="3214688" cy="728662"/>
        </p:xfrm>
        <a:graphic>
          <a:graphicData uri="http://schemas.openxmlformats.org/presentationml/2006/ole">
            <mc:AlternateContent xmlns:mc="http://schemas.openxmlformats.org/markup-compatibility/2006">
              <mc:Choice xmlns:v="urn:schemas-microsoft-com:vml" Requires="v">
                <p:oleObj spid="_x0000_s27671" name="Equation" r:id="rId3" imgW="1638300" imgH="368300" progId="Equation.3">
                  <p:embed/>
                </p:oleObj>
              </mc:Choice>
              <mc:Fallback>
                <p:oleObj name="Equation" r:id="rId3" imgW="16383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645024"/>
                        <a:ext cx="321468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5626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checkerboard(across)">
                                      <p:cBhvr>
                                        <p:cTn id="31" dur="500"/>
                                        <p:tgtEl>
                                          <p:spTgt spid="81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8196">
                                            <p:txEl>
                                              <p:pRg st="6" end="6"/>
                                            </p:txEl>
                                          </p:spTgt>
                                        </p:tgtEl>
                                        <p:attrNameLst>
                                          <p:attrName>style.visibility</p:attrName>
                                        </p:attrNameLst>
                                      </p:cBhvr>
                                      <p:to>
                                        <p:strVal val="visible"/>
                                      </p:to>
                                    </p:set>
                                    <p:anim calcmode="lin" valueType="num">
                                      <p:cBhvr additive="base">
                                        <p:cTn id="36" dur="500" fill="hold"/>
                                        <p:tgtEl>
                                          <p:spTgt spid="819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1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8196">
                                            <p:txEl>
                                              <p:pRg st="7" end="7"/>
                                            </p:txEl>
                                          </p:spTgt>
                                        </p:tgtEl>
                                        <p:attrNameLst>
                                          <p:attrName>style.visibility</p:attrName>
                                        </p:attrNameLst>
                                      </p:cBhvr>
                                      <p:to>
                                        <p:strVal val="visible"/>
                                      </p:to>
                                    </p:set>
                                    <p:anim calcmode="lin" valueType="num">
                                      <p:cBhvr additive="base">
                                        <p:cTn id="42" dur="500" fill="hold"/>
                                        <p:tgtEl>
                                          <p:spTgt spid="8196">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19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8196">
                                            <p:txEl>
                                              <p:pRg st="8" end="8"/>
                                            </p:txEl>
                                          </p:spTgt>
                                        </p:tgtEl>
                                        <p:attrNameLst>
                                          <p:attrName>style.visibility</p:attrName>
                                        </p:attrNameLst>
                                      </p:cBhvr>
                                      <p:to>
                                        <p:strVal val="visible"/>
                                      </p:to>
                                    </p:set>
                                    <p:anim calcmode="lin" valueType="num">
                                      <p:cBhvr additive="base">
                                        <p:cTn id="48" dur="500" fill="hold"/>
                                        <p:tgtEl>
                                          <p:spTgt spid="8196">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19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229600" cy="1143000"/>
          </a:xfrm>
        </p:spPr>
        <p:txBody>
          <a:bodyPr/>
          <a:lstStyle/>
          <a:p>
            <a:pPr>
              <a:defRPr/>
            </a:pPr>
            <a:r>
              <a:rPr lang="zh-CN" altLang="en-US" b="1" dirty="0" smtClean="0"/>
              <a:t>划分聚类的特点</a:t>
            </a:r>
            <a:endParaRPr lang="zh-CN" altLang="en-US" dirty="0"/>
          </a:p>
        </p:txBody>
      </p:sp>
      <p:sp>
        <p:nvSpPr>
          <p:cNvPr id="31747" name="内容占位符 2"/>
          <p:cNvSpPr>
            <a:spLocks noGrp="1"/>
          </p:cNvSpPr>
          <p:nvPr>
            <p:ph idx="1"/>
          </p:nvPr>
        </p:nvSpPr>
        <p:spPr>
          <a:xfrm>
            <a:off x="457200" y="1700808"/>
            <a:ext cx="8229600" cy="4623792"/>
          </a:xfrm>
        </p:spPr>
        <p:txBody>
          <a:bodyPr>
            <a:normAutofit/>
          </a:bodyPr>
          <a:lstStyle/>
          <a:p>
            <a:r>
              <a:rPr lang="zh-CN" altLang="en-US" sz="2400" dirty="0" smtClean="0"/>
              <a:t>时间复杂度与数据集大小成线性关系。</a:t>
            </a:r>
            <a:endParaRPr lang="en-US" altLang="zh-CN" sz="2400" dirty="0" smtClean="0"/>
          </a:p>
          <a:p>
            <a:r>
              <a:rPr lang="zh-CN" altLang="en-US" sz="2400" dirty="0" smtClean="0"/>
              <a:t>对于非凸集合以及簇大小相差悬殊的数据效果不好，并且数据扫描顺序会影响选择簇中心。</a:t>
            </a:r>
            <a:endParaRPr lang="en-US" altLang="zh-CN" sz="2400" dirty="0" smtClean="0"/>
          </a:p>
          <a:p>
            <a:r>
              <a:rPr lang="en-US" altLang="zh-CN" sz="2400" dirty="0" smtClean="0"/>
              <a:t>K</a:t>
            </a:r>
            <a:r>
              <a:rPr lang="zh-CN" altLang="en-US" sz="2400" dirty="0" smtClean="0"/>
              <a:t>平均方法由于要求理论中心，所以只能处理可度量的数据，难以处理具有分类属性的数据。</a:t>
            </a:r>
            <a:endParaRPr lang="en-US" altLang="zh-CN" sz="2400" dirty="0" smtClean="0"/>
          </a:p>
          <a:p>
            <a:r>
              <a:rPr lang="en-US" altLang="zh-CN" sz="2400" dirty="0" smtClean="0"/>
              <a:t>K</a:t>
            </a:r>
            <a:r>
              <a:rPr lang="zh-CN" altLang="en-US" sz="2400" dirty="0" smtClean="0"/>
              <a:t>代表点方法则可以处理任何数据。</a:t>
            </a:r>
            <a:endParaRPr lang="en-US" altLang="zh-CN" sz="2400" dirty="0" smtClean="0"/>
          </a:p>
          <a:p>
            <a:r>
              <a:rPr lang="zh-CN" altLang="en-US" sz="2400" dirty="0" smtClean="0"/>
              <a:t>孤立点和噪声数据对</a:t>
            </a:r>
            <a:r>
              <a:rPr lang="en-US" altLang="zh-CN" sz="2400" dirty="0" smtClean="0"/>
              <a:t>K</a:t>
            </a:r>
            <a:r>
              <a:rPr lang="zh-CN" altLang="en-US" sz="2400" dirty="0" smtClean="0"/>
              <a:t>平均方法的影响更大一些。</a:t>
            </a:r>
          </a:p>
          <a:p>
            <a:r>
              <a:rPr lang="zh-CN" altLang="en-US" sz="2400" dirty="0" smtClean="0"/>
              <a:t>簇个数</a:t>
            </a:r>
            <a:r>
              <a:rPr lang="en-US" altLang="zh-CN" sz="2400" dirty="0" smtClean="0"/>
              <a:t>k</a:t>
            </a:r>
            <a:r>
              <a:rPr lang="zh-CN" altLang="en-US" sz="2400" dirty="0" smtClean="0"/>
              <a:t>对于划分聚类方法很重要。</a:t>
            </a:r>
            <a:endParaRPr lang="en-US" altLang="zh-CN" sz="2400" dirty="0" smtClean="0"/>
          </a:p>
          <a:p>
            <a:pPr lvl="1"/>
            <a:r>
              <a:rPr lang="zh-CN" altLang="en-US" sz="2000" dirty="0" smtClean="0"/>
              <a:t>如何确定最优</a:t>
            </a:r>
            <a:r>
              <a:rPr lang="en-US" altLang="zh-CN" sz="2000" dirty="0" smtClean="0"/>
              <a:t>k</a:t>
            </a:r>
            <a:r>
              <a:rPr lang="zh-CN" altLang="en-US" sz="2000" dirty="0" smtClean="0"/>
              <a:t>值仍然依赖于经验。</a:t>
            </a:r>
            <a:endParaRPr lang="en-US" altLang="zh-CN" sz="2000" dirty="0" smtClean="0"/>
          </a:p>
          <a:p>
            <a:r>
              <a:rPr lang="zh-CN" altLang="en-US" sz="2400" dirty="0" smtClean="0"/>
              <a:t>初始簇中心（代表点）对于划分聚类结果的影响很关键。</a:t>
            </a:r>
            <a:endParaRPr lang="en-US" altLang="zh-CN" sz="2400" dirty="0" smtClean="0"/>
          </a:p>
          <a:p>
            <a:pPr lvl="1"/>
            <a:r>
              <a:rPr lang="zh-CN" altLang="en-US" sz="2000" dirty="0" smtClean="0"/>
              <a:t>随机选择的初始簇中心往往不能获得较好结果。</a:t>
            </a:r>
          </a:p>
        </p:txBody>
      </p:sp>
      <p:sp>
        <p:nvSpPr>
          <p:cNvPr id="4" name="灯片编号占位符 3"/>
          <p:cNvSpPr>
            <a:spLocks noGrp="1"/>
          </p:cNvSpPr>
          <p:nvPr>
            <p:ph type="sldNum" sz="quarter" idx="12"/>
          </p:nvPr>
        </p:nvSpPr>
        <p:spPr/>
        <p:txBody>
          <a:bodyPr/>
          <a:lstStyle/>
          <a:p>
            <a:pPr>
              <a:defRPr/>
            </a:pPr>
            <a:fld id="{61ECDADA-3749-4623-A8D9-93FE6DA9ED94}" type="slidenum">
              <a:rPr lang="en-US" altLang="zh-CN" smtClean="0"/>
              <a:pPr>
                <a:defRPr/>
              </a:pPr>
              <a:t>71</a:t>
            </a:fld>
            <a:endParaRPr lang="en-US" altLang="zh-CN"/>
          </a:p>
        </p:txBody>
      </p:sp>
    </p:spTree>
    <p:extLst>
      <p:ext uri="{BB962C8B-B14F-4D97-AF65-F5344CB8AC3E}">
        <p14:creationId xmlns:p14="http://schemas.microsoft.com/office/powerpoint/2010/main" val="1321816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1747">
                                            <p:txEl>
                                              <p:pRg st="6" end="6"/>
                                            </p:txEl>
                                          </p:spTgt>
                                        </p:tgtEl>
                                        <p:attrNameLst>
                                          <p:attrName>style.visibility</p:attrName>
                                        </p:attrNameLst>
                                      </p:cBhvr>
                                      <p:to>
                                        <p:strVal val="visible"/>
                                      </p:to>
                                    </p:set>
                                    <p:anim calcmode="lin" valueType="num">
                                      <p:cBhvr additive="base">
                                        <p:cTn id="43"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1747">
                                            <p:txEl>
                                              <p:pRg st="7" end="7"/>
                                            </p:txEl>
                                          </p:spTgt>
                                        </p:tgtEl>
                                        <p:attrNameLst>
                                          <p:attrName>style.visibility</p:attrName>
                                        </p:attrNameLst>
                                      </p:cBhvr>
                                      <p:to>
                                        <p:strVal val="visible"/>
                                      </p:to>
                                    </p:set>
                                    <p:anim calcmode="lin" valueType="num">
                                      <p:cBhvr additive="base">
                                        <p:cTn id="49"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1747">
                                            <p:txEl>
                                              <p:pRg st="8" end="8"/>
                                            </p:txEl>
                                          </p:spTgt>
                                        </p:tgtEl>
                                        <p:attrNameLst>
                                          <p:attrName>style.visibility</p:attrName>
                                        </p:attrNameLst>
                                      </p:cBhvr>
                                      <p:to>
                                        <p:strVal val="visible"/>
                                      </p:to>
                                    </p:set>
                                    <p:anim calcmode="lin" valueType="num">
                                      <p:cBhvr additive="base">
                                        <p:cTn id="55" dur="5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323D4309-E31D-430B-A549-B62C08AE2A82}"/>
              </a:ext>
            </a:extLst>
          </p:cNvPr>
          <p:cNvSpPr/>
          <p:nvPr/>
        </p:nvSpPr>
        <p:spPr>
          <a:xfrm>
            <a:off x="791580" y="1589256"/>
            <a:ext cx="7560840" cy="400110"/>
          </a:xfrm>
          <a:prstGeom prst="rect">
            <a:avLst/>
          </a:prstGeom>
        </p:spPr>
        <p:txBody>
          <a:bodyPr wrap="square">
            <a:spAutoFit/>
          </a:bodyPr>
          <a:lstStyle/>
          <a:p>
            <a:pPr lvl="0"/>
            <a:r>
              <a:rPr kumimoji="1" lang="en-US" altLang="zh-CN" sz="2000" dirty="0">
                <a:solidFill>
                  <a:schemeClr val="tx1"/>
                </a:solidFill>
                <a:latin typeface="+mn-ea"/>
                <a:ea typeface="+mn-ea"/>
                <a:cs typeface="+mn-ea"/>
              </a:rPr>
              <a:t>       </a:t>
            </a:r>
          </a:p>
        </p:txBody>
      </p:sp>
      <p:sp>
        <p:nvSpPr>
          <p:cNvPr id="2" name="矩形 1">
            <a:extLst>
              <a:ext uri="{FF2B5EF4-FFF2-40B4-BE49-F238E27FC236}">
                <a16:creationId xmlns="" xmlns:a16="http://schemas.microsoft.com/office/drawing/2014/main" id="{B6FF240A-32AC-4522-AFEF-69F4B2649EC6}"/>
              </a:ext>
            </a:extLst>
          </p:cNvPr>
          <p:cNvSpPr/>
          <p:nvPr/>
        </p:nvSpPr>
        <p:spPr>
          <a:xfrm>
            <a:off x="1259632" y="1675903"/>
            <a:ext cx="184731" cy="461665"/>
          </a:xfrm>
          <a:prstGeom prst="rect">
            <a:avLst/>
          </a:prstGeom>
        </p:spPr>
        <p:txBody>
          <a:bodyPr wrap="none">
            <a:spAutoFit/>
          </a:bodyPr>
          <a:lstStyle/>
          <a:p>
            <a:endParaRPr lang="zh-CN" altLang="en-US" dirty="0">
              <a:ea typeface="+mn-ea"/>
              <a:cs typeface="+mn-ea"/>
            </a:endParaRPr>
          </a:p>
        </p:txBody>
      </p:sp>
      <p:sp>
        <p:nvSpPr>
          <p:cNvPr id="3" name="矩形 2">
            <a:extLst>
              <a:ext uri="{FF2B5EF4-FFF2-40B4-BE49-F238E27FC236}">
                <a16:creationId xmlns="" xmlns:a16="http://schemas.microsoft.com/office/drawing/2014/main" id="{68505DD9-2169-46AD-85D0-124D4BFBCE08}"/>
              </a:ext>
            </a:extLst>
          </p:cNvPr>
          <p:cNvSpPr/>
          <p:nvPr/>
        </p:nvSpPr>
        <p:spPr>
          <a:xfrm>
            <a:off x="611560" y="1004481"/>
            <a:ext cx="8081346" cy="1569660"/>
          </a:xfrm>
          <a:prstGeom prst="rect">
            <a:avLst/>
          </a:prstGeom>
        </p:spPr>
        <p:txBody>
          <a:bodyPr wrap="square">
            <a:spAutoFit/>
          </a:bodyPr>
          <a:lstStyle/>
          <a:p>
            <a:r>
              <a:rPr lang="en-US" altLang="zh-CN" dirty="0">
                <a:solidFill>
                  <a:schemeClr val="tx1"/>
                </a:solidFill>
                <a:ea typeface="+mn-ea"/>
                <a:cs typeface="+mn-ea"/>
              </a:rPr>
              <a:t>【</a:t>
            </a:r>
            <a:r>
              <a:rPr lang="zh-CN" altLang="en-US" dirty="0">
                <a:solidFill>
                  <a:schemeClr val="tx1"/>
                </a:solidFill>
                <a:ea typeface="+mn-ea"/>
                <a:cs typeface="+mn-ea"/>
              </a:rPr>
              <a:t>例题</a:t>
            </a:r>
            <a:r>
              <a:rPr lang="en-US" altLang="zh-CN" dirty="0">
                <a:solidFill>
                  <a:schemeClr val="tx1"/>
                </a:solidFill>
                <a:ea typeface="+mn-ea"/>
                <a:cs typeface="+mn-ea"/>
              </a:rPr>
              <a:t>4.1】</a:t>
            </a:r>
            <a:r>
              <a:rPr lang="zh-CN" altLang="en-US" dirty="0">
                <a:solidFill>
                  <a:schemeClr val="tx1"/>
                </a:solidFill>
                <a:ea typeface="+mn-ea"/>
                <a:cs typeface="+mn-ea"/>
              </a:rPr>
              <a:t>表</a:t>
            </a:r>
            <a:r>
              <a:rPr lang="en-US" altLang="zh-CN" dirty="0">
                <a:solidFill>
                  <a:schemeClr val="tx1"/>
                </a:solidFill>
                <a:ea typeface="+mn-ea"/>
                <a:cs typeface="+mn-ea"/>
              </a:rPr>
              <a:t>4-1</a:t>
            </a:r>
            <a:r>
              <a:rPr lang="zh-CN" altLang="en-US" dirty="0">
                <a:solidFill>
                  <a:schemeClr val="tx1"/>
                </a:solidFill>
                <a:ea typeface="+mn-ea"/>
                <a:cs typeface="+mn-ea"/>
              </a:rPr>
              <a:t>为某机构</a:t>
            </a:r>
            <a:r>
              <a:rPr lang="en-US" altLang="zh-CN" dirty="0">
                <a:solidFill>
                  <a:schemeClr val="tx1"/>
                </a:solidFill>
                <a:ea typeface="+mn-ea"/>
                <a:cs typeface="+mn-ea"/>
              </a:rPr>
              <a:t>15</a:t>
            </a:r>
            <a:r>
              <a:rPr lang="zh-CN" altLang="en-US" dirty="0">
                <a:solidFill>
                  <a:schemeClr val="tx1"/>
                </a:solidFill>
                <a:ea typeface="+mn-ea"/>
                <a:cs typeface="+mn-ea"/>
              </a:rPr>
              <a:t>支足球队在</a:t>
            </a:r>
            <a:r>
              <a:rPr lang="en-US" altLang="zh-CN" dirty="0">
                <a:solidFill>
                  <a:schemeClr val="tx1"/>
                </a:solidFill>
                <a:ea typeface="+mn-ea"/>
                <a:cs typeface="+mn-ea"/>
              </a:rPr>
              <a:t>2017-2018</a:t>
            </a:r>
            <a:r>
              <a:rPr lang="zh-CN" altLang="en-US" dirty="0">
                <a:solidFill>
                  <a:schemeClr val="tx1"/>
                </a:solidFill>
                <a:ea typeface="+mn-ea"/>
                <a:cs typeface="+mn-ea"/>
              </a:rPr>
              <a:t>年间的积分，各队在各赛事中的水平发挥有所不同。若将球队的水平分为三个不同的层次水平，试用</a:t>
            </a:r>
            <a:r>
              <a:rPr lang="en-US" altLang="zh-CN" dirty="0">
                <a:solidFill>
                  <a:schemeClr val="tx1"/>
                </a:solidFill>
                <a:ea typeface="+mn-ea"/>
                <a:cs typeface="+mn-ea"/>
              </a:rPr>
              <a:t>k–</a:t>
            </a:r>
            <a:r>
              <a:rPr lang="zh-CN" altLang="en-US" dirty="0">
                <a:solidFill>
                  <a:schemeClr val="tx1"/>
                </a:solidFill>
                <a:ea typeface="+mn-ea"/>
                <a:cs typeface="+mn-ea"/>
              </a:rPr>
              <a:t>均值聚类方法分析哪些队伍的整体水平比较相近。</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 xmlns:a16="http://schemas.microsoft.com/office/drawing/2014/main" id="{68B056CB-AE4B-4FE3-9C32-7FFF7D345023}"/>
                  </a:ext>
                </a:extLst>
              </p:cNvPr>
              <p:cNvGraphicFramePr>
                <a:graphicFrameLocks noGrp="1"/>
              </p:cNvGraphicFramePr>
              <p:nvPr>
                <p:extLst>
                  <p:ext uri="{D42A27DB-BD31-4B8C-83A1-F6EECF244321}">
                    <p14:modId xmlns:p14="http://schemas.microsoft.com/office/powerpoint/2010/main" val="367765776"/>
                  </p:ext>
                </p:extLst>
              </p:nvPr>
            </p:nvGraphicFramePr>
            <p:xfrm>
              <a:off x="1547664" y="2996952"/>
              <a:ext cx="5904652" cy="2637044"/>
            </p:xfrm>
            <a:graphic>
              <a:graphicData uri="http://schemas.openxmlformats.org/drawingml/2006/table">
                <a:tbl>
                  <a:tblPr firstRow="1" firstCol="1" bandRow="1">
                    <a:tableStyleId>{5940675A-B579-460E-94D1-54222C63F5DA}</a:tableStyleId>
                  </a:tblPr>
                  <a:tblGrid>
                    <a:gridCol w="974658">
                      <a:extLst>
                        <a:ext uri="{9D8B030D-6E8A-4147-A177-3AD203B41FA5}">
                          <a16:colId xmlns="" xmlns:a16="http://schemas.microsoft.com/office/drawing/2014/main" val="3543616516"/>
                        </a:ext>
                      </a:extLst>
                    </a:gridCol>
                    <a:gridCol w="615815">
                      <a:extLst>
                        <a:ext uri="{9D8B030D-6E8A-4147-A177-3AD203B41FA5}">
                          <a16:colId xmlns="" xmlns:a16="http://schemas.microsoft.com/office/drawing/2014/main" val="930509425"/>
                        </a:ext>
                      </a:extLst>
                    </a:gridCol>
                    <a:gridCol w="615815">
                      <a:extLst>
                        <a:ext uri="{9D8B030D-6E8A-4147-A177-3AD203B41FA5}">
                          <a16:colId xmlns="" xmlns:a16="http://schemas.microsoft.com/office/drawing/2014/main" val="418640002"/>
                        </a:ext>
                      </a:extLst>
                    </a:gridCol>
                    <a:gridCol w="615815">
                      <a:extLst>
                        <a:ext uri="{9D8B030D-6E8A-4147-A177-3AD203B41FA5}">
                          <a16:colId xmlns="" xmlns:a16="http://schemas.microsoft.com/office/drawing/2014/main" val="2977353230"/>
                        </a:ext>
                      </a:extLst>
                    </a:gridCol>
                    <a:gridCol w="615815">
                      <a:extLst>
                        <a:ext uri="{9D8B030D-6E8A-4147-A177-3AD203B41FA5}">
                          <a16:colId xmlns="" xmlns:a16="http://schemas.microsoft.com/office/drawing/2014/main" val="1415985057"/>
                        </a:ext>
                      </a:extLst>
                    </a:gridCol>
                    <a:gridCol w="615815">
                      <a:extLst>
                        <a:ext uri="{9D8B030D-6E8A-4147-A177-3AD203B41FA5}">
                          <a16:colId xmlns="" xmlns:a16="http://schemas.microsoft.com/office/drawing/2014/main" val="3807281929"/>
                        </a:ext>
                      </a:extLst>
                    </a:gridCol>
                    <a:gridCol w="615815">
                      <a:extLst>
                        <a:ext uri="{9D8B030D-6E8A-4147-A177-3AD203B41FA5}">
                          <a16:colId xmlns="" xmlns:a16="http://schemas.microsoft.com/office/drawing/2014/main" val="443784692"/>
                        </a:ext>
                      </a:extLst>
                    </a:gridCol>
                    <a:gridCol w="615815">
                      <a:extLst>
                        <a:ext uri="{9D8B030D-6E8A-4147-A177-3AD203B41FA5}">
                          <a16:colId xmlns="" xmlns:a16="http://schemas.microsoft.com/office/drawing/2014/main" val="3851905471"/>
                        </a:ext>
                      </a:extLst>
                    </a:gridCol>
                    <a:gridCol w="619289">
                      <a:extLst>
                        <a:ext uri="{9D8B030D-6E8A-4147-A177-3AD203B41FA5}">
                          <a16:colId xmlns="" xmlns:a16="http://schemas.microsoft.com/office/drawing/2014/main" val="982953730"/>
                        </a:ext>
                      </a:extLst>
                    </a:gridCol>
                  </a:tblGrid>
                  <a:tr h="386315">
                    <a:tc>
                      <a:txBody>
                        <a:bodyPr/>
                        <a:lstStyle/>
                        <a:p>
                          <a:pPr algn="ctr">
                            <a:lnSpc>
                              <a:spcPct val="100000"/>
                            </a:lnSpc>
                            <a:spcBef>
                              <a:spcPts val="0"/>
                            </a:spcBef>
                            <a:spcAft>
                              <a:spcPts val="0"/>
                            </a:spcAft>
                          </a:pPr>
                          <a:r>
                            <a:rPr lang="zh-CN" sz="1400" kern="100" dirty="0">
                              <a:effectLst/>
                              <a:ea typeface="+mn-ea"/>
                              <a:cs typeface="+mn-ea"/>
                            </a:rPr>
                            <a:t>队伍</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2</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3</m:t>
                                    </m:r>
                                  </m:sub>
                                </m:sSub>
                              </m:oMath>
                            </m:oMathPara>
                          </a14:m>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4</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5</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6</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7</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8</m:t>
                                    </m:r>
                                  </m:sub>
                                </m:sSub>
                              </m:oMath>
                            </m:oMathPara>
                          </a14:m>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735150092"/>
                      </a:ext>
                    </a:extLst>
                  </a:tr>
                  <a:tr h="315341">
                    <a:tc>
                      <a:txBody>
                        <a:bodyPr/>
                        <a:lstStyle/>
                        <a:p>
                          <a:pPr algn="ctr">
                            <a:lnSpc>
                              <a:spcPct val="100000"/>
                            </a:lnSpc>
                            <a:spcBef>
                              <a:spcPts val="0"/>
                            </a:spcBef>
                            <a:spcAft>
                              <a:spcPts val="0"/>
                            </a:spcAft>
                          </a:pPr>
                          <a:r>
                            <a:rPr lang="zh-CN" sz="1400" kern="100" dirty="0">
                              <a:effectLst/>
                              <a:ea typeface="+mn-ea"/>
                              <a:cs typeface="+mn-ea"/>
                            </a:rPr>
                            <a:t>赛事</a:t>
                          </a:r>
                          <a:r>
                            <a:rPr lang="en-US" sz="1400" kern="100" dirty="0">
                              <a:effectLst/>
                              <a:ea typeface="+mn-ea"/>
                              <a:cs typeface="+mn-ea"/>
                            </a:rPr>
                            <a:t>1</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28</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17</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28</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4031230101"/>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531359310"/>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3</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3</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4288599281"/>
                      </a:ext>
                    </a:extLst>
                  </a:tr>
                  <a:tr h="358683">
                    <a:tc>
                      <a:txBody>
                        <a:bodyPr/>
                        <a:lstStyle/>
                        <a:p>
                          <a:pPr algn="ctr">
                            <a:lnSpc>
                              <a:spcPct val="100000"/>
                            </a:lnSpc>
                            <a:spcBef>
                              <a:spcPts val="0"/>
                            </a:spcBef>
                            <a:spcAft>
                              <a:spcPts val="0"/>
                            </a:spcAft>
                          </a:pPr>
                          <a:r>
                            <a:rPr lang="zh-CN" sz="1400" kern="100">
                              <a:effectLst/>
                              <a:ea typeface="+mn-ea"/>
                              <a:cs typeface="+mn-ea"/>
                            </a:rPr>
                            <a:t>队伍</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9</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10</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11</m:t>
                                    </m:r>
                                  </m:sub>
                                </m:sSub>
                              </m:oMath>
                            </m:oMathPara>
                          </a14:m>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12</m:t>
                                    </m:r>
                                  </m:sub>
                                </m:sSub>
                              </m:oMath>
                            </m:oMathPara>
                          </a14:m>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13</m:t>
                                    </m:r>
                                  </m:sub>
                                </m:sSub>
                              </m:oMath>
                            </m:oMathPara>
                          </a14:m>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14</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15</m:t>
                                    </m:r>
                                  </m:sub>
                                </m:sSub>
                              </m:oMath>
                            </m:oMathPara>
                          </a14:m>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467536195"/>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1</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928320465"/>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32</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173497741"/>
                      </a:ext>
                    </a:extLst>
                  </a:tr>
                  <a:tr h="315341">
                    <a:tc>
                      <a:txBody>
                        <a:bodyPr/>
                        <a:lstStyle/>
                        <a:p>
                          <a:pPr algn="ctr">
                            <a:lnSpc>
                              <a:spcPct val="100000"/>
                            </a:lnSpc>
                            <a:spcBef>
                              <a:spcPts val="0"/>
                            </a:spcBef>
                            <a:spcAft>
                              <a:spcPts val="0"/>
                            </a:spcAft>
                          </a:pPr>
                          <a:r>
                            <a:rPr lang="zh-CN" sz="1400" kern="100" dirty="0">
                              <a:effectLst/>
                              <a:ea typeface="+mn-ea"/>
                              <a:cs typeface="+mn-ea"/>
                            </a:rPr>
                            <a:t>赛事</a:t>
                          </a:r>
                          <a:r>
                            <a:rPr lang="en-US" sz="1400" kern="100" dirty="0">
                              <a:effectLst/>
                              <a:ea typeface="+mn-ea"/>
                              <a:cs typeface="+mn-ea"/>
                            </a:rPr>
                            <a:t>3</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17</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8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769811921"/>
                      </a:ext>
                    </a:extLst>
                  </a:tr>
                </a:tbl>
              </a:graphicData>
            </a:graphic>
          </p:graphicFrame>
        </mc:Choice>
        <mc:Fallback xmlns="">
          <p:graphicFrame>
            <p:nvGraphicFramePr>
              <p:cNvPr id="5" name="表格 4">
                <a:extLst>
                  <a:ext uri="{FF2B5EF4-FFF2-40B4-BE49-F238E27FC236}">
                    <a16:creationId xmlns:a16="http://schemas.microsoft.com/office/drawing/2014/main" xmlns="" xmlns:a14="http://schemas.microsoft.com/office/drawing/2010/main" id="{68B056CB-AE4B-4FE3-9C32-7FFF7D345023}"/>
                  </a:ext>
                </a:extLst>
              </p:cNvPr>
              <p:cNvGraphicFramePr>
                <a:graphicFrameLocks noGrp="1"/>
              </p:cNvGraphicFramePr>
              <p:nvPr>
                <p:extLst>
                  <p:ext uri="{D42A27DB-BD31-4B8C-83A1-F6EECF244321}">
                    <p14:modId xmlns:p14="http://schemas.microsoft.com/office/powerpoint/2010/main" val="367765776"/>
                  </p:ext>
                </p:extLst>
              </p:nvPr>
            </p:nvGraphicFramePr>
            <p:xfrm>
              <a:off x="1547664" y="2996952"/>
              <a:ext cx="5904652" cy="2637044"/>
            </p:xfrm>
            <a:graphic>
              <a:graphicData uri="http://schemas.openxmlformats.org/drawingml/2006/table">
                <a:tbl>
                  <a:tblPr firstRow="1" firstCol="1" bandRow="1">
                    <a:tableStyleId>{5940675A-B579-460E-94D1-54222C63F5DA}</a:tableStyleId>
                  </a:tblPr>
                  <a:tblGrid>
                    <a:gridCol w="974658">
                      <a:extLst>
                        <a:ext uri="{9D8B030D-6E8A-4147-A177-3AD203B41FA5}">
                          <a16:colId xmlns:a16="http://schemas.microsoft.com/office/drawing/2014/main" xmlns="" xmlns:a14="http://schemas.microsoft.com/office/drawing/2010/main" val="3543616516"/>
                        </a:ext>
                      </a:extLst>
                    </a:gridCol>
                    <a:gridCol w="615815">
                      <a:extLst>
                        <a:ext uri="{9D8B030D-6E8A-4147-A177-3AD203B41FA5}">
                          <a16:colId xmlns:a16="http://schemas.microsoft.com/office/drawing/2014/main" xmlns="" xmlns:a14="http://schemas.microsoft.com/office/drawing/2010/main" val="930509425"/>
                        </a:ext>
                      </a:extLst>
                    </a:gridCol>
                    <a:gridCol w="615815">
                      <a:extLst>
                        <a:ext uri="{9D8B030D-6E8A-4147-A177-3AD203B41FA5}">
                          <a16:colId xmlns:a16="http://schemas.microsoft.com/office/drawing/2014/main" xmlns="" xmlns:a14="http://schemas.microsoft.com/office/drawing/2010/main" val="418640002"/>
                        </a:ext>
                      </a:extLst>
                    </a:gridCol>
                    <a:gridCol w="615815">
                      <a:extLst>
                        <a:ext uri="{9D8B030D-6E8A-4147-A177-3AD203B41FA5}">
                          <a16:colId xmlns:a16="http://schemas.microsoft.com/office/drawing/2014/main" xmlns="" xmlns:a14="http://schemas.microsoft.com/office/drawing/2010/main" val="2977353230"/>
                        </a:ext>
                      </a:extLst>
                    </a:gridCol>
                    <a:gridCol w="615815">
                      <a:extLst>
                        <a:ext uri="{9D8B030D-6E8A-4147-A177-3AD203B41FA5}">
                          <a16:colId xmlns:a16="http://schemas.microsoft.com/office/drawing/2014/main" xmlns="" xmlns:a14="http://schemas.microsoft.com/office/drawing/2010/main" val="1415985057"/>
                        </a:ext>
                      </a:extLst>
                    </a:gridCol>
                    <a:gridCol w="615815">
                      <a:extLst>
                        <a:ext uri="{9D8B030D-6E8A-4147-A177-3AD203B41FA5}">
                          <a16:colId xmlns:a16="http://schemas.microsoft.com/office/drawing/2014/main" xmlns="" xmlns:a14="http://schemas.microsoft.com/office/drawing/2010/main" val="3807281929"/>
                        </a:ext>
                      </a:extLst>
                    </a:gridCol>
                    <a:gridCol w="615815">
                      <a:extLst>
                        <a:ext uri="{9D8B030D-6E8A-4147-A177-3AD203B41FA5}">
                          <a16:colId xmlns:a16="http://schemas.microsoft.com/office/drawing/2014/main" xmlns="" xmlns:a14="http://schemas.microsoft.com/office/drawing/2010/main" val="443784692"/>
                        </a:ext>
                      </a:extLst>
                    </a:gridCol>
                    <a:gridCol w="615815">
                      <a:extLst>
                        <a:ext uri="{9D8B030D-6E8A-4147-A177-3AD203B41FA5}">
                          <a16:colId xmlns:a16="http://schemas.microsoft.com/office/drawing/2014/main" xmlns="" xmlns:a14="http://schemas.microsoft.com/office/drawing/2010/main" val="3851905471"/>
                        </a:ext>
                      </a:extLst>
                    </a:gridCol>
                    <a:gridCol w="619289">
                      <a:extLst>
                        <a:ext uri="{9D8B030D-6E8A-4147-A177-3AD203B41FA5}">
                          <a16:colId xmlns:a16="http://schemas.microsoft.com/office/drawing/2014/main" xmlns="" xmlns:a14="http://schemas.microsoft.com/office/drawing/2010/main" val="982953730"/>
                        </a:ext>
                      </a:extLst>
                    </a:gridCol>
                  </a:tblGrid>
                  <a:tr h="386315">
                    <a:tc>
                      <a:txBody>
                        <a:bodyPr/>
                        <a:lstStyle/>
                        <a:p>
                          <a:pPr algn="ctr">
                            <a:lnSpc>
                              <a:spcPct val="100000"/>
                            </a:lnSpc>
                            <a:spcBef>
                              <a:spcPts val="0"/>
                            </a:spcBef>
                            <a:spcAft>
                              <a:spcPts val="0"/>
                            </a:spcAft>
                          </a:pPr>
                          <a:r>
                            <a:rPr lang="zh-CN" sz="1400" kern="100" dirty="0">
                              <a:effectLst/>
                              <a:ea typeface="+mn-ea"/>
                              <a:cs typeface="+mn-ea"/>
                            </a:rPr>
                            <a:t>队伍</a:t>
                          </a:r>
                          <a:endParaRPr lang="zh-CN" sz="1800" kern="100" dirty="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159406" t="-17460" r="-700990" b="-588889"/>
                          </a:stretch>
                        </a:blipFill>
                      </a:tcPr>
                    </a:tc>
                    <a:tc>
                      <a:txBody>
                        <a:bodyPr/>
                        <a:lstStyle/>
                        <a:p>
                          <a:endParaRPr lang="zh-CN"/>
                        </a:p>
                      </a:txBody>
                      <a:tcPr marL="68580" marR="68580" marT="0" marB="0">
                        <a:blipFill rotWithShape="1">
                          <a:blip r:embed="rId2"/>
                          <a:stretch>
                            <a:fillRect l="-259406" t="-17460" r="-600990" b="-588889"/>
                          </a:stretch>
                        </a:blipFill>
                      </a:tcPr>
                    </a:tc>
                    <a:tc>
                      <a:txBody>
                        <a:bodyPr/>
                        <a:lstStyle/>
                        <a:p>
                          <a:endParaRPr lang="zh-CN"/>
                        </a:p>
                      </a:txBody>
                      <a:tcPr marL="68580" marR="68580" marT="0" marB="0">
                        <a:blipFill rotWithShape="1">
                          <a:blip r:embed="rId2"/>
                          <a:stretch>
                            <a:fillRect l="-359406" t="-17460" r="-500990" b="-588889"/>
                          </a:stretch>
                        </a:blipFill>
                      </a:tcPr>
                    </a:tc>
                    <a:tc>
                      <a:txBody>
                        <a:bodyPr/>
                        <a:lstStyle/>
                        <a:p>
                          <a:endParaRPr lang="zh-CN"/>
                        </a:p>
                      </a:txBody>
                      <a:tcPr marL="68580" marR="68580" marT="0" marB="0">
                        <a:blipFill rotWithShape="1">
                          <a:blip r:embed="rId2"/>
                          <a:stretch>
                            <a:fillRect l="-459406" t="-17460" r="-400990" b="-588889"/>
                          </a:stretch>
                        </a:blipFill>
                      </a:tcPr>
                    </a:tc>
                    <a:tc>
                      <a:txBody>
                        <a:bodyPr/>
                        <a:lstStyle/>
                        <a:p>
                          <a:endParaRPr lang="zh-CN"/>
                        </a:p>
                      </a:txBody>
                      <a:tcPr marL="68580" marR="68580" marT="0" marB="0">
                        <a:blipFill rotWithShape="1">
                          <a:blip r:embed="rId2"/>
                          <a:stretch>
                            <a:fillRect l="-559406" t="-17460" r="-300990" b="-588889"/>
                          </a:stretch>
                        </a:blipFill>
                      </a:tcPr>
                    </a:tc>
                    <a:tc>
                      <a:txBody>
                        <a:bodyPr/>
                        <a:lstStyle/>
                        <a:p>
                          <a:endParaRPr lang="zh-CN"/>
                        </a:p>
                      </a:txBody>
                      <a:tcPr marL="68580" marR="68580" marT="0" marB="0">
                        <a:blipFill rotWithShape="1">
                          <a:blip r:embed="rId2"/>
                          <a:stretch>
                            <a:fillRect l="-659406" t="-17460" r="-200990" b="-588889"/>
                          </a:stretch>
                        </a:blipFill>
                      </a:tcPr>
                    </a:tc>
                    <a:tc>
                      <a:txBody>
                        <a:bodyPr/>
                        <a:lstStyle/>
                        <a:p>
                          <a:endParaRPr lang="zh-CN"/>
                        </a:p>
                      </a:txBody>
                      <a:tcPr marL="68580" marR="68580" marT="0" marB="0">
                        <a:blipFill rotWithShape="1">
                          <a:blip r:embed="rId2"/>
                          <a:stretch>
                            <a:fillRect l="-767000" t="-17460" r="-103000" b="-588889"/>
                          </a:stretch>
                        </a:blipFill>
                      </a:tcPr>
                    </a:tc>
                    <a:tc>
                      <a:txBody>
                        <a:bodyPr/>
                        <a:lstStyle/>
                        <a:p>
                          <a:endParaRPr lang="zh-CN"/>
                        </a:p>
                      </a:txBody>
                      <a:tcPr marL="68580" marR="68580" marT="0" marB="0">
                        <a:blipFill rotWithShape="1">
                          <a:blip r:embed="rId2"/>
                          <a:stretch>
                            <a:fillRect l="-850000" t="-17460" r="-980" b="-588889"/>
                          </a:stretch>
                        </a:blipFill>
                      </a:tcPr>
                    </a:tc>
                    <a:extLst>
                      <a:ext uri="{0D108BD9-81ED-4DB2-BD59-A6C34878D82A}">
                        <a16:rowId xmlns:a16="http://schemas.microsoft.com/office/drawing/2014/main" xmlns="" xmlns:a14="http://schemas.microsoft.com/office/drawing/2010/main" val="3735150092"/>
                      </a:ext>
                    </a:extLst>
                  </a:tr>
                  <a:tr h="315341">
                    <a:tc>
                      <a:txBody>
                        <a:bodyPr/>
                        <a:lstStyle/>
                        <a:p>
                          <a:pPr algn="ctr">
                            <a:lnSpc>
                              <a:spcPct val="100000"/>
                            </a:lnSpc>
                            <a:spcBef>
                              <a:spcPts val="0"/>
                            </a:spcBef>
                            <a:spcAft>
                              <a:spcPts val="0"/>
                            </a:spcAft>
                          </a:pPr>
                          <a:r>
                            <a:rPr lang="zh-CN" sz="1400" kern="100" dirty="0">
                              <a:effectLst/>
                              <a:ea typeface="+mn-ea"/>
                              <a:cs typeface="+mn-ea"/>
                            </a:rPr>
                            <a:t>赛事</a:t>
                          </a:r>
                          <a:r>
                            <a:rPr lang="en-US" sz="1400" kern="100" dirty="0">
                              <a:effectLst/>
                              <a:ea typeface="+mn-ea"/>
                              <a:cs typeface="+mn-ea"/>
                            </a:rPr>
                            <a:t>1</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28</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17</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28</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4031230101"/>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531359310"/>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3</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3</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4288599281"/>
                      </a:ext>
                    </a:extLst>
                  </a:tr>
                  <a:tr h="358683">
                    <a:tc>
                      <a:txBody>
                        <a:bodyPr/>
                        <a:lstStyle/>
                        <a:p>
                          <a:pPr algn="ctr">
                            <a:lnSpc>
                              <a:spcPct val="100000"/>
                            </a:lnSpc>
                            <a:spcBef>
                              <a:spcPts val="0"/>
                            </a:spcBef>
                            <a:spcAft>
                              <a:spcPts val="0"/>
                            </a:spcAft>
                          </a:pPr>
                          <a:r>
                            <a:rPr lang="zh-CN" sz="1400" kern="100">
                              <a:effectLst/>
                              <a:ea typeface="+mn-ea"/>
                              <a:cs typeface="+mn-ea"/>
                            </a:rPr>
                            <a:t>队伍</a:t>
                          </a:r>
                          <a:endParaRPr lang="zh-CN" sz="1800" kern="10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159406" t="-388136" r="-700990" b="-266102"/>
                          </a:stretch>
                        </a:blipFill>
                      </a:tcPr>
                    </a:tc>
                    <a:tc>
                      <a:txBody>
                        <a:bodyPr/>
                        <a:lstStyle/>
                        <a:p>
                          <a:endParaRPr lang="zh-CN"/>
                        </a:p>
                      </a:txBody>
                      <a:tcPr marL="68580" marR="68580" marT="0" marB="0">
                        <a:blipFill rotWithShape="1">
                          <a:blip r:embed="rId2"/>
                          <a:stretch>
                            <a:fillRect l="-259406" t="-388136" r="-600990" b="-266102"/>
                          </a:stretch>
                        </a:blipFill>
                      </a:tcPr>
                    </a:tc>
                    <a:tc>
                      <a:txBody>
                        <a:bodyPr/>
                        <a:lstStyle/>
                        <a:p>
                          <a:endParaRPr lang="zh-CN"/>
                        </a:p>
                      </a:txBody>
                      <a:tcPr marL="68580" marR="68580" marT="0" marB="0">
                        <a:blipFill rotWithShape="1">
                          <a:blip r:embed="rId2"/>
                          <a:stretch>
                            <a:fillRect l="-359406" t="-388136" r="-500990" b="-266102"/>
                          </a:stretch>
                        </a:blipFill>
                      </a:tcPr>
                    </a:tc>
                    <a:tc>
                      <a:txBody>
                        <a:bodyPr/>
                        <a:lstStyle/>
                        <a:p>
                          <a:endParaRPr lang="zh-CN"/>
                        </a:p>
                      </a:txBody>
                      <a:tcPr marL="68580" marR="68580" marT="0" marB="0">
                        <a:blipFill rotWithShape="1">
                          <a:blip r:embed="rId2"/>
                          <a:stretch>
                            <a:fillRect l="-459406" t="-388136" r="-400990" b="-266102"/>
                          </a:stretch>
                        </a:blipFill>
                      </a:tcPr>
                    </a:tc>
                    <a:tc>
                      <a:txBody>
                        <a:bodyPr/>
                        <a:lstStyle/>
                        <a:p>
                          <a:endParaRPr lang="zh-CN"/>
                        </a:p>
                      </a:txBody>
                      <a:tcPr marL="68580" marR="68580" marT="0" marB="0">
                        <a:blipFill rotWithShape="1">
                          <a:blip r:embed="rId2"/>
                          <a:stretch>
                            <a:fillRect l="-559406" t="-388136" r="-300990" b="-266102"/>
                          </a:stretch>
                        </a:blipFill>
                      </a:tcPr>
                    </a:tc>
                    <a:tc>
                      <a:txBody>
                        <a:bodyPr/>
                        <a:lstStyle/>
                        <a:p>
                          <a:endParaRPr lang="zh-CN"/>
                        </a:p>
                      </a:txBody>
                      <a:tcPr marL="68580" marR="68580" marT="0" marB="0">
                        <a:blipFill rotWithShape="1">
                          <a:blip r:embed="rId2"/>
                          <a:stretch>
                            <a:fillRect l="-659406" t="-388136" r="-200990" b="-266102"/>
                          </a:stretch>
                        </a:blipFill>
                      </a:tcPr>
                    </a:tc>
                    <a:tc>
                      <a:txBody>
                        <a:bodyPr/>
                        <a:lstStyle/>
                        <a:p>
                          <a:endParaRPr lang="zh-CN"/>
                        </a:p>
                      </a:txBody>
                      <a:tcPr marL="68580" marR="68580" marT="0" marB="0">
                        <a:blipFill rotWithShape="1">
                          <a:blip r:embed="rId2"/>
                          <a:stretch>
                            <a:fillRect l="-767000" t="-388136" r="-103000" b="-266102"/>
                          </a:stretch>
                        </a:blipFill>
                      </a:tcPr>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1467536195"/>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1</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928320465"/>
                      </a:ext>
                    </a:extLst>
                  </a:tr>
                  <a:tr h="315341">
                    <a:tc>
                      <a:txBody>
                        <a:bodyPr/>
                        <a:lstStyle/>
                        <a:p>
                          <a:pPr algn="ctr">
                            <a:lnSpc>
                              <a:spcPct val="100000"/>
                            </a:lnSpc>
                            <a:spcBef>
                              <a:spcPts val="0"/>
                            </a:spcBef>
                            <a:spcAft>
                              <a:spcPts val="0"/>
                            </a:spcAft>
                          </a:pPr>
                          <a:r>
                            <a:rPr lang="zh-CN" sz="1400" kern="100">
                              <a:effectLst/>
                              <a:ea typeface="+mn-ea"/>
                              <a:cs typeface="+mn-ea"/>
                            </a:rPr>
                            <a:t>赛事</a:t>
                          </a:r>
                          <a:r>
                            <a:rPr lang="en-US" sz="1400" kern="100">
                              <a:effectLst/>
                              <a:ea typeface="+mn-ea"/>
                              <a:cs typeface="+mn-ea"/>
                            </a:rPr>
                            <a:t>2</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40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50</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40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32</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50</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8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2173497741"/>
                      </a:ext>
                    </a:extLst>
                  </a:tr>
                  <a:tr h="315341">
                    <a:tc>
                      <a:txBody>
                        <a:bodyPr/>
                        <a:lstStyle/>
                        <a:p>
                          <a:pPr algn="ctr">
                            <a:lnSpc>
                              <a:spcPct val="100000"/>
                            </a:lnSpc>
                            <a:spcBef>
                              <a:spcPts val="0"/>
                            </a:spcBef>
                            <a:spcAft>
                              <a:spcPts val="0"/>
                            </a:spcAft>
                          </a:pPr>
                          <a:r>
                            <a:rPr lang="zh-CN" sz="1400" kern="100" dirty="0">
                              <a:effectLst/>
                              <a:ea typeface="+mn-ea"/>
                              <a:cs typeface="+mn-ea"/>
                            </a:rPr>
                            <a:t>赛事</a:t>
                          </a:r>
                          <a:r>
                            <a:rPr lang="en-US" sz="1400" kern="100" dirty="0">
                              <a:effectLst/>
                              <a:ea typeface="+mn-ea"/>
                              <a:cs typeface="+mn-ea"/>
                            </a:rPr>
                            <a:t>3</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5</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9</a:t>
                          </a:r>
                          <a:endParaRPr lang="zh-CN" sz="18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17</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9</a:t>
                          </a:r>
                          <a:endParaRPr lang="zh-CN" sz="18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8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 xmlns:a14="http://schemas.microsoft.com/office/drawing/2010/main" val="769811921"/>
                      </a:ext>
                    </a:extLst>
                  </a:tr>
                </a:tbl>
              </a:graphicData>
            </a:graphic>
          </p:graphicFrame>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 xmlns:a16="http://schemas.microsoft.com/office/drawing/2014/main" id="{59A1D643-4C91-4773-8907-C8BE5CF1B6AB}"/>
                  </a:ext>
                </a:extLst>
              </p:cNvPr>
              <p:cNvSpPr/>
              <p:nvPr/>
            </p:nvSpPr>
            <p:spPr>
              <a:xfrm>
                <a:off x="3347864" y="2204809"/>
                <a:ext cx="1728192" cy="369332"/>
              </a:xfrm>
              <a:prstGeom prst="rect">
                <a:avLst/>
              </a:prstGeom>
            </p:spPr>
            <p:txBody>
              <a:bodyPr wrap="square">
                <a:spAutoFit/>
              </a:bodyPr>
              <a:lstStyle/>
              <a:p>
                <a:pPr indent="342900">
                  <a:buNone/>
                </a:pPr>
                <a14:m>
                  <m:oMathPara xmlns:m="http://schemas.openxmlformats.org/officeDocument/2006/math">
                    <m:oMathParaPr>
                      <m:jc m:val="centerGroup"/>
                    </m:oMathParaPr>
                    <m:oMath xmlns:m="http://schemas.openxmlformats.org/officeDocument/2006/math">
                      <m:r>
                        <a:rPr lang="zh-CN" altLang="en-US" sz="1800" dirty="0">
                          <a:solidFill>
                            <a:schemeClr val="tx1"/>
                          </a:solidFill>
                          <a:latin typeface="Cambria Math" panose="02040503050406030204" pitchFamily="18" charset="0"/>
                          <a:ea typeface="+mn-ea"/>
                          <a:cs typeface="+mn-ea"/>
                        </a:rPr>
                        <m:t>表</m:t>
                      </m:r>
                      <m:r>
                        <a:rPr lang="en-US" altLang="zh-CN" sz="1800" dirty="0">
                          <a:solidFill>
                            <a:schemeClr val="tx1"/>
                          </a:solidFill>
                          <a:latin typeface="Cambria Math" panose="02040503050406030204" pitchFamily="18" charset="0"/>
                          <a:ea typeface="+mn-ea"/>
                          <a:cs typeface="+mn-ea"/>
                        </a:rPr>
                        <m:t>4−1</m:t>
                      </m:r>
                    </m:oMath>
                  </m:oMathPara>
                </a14:m>
                <a:endParaRPr lang="en-US" altLang="zh-CN" sz="1800" dirty="0">
                  <a:solidFill>
                    <a:schemeClr val="tx1"/>
                  </a:solidFill>
                  <a:ea typeface="+mn-ea"/>
                  <a:cs typeface="+mn-ea"/>
                </a:endParaRPr>
              </a:p>
            </p:txBody>
          </p:sp>
        </mc:Choice>
        <mc:Fallback xmlns="">
          <p:sp>
            <p:nvSpPr>
              <p:cNvPr id="6" name="矩形 5">
                <a:extLst>
                  <a:ext uri="{FF2B5EF4-FFF2-40B4-BE49-F238E27FC236}">
                    <a16:creationId xmlns:a16="http://schemas.microsoft.com/office/drawing/2014/main" xmlns="" xmlns:a14="http://schemas.microsoft.com/office/drawing/2010/main" id="{59A1D643-4C91-4773-8907-C8BE5CF1B6AB}"/>
                  </a:ext>
                </a:extLst>
              </p:cNvPr>
              <p:cNvSpPr>
                <a:spLocks noRot="1" noChangeAspect="1" noMove="1" noResize="1" noEditPoints="1" noAdjustHandles="1" noChangeArrowheads="1" noChangeShapeType="1" noTextEdit="1"/>
              </p:cNvSpPr>
              <p:nvPr/>
            </p:nvSpPr>
            <p:spPr>
              <a:xfrm>
                <a:off x="3347864" y="2204809"/>
                <a:ext cx="1728192" cy="369332"/>
              </a:xfrm>
              <a:prstGeom prst="rect">
                <a:avLst/>
              </a:prstGeom>
              <a:blipFill rotWithShape="1">
                <a:blip r:embed="rId3"/>
                <a:stretch>
                  <a:fillRect b="-666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Tree>
    <p:extLst>
      <p:ext uri="{BB962C8B-B14F-4D97-AF65-F5344CB8AC3E}">
        <p14:creationId xmlns:p14="http://schemas.microsoft.com/office/powerpoint/2010/main" val="14019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323D4309-E31D-430B-A549-B62C08AE2A82}"/>
              </a:ext>
            </a:extLst>
          </p:cNvPr>
          <p:cNvSpPr/>
          <p:nvPr/>
        </p:nvSpPr>
        <p:spPr>
          <a:xfrm>
            <a:off x="791580" y="1589256"/>
            <a:ext cx="7560840" cy="400110"/>
          </a:xfrm>
          <a:prstGeom prst="rect">
            <a:avLst/>
          </a:prstGeom>
        </p:spPr>
        <p:txBody>
          <a:bodyPr wrap="square">
            <a:spAutoFit/>
          </a:bodyPr>
          <a:lstStyle/>
          <a:p>
            <a:pPr lvl="0"/>
            <a:r>
              <a:rPr kumimoji="1" lang="en-US" altLang="zh-CN" sz="2000" dirty="0">
                <a:solidFill>
                  <a:schemeClr val="tx1"/>
                </a:solidFill>
                <a:latin typeface="+mn-ea"/>
                <a:ea typeface="+mn-ea"/>
                <a:cs typeface="+mn-ea"/>
              </a:rPr>
              <a:t>       </a:t>
            </a:r>
          </a:p>
        </p:txBody>
      </p:sp>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C58463C9-4F15-439D-96B5-839499F4C579}"/>
                  </a:ext>
                </a:extLst>
              </p:cNvPr>
              <p:cNvSpPr/>
              <p:nvPr/>
            </p:nvSpPr>
            <p:spPr>
              <a:xfrm>
                <a:off x="243709" y="528356"/>
                <a:ext cx="8712968" cy="2121799"/>
              </a:xfrm>
              <a:prstGeom prst="rect">
                <a:avLst/>
              </a:prstGeom>
            </p:spPr>
            <p:txBody>
              <a:bodyPr wrap="square">
                <a:spAutoFit/>
              </a:bodyPr>
              <a:lstStyle/>
              <a:p>
                <a:r>
                  <a:rPr kumimoji="1" lang="zh-CN" altLang="zh-CN" sz="2000" dirty="0">
                    <a:solidFill>
                      <a:schemeClr val="tx1"/>
                    </a:solidFill>
                    <a:ea typeface="+mn-ea"/>
                    <a:cs typeface="+mn-ea"/>
                  </a:rPr>
                  <a:t>【解】</a:t>
                </a:r>
                <a:r>
                  <a:rPr lang="zh-CN" altLang="zh-CN" sz="2000" dirty="0">
                    <a:solidFill>
                      <a:schemeClr val="tx1"/>
                    </a:solidFill>
                    <a:ea typeface="+mn-ea"/>
                    <a:cs typeface="+mn-ea"/>
                  </a:rPr>
                  <a:t>由于各队在各赛事上的发挥水平有所不同，故先对积分数据进行归一化处理，使用最小</a:t>
                </a:r>
                <a:r>
                  <a:rPr lang="en-US" altLang="zh-CN" sz="2000" dirty="0">
                    <a:solidFill>
                      <a:schemeClr val="tx1"/>
                    </a:solidFill>
                    <a:ea typeface="+mn-ea"/>
                    <a:cs typeface="+mn-ea"/>
                  </a:rPr>
                  <a:t>-</a:t>
                </a:r>
                <a:r>
                  <a:rPr lang="zh-CN" altLang="zh-CN" sz="2000" dirty="0">
                    <a:solidFill>
                      <a:schemeClr val="tx1"/>
                    </a:solidFill>
                    <a:ea typeface="+mn-ea"/>
                    <a:cs typeface="+mn-ea"/>
                  </a:rPr>
                  <a:t>最大标准化策略将积分数据映射到</a:t>
                </a:r>
                <a:r>
                  <a:rPr lang="en-US" altLang="zh-CN" sz="2000" dirty="0">
                    <a:solidFill>
                      <a:schemeClr val="tx1"/>
                    </a:solidFill>
                    <a:ea typeface="+mn-ea"/>
                    <a:cs typeface="+mn-ea"/>
                  </a:rPr>
                  <a:t>[0,1]</a:t>
                </a:r>
                <a:r>
                  <a:rPr lang="zh-CN" altLang="zh-CN" sz="2000" dirty="0">
                    <a:solidFill>
                      <a:schemeClr val="tx1"/>
                    </a:solidFill>
                    <a:ea typeface="+mn-ea"/>
                    <a:cs typeface="+mn-ea"/>
                  </a:rPr>
                  <a:t>区间内，具体计算公式为：</a:t>
                </a:r>
                <a14:m>
                  <m:oMath xmlns:m="http://schemas.openxmlformats.org/officeDocument/2006/math">
                    <m:sSubSup>
                      <m:sSubSupPr>
                        <m:ctrlPr>
                          <a:rPr lang="zh-CN" altLang="zh-CN" sz="2000" i="1">
                            <a:solidFill>
                              <a:schemeClr val="tx1"/>
                            </a:solidFill>
                            <a:latin typeface="Cambria Math"/>
                            <a:ea typeface="+mn-ea"/>
                            <a:cs typeface="+mn-ea"/>
                          </a:rPr>
                        </m:ctrlPr>
                      </m:sSubSup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up>
                        <m:r>
                          <a:rPr lang="en-US" altLang="zh-CN" sz="2000">
                            <a:solidFill>
                              <a:schemeClr val="tx1"/>
                            </a:solidFill>
                            <a:latin typeface="Cambria Math" panose="02040503050406030204" pitchFamily="18" charset="0"/>
                            <a:ea typeface="+mn-ea"/>
                            <a:cs typeface="+mn-ea"/>
                          </a:rPr>
                          <m:t>′</m:t>
                        </m:r>
                      </m:sup>
                    </m:sSubSup>
                    <m:r>
                      <a:rPr lang="en-US" altLang="zh-CN" sz="2000">
                        <a:solidFill>
                          <a:schemeClr val="tx1"/>
                        </a:solidFill>
                        <a:latin typeface="Cambria Math" panose="02040503050406030204" pitchFamily="18" charset="0"/>
                        <a:ea typeface="+mn-ea"/>
                        <a:cs typeface="+mn-ea"/>
                      </a:rPr>
                      <m:t>=</m:t>
                    </m:r>
                    <m:f>
                      <m:fPr>
                        <m:ctrlPr>
                          <a:rPr lang="zh-CN" altLang="zh-CN" sz="2000" i="1">
                            <a:solidFill>
                              <a:schemeClr val="tx1"/>
                            </a:solidFill>
                            <a:latin typeface="Cambria Math"/>
                            <a:ea typeface="+mn-ea"/>
                            <a:cs typeface="+mn-ea"/>
                          </a:rPr>
                        </m:ctrlPr>
                      </m:fPr>
                      <m:num>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r>
                          <a:rPr lang="en-US" altLang="zh-CN" sz="2000">
                            <a:solidFill>
                              <a:schemeClr val="tx1"/>
                            </a:solidFill>
                            <a:latin typeface="Cambria Math" panose="02040503050406030204" pitchFamily="18" charset="0"/>
                            <a:ea typeface="+mn-ea"/>
                            <a:cs typeface="+mn-ea"/>
                          </a:rPr>
                          <m:t>−</m:t>
                        </m:r>
                        <m:r>
                          <m:rPr>
                            <m:sty m:val="p"/>
                          </m:rPr>
                          <a:rPr lang="en-US" altLang="zh-CN" sz="2000">
                            <a:solidFill>
                              <a:schemeClr val="tx1"/>
                            </a:solidFill>
                            <a:latin typeface="Cambria Math" panose="02040503050406030204" pitchFamily="18" charset="0"/>
                            <a:ea typeface="+mn-ea"/>
                            <a:cs typeface="+mn-ea"/>
                          </a:rPr>
                          <m:t>min</m:t>
                        </m:r>
                        <m:r>
                          <a:rPr lang="en-US" altLang="zh-CN" sz="2000">
                            <a:solidFill>
                              <a:schemeClr val="tx1"/>
                            </a:solidFill>
                            <a:latin typeface="Cambria Math" panose="02040503050406030204" pitchFamily="18" charset="0"/>
                            <a:ea typeface="+mn-ea"/>
                            <a:cs typeface="+mn-ea"/>
                          </a:rPr>
                          <m:t>(</m:t>
                        </m:r>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r>
                          <a:rPr lang="en-US" altLang="zh-CN" sz="2000">
                            <a:solidFill>
                              <a:schemeClr val="tx1"/>
                            </a:solidFill>
                            <a:latin typeface="Cambria Math" panose="02040503050406030204" pitchFamily="18" charset="0"/>
                            <a:ea typeface="+mn-ea"/>
                            <a:cs typeface="+mn-ea"/>
                          </a:rPr>
                          <m:t>)</m:t>
                        </m:r>
                      </m:num>
                      <m:den>
                        <m:func>
                          <m:funcPr>
                            <m:ctrlPr>
                              <a:rPr lang="zh-CN" altLang="zh-CN" sz="2000" i="1">
                                <a:solidFill>
                                  <a:schemeClr val="tx1"/>
                                </a:solidFill>
                                <a:latin typeface="Cambria Math"/>
                                <a:ea typeface="+mn-ea"/>
                                <a:cs typeface="+mn-ea"/>
                              </a:rPr>
                            </m:ctrlPr>
                          </m:funcPr>
                          <m:fName>
                            <m:r>
                              <m:rPr>
                                <m:sty m:val="p"/>
                              </m:rPr>
                              <a:rPr lang="en-US" altLang="zh-CN" sz="2000">
                                <a:solidFill>
                                  <a:schemeClr val="tx1"/>
                                </a:solidFill>
                                <a:latin typeface="Cambria Math" panose="02040503050406030204" pitchFamily="18" charset="0"/>
                                <a:ea typeface="+mn-ea"/>
                                <a:cs typeface="+mn-ea"/>
                              </a:rPr>
                              <m:t>max</m:t>
                            </m:r>
                          </m:fName>
                          <m:e>
                            <m:d>
                              <m:dPr>
                                <m:ctrlPr>
                                  <a:rPr lang="zh-CN" altLang="zh-CN" sz="2000" i="1">
                                    <a:solidFill>
                                      <a:schemeClr val="tx1"/>
                                    </a:solidFill>
                                    <a:latin typeface="Cambria Math"/>
                                    <a:ea typeface="+mn-ea"/>
                                    <a:cs typeface="+mn-ea"/>
                                  </a:rPr>
                                </m:ctrlPr>
                              </m:dPr>
                              <m:e>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e>
                            </m:d>
                          </m:e>
                        </m:func>
                        <m:r>
                          <a:rPr lang="en-US" altLang="zh-CN" sz="2000">
                            <a:solidFill>
                              <a:schemeClr val="tx1"/>
                            </a:solidFill>
                            <a:latin typeface="Cambria Math" panose="02040503050406030204" pitchFamily="18" charset="0"/>
                            <a:ea typeface="+mn-ea"/>
                            <a:cs typeface="+mn-ea"/>
                          </a:rPr>
                          <m:t>−</m:t>
                        </m:r>
                        <m:r>
                          <m:rPr>
                            <m:sty m:val="p"/>
                          </m:rPr>
                          <a:rPr lang="en-US" altLang="zh-CN" sz="2000">
                            <a:solidFill>
                              <a:schemeClr val="tx1"/>
                            </a:solidFill>
                            <a:latin typeface="Cambria Math" panose="02040503050406030204" pitchFamily="18" charset="0"/>
                            <a:ea typeface="+mn-ea"/>
                            <a:cs typeface="+mn-ea"/>
                          </a:rPr>
                          <m:t>min</m:t>
                        </m:r>
                        <m:r>
                          <a:rPr lang="en-US" altLang="zh-CN" sz="2000">
                            <a:solidFill>
                              <a:schemeClr val="tx1"/>
                            </a:solidFill>
                            <a:latin typeface="Cambria Math" panose="02040503050406030204" pitchFamily="18" charset="0"/>
                            <a:ea typeface="+mn-ea"/>
                            <a:cs typeface="+mn-ea"/>
                          </a:rPr>
                          <m:t>(</m:t>
                        </m:r>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r>
                          <a:rPr lang="en-US" altLang="zh-CN" sz="2000">
                            <a:solidFill>
                              <a:schemeClr val="tx1"/>
                            </a:solidFill>
                            <a:latin typeface="Cambria Math" panose="02040503050406030204" pitchFamily="18" charset="0"/>
                            <a:ea typeface="+mn-ea"/>
                            <a:cs typeface="+mn-ea"/>
                          </a:rPr>
                          <m:t>)</m:t>
                        </m:r>
                      </m:den>
                    </m:f>
                    <m:r>
                      <a:rPr kumimoji="1" lang="en-US" altLang="zh-CN" sz="2000" b="0" i="0" smtClean="0">
                        <a:solidFill>
                          <a:schemeClr val="tx1"/>
                        </a:solidFill>
                        <a:latin typeface="Cambria Math" panose="02040503050406030204" pitchFamily="18" charset="0"/>
                        <a:ea typeface="+mn-ea"/>
                        <a:cs typeface="+mn-ea"/>
                      </a:rPr>
                      <m:t>       </m:t>
                    </m:r>
                  </m:oMath>
                </a14:m>
                <a:endParaRPr kumimoji="1" lang="en-US" altLang="zh-CN" sz="2000" b="0" i="0" dirty="0">
                  <a:solidFill>
                    <a:schemeClr val="tx1"/>
                  </a:solidFill>
                  <a:latin typeface="Cambria Math" panose="02040503050406030204" pitchFamily="18" charset="0"/>
                  <a:ea typeface="+mn-ea"/>
                  <a:cs typeface="+mn-ea"/>
                </a:endParaRPr>
              </a:p>
              <a:p>
                <a:r>
                  <a:rPr lang="en-US" altLang="zh-CN" sz="2000" dirty="0">
                    <a:solidFill>
                      <a:schemeClr val="tx1"/>
                    </a:solidFill>
                    <a:ea typeface="+mn-ea"/>
                    <a:cs typeface="+mn-ea"/>
                  </a:rPr>
                  <a:t> </a:t>
                </a:r>
                <a:r>
                  <a:rPr lang="en-US" altLang="zh-CN" sz="2000" dirty="0" smtClean="0">
                    <a:solidFill>
                      <a:schemeClr val="tx1"/>
                    </a:solidFill>
                    <a:ea typeface="+mn-ea"/>
                    <a:cs typeface="+mn-ea"/>
                  </a:rPr>
                  <a:t> </a:t>
                </a:r>
                <a14:m>
                  <m:oMath xmlns:m="http://schemas.openxmlformats.org/officeDocument/2006/math">
                    <m:r>
                      <m:rPr>
                        <m:sty m:val="p"/>
                      </m:rPr>
                      <a:rPr lang="en-US" altLang="zh-CN" sz="2000">
                        <a:solidFill>
                          <a:schemeClr val="tx1"/>
                        </a:solidFill>
                        <a:latin typeface="Cambria Math" panose="02040503050406030204" pitchFamily="18" charset="0"/>
                        <a:ea typeface="+mn-ea"/>
                        <a:cs typeface="+mn-ea"/>
                      </a:rPr>
                      <m:t>min</m:t>
                    </m:r>
                    <m:r>
                      <a:rPr lang="en-US" altLang="zh-CN" sz="2000">
                        <a:solidFill>
                          <a:schemeClr val="tx1"/>
                        </a:solidFill>
                        <a:latin typeface="Cambria Math" panose="02040503050406030204" pitchFamily="18" charset="0"/>
                        <a:ea typeface="+mn-ea"/>
                        <a:cs typeface="+mn-ea"/>
                      </a:rPr>
                      <m:t>(</m:t>
                    </m:r>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r>
                      <a:rPr lang="en-US" altLang="zh-CN" sz="2000">
                        <a:solidFill>
                          <a:schemeClr val="tx1"/>
                        </a:solidFill>
                        <a:latin typeface="Cambria Math" panose="02040503050406030204" pitchFamily="18" charset="0"/>
                        <a:ea typeface="+mn-ea"/>
                        <a:cs typeface="+mn-ea"/>
                      </a:rPr>
                      <m:t>)</m:t>
                    </m:r>
                  </m:oMath>
                </a14:m>
                <a:r>
                  <a:rPr lang="zh-CN" altLang="zh-CN" sz="2000" dirty="0">
                    <a:solidFill>
                      <a:schemeClr val="tx1"/>
                    </a:solidFill>
                    <a:ea typeface="+mn-ea"/>
                    <a:cs typeface="+mn-ea"/>
                  </a:rPr>
                  <a:t>和</a:t>
                </a:r>
                <a14:m>
                  <m:oMath xmlns:m="http://schemas.openxmlformats.org/officeDocument/2006/math">
                    <m:func>
                      <m:funcPr>
                        <m:ctrlPr>
                          <a:rPr lang="zh-CN" altLang="zh-CN" sz="2000" i="1">
                            <a:solidFill>
                              <a:schemeClr val="tx1"/>
                            </a:solidFill>
                            <a:latin typeface="Cambria Math"/>
                            <a:ea typeface="+mn-ea"/>
                            <a:cs typeface="+mn-ea"/>
                          </a:rPr>
                        </m:ctrlPr>
                      </m:funcPr>
                      <m:fName>
                        <m:r>
                          <m:rPr>
                            <m:sty m:val="p"/>
                          </m:rPr>
                          <a:rPr lang="en-US" altLang="zh-CN" sz="2000">
                            <a:solidFill>
                              <a:schemeClr val="tx1"/>
                            </a:solidFill>
                            <a:latin typeface="Cambria Math" panose="02040503050406030204" pitchFamily="18" charset="0"/>
                            <a:ea typeface="+mn-ea"/>
                            <a:cs typeface="+mn-ea"/>
                          </a:rPr>
                          <m:t>max</m:t>
                        </m:r>
                      </m:fName>
                      <m:e>
                        <m:d>
                          <m:dPr>
                            <m:ctrlPr>
                              <a:rPr lang="zh-CN" altLang="zh-CN" sz="2000" i="1">
                                <a:solidFill>
                                  <a:schemeClr val="tx1"/>
                                </a:solidFill>
                                <a:latin typeface="Cambria Math"/>
                                <a:ea typeface="+mn-ea"/>
                                <a:cs typeface="+mn-ea"/>
                              </a:rPr>
                            </m:ctrlPr>
                          </m:dPr>
                          <m:e>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e>
                        </m:d>
                      </m:e>
                    </m:func>
                  </m:oMath>
                </a14:m>
                <a:r>
                  <a:rPr lang="zh-CN" altLang="zh-CN" sz="2000" dirty="0">
                    <a:solidFill>
                      <a:schemeClr val="tx1"/>
                    </a:solidFill>
                    <a:ea typeface="+mn-ea"/>
                    <a:cs typeface="+mn-ea"/>
                  </a:rPr>
                  <a:t>分别表示第</a:t>
                </a:r>
                <a14:m>
                  <m:oMath xmlns:m="http://schemas.openxmlformats.org/officeDocument/2006/math">
                    <m:r>
                      <a:rPr lang="en-US" altLang="zh-CN" sz="2000">
                        <a:solidFill>
                          <a:schemeClr val="tx1"/>
                        </a:solidFill>
                        <a:latin typeface="Cambria Math" panose="02040503050406030204" pitchFamily="18" charset="0"/>
                        <a:ea typeface="+mn-ea"/>
                        <a:cs typeface="+mn-ea"/>
                      </a:rPr>
                      <m:t>𝑖</m:t>
                    </m:r>
                  </m:oMath>
                </a14:m>
                <a:r>
                  <a:rPr lang="zh-CN" altLang="zh-CN" sz="2000" dirty="0">
                    <a:solidFill>
                      <a:schemeClr val="tx1"/>
                    </a:solidFill>
                    <a:ea typeface="+mn-ea"/>
                    <a:cs typeface="+mn-ea"/>
                  </a:rPr>
                  <a:t>个属性值</a:t>
                </a:r>
                <a14:m>
                  <m:oMath xmlns:m="http://schemas.openxmlformats.org/officeDocument/2006/math">
                    <m:sSub>
                      <m:sSubPr>
                        <m:ctrlPr>
                          <a:rPr lang="zh-CN" altLang="zh-CN" sz="2000" i="1">
                            <a:solidFill>
                              <a:schemeClr val="tx1"/>
                            </a:solidFill>
                            <a:latin typeface="Cambria Math"/>
                            <a:ea typeface="+mn-ea"/>
                            <a:cs typeface="+mn-ea"/>
                          </a:rPr>
                        </m:ctrlPr>
                      </m:sSubPr>
                      <m:e>
                        <m:r>
                          <a:rPr lang="en-US" altLang="zh-CN" sz="2000">
                            <a:solidFill>
                              <a:schemeClr val="tx1"/>
                            </a:solidFill>
                            <a:latin typeface="Cambria Math" panose="02040503050406030204" pitchFamily="18" charset="0"/>
                            <a:ea typeface="+mn-ea"/>
                            <a:cs typeface="+mn-ea"/>
                          </a:rPr>
                          <m:t>𝑎</m:t>
                        </m:r>
                      </m:e>
                      <m:sub>
                        <m:r>
                          <a:rPr lang="en-US" altLang="zh-CN" sz="2000">
                            <a:solidFill>
                              <a:schemeClr val="tx1"/>
                            </a:solidFill>
                            <a:latin typeface="Cambria Math" panose="02040503050406030204" pitchFamily="18" charset="0"/>
                            <a:ea typeface="+mn-ea"/>
                            <a:cs typeface="+mn-ea"/>
                          </a:rPr>
                          <m:t>𝑖</m:t>
                        </m:r>
                      </m:sub>
                    </m:sSub>
                  </m:oMath>
                </a14:m>
                <a:r>
                  <a:rPr lang="zh-CN" altLang="zh-CN" sz="2000" dirty="0">
                    <a:solidFill>
                      <a:schemeClr val="tx1"/>
                    </a:solidFill>
                    <a:ea typeface="+mn-ea"/>
                    <a:cs typeface="+mn-ea"/>
                  </a:rPr>
                  <a:t>在所有球队中的最小值和最大值。</a:t>
                </a:r>
                <a:endParaRPr lang="en-US" altLang="zh-CN" sz="2000" dirty="0">
                  <a:solidFill>
                    <a:schemeClr val="tx1"/>
                  </a:solidFill>
                  <a:ea typeface="+mn-ea"/>
                  <a:cs typeface="+mn-ea"/>
                </a:endParaRPr>
              </a:p>
              <a:p>
                <a:r>
                  <a:rPr lang="en-US" altLang="zh-CN" sz="2000" dirty="0">
                    <a:solidFill>
                      <a:schemeClr val="tx1"/>
                    </a:solidFill>
                    <a:ea typeface="+mn-ea"/>
                    <a:cs typeface="+mn-ea"/>
                  </a:rPr>
                  <a:t>   </a:t>
                </a:r>
                <a:r>
                  <a:rPr lang="zh-CN" altLang="zh-CN" sz="2000" dirty="0">
                    <a:solidFill>
                      <a:schemeClr val="tx1"/>
                    </a:solidFill>
                    <a:ea typeface="+mn-ea"/>
                    <a:cs typeface="+mn-ea"/>
                  </a:rPr>
                  <a:t>使用上述公式对表</a:t>
                </a:r>
                <a:r>
                  <a:rPr lang="en-US" altLang="zh-CN" sz="2000" dirty="0">
                    <a:solidFill>
                      <a:schemeClr val="tx1"/>
                    </a:solidFill>
                    <a:ea typeface="+mn-ea"/>
                    <a:cs typeface="+mn-ea"/>
                  </a:rPr>
                  <a:t>4-1</a:t>
                </a:r>
                <a:r>
                  <a:rPr lang="zh-CN" altLang="zh-CN" sz="2000" dirty="0">
                    <a:solidFill>
                      <a:schemeClr val="tx1"/>
                    </a:solidFill>
                    <a:ea typeface="+mn-ea"/>
                    <a:cs typeface="+mn-ea"/>
                  </a:rPr>
                  <a:t>中数据进行归一化</a:t>
                </a:r>
                <a:r>
                  <a:rPr lang="zh-CN" altLang="zh-CN" sz="2000" dirty="0" smtClean="0">
                    <a:solidFill>
                      <a:schemeClr val="tx1"/>
                    </a:solidFill>
                    <a:ea typeface="+mn-ea"/>
                    <a:cs typeface="+mn-ea"/>
                  </a:rPr>
                  <a:t>计算。</a:t>
                </a:r>
                <a:endParaRPr kumimoji="1" lang="zh-CN" altLang="zh-CN" sz="2000" dirty="0">
                  <a:solidFill>
                    <a:schemeClr val="tx1"/>
                  </a:solidFill>
                  <a:ea typeface="+mn-ea"/>
                  <a:cs typeface="+mn-ea"/>
                </a:endParaRPr>
              </a:p>
              <a:p>
                <a:endParaRPr kumimoji="1" lang="zh-CN" altLang="en-US" sz="2000" dirty="0">
                  <a:solidFill>
                    <a:schemeClr val="tx1"/>
                  </a:solidFill>
                  <a:ea typeface="+mn-ea"/>
                  <a:cs typeface="+mn-ea"/>
                </a:endParaRPr>
              </a:p>
            </p:txBody>
          </p:sp>
        </mc:Choice>
        <mc:Fallback xmlns="">
          <p:sp>
            <p:nvSpPr>
              <p:cNvPr id="2" name="矩形 1">
                <a:extLst>
                  <a:ext uri="{FF2B5EF4-FFF2-40B4-BE49-F238E27FC236}">
                    <a16:creationId xmlns:a16="http://schemas.microsoft.com/office/drawing/2014/main" xmlns:a14="http://schemas.microsoft.com/office/drawing/2010/main" xmlns="" id="{C58463C9-4F15-439D-96B5-839499F4C579}"/>
                  </a:ext>
                </a:extLst>
              </p:cNvPr>
              <p:cNvSpPr>
                <a:spLocks noRot="1" noChangeAspect="1" noMove="1" noResize="1" noEditPoints="1" noAdjustHandles="1" noChangeArrowheads="1" noChangeShapeType="1" noTextEdit="1"/>
              </p:cNvSpPr>
              <p:nvPr/>
            </p:nvSpPr>
            <p:spPr>
              <a:xfrm>
                <a:off x="243709" y="528356"/>
                <a:ext cx="8712968" cy="2121799"/>
              </a:xfrm>
              <a:prstGeom prst="rect">
                <a:avLst/>
              </a:prstGeom>
              <a:blipFill rotWithShape="1">
                <a:blip r:embed="rId2"/>
                <a:stretch>
                  <a:fillRect l="-770" t="-1437" r="-3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20917" y="2420888"/>
                <a:ext cx="8183085" cy="1323439"/>
              </a:xfrm>
              <a:prstGeom prst="rect">
                <a:avLst/>
              </a:prstGeom>
            </p:spPr>
            <p:txBody>
              <a:bodyPr wrap="square">
                <a:spAutoFit/>
              </a:bodyPr>
              <a:lstStyle/>
              <a:p>
                <a:r>
                  <a:rPr lang="zh-CN" altLang="zh-CN" sz="2000" dirty="0">
                    <a:cs typeface="+mn-ea"/>
                  </a:rPr>
                  <a:t>由于需将球队分为</a:t>
                </a:r>
                <a:r>
                  <a:rPr lang="en-US" altLang="zh-CN" sz="2000" dirty="0">
                    <a:cs typeface="+mn-ea"/>
                  </a:rPr>
                  <a:t>3</a:t>
                </a:r>
                <a:r>
                  <a:rPr lang="zh-CN" altLang="zh-CN" sz="2000" dirty="0">
                    <a:cs typeface="+mn-ea"/>
                  </a:rPr>
                  <a:t>个层次水平，故取聚类的簇数</a:t>
                </a:r>
                <a14:m>
                  <m:oMath xmlns:m="http://schemas.openxmlformats.org/officeDocument/2006/math">
                    <m:r>
                      <a:rPr lang="en-US" altLang="zh-CN" sz="2000">
                        <a:latin typeface="Cambria Math" panose="02040503050406030204" pitchFamily="18" charset="0"/>
                        <a:cs typeface="+mn-ea"/>
                      </a:rPr>
                      <m:t>𝑘</m:t>
                    </m:r>
                    <m:r>
                      <a:rPr lang="en-US" altLang="zh-CN" sz="2000">
                        <a:latin typeface="Cambria Math" panose="02040503050406030204" pitchFamily="18" charset="0"/>
                        <a:cs typeface="+mn-ea"/>
                      </a:rPr>
                      <m:t>=3</m:t>
                    </m:r>
                  </m:oMath>
                </a14:m>
                <a:r>
                  <a:rPr lang="zh-CN" altLang="zh-CN" sz="2000" dirty="0">
                    <a:cs typeface="+mn-ea"/>
                  </a:rPr>
                  <a:t>。通过随机采样选择编号为</a:t>
                </a:r>
                <a:r>
                  <a:rPr lang="en-US" altLang="zh-CN" sz="2000" dirty="0">
                    <a:cs typeface="+mn-ea"/>
                  </a:rPr>
                  <a:t>2</a:t>
                </a:r>
                <a:r>
                  <a:rPr lang="zh-CN" altLang="zh-CN" sz="2000" dirty="0" smtClean="0">
                    <a:cs typeface="+mn-ea"/>
                  </a:rPr>
                  <a:t>、</a:t>
                </a:r>
                <a:r>
                  <a:rPr lang="en-US" altLang="zh-CN" sz="2000" dirty="0" smtClean="0">
                    <a:cs typeface="+mn-ea"/>
                  </a:rPr>
                  <a:t>13</a:t>
                </a:r>
                <a:r>
                  <a:rPr lang="zh-CN" altLang="zh-CN" sz="2000" dirty="0" smtClean="0">
                    <a:cs typeface="+mn-ea"/>
                  </a:rPr>
                  <a:t>、</a:t>
                </a:r>
                <a:r>
                  <a:rPr lang="en-US" altLang="zh-CN" sz="2000" dirty="0" smtClean="0">
                    <a:cs typeface="+mn-ea"/>
                  </a:rPr>
                  <a:t>15</a:t>
                </a:r>
                <a:r>
                  <a:rPr lang="zh-CN" altLang="zh-CN" sz="2000" dirty="0" smtClean="0">
                    <a:cs typeface="+mn-ea"/>
                  </a:rPr>
                  <a:t>的</a:t>
                </a:r>
                <a:r>
                  <a:rPr lang="zh-CN" altLang="zh-CN" sz="2000" dirty="0">
                    <a:cs typeface="+mn-ea"/>
                  </a:rPr>
                  <a:t>三支队伍所对应数据点作为初始聚类中心，即三个簇的聚类中心分别为：</a:t>
                </a:r>
                <a14:m>
                  <m:oMath xmlns:m="http://schemas.openxmlformats.org/officeDocument/2006/math">
                    <m:sSub>
                      <m:sSubPr>
                        <m:ctrlPr>
                          <a:rPr lang="zh-CN" altLang="zh-CN" sz="2000" i="1">
                            <a:latin typeface="Cambria Math"/>
                            <a:cs typeface="+mn-ea"/>
                          </a:rPr>
                        </m:ctrlPr>
                      </m:sSubPr>
                      <m:e>
                        <m:r>
                          <a:rPr lang="en-US" altLang="zh-CN" sz="2000">
                            <a:latin typeface="Cambria Math" panose="02040503050406030204" pitchFamily="18" charset="0"/>
                            <a:cs typeface="+mn-ea"/>
                          </a:rPr>
                          <m:t>𝜇</m:t>
                        </m:r>
                      </m:e>
                      <m:sub>
                        <m:r>
                          <a:rPr lang="en-US" altLang="zh-CN" sz="2000">
                            <a:latin typeface="Cambria Math" panose="02040503050406030204" pitchFamily="18" charset="0"/>
                            <a:cs typeface="+mn-ea"/>
                          </a:rPr>
                          <m:t>1</m:t>
                        </m:r>
                      </m:sub>
                    </m:sSub>
                    <m:r>
                      <a:rPr lang="en-US" altLang="zh-CN" sz="2000">
                        <a:latin typeface="Cambria Math" panose="02040503050406030204" pitchFamily="18" charset="0"/>
                        <a:cs typeface="+mn-ea"/>
                      </a:rPr>
                      <m:t>=</m:t>
                    </m:r>
                    <m:d>
                      <m:dPr>
                        <m:ctrlPr>
                          <a:rPr lang="zh-CN" altLang="zh-CN" sz="2000" i="1">
                            <a:latin typeface="Cambria Math"/>
                            <a:cs typeface="+mn-ea"/>
                          </a:rPr>
                        </m:ctrlPr>
                      </m:dPr>
                      <m:e>
                        <m:r>
                          <a:rPr lang="en-US" altLang="zh-CN" sz="2000">
                            <a:latin typeface="Cambria Math" panose="02040503050406030204" pitchFamily="18" charset="0"/>
                            <a:cs typeface="+mn-ea"/>
                          </a:rPr>
                          <m:t>0.3,0,0.19</m:t>
                        </m:r>
                      </m:e>
                    </m:d>
                    <m:r>
                      <a:rPr lang="en-US" altLang="zh-CN" sz="2000">
                        <a:latin typeface="Cambria Math" panose="02040503050406030204" pitchFamily="18" charset="0"/>
                        <a:cs typeface="+mn-ea"/>
                      </a:rPr>
                      <m:t>,</m:t>
                    </m:r>
                    <m:sSub>
                      <m:sSubPr>
                        <m:ctrlPr>
                          <a:rPr lang="zh-CN" altLang="zh-CN" sz="2000" i="1">
                            <a:latin typeface="Cambria Math"/>
                            <a:cs typeface="+mn-ea"/>
                          </a:rPr>
                        </m:ctrlPr>
                      </m:sSubPr>
                      <m:e>
                        <m:r>
                          <a:rPr lang="en-US" altLang="zh-CN" sz="2000">
                            <a:latin typeface="Cambria Math" panose="02040503050406030204" pitchFamily="18" charset="0"/>
                            <a:cs typeface="+mn-ea"/>
                          </a:rPr>
                          <m:t>𝜇</m:t>
                        </m:r>
                      </m:e>
                      <m:sub>
                        <m:r>
                          <a:rPr lang="en-US" altLang="zh-CN" sz="2000">
                            <a:latin typeface="Cambria Math" panose="02040503050406030204" pitchFamily="18" charset="0"/>
                            <a:cs typeface="+mn-ea"/>
                          </a:rPr>
                          <m:t>2</m:t>
                        </m:r>
                      </m:sub>
                    </m:sSub>
                    <m:r>
                      <a:rPr lang="en-US" altLang="zh-CN" sz="2000">
                        <a:latin typeface="Cambria Math" panose="02040503050406030204" pitchFamily="18" charset="0"/>
                        <a:cs typeface="+mn-ea"/>
                      </a:rPr>
                      <m:t>=</m:t>
                    </m:r>
                    <m:d>
                      <m:dPr>
                        <m:ctrlPr>
                          <a:rPr lang="zh-CN" altLang="zh-CN" sz="2000" i="1">
                            <a:latin typeface="Cambria Math"/>
                            <a:cs typeface="+mn-ea"/>
                          </a:rPr>
                        </m:ctrlPr>
                      </m:dPr>
                      <m:e>
                        <m:r>
                          <a:rPr lang="en-US" altLang="zh-CN" sz="2000">
                            <a:latin typeface="Cambria Math" panose="02040503050406030204" pitchFamily="18" charset="0"/>
                            <a:cs typeface="+mn-ea"/>
                          </a:rPr>
                          <m:t>0.7,0,76,0.5</m:t>
                        </m:r>
                      </m:e>
                    </m:d>
                    <m:r>
                      <a:rPr lang="en-US" altLang="zh-CN" sz="2000">
                        <a:latin typeface="Cambria Math" panose="02040503050406030204" pitchFamily="18" charset="0"/>
                        <a:cs typeface="+mn-ea"/>
                      </a:rPr>
                      <m:t>,</m:t>
                    </m:r>
                    <m:sSub>
                      <m:sSubPr>
                        <m:ctrlPr>
                          <a:rPr lang="zh-CN" altLang="zh-CN" sz="2000" i="1">
                            <a:latin typeface="Cambria Math"/>
                            <a:cs typeface="+mn-ea"/>
                          </a:rPr>
                        </m:ctrlPr>
                      </m:sSubPr>
                      <m:e>
                        <m:r>
                          <a:rPr lang="en-US" altLang="zh-CN" sz="2000">
                            <a:latin typeface="Cambria Math" panose="02040503050406030204" pitchFamily="18" charset="0"/>
                            <a:cs typeface="+mn-ea"/>
                          </a:rPr>
                          <m:t>𝜇</m:t>
                        </m:r>
                      </m:e>
                      <m:sub>
                        <m:r>
                          <a:rPr lang="en-US" altLang="zh-CN" sz="2000">
                            <a:latin typeface="Cambria Math" panose="02040503050406030204" pitchFamily="18" charset="0"/>
                            <a:cs typeface="+mn-ea"/>
                          </a:rPr>
                          <m:t>3</m:t>
                        </m:r>
                      </m:sub>
                    </m:sSub>
                    <m:r>
                      <a:rPr lang="en-US" altLang="zh-CN" sz="2000">
                        <a:latin typeface="Cambria Math" panose="02040503050406030204" pitchFamily="18" charset="0"/>
                        <a:cs typeface="+mn-ea"/>
                      </a:rPr>
                      <m:t>=</m:t>
                    </m:r>
                    <m:d>
                      <m:dPr>
                        <m:ctrlPr>
                          <a:rPr lang="zh-CN" altLang="zh-CN" sz="2000" i="1">
                            <a:latin typeface="Cambria Math"/>
                            <a:cs typeface="+mn-ea"/>
                          </a:rPr>
                        </m:ctrlPr>
                      </m:dPr>
                      <m:e>
                        <m:r>
                          <a:rPr lang="en-US" altLang="zh-CN" sz="2000">
                            <a:latin typeface="Cambria Math" panose="02040503050406030204" pitchFamily="18" charset="0"/>
                            <a:cs typeface="+mn-ea"/>
                          </a:rPr>
                          <m:t>1,1,0.5</m:t>
                        </m:r>
                      </m:e>
                    </m:d>
                  </m:oMath>
                </a14:m>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220917" y="2420888"/>
                <a:ext cx="8183085" cy="1323439"/>
              </a:xfrm>
              <a:prstGeom prst="rect">
                <a:avLst/>
              </a:prstGeom>
              <a:blipFill rotWithShape="1">
                <a:blip r:embed="rId3"/>
                <a:stretch>
                  <a:fillRect l="-745" t="-36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 xmlns:a16="http://schemas.microsoft.com/office/drawing/2014/main" id="{96A17BE4-2D2F-4CE5-8BD9-263A1A1959FC}"/>
                  </a:ext>
                </a:extLst>
              </p:cNvPr>
              <p:cNvGraphicFramePr>
                <a:graphicFrameLocks noGrp="1"/>
              </p:cNvGraphicFramePr>
              <p:nvPr>
                <p:extLst>
                  <p:ext uri="{D42A27DB-BD31-4B8C-83A1-F6EECF244321}">
                    <p14:modId xmlns:p14="http://schemas.microsoft.com/office/powerpoint/2010/main" val="697572605"/>
                  </p:ext>
                </p:extLst>
              </p:nvPr>
            </p:nvGraphicFramePr>
            <p:xfrm>
              <a:off x="1288123" y="3712225"/>
              <a:ext cx="6048672" cy="2592288"/>
            </p:xfrm>
            <a:graphic>
              <a:graphicData uri="http://schemas.openxmlformats.org/drawingml/2006/table">
                <a:tbl>
                  <a:tblPr firstRow="1" firstCol="1" bandRow="1">
                    <a:tableStyleId>{5940675A-B579-460E-94D1-54222C63F5DA}</a:tableStyleId>
                  </a:tblPr>
                  <a:tblGrid>
                    <a:gridCol w="799904">
                      <a:extLst>
                        <a:ext uri="{9D8B030D-6E8A-4147-A177-3AD203B41FA5}">
                          <a16:colId xmlns="" xmlns:a16="http://schemas.microsoft.com/office/drawing/2014/main" val="3963260303"/>
                        </a:ext>
                      </a:extLst>
                    </a:gridCol>
                    <a:gridCol w="641219">
                      <a:extLst>
                        <a:ext uri="{9D8B030D-6E8A-4147-A177-3AD203B41FA5}">
                          <a16:colId xmlns="" xmlns:a16="http://schemas.microsoft.com/office/drawing/2014/main" val="3424502572"/>
                        </a:ext>
                      </a:extLst>
                    </a:gridCol>
                    <a:gridCol w="641219">
                      <a:extLst>
                        <a:ext uri="{9D8B030D-6E8A-4147-A177-3AD203B41FA5}">
                          <a16:colId xmlns="" xmlns:a16="http://schemas.microsoft.com/office/drawing/2014/main" val="3002712260"/>
                        </a:ext>
                      </a:extLst>
                    </a:gridCol>
                    <a:gridCol w="644458">
                      <a:extLst>
                        <a:ext uri="{9D8B030D-6E8A-4147-A177-3AD203B41FA5}">
                          <a16:colId xmlns="" xmlns:a16="http://schemas.microsoft.com/office/drawing/2014/main" val="789532282"/>
                        </a:ext>
                      </a:extLst>
                    </a:gridCol>
                    <a:gridCol w="644458">
                      <a:extLst>
                        <a:ext uri="{9D8B030D-6E8A-4147-A177-3AD203B41FA5}">
                          <a16:colId xmlns="" xmlns:a16="http://schemas.microsoft.com/office/drawing/2014/main" val="3160656120"/>
                        </a:ext>
                      </a:extLst>
                    </a:gridCol>
                    <a:gridCol w="747279">
                      <a:extLst>
                        <a:ext uri="{9D8B030D-6E8A-4147-A177-3AD203B41FA5}">
                          <a16:colId xmlns="" xmlns:a16="http://schemas.microsoft.com/office/drawing/2014/main" val="1333243697"/>
                        </a:ext>
                      </a:extLst>
                    </a:gridCol>
                    <a:gridCol w="641219">
                      <a:extLst>
                        <a:ext uri="{9D8B030D-6E8A-4147-A177-3AD203B41FA5}">
                          <a16:colId xmlns="" xmlns:a16="http://schemas.microsoft.com/office/drawing/2014/main" val="1365909900"/>
                        </a:ext>
                      </a:extLst>
                    </a:gridCol>
                    <a:gridCol w="644458">
                      <a:extLst>
                        <a:ext uri="{9D8B030D-6E8A-4147-A177-3AD203B41FA5}">
                          <a16:colId xmlns="" xmlns:a16="http://schemas.microsoft.com/office/drawing/2014/main" val="665547834"/>
                        </a:ext>
                      </a:extLst>
                    </a:gridCol>
                    <a:gridCol w="644458">
                      <a:extLst>
                        <a:ext uri="{9D8B030D-6E8A-4147-A177-3AD203B41FA5}">
                          <a16:colId xmlns="" xmlns:a16="http://schemas.microsoft.com/office/drawing/2014/main" val="2170246646"/>
                        </a:ext>
                      </a:extLst>
                    </a:gridCol>
                  </a:tblGrid>
                  <a:tr h="356328">
                    <a:tc>
                      <a:txBody>
                        <a:bodyPr/>
                        <a:lstStyle/>
                        <a:p>
                          <a:pPr algn="ctr">
                            <a:lnSpc>
                              <a:spcPct val="100000"/>
                            </a:lnSpc>
                            <a:spcBef>
                              <a:spcPts val="0"/>
                            </a:spcBef>
                            <a:spcAft>
                              <a:spcPts val="0"/>
                            </a:spcAft>
                          </a:pPr>
                          <a:r>
                            <a:rPr lang="zh-CN" sz="1400" kern="0" dirty="0">
                              <a:effectLst/>
                              <a:ea typeface="+mn-ea"/>
                              <a:cs typeface="+mn-ea"/>
                            </a:rPr>
                            <a:t>队伍</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smtClean="0">
                                        <a:solidFill>
                                          <a:srgbClr val="FF0000"/>
                                        </a:solidFill>
                                        <a:effectLst/>
                                        <a:latin typeface="Cambria Math"/>
                                        <a:ea typeface="+mn-ea"/>
                                        <a:cs typeface="+mn-ea"/>
                                      </a:rPr>
                                    </m:ctrlPr>
                                  </m:sSubPr>
                                  <m:e>
                                    <m:r>
                                      <a:rPr lang="en-US" sz="1400" kern="0">
                                        <a:solidFill>
                                          <a:srgbClr val="FF0000"/>
                                        </a:solidFill>
                                        <a:effectLst/>
                                        <a:latin typeface="Cambria Math" panose="02040503050406030204" pitchFamily="18" charset="0"/>
                                        <a:ea typeface="+mn-ea"/>
                                        <a:cs typeface="+mn-ea"/>
                                      </a:rPr>
                                      <m:t>𝑋</m:t>
                                    </m:r>
                                  </m:e>
                                  <m:sub>
                                    <m:r>
                                      <a:rPr lang="en-US" sz="1400" kern="0">
                                        <a:solidFill>
                                          <a:srgbClr val="FF0000"/>
                                        </a:solidFill>
                                        <a:effectLst/>
                                        <a:latin typeface="Cambria Math" panose="02040503050406030204" pitchFamily="18" charset="0"/>
                                        <a:ea typeface="+mn-ea"/>
                                        <a:cs typeface="+mn-ea"/>
                                      </a:rPr>
                                      <m:t>2</m:t>
                                    </m:r>
                                  </m:sub>
                                </m:sSub>
                              </m:oMath>
                            </m:oMathPara>
                          </a14:m>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3</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4</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5</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6</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7</m:t>
                                    </m:r>
                                  </m:sub>
                                </m:sSub>
                              </m:oMath>
                            </m:oMathPara>
                          </a14:m>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8</m:t>
                                    </m:r>
                                  </m:sub>
                                </m:sSub>
                              </m:oMath>
                            </m:oMathPara>
                          </a14:m>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506927917"/>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0.3</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0.24</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0.3</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512354506"/>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2</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0.15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667279756"/>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3</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0.5</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0.19</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0.13</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r>
                            <a:rPr lang="zh-CN" sz="1400" kern="0">
                              <a:effectLst/>
                              <a:ea typeface="+mn-ea"/>
                              <a:cs typeface="+mn-ea"/>
                            </a:rPr>
                            <a:t>．</a:t>
                          </a:r>
                          <a:r>
                            <a:rPr lang="en-US" sz="1400" kern="0">
                              <a:effectLst/>
                              <a:ea typeface="+mn-ea"/>
                              <a:cs typeface="+mn-ea"/>
                            </a:rPr>
                            <a:t>06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599773008"/>
                      </a:ext>
                    </a:extLst>
                  </a:tr>
                  <a:tr h="356328">
                    <a:tc>
                      <a:txBody>
                        <a:bodyPr/>
                        <a:lstStyle/>
                        <a:p>
                          <a:pPr algn="ctr">
                            <a:lnSpc>
                              <a:spcPct val="100000"/>
                            </a:lnSpc>
                            <a:spcBef>
                              <a:spcPts val="0"/>
                            </a:spcBef>
                            <a:spcAft>
                              <a:spcPts val="0"/>
                            </a:spcAft>
                          </a:pPr>
                          <a:r>
                            <a:rPr lang="zh-CN" sz="1400" kern="0" dirty="0">
                              <a:effectLst/>
                              <a:ea typeface="+mn-ea"/>
                              <a:cs typeface="+mn-ea"/>
                            </a:rPr>
                            <a:t>队伍</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9</m:t>
                                    </m:r>
                                  </m:sub>
                                </m:sSub>
                              </m:oMath>
                            </m:oMathPara>
                          </a14:m>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10</m:t>
                                    </m:r>
                                  </m:sub>
                                </m:sSub>
                              </m:oMath>
                            </m:oMathPara>
                          </a14:m>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11</m:t>
                                    </m:r>
                                  </m:sub>
                                </m:sSub>
                              </m:oMath>
                            </m:oMathPara>
                          </a14:m>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12</m:t>
                                    </m:r>
                                  </m:sub>
                                </m:sSub>
                              </m:oMath>
                            </m:oMathPara>
                          </a14:m>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smtClean="0">
                                        <a:solidFill>
                                          <a:srgbClr val="FF0000"/>
                                        </a:solidFill>
                                        <a:effectLst/>
                                        <a:latin typeface="Cambria Math"/>
                                        <a:ea typeface="+mn-ea"/>
                                        <a:cs typeface="+mn-ea"/>
                                      </a:rPr>
                                    </m:ctrlPr>
                                  </m:sSubPr>
                                  <m:e>
                                    <m:r>
                                      <a:rPr lang="en-US" sz="1400" kern="0">
                                        <a:solidFill>
                                          <a:srgbClr val="FF0000"/>
                                        </a:solidFill>
                                        <a:effectLst/>
                                        <a:latin typeface="Cambria Math" panose="02040503050406030204" pitchFamily="18" charset="0"/>
                                        <a:ea typeface="+mn-ea"/>
                                        <a:cs typeface="+mn-ea"/>
                                      </a:rPr>
                                      <m:t>𝑋</m:t>
                                    </m:r>
                                  </m:e>
                                  <m:sub>
                                    <m:r>
                                      <a:rPr lang="en-US" sz="1400" kern="0">
                                        <a:solidFill>
                                          <a:srgbClr val="FF0000"/>
                                        </a:solidFill>
                                        <a:effectLst/>
                                        <a:latin typeface="Cambria Math" panose="02040503050406030204" pitchFamily="18" charset="0"/>
                                        <a:ea typeface="+mn-ea"/>
                                        <a:cs typeface="+mn-ea"/>
                                      </a:rPr>
                                      <m:t>13</m:t>
                                    </m:r>
                                  </m:sub>
                                </m:sSub>
                              </m:oMath>
                            </m:oMathPara>
                          </a14:m>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a:effectLst/>
                                        <a:latin typeface="Cambria Math"/>
                                        <a:ea typeface="+mn-ea"/>
                                        <a:cs typeface="+mn-ea"/>
                                      </a:rPr>
                                    </m:ctrlPr>
                                  </m:sSubPr>
                                  <m:e>
                                    <m:r>
                                      <a:rPr lang="en-US" sz="1400" kern="0">
                                        <a:effectLst/>
                                        <a:latin typeface="Cambria Math" panose="02040503050406030204" pitchFamily="18" charset="0"/>
                                        <a:ea typeface="+mn-ea"/>
                                        <a:cs typeface="+mn-ea"/>
                                      </a:rPr>
                                      <m:t>𝑋</m:t>
                                    </m:r>
                                  </m:e>
                                  <m:sub>
                                    <m:r>
                                      <a:rPr lang="en-US" sz="1400" kern="0">
                                        <a:effectLst/>
                                        <a:latin typeface="Cambria Math" panose="02040503050406030204" pitchFamily="18" charset="0"/>
                                        <a:ea typeface="+mn-ea"/>
                                        <a:cs typeface="+mn-ea"/>
                                      </a:rPr>
                                      <m:t>14</m:t>
                                    </m:r>
                                  </m:sub>
                                </m:sSub>
                              </m:oMath>
                            </m:oMathPara>
                          </a14:m>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400" i="1" kern="0" smtClean="0">
                                        <a:solidFill>
                                          <a:srgbClr val="FF0000"/>
                                        </a:solidFill>
                                        <a:effectLst/>
                                        <a:latin typeface="Cambria Math"/>
                                        <a:ea typeface="+mn-ea"/>
                                        <a:cs typeface="+mn-ea"/>
                                      </a:rPr>
                                    </m:ctrlPr>
                                  </m:sSubPr>
                                  <m:e>
                                    <m:r>
                                      <a:rPr lang="en-US" sz="1400" kern="0">
                                        <a:solidFill>
                                          <a:srgbClr val="FF0000"/>
                                        </a:solidFill>
                                        <a:effectLst/>
                                        <a:latin typeface="Cambria Math" panose="02040503050406030204" pitchFamily="18" charset="0"/>
                                        <a:ea typeface="+mn-ea"/>
                                        <a:cs typeface="+mn-ea"/>
                                      </a:rPr>
                                      <m:t>𝑋</m:t>
                                    </m:r>
                                  </m:e>
                                  <m:sub>
                                    <m:r>
                                      <a:rPr lang="en-US" sz="1400" kern="0">
                                        <a:solidFill>
                                          <a:srgbClr val="FF0000"/>
                                        </a:solidFill>
                                        <a:effectLst/>
                                        <a:latin typeface="Cambria Math" panose="02040503050406030204" pitchFamily="18" charset="0"/>
                                        <a:ea typeface="+mn-ea"/>
                                        <a:cs typeface="+mn-ea"/>
                                      </a:rPr>
                                      <m:t>15</m:t>
                                    </m:r>
                                  </m:sub>
                                </m:sSub>
                              </m:oMath>
                            </m:oMathPara>
                          </a14:m>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071148857"/>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0.7</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0.7</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1</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512025307"/>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2</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0.76</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0.68</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1</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471430048"/>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3</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0.25</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0.5</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0.5</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932862828"/>
                      </a:ext>
                    </a:extLst>
                  </a:tr>
                </a:tbl>
              </a:graphicData>
            </a:graphic>
          </p:graphicFrame>
        </mc:Choice>
        <mc:Fallback xmlns="">
          <p:graphicFrame>
            <p:nvGraphicFramePr>
              <p:cNvPr id="9" name="表格 8">
                <a:extLst>
                  <a:ext uri="{FF2B5EF4-FFF2-40B4-BE49-F238E27FC236}">
                    <a16:creationId xmlns:a16="http://schemas.microsoft.com/office/drawing/2014/main" xmlns:a14="http://schemas.microsoft.com/office/drawing/2010/main" xmlns="" id="{96A17BE4-2D2F-4CE5-8BD9-263A1A1959FC}"/>
                  </a:ext>
                </a:extLst>
              </p:cNvPr>
              <p:cNvGraphicFramePr>
                <a:graphicFrameLocks noGrp="1"/>
              </p:cNvGraphicFramePr>
              <p:nvPr>
                <p:extLst>
                  <p:ext uri="{D42A27DB-BD31-4B8C-83A1-F6EECF244321}">
                    <p14:modId xmlns:p14="http://schemas.microsoft.com/office/powerpoint/2010/main" val="697572605"/>
                  </p:ext>
                </p:extLst>
              </p:nvPr>
            </p:nvGraphicFramePr>
            <p:xfrm>
              <a:off x="1288123" y="3712225"/>
              <a:ext cx="6048672" cy="2592288"/>
            </p:xfrm>
            <a:graphic>
              <a:graphicData uri="http://schemas.openxmlformats.org/drawingml/2006/table">
                <a:tbl>
                  <a:tblPr firstRow="1" firstCol="1" bandRow="1">
                    <a:tableStyleId>{5940675A-B579-460E-94D1-54222C63F5DA}</a:tableStyleId>
                  </a:tblPr>
                  <a:tblGrid>
                    <a:gridCol w="799904">
                      <a:extLst>
                        <a:ext uri="{9D8B030D-6E8A-4147-A177-3AD203B41FA5}">
                          <a16:colId xmlns:a16="http://schemas.microsoft.com/office/drawing/2014/main" xmlns:a14="http://schemas.microsoft.com/office/drawing/2010/main" xmlns="" val="3963260303"/>
                        </a:ext>
                      </a:extLst>
                    </a:gridCol>
                    <a:gridCol w="641219">
                      <a:extLst>
                        <a:ext uri="{9D8B030D-6E8A-4147-A177-3AD203B41FA5}">
                          <a16:colId xmlns:a16="http://schemas.microsoft.com/office/drawing/2014/main" xmlns:a14="http://schemas.microsoft.com/office/drawing/2010/main" xmlns="" val="3424502572"/>
                        </a:ext>
                      </a:extLst>
                    </a:gridCol>
                    <a:gridCol w="641219">
                      <a:extLst>
                        <a:ext uri="{9D8B030D-6E8A-4147-A177-3AD203B41FA5}">
                          <a16:colId xmlns:a16="http://schemas.microsoft.com/office/drawing/2014/main" xmlns:a14="http://schemas.microsoft.com/office/drawing/2010/main" xmlns="" val="3002712260"/>
                        </a:ext>
                      </a:extLst>
                    </a:gridCol>
                    <a:gridCol w="644458">
                      <a:extLst>
                        <a:ext uri="{9D8B030D-6E8A-4147-A177-3AD203B41FA5}">
                          <a16:colId xmlns:a16="http://schemas.microsoft.com/office/drawing/2014/main" xmlns:a14="http://schemas.microsoft.com/office/drawing/2010/main" xmlns="" val="789532282"/>
                        </a:ext>
                      </a:extLst>
                    </a:gridCol>
                    <a:gridCol w="644458">
                      <a:extLst>
                        <a:ext uri="{9D8B030D-6E8A-4147-A177-3AD203B41FA5}">
                          <a16:colId xmlns:a16="http://schemas.microsoft.com/office/drawing/2014/main" xmlns:a14="http://schemas.microsoft.com/office/drawing/2010/main" xmlns="" val="3160656120"/>
                        </a:ext>
                      </a:extLst>
                    </a:gridCol>
                    <a:gridCol w="747279">
                      <a:extLst>
                        <a:ext uri="{9D8B030D-6E8A-4147-A177-3AD203B41FA5}">
                          <a16:colId xmlns:a16="http://schemas.microsoft.com/office/drawing/2014/main" xmlns:a14="http://schemas.microsoft.com/office/drawing/2010/main" xmlns="" val="1333243697"/>
                        </a:ext>
                      </a:extLst>
                    </a:gridCol>
                    <a:gridCol w="641219">
                      <a:extLst>
                        <a:ext uri="{9D8B030D-6E8A-4147-A177-3AD203B41FA5}">
                          <a16:colId xmlns:a16="http://schemas.microsoft.com/office/drawing/2014/main" xmlns:a14="http://schemas.microsoft.com/office/drawing/2010/main" xmlns="" val="1365909900"/>
                        </a:ext>
                      </a:extLst>
                    </a:gridCol>
                    <a:gridCol w="644458">
                      <a:extLst>
                        <a:ext uri="{9D8B030D-6E8A-4147-A177-3AD203B41FA5}">
                          <a16:colId xmlns:a16="http://schemas.microsoft.com/office/drawing/2014/main" xmlns:a14="http://schemas.microsoft.com/office/drawing/2010/main" xmlns="" val="665547834"/>
                        </a:ext>
                      </a:extLst>
                    </a:gridCol>
                    <a:gridCol w="644458">
                      <a:extLst>
                        <a:ext uri="{9D8B030D-6E8A-4147-A177-3AD203B41FA5}">
                          <a16:colId xmlns:a16="http://schemas.microsoft.com/office/drawing/2014/main" xmlns:a14="http://schemas.microsoft.com/office/drawing/2010/main" xmlns="" val="2170246646"/>
                        </a:ext>
                      </a:extLst>
                    </a:gridCol>
                  </a:tblGrid>
                  <a:tr h="356328">
                    <a:tc>
                      <a:txBody>
                        <a:bodyPr/>
                        <a:lstStyle/>
                        <a:p>
                          <a:pPr algn="ctr">
                            <a:lnSpc>
                              <a:spcPct val="100000"/>
                            </a:lnSpc>
                            <a:spcBef>
                              <a:spcPts val="0"/>
                            </a:spcBef>
                            <a:spcAft>
                              <a:spcPts val="0"/>
                            </a:spcAft>
                          </a:pPr>
                          <a:r>
                            <a:rPr lang="zh-CN" sz="1400" kern="0" dirty="0">
                              <a:effectLst/>
                              <a:ea typeface="+mn-ea"/>
                              <a:cs typeface="+mn-ea"/>
                            </a:rPr>
                            <a:t>队伍</a:t>
                          </a:r>
                          <a:endParaRPr lang="zh-CN" sz="1400" kern="100" dirty="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4"/>
                          <a:stretch>
                            <a:fillRect l="-123585" t="-18966" r="-713208" b="-636207"/>
                          </a:stretch>
                        </a:blipFill>
                      </a:tcPr>
                    </a:tc>
                    <a:tc>
                      <a:txBody>
                        <a:bodyPr/>
                        <a:lstStyle/>
                        <a:p>
                          <a:endParaRPr lang="zh-CN"/>
                        </a:p>
                      </a:txBody>
                      <a:tcPr marL="68580" marR="68580" marT="0" marB="0">
                        <a:blipFill rotWithShape="1">
                          <a:blip r:embed="rId4"/>
                          <a:stretch>
                            <a:fillRect l="-225714" t="-18966" r="-620000" b="-636207"/>
                          </a:stretch>
                        </a:blipFill>
                      </a:tcPr>
                    </a:tc>
                    <a:tc>
                      <a:txBody>
                        <a:bodyPr/>
                        <a:lstStyle/>
                        <a:p>
                          <a:endParaRPr lang="zh-CN"/>
                        </a:p>
                      </a:txBody>
                      <a:tcPr marL="68580" marR="68580" marT="0" marB="0">
                        <a:blipFill rotWithShape="1">
                          <a:blip r:embed="rId4"/>
                          <a:stretch>
                            <a:fillRect l="-322642" t="-18966" r="-514151" b="-636207"/>
                          </a:stretch>
                        </a:blipFill>
                      </a:tcPr>
                    </a:tc>
                    <a:tc>
                      <a:txBody>
                        <a:bodyPr/>
                        <a:lstStyle/>
                        <a:p>
                          <a:endParaRPr lang="zh-CN"/>
                        </a:p>
                      </a:txBody>
                      <a:tcPr marL="68580" marR="68580" marT="0" marB="0">
                        <a:blipFill rotWithShape="1">
                          <a:blip r:embed="rId4"/>
                          <a:stretch>
                            <a:fillRect l="-426667" t="-18966" r="-419048" b="-636207"/>
                          </a:stretch>
                        </a:blipFill>
                      </a:tcPr>
                    </a:tc>
                    <a:tc>
                      <a:txBody>
                        <a:bodyPr/>
                        <a:lstStyle/>
                        <a:p>
                          <a:endParaRPr lang="zh-CN"/>
                        </a:p>
                      </a:txBody>
                      <a:tcPr marL="68580" marR="68580" marT="0" marB="0">
                        <a:blipFill rotWithShape="1">
                          <a:blip r:embed="rId4"/>
                          <a:stretch>
                            <a:fillRect l="-449593" t="-18966" r="-257724" b="-636207"/>
                          </a:stretch>
                        </a:blipFill>
                      </a:tcPr>
                    </a:tc>
                    <a:tc>
                      <a:txBody>
                        <a:bodyPr/>
                        <a:lstStyle/>
                        <a:p>
                          <a:endParaRPr lang="zh-CN"/>
                        </a:p>
                      </a:txBody>
                      <a:tcPr marL="68580" marR="68580" marT="0" marB="0">
                        <a:blipFill rotWithShape="1">
                          <a:blip r:embed="rId4"/>
                          <a:stretch>
                            <a:fillRect l="-643810" t="-18966" r="-201905" b="-636207"/>
                          </a:stretch>
                        </a:blipFill>
                      </a:tcPr>
                    </a:tc>
                    <a:tc>
                      <a:txBody>
                        <a:bodyPr/>
                        <a:lstStyle/>
                        <a:p>
                          <a:endParaRPr lang="zh-CN"/>
                        </a:p>
                      </a:txBody>
                      <a:tcPr marL="68580" marR="68580" marT="0" marB="0">
                        <a:blipFill rotWithShape="1">
                          <a:blip r:embed="rId4"/>
                          <a:stretch>
                            <a:fillRect l="-736792" t="-18966" r="-100000" b="-636207"/>
                          </a:stretch>
                        </a:blipFill>
                      </a:tcPr>
                    </a:tc>
                    <a:tc>
                      <a:txBody>
                        <a:bodyPr/>
                        <a:lstStyle/>
                        <a:p>
                          <a:endParaRPr lang="zh-CN"/>
                        </a:p>
                      </a:txBody>
                      <a:tcPr marL="68580" marR="68580" marT="0" marB="0">
                        <a:blipFill rotWithShape="1">
                          <a:blip r:embed="rId4"/>
                          <a:stretch>
                            <a:fillRect l="-836792" t="-18966" b="-636207"/>
                          </a:stretch>
                        </a:blipFill>
                      </a:tcPr>
                    </a:tc>
                    <a:extLst>
                      <a:ext uri="{0D108BD9-81ED-4DB2-BD59-A6C34878D82A}">
                        <a16:rowId xmlns:a16="http://schemas.microsoft.com/office/drawing/2014/main" xmlns:a14="http://schemas.microsoft.com/office/drawing/2010/main" xmlns="" val="3506927917"/>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0.3</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0.24</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0.3</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512354506"/>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2</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0.15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667279756"/>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3</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0.5</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0.19</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0.13</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r>
                            <a:rPr lang="zh-CN" sz="1400" kern="0">
                              <a:effectLst/>
                              <a:ea typeface="+mn-ea"/>
                              <a:cs typeface="+mn-ea"/>
                            </a:rPr>
                            <a:t>．</a:t>
                          </a:r>
                          <a:r>
                            <a:rPr lang="en-US" sz="1400" kern="0">
                              <a:effectLst/>
                              <a:ea typeface="+mn-ea"/>
                              <a:cs typeface="+mn-ea"/>
                            </a:rPr>
                            <a:t>06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599773008"/>
                      </a:ext>
                    </a:extLst>
                  </a:tr>
                  <a:tr h="356328">
                    <a:tc>
                      <a:txBody>
                        <a:bodyPr/>
                        <a:lstStyle/>
                        <a:p>
                          <a:pPr algn="ctr">
                            <a:lnSpc>
                              <a:spcPct val="100000"/>
                            </a:lnSpc>
                            <a:spcBef>
                              <a:spcPts val="0"/>
                            </a:spcBef>
                            <a:spcAft>
                              <a:spcPts val="0"/>
                            </a:spcAft>
                          </a:pPr>
                          <a:r>
                            <a:rPr lang="zh-CN" sz="1400" kern="0" dirty="0">
                              <a:effectLst/>
                              <a:ea typeface="+mn-ea"/>
                              <a:cs typeface="+mn-ea"/>
                            </a:rPr>
                            <a:t>队伍</a:t>
                          </a:r>
                          <a:endParaRPr lang="zh-CN" sz="1400" kern="100" dirty="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4"/>
                          <a:stretch>
                            <a:fillRect l="-123585" t="-386207" r="-713208" b="-268966"/>
                          </a:stretch>
                        </a:blipFill>
                      </a:tcPr>
                    </a:tc>
                    <a:tc>
                      <a:txBody>
                        <a:bodyPr/>
                        <a:lstStyle/>
                        <a:p>
                          <a:endParaRPr lang="zh-CN"/>
                        </a:p>
                      </a:txBody>
                      <a:tcPr marL="68580" marR="68580" marT="0" marB="0">
                        <a:blipFill rotWithShape="1">
                          <a:blip r:embed="rId4"/>
                          <a:stretch>
                            <a:fillRect l="-225714" t="-386207" r="-620000" b="-268966"/>
                          </a:stretch>
                        </a:blipFill>
                      </a:tcPr>
                    </a:tc>
                    <a:tc>
                      <a:txBody>
                        <a:bodyPr/>
                        <a:lstStyle/>
                        <a:p>
                          <a:endParaRPr lang="zh-CN"/>
                        </a:p>
                      </a:txBody>
                      <a:tcPr marL="68580" marR="68580" marT="0" marB="0">
                        <a:blipFill rotWithShape="1">
                          <a:blip r:embed="rId4"/>
                          <a:stretch>
                            <a:fillRect l="-322642" t="-386207" r="-514151" b="-268966"/>
                          </a:stretch>
                        </a:blipFill>
                      </a:tcPr>
                    </a:tc>
                    <a:tc>
                      <a:txBody>
                        <a:bodyPr/>
                        <a:lstStyle/>
                        <a:p>
                          <a:endParaRPr lang="zh-CN"/>
                        </a:p>
                      </a:txBody>
                      <a:tcPr marL="68580" marR="68580" marT="0" marB="0">
                        <a:blipFill rotWithShape="1">
                          <a:blip r:embed="rId4"/>
                          <a:stretch>
                            <a:fillRect l="-426667" t="-386207" r="-419048" b="-268966"/>
                          </a:stretch>
                        </a:blipFill>
                      </a:tcPr>
                    </a:tc>
                    <a:tc>
                      <a:txBody>
                        <a:bodyPr/>
                        <a:lstStyle/>
                        <a:p>
                          <a:endParaRPr lang="zh-CN"/>
                        </a:p>
                      </a:txBody>
                      <a:tcPr marL="68580" marR="68580" marT="0" marB="0">
                        <a:blipFill rotWithShape="1">
                          <a:blip r:embed="rId4"/>
                          <a:stretch>
                            <a:fillRect l="-449593" t="-386207" r="-257724" b="-268966"/>
                          </a:stretch>
                        </a:blipFill>
                      </a:tcPr>
                    </a:tc>
                    <a:tc>
                      <a:txBody>
                        <a:bodyPr/>
                        <a:lstStyle/>
                        <a:p>
                          <a:endParaRPr lang="zh-CN"/>
                        </a:p>
                      </a:txBody>
                      <a:tcPr marL="68580" marR="68580" marT="0" marB="0">
                        <a:blipFill rotWithShape="1">
                          <a:blip r:embed="rId4"/>
                          <a:stretch>
                            <a:fillRect l="-643810" t="-386207" r="-201905" b="-268966"/>
                          </a:stretch>
                        </a:blipFill>
                      </a:tcPr>
                    </a:tc>
                    <a:tc>
                      <a:txBody>
                        <a:bodyPr/>
                        <a:lstStyle/>
                        <a:p>
                          <a:endParaRPr lang="zh-CN"/>
                        </a:p>
                      </a:txBody>
                      <a:tcPr marL="68580" marR="68580" marT="0" marB="0">
                        <a:blipFill rotWithShape="1">
                          <a:blip r:embed="rId4"/>
                          <a:stretch>
                            <a:fillRect l="-736792" t="-386207" r="-100000" b="-268966"/>
                          </a:stretch>
                        </a:blipFill>
                      </a:tcPr>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071148857"/>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0.7</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0.7</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1</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 </a:t>
                          </a:r>
                          <a:endParaRPr lang="zh-CN" sz="14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512025307"/>
                      </a:ext>
                    </a:extLst>
                  </a:tr>
                  <a:tr h="313272">
                    <a:tc>
                      <a:txBody>
                        <a:bodyPr/>
                        <a:lstStyle/>
                        <a:p>
                          <a:pPr algn="ctr">
                            <a:lnSpc>
                              <a:spcPct val="100000"/>
                            </a:lnSpc>
                            <a:spcBef>
                              <a:spcPts val="0"/>
                            </a:spcBef>
                            <a:spcAft>
                              <a:spcPts val="0"/>
                            </a:spcAft>
                          </a:pPr>
                          <a:r>
                            <a:rPr lang="zh-CN" sz="1400" kern="0">
                              <a:effectLst/>
                              <a:ea typeface="+mn-ea"/>
                              <a:cs typeface="+mn-ea"/>
                            </a:rPr>
                            <a:t>赛事</a:t>
                          </a:r>
                          <a:r>
                            <a:rPr lang="en-US" sz="1400" kern="0">
                              <a:effectLst/>
                              <a:ea typeface="+mn-ea"/>
                              <a:cs typeface="+mn-ea"/>
                            </a:rPr>
                            <a:t>2</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0.76</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1</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0.76</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0.68</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1</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471430048"/>
                      </a:ext>
                    </a:extLst>
                  </a:tr>
                  <a:tr h="313272">
                    <a:tc>
                      <a:txBody>
                        <a:bodyPr/>
                        <a:lstStyle/>
                        <a:p>
                          <a:pPr algn="ctr">
                            <a:lnSpc>
                              <a:spcPct val="100000"/>
                            </a:lnSpc>
                            <a:spcBef>
                              <a:spcPts val="0"/>
                            </a:spcBef>
                            <a:spcAft>
                              <a:spcPts val="0"/>
                            </a:spcAft>
                          </a:pPr>
                          <a:r>
                            <a:rPr lang="zh-CN" sz="1400" kern="0" dirty="0">
                              <a:effectLst/>
                              <a:ea typeface="+mn-ea"/>
                              <a:cs typeface="+mn-ea"/>
                            </a:rPr>
                            <a:t>赛事</a:t>
                          </a:r>
                          <a:r>
                            <a:rPr lang="en-US" sz="1400" kern="0" dirty="0">
                              <a:effectLst/>
                              <a:ea typeface="+mn-ea"/>
                              <a:cs typeface="+mn-ea"/>
                            </a:rPr>
                            <a:t>3</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0.25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0.25</a:t>
                          </a:r>
                          <a:endParaRPr lang="zh-CN" sz="14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0.5</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0.5</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a:effectLst/>
                              <a:ea typeface="+mn-ea"/>
                              <a:cs typeface="+mn-ea"/>
                            </a:rPr>
                            <a:t>1</a:t>
                          </a:r>
                          <a:endParaRPr lang="zh-CN" sz="14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solidFill>
                                <a:srgbClr val="FF0000"/>
                              </a:solidFill>
                              <a:effectLst/>
                              <a:ea typeface="+mn-ea"/>
                              <a:cs typeface="+mn-ea"/>
                            </a:rPr>
                            <a:t>0.5</a:t>
                          </a:r>
                          <a:endParaRPr lang="zh-CN" sz="1400" kern="100" dirty="0">
                            <a:solidFill>
                              <a:srgbClr val="FF0000"/>
                            </a:solidFill>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400" kern="0" dirty="0">
                              <a:effectLst/>
                              <a:ea typeface="+mn-ea"/>
                              <a:cs typeface="+mn-ea"/>
                            </a:rPr>
                            <a:t> </a:t>
                          </a:r>
                          <a:endParaRPr lang="zh-CN" sz="14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932862828"/>
                      </a:ext>
                    </a:extLst>
                  </a:tr>
                </a:tbl>
              </a:graphicData>
            </a:graphic>
          </p:graphicFrame>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Tree>
    <p:extLst>
      <p:ext uri="{BB962C8B-B14F-4D97-AF65-F5344CB8AC3E}">
        <p14:creationId xmlns:p14="http://schemas.microsoft.com/office/powerpoint/2010/main" val="248138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323D4309-E31D-430B-A549-B62C08AE2A82}"/>
              </a:ext>
            </a:extLst>
          </p:cNvPr>
          <p:cNvSpPr/>
          <p:nvPr/>
        </p:nvSpPr>
        <p:spPr>
          <a:xfrm>
            <a:off x="791580" y="1589256"/>
            <a:ext cx="7560840" cy="400110"/>
          </a:xfrm>
          <a:prstGeom prst="rect">
            <a:avLst/>
          </a:prstGeom>
        </p:spPr>
        <p:txBody>
          <a:bodyPr wrap="square">
            <a:spAutoFit/>
          </a:bodyPr>
          <a:lstStyle/>
          <a:p>
            <a:pPr lvl="0"/>
            <a:r>
              <a:rPr kumimoji="1" lang="en-US" altLang="zh-CN" sz="2000" dirty="0">
                <a:solidFill>
                  <a:schemeClr val="tx1"/>
                </a:solidFill>
                <a:latin typeface="+mn-ea"/>
                <a:ea typeface="+mn-ea"/>
                <a:cs typeface="+mn-ea"/>
              </a:rPr>
              <a:t>       </a:t>
            </a:r>
          </a:p>
        </p:txBody>
      </p:sp>
      <p:sp>
        <p:nvSpPr>
          <p:cNvPr id="2" name="矩形 1">
            <a:extLst>
              <a:ext uri="{FF2B5EF4-FFF2-40B4-BE49-F238E27FC236}">
                <a16:creationId xmlns="" xmlns:mc="http://schemas.openxmlformats.org/markup-compatibility/2006" xmlns:a14="http://schemas.microsoft.com/office/drawing/2010/main" xmlns:a16="http://schemas.microsoft.com/office/drawing/2014/main" id="{AB270D80-7A6F-496C-BCAA-A09302FCBE38}"/>
              </a:ext>
            </a:extLst>
          </p:cNvPr>
          <p:cNvSpPr/>
          <p:nvPr/>
        </p:nvSpPr>
        <p:spPr>
          <a:xfrm>
            <a:off x="461184" y="620688"/>
            <a:ext cx="1590535" cy="1477328"/>
          </a:xfrm>
          <a:prstGeom prst="rect">
            <a:avLst/>
          </a:prstGeom>
        </p:spPr>
        <p:txBody>
          <a:bodyPr wrap="square">
            <a:spAutoFit/>
          </a:bodyPr>
          <a:lstStyle/>
          <a:p>
            <a:r>
              <a:rPr lang="zh-CN" altLang="zh-CN" dirty="0">
                <a:solidFill>
                  <a:schemeClr val="tx1"/>
                </a:solidFill>
                <a:ea typeface="+mn-ea"/>
                <a:cs typeface="+mn-ea"/>
              </a:rPr>
              <a:t>计算每个数据点到聚类中心的欧氏</a:t>
            </a:r>
            <a:r>
              <a:rPr lang="zh-CN" altLang="zh-CN" dirty="0" smtClean="0">
                <a:solidFill>
                  <a:schemeClr val="tx1"/>
                </a:solidFill>
                <a:ea typeface="+mn-ea"/>
                <a:cs typeface="+mn-ea"/>
              </a:rPr>
              <a:t>距离</a:t>
            </a:r>
            <a:endParaRPr lang="en-US" altLang="zh-CN" sz="1600" i="1" dirty="0">
              <a:solidFill>
                <a:schemeClr val="tx1"/>
              </a:solidFill>
              <a:latin typeface="Cambria Math" panose="02040503050406030204" pitchFamily="18" charset="0"/>
              <a:ea typeface="+mn-ea"/>
              <a:cs typeface="+mn-ea"/>
            </a:endParaRPr>
          </a:p>
          <a:p>
            <a:endParaRPr lang="en-US" altLang="zh-CN" sz="1600" dirty="0">
              <a:solidFill>
                <a:schemeClr val="tx1"/>
              </a:solidFill>
              <a:ea typeface="+mn-ea"/>
              <a:cs typeface="+mn-ea"/>
            </a:endParaRPr>
          </a:p>
          <a:p>
            <a:endParaRPr kumimoji="1" lang="zh-CN" altLang="en-US" sz="2000" dirty="0">
              <a:solidFill>
                <a:schemeClr val="tx1"/>
              </a:solidFill>
              <a:ea typeface="+mn-ea"/>
              <a:cs typeface="+mn-ea"/>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 xmlns:a16="http://schemas.microsoft.com/office/drawing/2014/main" id="{D3EC64FF-C8E4-4E67-966F-98B13F755EFB}"/>
                  </a:ext>
                </a:extLst>
              </p:cNvPr>
              <p:cNvGraphicFramePr>
                <a:graphicFrameLocks noGrp="1"/>
              </p:cNvGraphicFramePr>
              <p:nvPr>
                <p:extLst>
                  <p:ext uri="{D42A27DB-BD31-4B8C-83A1-F6EECF244321}">
                    <p14:modId xmlns:p14="http://schemas.microsoft.com/office/powerpoint/2010/main" val="1895594754"/>
                  </p:ext>
                </p:extLst>
              </p:nvPr>
            </p:nvGraphicFramePr>
            <p:xfrm>
              <a:off x="2267744" y="273341"/>
              <a:ext cx="6120679" cy="2631830"/>
            </p:xfrm>
            <a:graphic>
              <a:graphicData uri="http://schemas.openxmlformats.org/drawingml/2006/table">
                <a:tbl>
                  <a:tblPr firstRow="1" firstCol="1" bandRow="1">
                    <a:tableStyleId>{5940675A-B579-460E-94D1-54222C63F5DA}</a:tableStyleId>
                  </a:tblPr>
                  <a:tblGrid>
                    <a:gridCol w="485653">
                      <a:extLst>
                        <a:ext uri="{9D8B030D-6E8A-4147-A177-3AD203B41FA5}">
                          <a16:colId xmlns="" xmlns:a16="http://schemas.microsoft.com/office/drawing/2014/main" val="70453951"/>
                        </a:ext>
                      </a:extLst>
                    </a:gridCol>
                    <a:gridCol w="749751">
                      <a:extLst>
                        <a:ext uri="{9D8B030D-6E8A-4147-A177-3AD203B41FA5}">
                          <a16:colId xmlns="" xmlns:a16="http://schemas.microsoft.com/office/drawing/2014/main" val="464407229"/>
                        </a:ext>
                      </a:extLst>
                    </a:gridCol>
                    <a:gridCol w="748871">
                      <a:extLst>
                        <a:ext uri="{9D8B030D-6E8A-4147-A177-3AD203B41FA5}">
                          <a16:colId xmlns="" xmlns:a16="http://schemas.microsoft.com/office/drawing/2014/main" val="926086782"/>
                        </a:ext>
                      </a:extLst>
                    </a:gridCol>
                    <a:gridCol w="749751">
                      <a:extLst>
                        <a:ext uri="{9D8B030D-6E8A-4147-A177-3AD203B41FA5}">
                          <a16:colId xmlns="" xmlns:a16="http://schemas.microsoft.com/office/drawing/2014/main" val="1948136016"/>
                        </a:ext>
                      </a:extLst>
                    </a:gridCol>
                    <a:gridCol w="748871">
                      <a:extLst>
                        <a:ext uri="{9D8B030D-6E8A-4147-A177-3AD203B41FA5}">
                          <a16:colId xmlns="" xmlns:a16="http://schemas.microsoft.com/office/drawing/2014/main" val="4030421519"/>
                        </a:ext>
                      </a:extLst>
                    </a:gridCol>
                    <a:gridCol w="749751">
                      <a:extLst>
                        <a:ext uri="{9D8B030D-6E8A-4147-A177-3AD203B41FA5}">
                          <a16:colId xmlns="" xmlns:a16="http://schemas.microsoft.com/office/drawing/2014/main" val="2020651221"/>
                        </a:ext>
                      </a:extLst>
                    </a:gridCol>
                    <a:gridCol w="623763">
                      <a:extLst>
                        <a:ext uri="{9D8B030D-6E8A-4147-A177-3AD203B41FA5}">
                          <a16:colId xmlns="" xmlns:a16="http://schemas.microsoft.com/office/drawing/2014/main" val="1876536269"/>
                        </a:ext>
                      </a:extLst>
                    </a:gridCol>
                    <a:gridCol w="624646">
                      <a:extLst>
                        <a:ext uri="{9D8B030D-6E8A-4147-A177-3AD203B41FA5}">
                          <a16:colId xmlns="" xmlns:a16="http://schemas.microsoft.com/office/drawing/2014/main" val="4023793329"/>
                        </a:ext>
                      </a:extLst>
                    </a:gridCol>
                    <a:gridCol w="639622">
                      <a:extLst>
                        <a:ext uri="{9D8B030D-6E8A-4147-A177-3AD203B41FA5}">
                          <a16:colId xmlns="" xmlns:a16="http://schemas.microsoft.com/office/drawing/2014/main" val="1214153294"/>
                        </a:ext>
                      </a:extLst>
                    </a:gridCol>
                  </a:tblGrid>
                  <a:tr h="194470">
                    <a:tc>
                      <a:txBody>
                        <a:bodyPr/>
                        <a:lstStyle/>
                        <a:p>
                          <a:pPr algn="ctr">
                            <a:lnSpc>
                              <a:spcPct val="100000"/>
                            </a:lnSpc>
                            <a:spcBef>
                              <a:spcPts val="0"/>
                            </a:spcBef>
                            <a:spcAft>
                              <a:spcPts val="0"/>
                            </a:spcAft>
                          </a:pPr>
                          <a:r>
                            <a:rPr lang="zh-CN" sz="1200" kern="0" dirty="0">
                              <a:effectLst/>
                              <a:ea typeface="+mn-ea"/>
                              <a:cs typeface="+mn-ea"/>
                            </a:rPr>
                            <a:t>队伍</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2</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3</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4</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5</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6</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7</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8</m:t>
                                    </m:r>
                                  </m:sub>
                                </m:sSub>
                              </m:oMath>
                            </m:oMathPara>
                          </a14:m>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371217940"/>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1</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1.2594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0.3407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0.7647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0.7710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1.2354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1.0787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1.0787</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740007255"/>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2</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0.9131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0.9995</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0.5235</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0.5946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0.6306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0.3000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0.3000</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699080735"/>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3</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0.3407</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1.3636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0.8353</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0.8609</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0.5000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0.2400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0.2400</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814305092"/>
                      </a:ext>
                    </a:extLst>
                  </a:tr>
                  <a:tr h="194470">
                    <a:tc>
                      <a:txBody>
                        <a:bodyPr/>
                        <a:lstStyle/>
                        <a:p>
                          <a:pPr algn="ctr">
                            <a:lnSpc>
                              <a:spcPct val="100000"/>
                            </a:lnSpc>
                            <a:spcBef>
                              <a:spcPts val="0"/>
                            </a:spcBef>
                            <a:spcAft>
                              <a:spcPts val="0"/>
                            </a:spcAft>
                          </a:pPr>
                          <a:r>
                            <a:rPr lang="zh-CN" sz="1200" kern="0">
                              <a:effectLst/>
                              <a:ea typeface="+mn-ea"/>
                              <a:cs typeface="+mn-ea"/>
                            </a:rPr>
                            <a:t>队伍</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9</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10</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11</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12</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13</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14</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𝑋</m:t>
                                    </m:r>
                                  </m:e>
                                  <m:sub>
                                    <m:r>
                                      <a:rPr lang="en-US" sz="1200" kern="0">
                                        <a:effectLst/>
                                        <a:latin typeface="Cambria Math" panose="02040503050406030204" pitchFamily="18" charset="0"/>
                                        <a:ea typeface="+mn-ea"/>
                                        <a:cs typeface="+mn-ea"/>
                                      </a:rPr>
                                      <m:t>15</m:t>
                                    </m:r>
                                  </m:sub>
                                </m:sSub>
                              </m:oMath>
                            </m:oMathPara>
                          </a14:m>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841469966"/>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1</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0.8609</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1.2221</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0.9131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1.1307</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96801227"/>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2</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0.2500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0.4584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0.5064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013611970"/>
                      </a:ext>
                    </a:extLst>
                  </a:tr>
                  <a:tr h="373815">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200" i="1" kern="0">
                                        <a:effectLst/>
                                        <a:latin typeface="Cambria Math"/>
                                        <a:ea typeface="+mn-ea"/>
                                        <a:cs typeface="+mn-ea"/>
                                      </a:rPr>
                                    </m:ctrlPr>
                                  </m:sSubPr>
                                  <m:e>
                                    <m:r>
                                      <a:rPr lang="en-US" sz="1200" kern="0">
                                        <a:effectLst/>
                                        <a:latin typeface="Cambria Math" panose="02040503050406030204" pitchFamily="18" charset="0"/>
                                        <a:ea typeface="+mn-ea"/>
                                        <a:cs typeface="+mn-ea"/>
                                      </a:rPr>
                                      <m:t>𝜇</m:t>
                                    </m:r>
                                  </m:e>
                                  <m:sub>
                                    <m:r>
                                      <a:rPr lang="en-US" sz="1200" kern="0">
                                        <a:effectLst/>
                                        <a:latin typeface="Cambria Math" panose="02040503050406030204" pitchFamily="18" charset="0"/>
                                        <a:ea typeface="+mn-ea"/>
                                        <a:cs typeface="+mn-ea"/>
                                      </a:rPr>
                                      <m:t>3</m:t>
                                    </m:r>
                                  </m:sub>
                                </m:sSub>
                              </m:oMath>
                            </m:oMathPara>
                          </a14:m>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0.4584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0.2500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0.3842</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0.6651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 </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620513768"/>
                      </a:ext>
                    </a:extLst>
                  </a:tr>
                </a:tbl>
              </a:graphicData>
            </a:graphic>
          </p:graphicFrame>
        </mc:Choice>
        <mc:Fallback xmlns="">
          <p:graphicFrame>
            <p:nvGraphicFramePr>
              <p:cNvPr id="3" name="表格 2">
                <a:extLst>
                  <a:ext uri="{FF2B5EF4-FFF2-40B4-BE49-F238E27FC236}">
                    <a16:creationId xmlns:a16="http://schemas.microsoft.com/office/drawing/2014/main" xmlns:a14="http://schemas.microsoft.com/office/drawing/2010/main" xmlns="" id="{D3EC64FF-C8E4-4E67-966F-98B13F755EFB}"/>
                  </a:ext>
                </a:extLst>
              </p:cNvPr>
              <p:cNvGraphicFramePr>
                <a:graphicFrameLocks noGrp="1"/>
              </p:cNvGraphicFramePr>
              <p:nvPr>
                <p:extLst>
                  <p:ext uri="{D42A27DB-BD31-4B8C-83A1-F6EECF244321}">
                    <p14:modId xmlns:p14="http://schemas.microsoft.com/office/powerpoint/2010/main" val="1895594754"/>
                  </p:ext>
                </p:extLst>
              </p:nvPr>
            </p:nvGraphicFramePr>
            <p:xfrm>
              <a:off x="2267744" y="273341"/>
              <a:ext cx="6120679" cy="2631830"/>
            </p:xfrm>
            <a:graphic>
              <a:graphicData uri="http://schemas.openxmlformats.org/drawingml/2006/table">
                <a:tbl>
                  <a:tblPr firstRow="1" firstCol="1" bandRow="1">
                    <a:tableStyleId>{5940675A-B579-460E-94D1-54222C63F5DA}</a:tableStyleId>
                  </a:tblPr>
                  <a:tblGrid>
                    <a:gridCol w="485653">
                      <a:extLst>
                        <a:ext uri="{9D8B030D-6E8A-4147-A177-3AD203B41FA5}">
                          <a16:colId xmlns:a16="http://schemas.microsoft.com/office/drawing/2014/main" xmlns:a14="http://schemas.microsoft.com/office/drawing/2010/main" xmlns="" val="70453951"/>
                        </a:ext>
                      </a:extLst>
                    </a:gridCol>
                    <a:gridCol w="749751">
                      <a:extLst>
                        <a:ext uri="{9D8B030D-6E8A-4147-A177-3AD203B41FA5}">
                          <a16:colId xmlns:a16="http://schemas.microsoft.com/office/drawing/2014/main" xmlns:a14="http://schemas.microsoft.com/office/drawing/2010/main" xmlns="" val="464407229"/>
                        </a:ext>
                      </a:extLst>
                    </a:gridCol>
                    <a:gridCol w="748871">
                      <a:extLst>
                        <a:ext uri="{9D8B030D-6E8A-4147-A177-3AD203B41FA5}">
                          <a16:colId xmlns:a16="http://schemas.microsoft.com/office/drawing/2014/main" xmlns:a14="http://schemas.microsoft.com/office/drawing/2010/main" xmlns="" val="926086782"/>
                        </a:ext>
                      </a:extLst>
                    </a:gridCol>
                    <a:gridCol w="749751">
                      <a:extLst>
                        <a:ext uri="{9D8B030D-6E8A-4147-A177-3AD203B41FA5}">
                          <a16:colId xmlns:a16="http://schemas.microsoft.com/office/drawing/2014/main" xmlns:a14="http://schemas.microsoft.com/office/drawing/2010/main" xmlns="" val="1948136016"/>
                        </a:ext>
                      </a:extLst>
                    </a:gridCol>
                    <a:gridCol w="748871">
                      <a:extLst>
                        <a:ext uri="{9D8B030D-6E8A-4147-A177-3AD203B41FA5}">
                          <a16:colId xmlns:a16="http://schemas.microsoft.com/office/drawing/2014/main" xmlns:a14="http://schemas.microsoft.com/office/drawing/2010/main" xmlns="" val="4030421519"/>
                        </a:ext>
                      </a:extLst>
                    </a:gridCol>
                    <a:gridCol w="749751">
                      <a:extLst>
                        <a:ext uri="{9D8B030D-6E8A-4147-A177-3AD203B41FA5}">
                          <a16:colId xmlns:a16="http://schemas.microsoft.com/office/drawing/2014/main" xmlns:a14="http://schemas.microsoft.com/office/drawing/2010/main" xmlns="" val="2020651221"/>
                        </a:ext>
                      </a:extLst>
                    </a:gridCol>
                    <a:gridCol w="623763">
                      <a:extLst>
                        <a:ext uri="{9D8B030D-6E8A-4147-A177-3AD203B41FA5}">
                          <a16:colId xmlns:a16="http://schemas.microsoft.com/office/drawing/2014/main" xmlns:a14="http://schemas.microsoft.com/office/drawing/2010/main" xmlns="" val="1876536269"/>
                        </a:ext>
                      </a:extLst>
                    </a:gridCol>
                    <a:gridCol w="624646">
                      <a:extLst>
                        <a:ext uri="{9D8B030D-6E8A-4147-A177-3AD203B41FA5}">
                          <a16:colId xmlns:a16="http://schemas.microsoft.com/office/drawing/2014/main" xmlns:a14="http://schemas.microsoft.com/office/drawing/2010/main" xmlns="" val="4023793329"/>
                        </a:ext>
                      </a:extLst>
                    </a:gridCol>
                    <a:gridCol w="639622">
                      <a:extLst>
                        <a:ext uri="{9D8B030D-6E8A-4147-A177-3AD203B41FA5}">
                          <a16:colId xmlns:a16="http://schemas.microsoft.com/office/drawing/2014/main" xmlns:a14="http://schemas.microsoft.com/office/drawing/2010/main" xmlns="" val="1214153294"/>
                        </a:ext>
                      </a:extLst>
                    </a:gridCol>
                  </a:tblGrid>
                  <a:tr h="194470">
                    <a:tc>
                      <a:txBody>
                        <a:bodyPr/>
                        <a:lstStyle/>
                        <a:p>
                          <a:pPr algn="ctr">
                            <a:lnSpc>
                              <a:spcPct val="100000"/>
                            </a:lnSpc>
                            <a:spcBef>
                              <a:spcPts val="0"/>
                            </a:spcBef>
                            <a:spcAft>
                              <a:spcPts val="0"/>
                            </a:spcAft>
                          </a:pPr>
                          <a:r>
                            <a:rPr lang="zh-CN" sz="1200" kern="0" dirty="0">
                              <a:effectLst/>
                              <a:ea typeface="+mn-ea"/>
                              <a:cs typeface="+mn-ea"/>
                            </a:rPr>
                            <a:t>队伍</a:t>
                          </a:r>
                          <a:endParaRPr lang="zh-CN" sz="1200" kern="100" dirty="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65041" t="-28125" r="-652033" b="-1250000"/>
                          </a:stretch>
                        </a:blipFill>
                      </a:tcPr>
                    </a:tc>
                    <a:tc>
                      <a:txBody>
                        <a:bodyPr/>
                        <a:lstStyle/>
                        <a:p>
                          <a:endParaRPr lang="zh-CN"/>
                        </a:p>
                      </a:txBody>
                      <a:tcPr marL="68580" marR="68580" marT="0" marB="0">
                        <a:blipFill rotWithShape="1">
                          <a:blip r:embed="rId2"/>
                          <a:stretch>
                            <a:fillRect l="-166393" t="-28125" r="-557377" b="-1250000"/>
                          </a:stretch>
                        </a:blipFill>
                      </a:tcPr>
                    </a:tc>
                    <a:tc>
                      <a:txBody>
                        <a:bodyPr/>
                        <a:lstStyle/>
                        <a:p>
                          <a:endParaRPr lang="zh-CN"/>
                        </a:p>
                      </a:txBody>
                      <a:tcPr marL="68580" marR="68580" marT="0" marB="0">
                        <a:blipFill rotWithShape="1">
                          <a:blip r:embed="rId2"/>
                          <a:stretch>
                            <a:fillRect l="-264228" t="-28125" r="-452846" b="-1250000"/>
                          </a:stretch>
                        </a:blipFill>
                      </a:tcPr>
                    </a:tc>
                    <a:tc>
                      <a:txBody>
                        <a:bodyPr/>
                        <a:lstStyle/>
                        <a:p>
                          <a:endParaRPr lang="zh-CN"/>
                        </a:p>
                      </a:txBody>
                      <a:tcPr marL="68580" marR="68580" marT="0" marB="0">
                        <a:blipFill rotWithShape="1">
                          <a:blip r:embed="rId2"/>
                          <a:stretch>
                            <a:fillRect l="-364228" t="-28125" r="-352846" b="-1250000"/>
                          </a:stretch>
                        </a:blipFill>
                      </a:tcPr>
                    </a:tc>
                    <a:tc>
                      <a:txBody>
                        <a:bodyPr/>
                        <a:lstStyle/>
                        <a:p>
                          <a:endParaRPr lang="zh-CN"/>
                        </a:p>
                      </a:txBody>
                      <a:tcPr marL="68580" marR="68580" marT="0" marB="0">
                        <a:blipFill rotWithShape="1">
                          <a:blip r:embed="rId2"/>
                          <a:stretch>
                            <a:fillRect l="-464228" t="-28125" r="-252846" b="-1250000"/>
                          </a:stretch>
                        </a:blipFill>
                      </a:tcPr>
                    </a:tc>
                    <a:tc>
                      <a:txBody>
                        <a:bodyPr/>
                        <a:lstStyle/>
                        <a:p>
                          <a:endParaRPr lang="zh-CN"/>
                        </a:p>
                      </a:txBody>
                      <a:tcPr marL="68580" marR="68580" marT="0" marB="0">
                        <a:blipFill rotWithShape="1">
                          <a:blip r:embed="rId2"/>
                          <a:stretch>
                            <a:fillRect l="-673786" t="-28125" r="-201942" b="-1250000"/>
                          </a:stretch>
                        </a:blipFill>
                      </a:tcPr>
                    </a:tc>
                    <a:tc>
                      <a:txBody>
                        <a:bodyPr/>
                        <a:lstStyle/>
                        <a:p>
                          <a:endParaRPr lang="zh-CN"/>
                        </a:p>
                      </a:txBody>
                      <a:tcPr marL="68580" marR="68580" marT="0" marB="0">
                        <a:blipFill rotWithShape="1">
                          <a:blip r:embed="rId2"/>
                          <a:stretch>
                            <a:fillRect l="-781373" t="-28125" r="-103922" b="-1250000"/>
                          </a:stretch>
                        </a:blipFill>
                      </a:tcPr>
                    </a:tc>
                    <a:tc>
                      <a:txBody>
                        <a:bodyPr/>
                        <a:lstStyle/>
                        <a:p>
                          <a:endParaRPr lang="zh-CN"/>
                        </a:p>
                      </a:txBody>
                      <a:tcPr marL="68580" marR="68580" marT="0" marB="0">
                        <a:blipFill rotWithShape="1">
                          <a:blip r:embed="rId2"/>
                          <a:stretch>
                            <a:fillRect l="-856190" t="-28125" r="-952" b="-1250000"/>
                          </a:stretch>
                        </a:blipFill>
                      </a:tcPr>
                    </a:tc>
                    <a:extLst>
                      <a:ext uri="{0D108BD9-81ED-4DB2-BD59-A6C34878D82A}">
                        <a16:rowId xmlns:a16="http://schemas.microsoft.com/office/drawing/2014/main" xmlns:a14="http://schemas.microsoft.com/office/drawing/2010/main" xmlns="" val="3371217940"/>
                      </a:ext>
                    </a:extLst>
                  </a:tr>
                  <a:tr h="373815">
                    <a:tc>
                      <a:txBody>
                        <a:bodyPr/>
                        <a:lstStyle/>
                        <a:p>
                          <a:endParaRPr lang="zh-CN"/>
                        </a:p>
                      </a:txBody>
                      <a:tcPr marL="68580" marR="68580" marT="0" marB="0">
                        <a:blipFill rotWithShape="1">
                          <a:blip r:embed="rId2"/>
                          <a:stretch>
                            <a:fillRect t="-67213" r="-1156250" b="-555738"/>
                          </a:stretch>
                        </a:blipFill>
                      </a:tcPr>
                    </a:tc>
                    <a:tc>
                      <a:txBody>
                        <a:bodyPr/>
                        <a:lstStyle/>
                        <a:p>
                          <a:pPr algn="ctr">
                            <a:lnSpc>
                              <a:spcPct val="100000"/>
                            </a:lnSpc>
                            <a:spcBef>
                              <a:spcPts val="0"/>
                            </a:spcBef>
                            <a:spcAft>
                              <a:spcPts val="0"/>
                            </a:spcAft>
                          </a:pPr>
                          <a:r>
                            <a:rPr lang="en-US" sz="1200" kern="0" dirty="0">
                              <a:effectLst/>
                              <a:ea typeface="+mn-ea"/>
                              <a:cs typeface="+mn-ea"/>
                            </a:rPr>
                            <a:t>1.2594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0.3407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0.7647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0.7710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1.2354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1.0787</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1.0787</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3740007255"/>
                      </a:ext>
                    </a:extLst>
                  </a:tr>
                  <a:tr h="373815">
                    <a:tc>
                      <a:txBody>
                        <a:bodyPr/>
                        <a:lstStyle/>
                        <a:p>
                          <a:endParaRPr lang="zh-CN"/>
                        </a:p>
                      </a:txBody>
                      <a:tcPr marL="68580" marR="68580" marT="0" marB="0">
                        <a:blipFill rotWithShape="1">
                          <a:blip r:embed="rId2"/>
                          <a:stretch>
                            <a:fillRect t="-164516" r="-1156250" b="-446774"/>
                          </a:stretch>
                        </a:blipFill>
                      </a:tcPr>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0.9131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0.9995</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0.5235</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0.5946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0.6306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0.3000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0.3000</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699080735"/>
                      </a:ext>
                    </a:extLst>
                  </a:tr>
                  <a:tr h="373815">
                    <a:tc>
                      <a:txBody>
                        <a:bodyPr/>
                        <a:lstStyle/>
                        <a:p>
                          <a:endParaRPr lang="zh-CN"/>
                        </a:p>
                      </a:txBody>
                      <a:tcPr marL="68580" marR="68580" marT="0" marB="0">
                        <a:blipFill rotWithShape="1">
                          <a:blip r:embed="rId2"/>
                          <a:stretch>
                            <a:fillRect t="-268852" r="-1156250" b="-354098"/>
                          </a:stretch>
                        </a:blipFill>
                      </a:tcPr>
                    </a:tc>
                    <a:tc>
                      <a:txBody>
                        <a:bodyPr/>
                        <a:lstStyle/>
                        <a:p>
                          <a:pPr algn="ctr">
                            <a:lnSpc>
                              <a:spcPct val="100000"/>
                            </a:lnSpc>
                            <a:spcBef>
                              <a:spcPts val="0"/>
                            </a:spcBef>
                            <a:spcAft>
                              <a:spcPts val="0"/>
                            </a:spcAft>
                          </a:pPr>
                          <a:r>
                            <a:rPr lang="en-US" sz="1200" kern="0">
                              <a:effectLst/>
                              <a:ea typeface="+mn-ea"/>
                              <a:cs typeface="+mn-ea"/>
                            </a:rPr>
                            <a:t>0.3407</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1.3636</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0.8353</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0.8609</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0.5000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0.2400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0.2400</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814305092"/>
                      </a:ext>
                    </a:extLst>
                  </a:tr>
                  <a:tr h="194470">
                    <a:tc>
                      <a:txBody>
                        <a:bodyPr/>
                        <a:lstStyle/>
                        <a:p>
                          <a:pPr algn="ctr">
                            <a:lnSpc>
                              <a:spcPct val="100000"/>
                            </a:lnSpc>
                            <a:spcBef>
                              <a:spcPts val="0"/>
                            </a:spcBef>
                            <a:spcAft>
                              <a:spcPts val="0"/>
                            </a:spcAft>
                          </a:pPr>
                          <a:r>
                            <a:rPr lang="zh-CN" sz="1200" kern="0">
                              <a:effectLst/>
                              <a:ea typeface="+mn-ea"/>
                              <a:cs typeface="+mn-ea"/>
                            </a:rPr>
                            <a:t>队伍</a:t>
                          </a:r>
                          <a:endParaRPr lang="zh-CN" sz="1200" kern="10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65041" t="-703125" r="-652033" b="-575000"/>
                          </a:stretch>
                        </a:blipFill>
                      </a:tcPr>
                    </a:tc>
                    <a:tc>
                      <a:txBody>
                        <a:bodyPr/>
                        <a:lstStyle/>
                        <a:p>
                          <a:endParaRPr lang="zh-CN"/>
                        </a:p>
                      </a:txBody>
                      <a:tcPr marL="68580" marR="68580" marT="0" marB="0">
                        <a:blipFill rotWithShape="1">
                          <a:blip r:embed="rId2"/>
                          <a:stretch>
                            <a:fillRect l="-166393" t="-703125" r="-557377" b="-575000"/>
                          </a:stretch>
                        </a:blipFill>
                      </a:tcPr>
                    </a:tc>
                    <a:tc>
                      <a:txBody>
                        <a:bodyPr/>
                        <a:lstStyle/>
                        <a:p>
                          <a:endParaRPr lang="zh-CN"/>
                        </a:p>
                      </a:txBody>
                      <a:tcPr marL="68580" marR="68580" marT="0" marB="0">
                        <a:blipFill rotWithShape="1">
                          <a:blip r:embed="rId2"/>
                          <a:stretch>
                            <a:fillRect l="-264228" t="-703125" r="-452846" b="-575000"/>
                          </a:stretch>
                        </a:blipFill>
                      </a:tcPr>
                    </a:tc>
                    <a:tc>
                      <a:txBody>
                        <a:bodyPr/>
                        <a:lstStyle/>
                        <a:p>
                          <a:endParaRPr lang="zh-CN"/>
                        </a:p>
                      </a:txBody>
                      <a:tcPr marL="68580" marR="68580" marT="0" marB="0">
                        <a:blipFill rotWithShape="1">
                          <a:blip r:embed="rId2"/>
                          <a:stretch>
                            <a:fillRect l="-364228" t="-703125" r="-352846" b="-575000"/>
                          </a:stretch>
                        </a:blipFill>
                      </a:tcPr>
                    </a:tc>
                    <a:tc>
                      <a:txBody>
                        <a:bodyPr/>
                        <a:lstStyle/>
                        <a:p>
                          <a:endParaRPr lang="zh-CN"/>
                        </a:p>
                      </a:txBody>
                      <a:tcPr marL="68580" marR="68580" marT="0" marB="0">
                        <a:blipFill rotWithShape="1">
                          <a:blip r:embed="rId2"/>
                          <a:stretch>
                            <a:fillRect l="-464228" t="-703125" r="-252846" b="-575000"/>
                          </a:stretch>
                        </a:blipFill>
                      </a:tcPr>
                    </a:tc>
                    <a:tc>
                      <a:txBody>
                        <a:bodyPr/>
                        <a:lstStyle/>
                        <a:p>
                          <a:endParaRPr lang="zh-CN"/>
                        </a:p>
                      </a:txBody>
                      <a:tcPr marL="68580" marR="68580" marT="0" marB="0">
                        <a:blipFill rotWithShape="1">
                          <a:blip r:embed="rId2"/>
                          <a:stretch>
                            <a:fillRect l="-673786" t="-703125" r="-201942" b="-575000"/>
                          </a:stretch>
                        </a:blipFill>
                      </a:tcPr>
                    </a:tc>
                    <a:tc>
                      <a:txBody>
                        <a:bodyPr/>
                        <a:lstStyle/>
                        <a:p>
                          <a:endParaRPr lang="zh-CN"/>
                        </a:p>
                      </a:txBody>
                      <a:tcPr marL="68580" marR="68580" marT="0" marB="0">
                        <a:blipFill rotWithShape="1">
                          <a:blip r:embed="rId2"/>
                          <a:stretch>
                            <a:fillRect l="-781373" t="-703125" r="-103922" b="-575000"/>
                          </a:stretch>
                        </a:blipFill>
                      </a:tcPr>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841469966"/>
                      </a:ext>
                    </a:extLst>
                  </a:tr>
                  <a:tr h="373815">
                    <a:tc>
                      <a:txBody>
                        <a:bodyPr/>
                        <a:lstStyle/>
                        <a:p>
                          <a:endParaRPr lang="zh-CN"/>
                        </a:p>
                      </a:txBody>
                      <a:tcPr marL="68580" marR="68580" marT="0" marB="0">
                        <a:blipFill rotWithShape="1">
                          <a:blip r:embed="rId2"/>
                          <a:stretch>
                            <a:fillRect t="-421311" r="-1156250" b="-201639"/>
                          </a:stretch>
                        </a:blipFill>
                      </a:tcPr>
                    </a:tc>
                    <a:tc>
                      <a:txBody>
                        <a:bodyPr/>
                        <a:lstStyle/>
                        <a:p>
                          <a:pPr algn="ctr">
                            <a:lnSpc>
                              <a:spcPct val="100000"/>
                            </a:lnSpc>
                            <a:spcBef>
                              <a:spcPts val="0"/>
                            </a:spcBef>
                            <a:spcAft>
                              <a:spcPts val="0"/>
                            </a:spcAft>
                          </a:pPr>
                          <a:r>
                            <a:rPr lang="en-US" sz="1200" kern="0">
                              <a:effectLst/>
                              <a:ea typeface="+mn-ea"/>
                              <a:cs typeface="+mn-ea"/>
                            </a:rPr>
                            <a:t>0.8609</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1.2221</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0.9131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1.1307</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1.2594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96801227"/>
                      </a:ext>
                    </a:extLst>
                  </a:tr>
                  <a:tr h="373815">
                    <a:tc>
                      <a:txBody>
                        <a:bodyPr/>
                        <a:lstStyle/>
                        <a:p>
                          <a:endParaRPr lang="zh-CN"/>
                        </a:p>
                      </a:txBody>
                      <a:tcPr marL="68580" marR="68580" marT="0" marB="0">
                        <a:blipFill rotWithShape="1">
                          <a:blip r:embed="rId2"/>
                          <a:stretch>
                            <a:fillRect t="-512903" r="-1156250" b="-98387"/>
                          </a:stretch>
                        </a:blipFill>
                      </a:tcPr>
                    </a:tc>
                    <a:tc>
                      <a:txBody>
                        <a:bodyPr/>
                        <a:lstStyle/>
                        <a:p>
                          <a:pPr algn="ctr">
                            <a:lnSpc>
                              <a:spcPct val="100000"/>
                            </a:lnSpc>
                            <a:spcBef>
                              <a:spcPts val="0"/>
                            </a:spcBef>
                            <a:spcAft>
                              <a:spcPts val="0"/>
                            </a:spcAft>
                          </a:pPr>
                          <a:r>
                            <a:rPr lang="en-US" sz="1200" kern="0">
                              <a:effectLst/>
                              <a:ea typeface="+mn-ea"/>
                              <a:cs typeface="+mn-ea"/>
                            </a:rPr>
                            <a:t>0.2500</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0.4584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0.5064</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0.3842</a:t>
                          </a:r>
                          <a:endParaRPr lang="zh-CN" sz="12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a:effectLst/>
                              <a:ea typeface="+mn-ea"/>
                              <a:cs typeface="+mn-ea"/>
                            </a:rPr>
                            <a:t> </a:t>
                          </a:r>
                          <a:endParaRPr lang="zh-CN" sz="12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013611970"/>
                      </a:ext>
                    </a:extLst>
                  </a:tr>
                  <a:tr h="373815">
                    <a:tc>
                      <a:txBody>
                        <a:bodyPr/>
                        <a:lstStyle/>
                        <a:p>
                          <a:endParaRPr lang="zh-CN"/>
                        </a:p>
                      </a:txBody>
                      <a:tcPr marL="68580" marR="68580" marT="0" marB="0">
                        <a:blipFill rotWithShape="1">
                          <a:blip r:embed="rId2"/>
                          <a:stretch>
                            <a:fillRect t="-622951" r="-1156250"/>
                          </a:stretch>
                        </a:blipFill>
                      </a:tcPr>
                    </a:tc>
                    <a:tc>
                      <a:txBody>
                        <a:bodyPr/>
                        <a:lstStyle/>
                        <a:p>
                          <a:pPr algn="ctr">
                            <a:lnSpc>
                              <a:spcPct val="100000"/>
                            </a:lnSpc>
                            <a:spcBef>
                              <a:spcPts val="0"/>
                            </a:spcBef>
                            <a:spcAft>
                              <a:spcPts val="0"/>
                            </a:spcAft>
                          </a:pPr>
                          <a:r>
                            <a:rPr lang="en-US" sz="1200" kern="0" dirty="0">
                              <a:effectLst/>
                              <a:ea typeface="+mn-ea"/>
                              <a:cs typeface="+mn-ea"/>
                            </a:rPr>
                            <a:t>0.4584</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0.2500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0.3842</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0.6651</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0</a:t>
                          </a:r>
                          <a:endParaRPr lang="zh-CN" sz="12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200" kern="0" dirty="0">
                              <a:effectLst/>
                              <a:ea typeface="+mn-ea"/>
                              <a:cs typeface="+mn-ea"/>
                            </a:rPr>
                            <a:t> </a:t>
                          </a:r>
                          <a:endParaRPr lang="zh-CN" sz="12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3620513768"/>
                      </a:ext>
                    </a:extLst>
                  </a:tr>
                </a:tbl>
              </a:graphicData>
            </a:graphic>
          </p:graphicFrame>
        </mc:Fallback>
      </mc:AlternateContent>
      <mc:AlternateContent xmlns:mc="http://schemas.openxmlformats.org/markup-compatibility/2006" xmlns:a14="http://schemas.microsoft.com/office/drawing/2010/main">
        <mc:Choice Requires="a14">
          <p:sp>
            <p:nvSpPr>
              <p:cNvPr id="4" name="矩形 3"/>
              <p:cNvSpPr/>
              <p:nvPr/>
            </p:nvSpPr>
            <p:spPr>
              <a:xfrm>
                <a:off x="215516" y="3212976"/>
                <a:ext cx="8712968" cy="3008000"/>
              </a:xfrm>
              <a:prstGeom prst="rect">
                <a:avLst/>
              </a:prstGeom>
            </p:spPr>
            <p:txBody>
              <a:bodyPr wrap="square">
                <a:spAutoFit/>
              </a:bodyPr>
              <a:lstStyle/>
              <a:p>
                <a:r>
                  <a:rPr kumimoji="1" lang="zh-CN" altLang="zh-CN" dirty="0">
                    <a:cs typeface="+mn-ea"/>
                  </a:rPr>
                  <a:t>分别将每个数据点分配到聚类中心与其距离最近的簇中，得到第一次聚类结果为：</a:t>
                </a:r>
                <a:endParaRPr kumimoji="1" lang="en-US" altLang="zh-CN" dirty="0">
                  <a:cs typeface="+mn-ea"/>
                </a:endParaRPr>
              </a:p>
              <a:p>
                <a:pPr algn="ctr"/>
                <a14:m>
                  <m:oMath xmlns:m="http://schemas.openxmlformats.org/officeDocument/2006/math">
                    <m:sSub>
                      <m:sSubPr>
                        <m:ctrlPr>
                          <a:rPr lang="zh-CN" altLang="zh-CN" i="1">
                            <a:latin typeface="Cambria Math"/>
                            <a:cs typeface="+mn-ea"/>
                          </a:rPr>
                        </m:ctrlPr>
                      </m:sSubPr>
                      <m:e>
                        <m:r>
                          <a:rPr lang="en-US" altLang="zh-CN" i="1">
                            <a:latin typeface="Cambria Math" panose="02040503050406030204" pitchFamily="18" charset="0"/>
                            <a:cs typeface="+mn-ea"/>
                          </a:rPr>
                          <m:t>𝐶</m:t>
                        </m:r>
                      </m:e>
                      <m:sub>
                        <m:r>
                          <a:rPr lang="en-US" altLang="zh-CN" i="1">
                            <a:latin typeface="Cambria Math" panose="02040503050406030204" pitchFamily="18" charset="0"/>
                            <a:cs typeface="+mn-ea"/>
                          </a:rPr>
                          <m:t>1</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2</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3</m:t>
                        </m:r>
                      </m:sub>
                    </m:sSub>
                    <m:r>
                      <a:rPr lang="en-US" altLang="zh-CN" i="1">
                        <a:latin typeface="Cambria Math" panose="02040503050406030204" pitchFamily="18" charset="0"/>
                        <a:cs typeface="+mn-ea"/>
                      </a:rPr>
                      <m:t>}</m:t>
                    </m:r>
                  </m:oMath>
                </a14:m>
                <a:r>
                  <a:rPr lang="zh-CN" altLang="zh-CN" dirty="0">
                    <a:cs typeface="+mn-ea"/>
                  </a:rPr>
                  <a:t>；</a:t>
                </a:r>
                <a14:m>
                  <m:oMath xmlns:m="http://schemas.openxmlformats.org/officeDocument/2006/math">
                    <m:sSub>
                      <m:sSubPr>
                        <m:ctrlPr>
                          <a:rPr lang="zh-CN" altLang="zh-CN" i="1">
                            <a:latin typeface="Cambria Math"/>
                            <a:cs typeface="+mn-ea"/>
                          </a:rPr>
                        </m:ctrlPr>
                      </m:sSubPr>
                      <m:e>
                        <m:r>
                          <a:rPr lang="en-US" altLang="zh-CN" i="1">
                            <a:latin typeface="Cambria Math" panose="02040503050406030204" pitchFamily="18" charset="0"/>
                            <a:cs typeface="+mn-ea"/>
                          </a:rPr>
                          <m:t>𝐶</m:t>
                        </m:r>
                      </m:e>
                      <m:sub>
                        <m:r>
                          <a:rPr lang="en-US" altLang="zh-CN" i="1">
                            <a:latin typeface="Cambria Math" panose="02040503050406030204" pitchFamily="18" charset="0"/>
                            <a:cs typeface="+mn-ea"/>
                          </a:rPr>
                          <m:t>2</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4</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5</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9</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13</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14</m:t>
                        </m:r>
                      </m:sub>
                    </m:sSub>
                    <m:r>
                      <a:rPr lang="en-US" altLang="zh-CN" i="1">
                        <a:latin typeface="Cambria Math" panose="02040503050406030204" pitchFamily="18" charset="0"/>
                        <a:cs typeface="+mn-ea"/>
                      </a:rPr>
                      <m:t>}</m:t>
                    </m:r>
                  </m:oMath>
                </a14:m>
                <a:r>
                  <a:rPr lang="zh-CN" altLang="zh-CN" dirty="0">
                    <a:cs typeface="+mn-ea"/>
                  </a:rPr>
                  <a:t>；</a:t>
                </a:r>
                <a:endParaRPr lang="en-US" altLang="zh-CN" dirty="0">
                  <a:cs typeface="+mn-ea"/>
                </a:endParaRPr>
              </a:p>
              <a:p>
                <a:pPr algn="ctr"/>
                <a14:m>
                  <m:oMathPara xmlns:m="http://schemas.openxmlformats.org/officeDocument/2006/math">
                    <m:oMathParaPr>
                      <m:jc m:val="centerGroup"/>
                    </m:oMathParaPr>
                    <m:oMath xmlns:m="http://schemas.openxmlformats.org/officeDocument/2006/math">
                      <m:sSub>
                        <m:sSubPr>
                          <m:ctrlPr>
                            <a:rPr lang="zh-CN" altLang="zh-CN" i="1">
                              <a:latin typeface="Cambria Math"/>
                              <a:cs typeface="+mn-ea"/>
                            </a:rPr>
                          </m:ctrlPr>
                        </m:sSubPr>
                        <m:e>
                          <m:r>
                            <a:rPr lang="en-US" altLang="zh-CN" i="1">
                              <a:latin typeface="Cambria Math" panose="02040503050406030204" pitchFamily="18" charset="0"/>
                              <a:cs typeface="+mn-ea"/>
                            </a:rPr>
                            <m:t>𝐶</m:t>
                          </m:r>
                        </m:e>
                        <m:sub>
                          <m:r>
                            <a:rPr lang="en-US" altLang="zh-CN" i="1">
                              <a:latin typeface="Cambria Math" panose="02040503050406030204" pitchFamily="18" charset="0"/>
                              <a:cs typeface="+mn-ea"/>
                            </a:rPr>
                            <m:t>3</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6</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7</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8</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10</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11</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12</m:t>
                          </m:r>
                        </m:sub>
                      </m:sSub>
                      <m:r>
                        <a:rPr lang="en-US" altLang="zh-CN" i="1">
                          <a:latin typeface="Cambria Math" panose="02040503050406030204" pitchFamily="18" charset="0"/>
                          <a:cs typeface="+mn-ea"/>
                        </a:rPr>
                        <m:t>,</m:t>
                      </m:r>
                      <m:sSub>
                        <m:sSubPr>
                          <m:ctrlPr>
                            <a:rPr lang="zh-CN" altLang="zh-CN" i="1">
                              <a:latin typeface="Cambria Math"/>
                              <a:cs typeface="+mn-ea"/>
                            </a:rPr>
                          </m:ctrlPr>
                        </m:sSubPr>
                        <m:e>
                          <m:r>
                            <a:rPr lang="en-US" altLang="zh-CN" i="1">
                              <a:latin typeface="Cambria Math" panose="02040503050406030204" pitchFamily="18" charset="0"/>
                              <a:cs typeface="+mn-ea"/>
                            </a:rPr>
                            <m:t>𝑋</m:t>
                          </m:r>
                        </m:e>
                        <m:sub>
                          <m:r>
                            <a:rPr lang="en-US" altLang="zh-CN" i="1">
                              <a:latin typeface="Cambria Math" panose="02040503050406030204" pitchFamily="18" charset="0"/>
                              <a:cs typeface="+mn-ea"/>
                            </a:rPr>
                            <m:t>15</m:t>
                          </m:r>
                        </m:sub>
                      </m:sSub>
                      <m:r>
                        <a:rPr lang="en-US" altLang="zh-CN" i="1">
                          <a:latin typeface="Cambria Math" panose="02040503050406030204" pitchFamily="18" charset="0"/>
                          <a:cs typeface="+mn-ea"/>
                        </a:rPr>
                        <m:t>}</m:t>
                      </m:r>
                    </m:oMath>
                  </m:oMathPara>
                </a14:m>
                <a:endParaRPr lang="zh-CN" altLang="zh-CN" dirty="0">
                  <a:cs typeface="+mn-ea"/>
                </a:endParaRPr>
              </a:p>
              <a:p>
                <a:endParaRPr kumimoji="1" lang="en-US" altLang="zh-CN" dirty="0">
                  <a:cs typeface="+mn-ea"/>
                </a:endParaRPr>
              </a:p>
              <a:p>
                <a:r>
                  <a:rPr kumimoji="1" lang="zh-CN" altLang="zh-CN" dirty="0">
                    <a:cs typeface="+mn-ea"/>
                  </a:rPr>
                  <a:t>根据上述第一次聚类结果，对聚类中心做调整。对于</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1</m:t>
                        </m:r>
                      </m:sub>
                    </m:sSub>
                  </m:oMath>
                </a14:m>
                <a:r>
                  <a:rPr kumimoji="1" lang="zh-CN" altLang="zh-CN" dirty="0">
                    <a:cs typeface="+mn-ea"/>
                  </a:rPr>
                  <a:t>，有：</a:t>
                </a:r>
              </a:p>
              <a:p>
                <a:pPr/>
                <a14:m>
                  <m:oMathPara xmlns:m="http://schemas.openxmlformats.org/officeDocument/2006/math">
                    <m:oMathParaPr>
                      <m:jc m:val="centerGroup"/>
                    </m:oMathParaPr>
                    <m:oMath xmlns:m="http://schemas.openxmlformats.org/officeDocument/2006/math">
                      <m:sSubSup>
                        <m:sSubSupPr>
                          <m:ctrlPr>
                            <a:rPr kumimoji="1" lang="zh-CN" altLang="zh-CN" i="1">
                              <a:latin typeface="Cambria Math"/>
                              <a:cs typeface="+mn-ea"/>
                            </a:rPr>
                          </m:ctrlPr>
                        </m:sSubSupPr>
                        <m:e>
                          <m:r>
                            <a:rPr kumimoji="1" lang="en-US" altLang="zh-CN">
                              <a:latin typeface="Cambria Math" panose="02040503050406030204" pitchFamily="18" charset="0"/>
                              <a:cs typeface="+mn-ea"/>
                            </a:rPr>
                            <m:t>𝜇</m:t>
                          </m:r>
                        </m:e>
                        <m:sub>
                          <m:r>
                            <a:rPr kumimoji="1" lang="en-US" altLang="zh-CN">
                              <a:latin typeface="Cambria Math" panose="02040503050406030204" pitchFamily="18" charset="0"/>
                              <a:cs typeface="+mn-ea"/>
                            </a:rPr>
                            <m:t>1</m:t>
                          </m:r>
                        </m:sub>
                        <m:sup>
                          <m:r>
                            <a:rPr kumimoji="1" lang="en-US" altLang="zh-CN">
                              <a:latin typeface="Cambria Math" panose="02040503050406030204" pitchFamily="18" charset="0"/>
                              <a:cs typeface="+mn-ea"/>
                            </a:rPr>
                            <m:t>′</m:t>
                          </m:r>
                        </m:sup>
                      </m:sSubSup>
                      <m:r>
                        <a:rPr kumimoji="1" lang="en-US" altLang="zh-CN">
                          <a:latin typeface="Cambria Math" panose="02040503050406030204" pitchFamily="18" charset="0"/>
                          <a:cs typeface="+mn-ea"/>
                        </a:rPr>
                        <m:t>=</m:t>
                      </m:r>
                      <m:d>
                        <m:dPr>
                          <m:ctrlPr>
                            <a:rPr kumimoji="1" lang="zh-CN" altLang="zh-CN" i="1">
                              <a:latin typeface="Cambria Math"/>
                              <a:cs typeface="+mn-ea"/>
                            </a:rPr>
                          </m:ctrlPr>
                        </m:dPr>
                        <m:e>
                          <m:f>
                            <m:fPr>
                              <m:ctrlPr>
                                <a:rPr kumimoji="1" lang="zh-CN" altLang="zh-CN" i="1">
                                  <a:latin typeface="Cambria Math"/>
                                  <a:cs typeface="+mn-ea"/>
                                </a:rPr>
                              </m:ctrlPr>
                            </m:fPr>
                            <m:num>
                              <m:r>
                                <a:rPr kumimoji="1" lang="en-US" altLang="zh-CN">
                                  <a:latin typeface="Cambria Math" panose="02040503050406030204" pitchFamily="18" charset="0"/>
                                  <a:cs typeface="+mn-ea"/>
                                </a:rPr>
                                <m:t>0.3+0</m:t>
                              </m:r>
                            </m:num>
                            <m:den>
                              <m:r>
                                <a:rPr kumimoji="1" lang="en-US" altLang="zh-CN">
                                  <a:latin typeface="Cambria Math" panose="02040503050406030204" pitchFamily="18" charset="0"/>
                                  <a:cs typeface="+mn-ea"/>
                                </a:rPr>
                                <m:t>2</m:t>
                              </m:r>
                            </m:den>
                          </m:f>
                          <m:r>
                            <a:rPr kumimoji="1" lang="en-US" altLang="zh-CN">
                              <a:latin typeface="Cambria Math" panose="02040503050406030204" pitchFamily="18" charset="0"/>
                              <a:cs typeface="+mn-ea"/>
                            </a:rPr>
                            <m:t>,</m:t>
                          </m:r>
                          <m:f>
                            <m:fPr>
                              <m:ctrlPr>
                                <a:rPr kumimoji="1" lang="zh-CN" altLang="zh-CN" i="1">
                                  <a:latin typeface="Cambria Math"/>
                                  <a:cs typeface="+mn-ea"/>
                                </a:rPr>
                              </m:ctrlPr>
                            </m:fPr>
                            <m:num>
                              <m:r>
                                <a:rPr kumimoji="1" lang="en-US" altLang="zh-CN">
                                  <a:latin typeface="Cambria Math" panose="02040503050406030204" pitchFamily="18" charset="0"/>
                                  <a:cs typeface="+mn-ea"/>
                                </a:rPr>
                                <m:t>0.15+0</m:t>
                              </m:r>
                            </m:num>
                            <m:den>
                              <m:r>
                                <a:rPr kumimoji="1" lang="en-US" altLang="zh-CN">
                                  <a:latin typeface="Cambria Math" panose="02040503050406030204" pitchFamily="18" charset="0"/>
                                  <a:cs typeface="+mn-ea"/>
                                </a:rPr>
                                <m:t>2</m:t>
                              </m:r>
                            </m:den>
                          </m:f>
                          <m:r>
                            <a:rPr kumimoji="1" lang="en-US" altLang="zh-CN">
                              <a:latin typeface="Cambria Math" panose="02040503050406030204" pitchFamily="18" charset="0"/>
                              <a:cs typeface="+mn-ea"/>
                            </a:rPr>
                            <m:t>,</m:t>
                          </m:r>
                          <m:f>
                            <m:fPr>
                              <m:ctrlPr>
                                <a:rPr kumimoji="1" lang="zh-CN" altLang="zh-CN" i="1">
                                  <a:latin typeface="Cambria Math"/>
                                  <a:cs typeface="+mn-ea"/>
                                </a:rPr>
                              </m:ctrlPr>
                            </m:fPr>
                            <m:num>
                              <m:r>
                                <a:rPr kumimoji="1" lang="en-US" altLang="zh-CN">
                                  <a:latin typeface="Cambria Math" panose="02040503050406030204" pitchFamily="18" charset="0"/>
                                  <a:cs typeface="+mn-ea"/>
                                </a:rPr>
                                <m:t>0.19+0.13</m:t>
                              </m:r>
                            </m:num>
                            <m:den>
                              <m:r>
                                <a:rPr kumimoji="1" lang="en-US" altLang="zh-CN">
                                  <a:latin typeface="Cambria Math" panose="02040503050406030204" pitchFamily="18" charset="0"/>
                                  <a:cs typeface="+mn-ea"/>
                                </a:rPr>
                                <m:t>2</m:t>
                              </m:r>
                            </m:den>
                          </m:f>
                        </m:e>
                      </m:d>
                      <m:r>
                        <a:rPr kumimoji="1" lang="en-US" altLang="zh-CN">
                          <a:latin typeface="Cambria Math" panose="02040503050406030204" pitchFamily="18" charset="0"/>
                          <a:cs typeface="+mn-ea"/>
                        </a:rPr>
                        <m:t>=(0.15,0.075,0.16)</m:t>
                      </m:r>
                    </m:oMath>
                  </m:oMathPara>
                </a14:m>
                <a:endParaRPr kumimoji="1" lang="en-US" altLang="zh-CN" dirty="0">
                  <a:cs typeface="+mn-ea"/>
                </a:endParaRPr>
              </a:p>
              <a:p>
                <a:endParaRPr kumimoji="1" lang="en-US" altLang="zh-CN" dirty="0">
                  <a:cs typeface="+mn-ea"/>
                </a:endParaRPr>
              </a:p>
              <a:p>
                <a:r>
                  <a:rPr kumimoji="1" lang="zh-CN" altLang="zh-CN" dirty="0">
                    <a:cs typeface="+mn-ea"/>
                  </a:rPr>
                  <a:t>同理可将第二个簇</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2</m:t>
                        </m:r>
                      </m:sub>
                    </m:sSub>
                  </m:oMath>
                </a14:m>
                <a:r>
                  <a:rPr kumimoji="1" lang="zh-CN" altLang="zh-CN" dirty="0">
                    <a:cs typeface="+mn-ea"/>
                  </a:rPr>
                  <a:t>和第三个簇</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3</m:t>
                        </m:r>
                      </m:sub>
                    </m:sSub>
                  </m:oMath>
                </a14:m>
                <a:r>
                  <a:rPr kumimoji="1" lang="zh-CN" altLang="zh-CN" dirty="0">
                    <a:cs typeface="+mn-ea"/>
                  </a:rPr>
                  <a:t>的聚类中心进行调整，分别得到</a:t>
                </a:r>
              </a:p>
              <a:p>
                <a:pPr/>
                <a14:m>
                  <m:oMathPara xmlns:m="http://schemas.openxmlformats.org/officeDocument/2006/math">
                    <m:oMathParaPr>
                      <m:jc m:val="centerGroup"/>
                    </m:oMathParaPr>
                    <m:oMath xmlns:m="http://schemas.openxmlformats.org/officeDocument/2006/math">
                      <m:sSubSup>
                        <m:sSubSupPr>
                          <m:ctrlPr>
                            <a:rPr kumimoji="1" lang="zh-CN" altLang="zh-CN" i="1">
                              <a:latin typeface="Cambria Math"/>
                              <a:cs typeface="+mn-ea"/>
                            </a:rPr>
                          </m:ctrlPr>
                        </m:sSubSupPr>
                        <m:e>
                          <m:r>
                            <a:rPr kumimoji="1" lang="en-US" altLang="zh-CN">
                              <a:latin typeface="Cambria Math" panose="02040503050406030204" pitchFamily="18" charset="0"/>
                              <a:cs typeface="+mn-ea"/>
                            </a:rPr>
                            <m:t>𝜇</m:t>
                          </m:r>
                        </m:e>
                        <m:sub>
                          <m:r>
                            <a:rPr kumimoji="1" lang="en-US" altLang="zh-CN">
                              <a:latin typeface="Cambria Math" panose="02040503050406030204" pitchFamily="18" charset="0"/>
                              <a:cs typeface="+mn-ea"/>
                            </a:rPr>
                            <m:t>2</m:t>
                          </m:r>
                        </m:sub>
                        <m:sup>
                          <m:r>
                            <a:rPr kumimoji="1" lang="en-US" altLang="zh-CN">
                              <a:latin typeface="Cambria Math" panose="02040503050406030204" pitchFamily="18" charset="0"/>
                              <a:cs typeface="+mn-ea"/>
                            </a:rPr>
                            <m:t>′</m:t>
                          </m:r>
                        </m:sup>
                      </m:sSubSup>
                      <m:r>
                        <a:rPr kumimoji="1" lang="en-US" altLang="zh-CN">
                          <a:latin typeface="Cambria Math" panose="02040503050406030204" pitchFamily="18" charset="0"/>
                          <a:cs typeface="+mn-ea"/>
                        </a:rPr>
                        <m:t>=</m:t>
                      </m:r>
                      <m:d>
                        <m:dPr>
                          <m:ctrlPr>
                            <a:rPr kumimoji="1" lang="zh-CN" altLang="zh-CN" i="1">
                              <a:latin typeface="Cambria Math"/>
                              <a:cs typeface="+mn-ea"/>
                            </a:rPr>
                          </m:ctrlPr>
                        </m:dPr>
                        <m:e>
                          <m:r>
                            <a:rPr kumimoji="1" lang="en-US" altLang="zh-CN">
                              <a:latin typeface="Cambria Math" panose="02040503050406030204" pitchFamily="18" charset="0"/>
                              <a:cs typeface="+mn-ea"/>
                            </a:rPr>
                            <m:t>0.528,0.744,0.412</m:t>
                          </m:r>
                        </m:e>
                      </m:d>
                      <m:r>
                        <a:rPr kumimoji="1" lang="en-US" altLang="zh-CN">
                          <a:latin typeface="Cambria Math" panose="02040503050406030204" pitchFamily="18" charset="0"/>
                          <a:cs typeface="+mn-ea"/>
                        </a:rPr>
                        <m:t>,</m:t>
                      </m:r>
                      <m:sSubSup>
                        <m:sSubSupPr>
                          <m:ctrlPr>
                            <a:rPr kumimoji="1" lang="zh-CN" altLang="zh-CN" i="1">
                              <a:latin typeface="Cambria Math"/>
                              <a:cs typeface="+mn-ea"/>
                            </a:rPr>
                          </m:ctrlPr>
                        </m:sSubSupPr>
                        <m:e>
                          <m:r>
                            <a:rPr kumimoji="1" lang="en-US" altLang="zh-CN">
                              <a:latin typeface="Cambria Math" panose="02040503050406030204" pitchFamily="18" charset="0"/>
                              <a:cs typeface="+mn-ea"/>
                            </a:rPr>
                            <m:t>𝜇</m:t>
                          </m:r>
                        </m:e>
                        <m:sub>
                          <m:r>
                            <a:rPr kumimoji="1" lang="en-US" altLang="zh-CN">
                              <a:latin typeface="Cambria Math" panose="02040503050406030204" pitchFamily="18" charset="0"/>
                              <a:cs typeface="+mn-ea"/>
                            </a:rPr>
                            <m:t>3</m:t>
                          </m:r>
                        </m:sub>
                        <m:sup>
                          <m:r>
                            <a:rPr kumimoji="1" lang="en-US" altLang="zh-CN">
                              <a:latin typeface="Cambria Math" panose="02040503050406030204" pitchFamily="18" charset="0"/>
                              <a:cs typeface="+mn-ea"/>
                            </a:rPr>
                            <m:t>′</m:t>
                          </m:r>
                        </m:sup>
                      </m:sSubSup>
                      <m:r>
                        <a:rPr kumimoji="1" lang="en-US" altLang="zh-CN">
                          <a:latin typeface="Cambria Math" panose="02040503050406030204" pitchFamily="18" charset="0"/>
                          <a:cs typeface="+mn-ea"/>
                        </a:rPr>
                        <m:t>=(1,0.94,0.40625)</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15516" y="3212976"/>
                <a:ext cx="8712968" cy="3008000"/>
              </a:xfrm>
              <a:prstGeom prst="rect">
                <a:avLst/>
              </a:prstGeom>
              <a:blipFill rotWithShape="1">
                <a:blip r:embed="rId3"/>
                <a:stretch>
                  <a:fillRect l="-559" t="-161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t>74</a:t>
            </a:fld>
            <a:endParaRPr lang="zh-CN" altLang="en-US"/>
          </a:p>
        </p:txBody>
      </p:sp>
    </p:spTree>
    <p:extLst>
      <p:ext uri="{BB962C8B-B14F-4D97-AF65-F5344CB8AC3E}">
        <p14:creationId xmlns:p14="http://schemas.microsoft.com/office/powerpoint/2010/main" val="143147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323D4309-E31D-430B-A549-B62C08AE2A82}"/>
              </a:ext>
            </a:extLst>
          </p:cNvPr>
          <p:cNvSpPr/>
          <p:nvPr/>
        </p:nvSpPr>
        <p:spPr>
          <a:xfrm>
            <a:off x="791580" y="1589256"/>
            <a:ext cx="7560840" cy="400110"/>
          </a:xfrm>
          <a:prstGeom prst="rect">
            <a:avLst/>
          </a:prstGeom>
        </p:spPr>
        <p:txBody>
          <a:bodyPr wrap="square">
            <a:spAutoFit/>
          </a:bodyPr>
          <a:lstStyle/>
          <a:p>
            <a:pPr lvl="0"/>
            <a:r>
              <a:rPr kumimoji="1" lang="en-US" altLang="zh-CN" sz="2000" dirty="0">
                <a:solidFill>
                  <a:schemeClr val="tx1"/>
                </a:solidFill>
                <a:latin typeface="+mn-ea"/>
                <a:ea typeface="+mn-ea"/>
                <a:cs typeface="+mn-ea"/>
              </a:rPr>
              <a:t>       </a:t>
            </a:r>
          </a:p>
        </p:txBody>
      </p:sp>
      <p:sp>
        <p:nvSpPr>
          <p:cNvPr id="2" name="矩形 1">
            <a:extLst>
              <a:ext uri="{FF2B5EF4-FFF2-40B4-BE49-F238E27FC236}">
                <a16:creationId xmlns="" xmlns:mc="http://schemas.openxmlformats.org/markup-compatibility/2006" xmlns:a14="http://schemas.microsoft.com/office/drawing/2010/main" xmlns:a16="http://schemas.microsoft.com/office/drawing/2014/main" id="{5E1F6882-EE0E-4ADC-BDC8-1A854907DCA8}"/>
              </a:ext>
            </a:extLst>
          </p:cNvPr>
          <p:cNvSpPr/>
          <p:nvPr/>
        </p:nvSpPr>
        <p:spPr>
          <a:xfrm>
            <a:off x="611560" y="764704"/>
            <a:ext cx="2484276" cy="3323987"/>
          </a:xfrm>
          <a:prstGeom prst="rect">
            <a:avLst/>
          </a:prstGeom>
        </p:spPr>
        <p:txBody>
          <a:bodyPr wrap="square">
            <a:spAutoFit/>
          </a:bodyPr>
          <a:lstStyle/>
          <a:p>
            <a:r>
              <a:rPr kumimoji="1" lang="zh-CN" altLang="zh-CN" dirty="0">
                <a:solidFill>
                  <a:schemeClr val="tx1"/>
                </a:solidFill>
                <a:ea typeface="+mn-ea"/>
                <a:cs typeface="+mn-ea"/>
              </a:rPr>
              <a:t>计算各数据点与更新后的聚类中心的</a:t>
            </a:r>
            <a:r>
              <a:rPr kumimoji="1" lang="zh-CN" altLang="zh-CN" dirty="0" smtClean="0">
                <a:solidFill>
                  <a:schemeClr val="tx1"/>
                </a:solidFill>
                <a:ea typeface="+mn-ea"/>
                <a:cs typeface="+mn-ea"/>
              </a:rPr>
              <a:t>距离。</a:t>
            </a:r>
            <a:r>
              <a:rPr kumimoji="1" lang="en-US" altLang="zh-CN" dirty="0" smtClean="0">
                <a:solidFill>
                  <a:schemeClr val="tx1"/>
                </a:solidFill>
                <a:ea typeface="+mn-ea"/>
                <a:cs typeface="+mn-ea"/>
              </a:rPr>
              <a:t>            </a:t>
            </a:r>
            <a:endParaRPr kumimoji="1" lang="en-US" altLang="zh-CN" dirty="0">
              <a:solidFill>
                <a:schemeClr val="tx1"/>
              </a:solidFill>
              <a:ea typeface="+mn-ea"/>
              <a:cs typeface="+mn-ea"/>
            </a:endParaRPr>
          </a:p>
          <a:p>
            <a:pPr algn="ctr"/>
            <a:endParaRPr kumimoji="1" lang="en-US" altLang="zh-CN" dirty="0">
              <a:solidFill>
                <a:schemeClr val="tx1"/>
              </a:solidFill>
              <a:ea typeface="+mn-ea"/>
              <a:cs typeface="+mn-ea"/>
            </a:endParaRPr>
          </a:p>
          <a:p>
            <a:pPr algn="ctr"/>
            <a:r>
              <a:rPr kumimoji="1" lang="en-US" altLang="zh-CN" dirty="0">
                <a:solidFill>
                  <a:schemeClr val="tx1"/>
                </a:solidFill>
                <a:ea typeface="+mn-ea"/>
                <a:cs typeface="+mn-ea"/>
              </a:rPr>
              <a:t>  </a:t>
            </a:r>
            <a:endParaRPr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kumimoji="1" lang="en-US" altLang="zh-CN" sz="2000" dirty="0">
              <a:solidFill>
                <a:schemeClr val="tx1"/>
              </a:solidFill>
              <a:ea typeface="+mn-ea"/>
              <a:cs typeface="+mn-ea"/>
            </a:endParaRPr>
          </a:p>
          <a:p>
            <a:endParaRPr lang="zh-CN" altLang="en-US" dirty="0">
              <a:ea typeface="+mn-ea"/>
              <a:cs typeface="+mn-ea"/>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 xmlns:a16="http://schemas.microsoft.com/office/drawing/2014/main" id="{0C6C2027-9214-4061-B453-2576F9CA5844}"/>
                  </a:ext>
                </a:extLst>
              </p:cNvPr>
              <p:cNvGraphicFramePr>
                <a:graphicFrameLocks noGrp="1"/>
              </p:cNvGraphicFramePr>
              <p:nvPr>
                <p:extLst>
                  <p:ext uri="{D42A27DB-BD31-4B8C-83A1-F6EECF244321}">
                    <p14:modId xmlns:p14="http://schemas.microsoft.com/office/powerpoint/2010/main" val="3867893934"/>
                  </p:ext>
                </p:extLst>
              </p:nvPr>
            </p:nvGraphicFramePr>
            <p:xfrm>
              <a:off x="3419872" y="764704"/>
              <a:ext cx="5578529" cy="2618492"/>
            </p:xfrm>
            <a:graphic>
              <a:graphicData uri="http://schemas.openxmlformats.org/drawingml/2006/table">
                <a:tbl>
                  <a:tblPr firstRow="1" firstCol="1" bandRow="1">
                    <a:tableStyleId>{5940675A-B579-460E-94D1-54222C63F5DA}</a:tableStyleId>
                  </a:tblPr>
                  <a:tblGrid>
                    <a:gridCol w="619451">
                      <a:extLst>
                        <a:ext uri="{9D8B030D-6E8A-4147-A177-3AD203B41FA5}">
                          <a16:colId xmlns="" xmlns:a16="http://schemas.microsoft.com/office/drawing/2014/main" val="3905387134"/>
                        </a:ext>
                      </a:extLst>
                    </a:gridCol>
                    <a:gridCol w="615113">
                      <a:extLst>
                        <a:ext uri="{9D8B030D-6E8A-4147-A177-3AD203B41FA5}">
                          <a16:colId xmlns="" xmlns:a16="http://schemas.microsoft.com/office/drawing/2014/main" val="2529183528"/>
                        </a:ext>
                      </a:extLst>
                    </a:gridCol>
                    <a:gridCol w="614246">
                      <a:extLst>
                        <a:ext uri="{9D8B030D-6E8A-4147-A177-3AD203B41FA5}">
                          <a16:colId xmlns="" xmlns:a16="http://schemas.microsoft.com/office/drawing/2014/main" val="323173378"/>
                        </a:ext>
                      </a:extLst>
                    </a:gridCol>
                    <a:gridCol w="615113">
                      <a:extLst>
                        <a:ext uri="{9D8B030D-6E8A-4147-A177-3AD203B41FA5}">
                          <a16:colId xmlns="" xmlns:a16="http://schemas.microsoft.com/office/drawing/2014/main" val="3841954922"/>
                        </a:ext>
                      </a:extLst>
                    </a:gridCol>
                    <a:gridCol w="615113">
                      <a:extLst>
                        <a:ext uri="{9D8B030D-6E8A-4147-A177-3AD203B41FA5}">
                          <a16:colId xmlns="" xmlns:a16="http://schemas.microsoft.com/office/drawing/2014/main" val="1798804552"/>
                        </a:ext>
                      </a:extLst>
                    </a:gridCol>
                    <a:gridCol w="615113">
                      <a:extLst>
                        <a:ext uri="{9D8B030D-6E8A-4147-A177-3AD203B41FA5}">
                          <a16:colId xmlns="" xmlns:a16="http://schemas.microsoft.com/office/drawing/2014/main" val="1223598510"/>
                        </a:ext>
                      </a:extLst>
                    </a:gridCol>
                    <a:gridCol w="614246">
                      <a:extLst>
                        <a:ext uri="{9D8B030D-6E8A-4147-A177-3AD203B41FA5}">
                          <a16:colId xmlns="" xmlns:a16="http://schemas.microsoft.com/office/drawing/2014/main" val="2646394730"/>
                        </a:ext>
                      </a:extLst>
                    </a:gridCol>
                    <a:gridCol w="615113">
                      <a:extLst>
                        <a:ext uri="{9D8B030D-6E8A-4147-A177-3AD203B41FA5}">
                          <a16:colId xmlns="" xmlns:a16="http://schemas.microsoft.com/office/drawing/2014/main" val="3902999831"/>
                        </a:ext>
                      </a:extLst>
                    </a:gridCol>
                    <a:gridCol w="655021">
                      <a:extLst>
                        <a:ext uri="{9D8B030D-6E8A-4147-A177-3AD203B41FA5}">
                          <a16:colId xmlns="" xmlns:a16="http://schemas.microsoft.com/office/drawing/2014/main" val="1213449780"/>
                        </a:ext>
                      </a:extLst>
                    </a:gridCol>
                  </a:tblGrid>
                  <a:tr h="345990">
                    <a:tc>
                      <a:txBody>
                        <a:bodyPr/>
                        <a:lstStyle/>
                        <a:p>
                          <a:pPr algn="ctr">
                            <a:lnSpc>
                              <a:spcPct val="100000"/>
                            </a:lnSpc>
                            <a:spcBef>
                              <a:spcPts val="0"/>
                            </a:spcBef>
                            <a:spcAft>
                              <a:spcPts val="0"/>
                            </a:spcAft>
                          </a:pPr>
                          <a:r>
                            <a:rPr lang="zh-CN" sz="1100" kern="0" dirty="0">
                              <a:effectLst/>
                              <a:ea typeface="+mn-ea"/>
                              <a:cs typeface="+mn-ea"/>
                            </a:rPr>
                            <a:t>队伍</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m:t>
                                    </m:r>
                                  </m:sub>
                                </m:sSub>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2</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3</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4</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5</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6</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7</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8</m:t>
                                    </m:r>
                                  </m:sub>
                                </m:sSub>
                              </m:oMath>
                            </m:oMathPara>
                          </a14:m>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563659911"/>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1</m:t>
                                    </m:r>
                                  </m:sub>
                                  <m:sup>
                                    <m:r>
                                      <a:rPr lang="en-US" sz="1100" kern="0">
                                        <a:effectLst/>
                                        <a:latin typeface="Cambria Math" panose="02040503050406030204" pitchFamily="18" charset="0"/>
                                        <a:ea typeface="+mn-ea"/>
                                        <a:cs typeface="+mn-ea"/>
                                      </a:rPr>
                                      <m:t>′</m:t>
                                    </m:r>
                                  </m:sup>
                                </m:sSubSup>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1.3014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0.1704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0.1704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0.6967</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0.7083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1.2664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1.1434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1.1434</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767037977"/>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2</m:t>
                                    </m:r>
                                  </m:sub>
                                  <m:sup>
                                    <m:r>
                                      <a:rPr lang="en-US" sz="1100" kern="0">
                                        <a:effectLst/>
                                        <a:latin typeface="Cambria Math" panose="02040503050406030204" pitchFamily="18" charset="0"/>
                                        <a:ea typeface="+mn-ea"/>
                                        <a:cs typeface="+mn-ea"/>
                                      </a:rPr>
                                      <m:t>′</m:t>
                                    </m:r>
                                  </m:sup>
                                </m:sSubSup>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0.8092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0.8443</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0.3308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0.4197</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0.6768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0.4804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0.4804</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2495441199"/>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3</m:t>
                                    </m:r>
                                  </m:sub>
                                  <m:sup>
                                    <m:r>
                                      <a:rPr lang="en-US" sz="1100" kern="0">
                                        <a:effectLst/>
                                        <a:latin typeface="Cambria Math" panose="02040503050406030204" pitchFamily="18" charset="0"/>
                                        <a:ea typeface="+mn-ea"/>
                                        <a:cs typeface="+mn-ea"/>
                                      </a:rPr>
                                      <m:t>′</m:t>
                                    </m:r>
                                  </m:sup>
                                </m:sSubSup>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1.1918</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1.3040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0.7965</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0.8014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0.4107</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0.2030</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0.2030</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139990415"/>
                      </a:ext>
                    </a:extLst>
                  </a:tr>
                  <a:tr h="351326">
                    <a:tc>
                      <a:txBody>
                        <a:bodyPr/>
                        <a:lstStyle/>
                        <a:p>
                          <a:pPr algn="ctr">
                            <a:lnSpc>
                              <a:spcPct val="100000"/>
                            </a:lnSpc>
                            <a:spcBef>
                              <a:spcPts val="0"/>
                            </a:spcBef>
                            <a:spcAft>
                              <a:spcPts val="0"/>
                            </a:spcAft>
                          </a:pPr>
                          <a:r>
                            <a:rPr lang="zh-CN" sz="1100" kern="0">
                              <a:effectLst/>
                              <a:ea typeface="+mn-ea"/>
                              <a:cs typeface="+mn-ea"/>
                            </a:rPr>
                            <a:t>队伍</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9</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10</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11</m:t>
                                    </m:r>
                                  </m:sub>
                                </m:sSub>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12</m:t>
                                    </m:r>
                                  </m:sub>
                                </m:sSub>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13</m:t>
                                    </m:r>
                                  </m:sub>
                                </m:sSub>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14</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zh-CN" sz="1100" i="1" kern="0">
                                        <a:effectLst/>
                                        <a:latin typeface="Cambria Math"/>
                                        <a:ea typeface="+mn-ea"/>
                                        <a:cs typeface="+mn-ea"/>
                                      </a:rPr>
                                    </m:ctrlPr>
                                  </m:sSubPr>
                                  <m:e>
                                    <m:r>
                                      <a:rPr lang="en-US" sz="1100" kern="0">
                                        <a:effectLst/>
                                        <a:latin typeface="Cambria Math" panose="02040503050406030204" pitchFamily="18" charset="0"/>
                                        <a:ea typeface="+mn-ea"/>
                                        <a:cs typeface="+mn-ea"/>
                                      </a:rPr>
                                      <m:t>𝑋</m:t>
                                    </m:r>
                                  </m:e>
                                  <m:sub>
                                    <m:r>
                                      <a:rPr lang="en-US" sz="1100" kern="0">
                                        <a:effectLst/>
                                        <a:latin typeface="Cambria Math" panose="02040503050406030204" pitchFamily="18" charset="0"/>
                                        <a:ea typeface="+mn-ea"/>
                                        <a:cs typeface="+mn-ea"/>
                                      </a:rPr>
                                      <m:t>15</m:t>
                                    </m:r>
                                  </m:sub>
                                </m:sSub>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 </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1362079866"/>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1</m:t>
                                    </m:r>
                                  </m:sub>
                                  <m:sup>
                                    <m:r>
                                      <a:rPr lang="en-US" sz="1100" kern="0">
                                        <a:effectLst/>
                                        <a:latin typeface="Cambria Math" panose="02040503050406030204" pitchFamily="18" charset="0"/>
                                        <a:ea typeface="+mn-ea"/>
                                        <a:cs typeface="+mn-ea"/>
                                      </a:rPr>
                                      <m:t>′</m:t>
                                    </m:r>
                                  </m:sup>
                                </m:sSubSup>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0.8831</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1.3014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1.2595</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1.3014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0.9420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1.1722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1.3014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 </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4111212433"/>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2</m:t>
                                    </m:r>
                                  </m:sub>
                                  <m:sup>
                                    <m:r>
                                      <a:rPr lang="en-US" sz="1100" kern="0">
                                        <a:effectLst/>
                                        <a:latin typeface="Cambria Math" panose="02040503050406030204" pitchFamily="18" charset="0"/>
                                        <a:ea typeface="+mn-ea"/>
                                        <a:cs typeface="+mn-ea"/>
                                      </a:rPr>
                                      <m:t>′</m:t>
                                    </m:r>
                                  </m:sup>
                                </m:sSubSup>
                              </m:oMath>
                            </m:oMathPara>
                          </a14:m>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0.2368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0.5441</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0.5609</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0.1939</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0.6160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 </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3363756711"/>
                      </a:ext>
                    </a:extLst>
                  </a:tr>
                  <a:tr h="320196">
                    <a:tc>
                      <a:txBody>
                        <a:bodyPr/>
                        <a:lstStyle/>
                        <a:p>
                          <a:pPr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CN" sz="1100" i="1" kern="0">
                                        <a:effectLst/>
                                        <a:latin typeface="Cambria Math"/>
                                        <a:ea typeface="+mn-ea"/>
                                        <a:cs typeface="+mn-ea"/>
                                      </a:rPr>
                                    </m:ctrlPr>
                                  </m:sSubSupPr>
                                  <m:e>
                                    <m:r>
                                      <a:rPr lang="en-US" sz="1100" kern="0">
                                        <a:effectLst/>
                                        <a:latin typeface="Cambria Math" panose="02040503050406030204" pitchFamily="18" charset="0"/>
                                        <a:ea typeface="+mn-ea"/>
                                        <a:cs typeface="+mn-ea"/>
                                      </a:rPr>
                                      <m:t>𝜇</m:t>
                                    </m:r>
                                  </m:e>
                                  <m:sub>
                                    <m:r>
                                      <a:rPr lang="en-US" sz="1100" kern="0">
                                        <a:effectLst/>
                                        <a:latin typeface="Cambria Math" panose="02040503050406030204" pitchFamily="18" charset="0"/>
                                        <a:ea typeface="+mn-ea"/>
                                        <a:cs typeface="+mn-ea"/>
                                      </a:rPr>
                                      <m:t>3</m:t>
                                    </m:r>
                                  </m:sub>
                                  <m:sup>
                                    <m:r>
                                      <a:rPr lang="en-US" sz="1100" kern="0">
                                        <a:effectLst/>
                                        <a:latin typeface="Cambria Math" panose="02040503050406030204" pitchFamily="18" charset="0"/>
                                        <a:ea typeface="+mn-ea"/>
                                        <a:cs typeface="+mn-ea"/>
                                      </a:rPr>
                                      <m:t>′</m:t>
                                    </m:r>
                                  </m:sup>
                                </m:sSubSup>
                              </m:oMath>
                            </m:oMathPara>
                          </a14:m>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0.3832</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0.1674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0.3622</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0.7142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0.1113</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 </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 xmlns:a16="http://schemas.microsoft.com/office/drawing/2014/main" val="581870801"/>
                      </a:ext>
                    </a:extLst>
                  </a:tr>
                </a:tbl>
              </a:graphicData>
            </a:graphic>
          </p:graphicFrame>
        </mc:Choice>
        <mc:Fallback xmlns="">
          <p:graphicFrame>
            <p:nvGraphicFramePr>
              <p:cNvPr id="3" name="表格 2">
                <a:extLst>
                  <a:ext uri="{FF2B5EF4-FFF2-40B4-BE49-F238E27FC236}">
                    <a16:creationId xmlns:a16="http://schemas.microsoft.com/office/drawing/2014/main" xmlns:a14="http://schemas.microsoft.com/office/drawing/2010/main" xmlns="" id="{0C6C2027-9214-4061-B453-2576F9CA5844}"/>
                  </a:ext>
                </a:extLst>
              </p:cNvPr>
              <p:cNvGraphicFramePr>
                <a:graphicFrameLocks noGrp="1"/>
              </p:cNvGraphicFramePr>
              <p:nvPr>
                <p:extLst>
                  <p:ext uri="{D42A27DB-BD31-4B8C-83A1-F6EECF244321}">
                    <p14:modId xmlns:p14="http://schemas.microsoft.com/office/powerpoint/2010/main" val="3867893934"/>
                  </p:ext>
                </p:extLst>
              </p:nvPr>
            </p:nvGraphicFramePr>
            <p:xfrm>
              <a:off x="3419872" y="764704"/>
              <a:ext cx="5578529" cy="2618492"/>
            </p:xfrm>
            <a:graphic>
              <a:graphicData uri="http://schemas.openxmlformats.org/drawingml/2006/table">
                <a:tbl>
                  <a:tblPr firstRow="1" firstCol="1" bandRow="1">
                    <a:tableStyleId>{5940675A-B579-460E-94D1-54222C63F5DA}</a:tableStyleId>
                  </a:tblPr>
                  <a:tblGrid>
                    <a:gridCol w="619451">
                      <a:extLst>
                        <a:ext uri="{9D8B030D-6E8A-4147-A177-3AD203B41FA5}">
                          <a16:colId xmlns:a16="http://schemas.microsoft.com/office/drawing/2014/main" xmlns:a14="http://schemas.microsoft.com/office/drawing/2010/main" xmlns="" val="3905387134"/>
                        </a:ext>
                      </a:extLst>
                    </a:gridCol>
                    <a:gridCol w="615113">
                      <a:extLst>
                        <a:ext uri="{9D8B030D-6E8A-4147-A177-3AD203B41FA5}">
                          <a16:colId xmlns:a16="http://schemas.microsoft.com/office/drawing/2014/main" xmlns:a14="http://schemas.microsoft.com/office/drawing/2010/main" xmlns="" val="2529183528"/>
                        </a:ext>
                      </a:extLst>
                    </a:gridCol>
                    <a:gridCol w="614246">
                      <a:extLst>
                        <a:ext uri="{9D8B030D-6E8A-4147-A177-3AD203B41FA5}">
                          <a16:colId xmlns:a16="http://schemas.microsoft.com/office/drawing/2014/main" xmlns:a14="http://schemas.microsoft.com/office/drawing/2010/main" xmlns="" val="323173378"/>
                        </a:ext>
                      </a:extLst>
                    </a:gridCol>
                    <a:gridCol w="615113">
                      <a:extLst>
                        <a:ext uri="{9D8B030D-6E8A-4147-A177-3AD203B41FA5}">
                          <a16:colId xmlns:a16="http://schemas.microsoft.com/office/drawing/2014/main" xmlns:a14="http://schemas.microsoft.com/office/drawing/2010/main" xmlns="" val="3841954922"/>
                        </a:ext>
                      </a:extLst>
                    </a:gridCol>
                    <a:gridCol w="615113">
                      <a:extLst>
                        <a:ext uri="{9D8B030D-6E8A-4147-A177-3AD203B41FA5}">
                          <a16:colId xmlns:a16="http://schemas.microsoft.com/office/drawing/2014/main" xmlns:a14="http://schemas.microsoft.com/office/drawing/2010/main" xmlns="" val="1798804552"/>
                        </a:ext>
                      </a:extLst>
                    </a:gridCol>
                    <a:gridCol w="615113">
                      <a:extLst>
                        <a:ext uri="{9D8B030D-6E8A-4147-A177-3AD203B41FA5}">
                          <a16:colId xmlns:a16="http://schemas.microsoft.com/office/drawing/2014/main" xmlns:a14="http://schemas.microsoft.com/office/drawing/2010/main" xmlns="" val="1223598510"/>
                        </a:ext>
                      </a:extLst>
                    </a:gridCol>
                    <a:gridCol w="614246">
                      <a:extLst>
                        <a:ext uri="{9D8B030D-6E8A-4147-A177-3AD203B41FA5}">
                          <a16:colId xmlns:a16="http://schemas.microsoft.com/office/drawing/2014/main" xmlns:a14="http://schemas.microsoft.com/office/drawing/2010/main" xmlns="" val="2646394730"/>
                        </a:ext>
                      </a:extLst>
                    </a:gridCol>
                    <a:gridCol w="615113">
                      <a:extLst>
                        <a:ext uri="{9D8B030D-6E8A-4147-A177-3AD203B41FA5}">
                          <a16:colId xmlns:a16="http://schemas.microsoft.com/office/drawing/2014/main" xmlns:a14="http://schemas.microsoft.com/office/drawing/2010/main" xmlns="" val="3902999831"/>
                        </a:ext>
                      </a:extLst>
                    </a:gridCol>
                    <a:gridCol w="655021">
                      <a:extLst>
                        <a:ext uri="{9D8B030D-6E8A-4147-A177-3AD203B41FA5}">
                          <a16:colId xmlns:a16="http://schemas.microsoft.com/office/drawing/2014/main" xmlns:a14="http://schemas.microsoft.com/office/drawing/2010/main" xmlns="" val="1213449780"/>
                        </a:ext>
                      </a:extLst>
                    </a:gridCol>
                  </a:tblGrid>
                  <a:tr h="345990">
                    <a:tc>
                      <a:txBody>
                        <a:bodyPr/>
                        <a:lstStyle/>
                        <a:p>
                          <a:pPr algn="ctr">
                            <a:lnSpc>
                              <a:spcPct val="100000"/>
                            </a:lnSpc>
                            <a:spcBef>
                              <a:spcPts val="0"/>
                            </a:spcBef>
                            <a:spcAft>
                              <a:spcPts val="0"/>
                            </a:spcAft>
                          </a:pPr>
                          <a:r>
                            <a:rPr lang="zh-CN" sz="1100" kern="0" dirty="0">
                              <a:effectLst/>
                              <a:ea typeface="+mn-ea"/>
                              <a:cs typeface="+mn-ea"/>
                            </a:rPr>
                            <a:t>队伍</a:t>
                          </a:r>
                          <a:endParaRPr lang="zh-CN" sz="1100" kern="100" dirty="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102000" t="-15789" r="-714000" b="-654386"/>
                          </a:stretch>
                        </a:blipFill>
                      </a:tcPr>
                    </a:tc>
                    <a:tc>
                      <a:txBody>
                        <a:bodyPr/>
                        <a:lstStyle/>
                        <a:p>
                          <a:endParaRPr lang="zh-CN"/>
                        </a:p>
                      </a:txBody>
                      <a:tcPr marL="68580" marR="68580" marT="0" marB="0">
                        <a:blipFill rotWithShape="1">
                          <a:blip r:embed="rId2"/>
                          <a:stretch>
                            <a:fillRect l="-200000" t="-15789" r="-606931" b="-654386"/>
                          </a:stretch>
                        </a:blipFill>
                      </a:tcPr>
                    </a:tc>
                    <a:tc>
                      <a:txBody>
                        <a:bodyPr/>
                        <a:lstStyle/>
                        <a:p>
                          <a:endParaRPr lang="zh-CN"/>
                        </a:p>
                      </a:txBody>
                      <a:tcPr marL="68580" marR="68580" marT="0" marB="0">
                        <a:blipFill rotWithShape="1">
                          <a:blip r:embed="rId2"/>
                          <a:stretch>
                            <a:fillRect l="-300000" t="-15789" r="-506931" b="-654386"/>
                          </a:stretch>
                        </a:blipFill>
                      </a:tcPr>
                    </a:tc>
                    <a:tc>
                      <a:txBody>
                        <a:bodyPr/>
                        <a:lstStyle/>
                        <a:p>
                          <a:endParaRPr lang="zh-CN"/>
                        </a:p>
                      </a:txBody>
                      <a:tcPr marL="68580" marR="68580" marT="0" marB="0">
                        <a:blipFill rotWithShape="1">
                          <a:blip r:embed="rId2"/>
                          <a:stretch>
                            <a:fillRect l="-400000" t="-15789" r="-406931" b="-654386"/>
                          </a:stretch>
                        </a:blipFill>
                      </a:tcPr>
                    </a:tc>
                    <a:tc>
                      <a:txBody>
                        <a:bodyPr/>
                        <a:lstStyle/>
                        <a:p>
                          <a:endParaRPr lang="zh-CN"/>
                        </a:p>
                      </a:txBody>
                      <a:tcPr marL="68580" marR="68580" marT="0" marB="0">
                        <a:blipFill rotWithShape="1">
                          <a:blip r:embed="rId2"/>
                          <a:stretch>
                            <a:fillRect l="-500000" t="-15789" r="-306931" b="-654386"/>
                          </a:stretch>
                        </a:blipFill>
                      </a:tcPr>
                    </a:tc>
                    <a:tc>
                      <a:txBody>
                        <a:bodyPr/>
                        <a:lstStyle/>
                        <a:p>
                          <a:endParaRPr lang="zh-CN"/>
                        </a:p>
                      </a:txBody>
                      <a:tcPr marL="68580" marR="68580" marT="0" marB="0">
                        <a:blipFill rotWithShape="1">
                          <a:blip r:embed="rId2"/>
                          <a:stretch>
                            <a:fillRect l="-600000" t="-15789" r="-206931" b="-654386"/>
                          </a:stretch>
                        </a:blipFill>
                      </a:tcPr>
                    </a:tc>
                    <a:tc>
                      <a:txBody>
                        <a:bodyPr/>
                        <a:lstStyle/>
                        <a:p>
                          <a:endParaRPr lang="zh-CN"/>
                        </a:p>
                      </a:txBody>
                      <a:tcPr marL="68580" marR="68580" marT="0" marB="0">
                        <a:blipFill rotWithShape="1">
                          <a:blip r:embed="rId2"/>
                          <a:stretch>
                            <a:fillRect l="-700000" t="-15789" r="-106931" b="-654386"/>
                          </a:stretch>
                        </a:blipFill>
                      </a:tcPr>
                    </a:tc>
                    <a:tc>
                      <a:txBody>
                        <a:bodyPr/>
                        <a:lstStyle/>
                        <a:p>
                          <a:endParaRPr lang="zh-CN"/>
                        </a:p>
                      </a:txBody>
                      <a:tcPr marL="68580" marR="68580" marT="0" marB="0">
                        <a:blipFill rotWithShape="1">
                          <a:blip r:embed="rId2"/>
                          <a:stretch>
                            <a:fillRect l="-755140" t="-15789" r="-935" b="-654386"/>
                          </a:stretch>
                        </a:blipFill>
                      </a:tcPr>
                    </a:tc>
                    <a:extLst>
                      <a:ext uri="{0D108BD9-81ED-4DB2-BD59-A6C34878D82A}">
                        <a16:rowId xmlns:a16="http://schemas.microsoft.com/office/drawing/2014/main" xmlns:a14="http://schemas.microsoft.com/office/drawing/2010/main" xmlns="" val="2563659911"/>
                      </a:ext>
                    </a:extLst>
                  </a:tr>
                  <a:tr h="320196">
                    <a:tc>
                      <a:txBody>
                        <a:bodyPr/>
                        <a:lstStyle/>
                        <a:p>
                          <a:endParaRPr lang="zh-CN"/>
                        </a:p>
                      </a:txBody>
                      <a:tcPr marL="68580" marR="68580" marT="0" marB="0">
                        <a:blipFill rotWithShape="1">
                          <a:blip r:embed="rId2"/>
                          <a:stretch>
                            <a:fillRect t="-126923" r="-798039" b="-617308"/>
                          </a:stretch>
                        </a:blipFill>
                      </a:tcPr>
                    </a:tc>
                    <a:tc>
                      <a:txBody>
                        <a:bodyPr/>
                        <a:lstStyle/>
                        <a:p>
                          <a:pPr algn="ctr">
                            <a:lnSpc>
                              <a:spcPct val="100000"/>
                            </a:lnSpc>
                            <a:spcBef>
                              <a:spcPts val="0"/>
                            </a:spcBef>
                            <a:spcAft>
                              <a:spcPts val="0"/>
                            </a:spcAft>
                          </a:pPr>
                          <a:r>
                            <a:rPr lang="en-US" sz="1100" kern="0" dirty="0">
                              <a:effectLst/>
                              <a:ea typeface="+mn-ea"/>
                              <a:cs typeface="+mn-ea"/>
                            </a:rPr>
                            <a:t>1.3014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0.1704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0.1704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0.6967</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0.7083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1.2664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1.1434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1.1434</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767037977"/>
                      </a:ext>
                    </a:extLst>
                  </a:tr>
                  <a:tr h="320196">
                    <a:tc>
                      <a:txBody>
                        <a:bodyPr/>
                        <a:lstStyle/>
                        <a:p>
                          <a:endParaRPr lang="zh-CN"/>
                        </a:p>
                      </a:txBody>
                      <a:tcPr marL="68580" marR="68580" marT="0" marB="0">
                        <a:blipFill rotWithShape="1">
                          <a:blip r:embed="rId2"/>
                          <a:stretch>
                            <a:fillRect t="-222642" r="-798039" b="-505660"/>
                          </a:stretch>
                        </a:blipFill>
                      </a:tcPr>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0.8092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0.8443</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0.3308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0.4197</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0.6768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0.4804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0.4804</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2495441199"/>
                      </a:ext>
                    </a:extLst>
                  </a:tr>
                  <a:tr h="320196">
                    <a:tc>
                      <a:txBody>
                        <a:bodyPr/>
                        <a:lstStyle/>
                        <a:p>
                          <a:endParaRPr lang="zh-CN"/>
                        </a:p>
                      </a:txBody>
                      <a:tcPr marL="68580" marR="68580" marT="0" marB="0">
                        <a:blipFill rotWithShape="1">
                          <a:blip r:embed="rId2"/>
                          <a:stretch>
                            <a:fillRect t="-322642" r="-798039" b="-405660"/>
                          </a:stretch>
                        </a:blipFill>
                      </a:tcPr>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1.1918</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1.3040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0.7965</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0.8014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0.4107</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0.2030</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0.2030</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139990415"/>
                      </a:ext>
                    </a:extLst>
                  </a:tr>
                  <a:tr h="351326">
                    <a:tc>
                      <a:txBody>
                        <a:bodyPr/>
                        <a:lstStyle/>
                        <a:p>
                          <a:pPr algn="ctr">
                            <a:lnSpc>
                              <a:spcPct val="100000"/>
                            </a:lnSpc>
                            <a:spcBef>
                              <a:spcPts val="0"/>
                            </a:spcBef>
                            <a:spcAft>
                              <a:spcPts val="0"/>
                            </a:spcAft>
                          </a:pPr>
                          <a:r>
                            <a:rPr lang="zh-CN" sz="1100" kern="0">
                              <a:effectLst/>
                              <a:ea typeface="+mn-ea"/>
                              <a:cs typeface="+mn-ea"/>
                            </a:rPr>
                            <a:t>队伍</a:t>
                          </a:r>
                          <a:endParaRPr lang="zh-CN" sz="1100" kern="100">
                            <a:effectLst/>
                            <a:latin typeface="Calibri" panose="020F0502020204030204" pitchFamily="34" charset="0"/>
                            <a:ea typeface="+mn-ea"/>
                            <a:cs typeface="+mn-ea"/>
                          </a:endParaRPr>
                        </a:p>
                      </a:txBody>
                      <a:tcPr marL="68580" marR="68580" marT="0" marB="0"/>
                    </a:tc>
                    <a:tc>
                      <a:txBody>
                        <a:bodyPr/>
                        <a:lstStyle/>
                        <a:p>
                          <a:endParaRPr lang="zh-CN"/>
                        </a:p>
                      </a:txBody>
                      <a:tcPr marL="68580" marR="68580" marT="0" marB="0">
                        <a:blipFill rotWithShape="1">
                          <a:blip r:embed="rId2"/>
                          <a:stretch>
                            <a:fillRect l="-102000" t="-392982" r="-714000" b="-277193"/>
                          </a:stretch>
                        </a:blipFill>
                      </a:tcPr>
                    </a:tc>
                    <a:tc>
                      <a:txBody>
                        <a:bodyPr/>
                        <a:lstStyle/>
                        <a:p>
                          <a:endParaRPr lang="zh-CN"/>
                        </a:p>
                      </a:txBody>
                      <a:tcPr marL="68580" marR="68580" marT="0" marB="0">
                        <a:blipFill rotWithShape="1">
                          <a:blip r:embed="rId2"/>
                          <a:stretch>
                            <a:fillRect l="-200000" t="-392982" r="-606931" b="-277193"/>
                          </a:stretch>
                        </a:blipFill>
                      </a:tcPr>
                    </a:tc>
                    <a:tc>
                      <a:txBody>
                        <a:bodyPr/>
                        <a:lstStyle/>
                        <a:p>
                          <a:endParaRPr lang="zh-CN"/>
                        </a:p>
                      </a:txBody>
                      <a:tcPr marL="68580" marR="68580" marT="0" marB="0">
                        <a:blipFill rotWithShape="1">
                          <a:blip r:embed="rId2"/>
                          <a:stretch>
                            <a:fillRect l="-300000" t="-392982" r="-506931" b="-277193"/>
                          </a:stretch>
                        </a:blipFill>
                      </a:tcPr>
                    </a:tc>
                    <a:tc>
                      <a:txBody>
                        <a:bodyPr/>
                        <a:lstStyle/>
                        <a:p>
                          <a:endParaRPr lang="zh-CN"/>
                        </a:p>
                      </a:txBody>
                      <a:tcPr marL="68580" marR="68580" marT="0" marB="0">
                        <a:blipFill rotWithShape="1">
                          <a:blip r:embed="rId2"/>
                          <a:stretch>
                            <a:fillRect l="-400000" t="-392982" r="-406931" b="-277193"/>
                          </a:stretch>
                        </a:blipFill>
                      </a:tcPr>
                    </a:tc>
                    <a:tc>
                      <a:txBody>
                        <a:bodyPr/>
                        <a:lstStyle/>
                        <a:p>
                          <a:endParaRPr lang="zh-CN"/>
                        </a:p>
                      </a:txBody>
                      <a:tcPr marL="68580" marR="68580" marT="0" marB="0">
                        <a:blipFill rotWithShape="1">
                          <a:blip r:embed="rId2"/>
                          <a:stretch>
                            <a:fillRect l="-500000" t="-392982" r="-306931" b="-277193"/>
                          </a:stretch>
                        </a:blipFill>
                      </a:tcPr>
                    </a:tc>
                    <a:tc>
                      <a:txBody>
                        <a:bodyPr/>
                        <a:lstStyle/>
                        <a:p>
                          <a:endParaRPr lang="zh-CN"/>
                        </a:p>
                      </a:txBody>
                      <a:tcPr marL="68580" marR="68580" marT="0" marB="0">
                        <a:blipFill rotWithShape="1">
                          <a:blip r:embed="rId2"/>
                          <a:stretch>
                            <a:fillRect l="-600000" t="-392982" r="-206931" b="-277193"/>
                          </a:stretch>
                        </a:blipFill>
                      </a:tcPr>
                    </a:tc>
                    <a:tc>
                      <a:txBody>
                        <a:bodyPr/>
                        <a:lstStyle/>
                        <a:p>
                          <a:endParaRPr lang="zh-CN"/>
                        </a:p>
                      </a:txBody>
                      <a:tcPr marL="68580" marR="68580" marT="0" marB="0">
                        <a:blipFill rotWithShape="1">
                          <a:blip r:embed="rId2"/>
                          <a:stretch>
                            <a:fillRect l="-700000" t="-392982" r="-106931" b="-277193"/>
                          </a:stretch>
                        </a:blipFill>
                      </a:tcPr>
                    </a:tc>
                    <a:tc>
                      <a:txBody>
                        <a:bodyPr/>
                        <a:lstStyle/>
                        <a:p>
                          <a:pPr algn="ctr">
                            <a:lnSpc>
                              <a:spcPct val="100000"/>
                            </a:lnSpc>
                            <a:spcBef>
                              <a:spcPts val="0"/>
                            </a:spcBef>
                            <a:spcAft>
                              <a:spcPts val="0"/>
                            </a:spcAft>
                          </a:pPr>
                          <a:r>
                            <a:rPr lang="en-US" sz="1100" kern="0" dirty="0">
                              <a:effectLst/>
                              <a:ea typeface="+mn-ea"/>
                              <a:cs typeface="+mn-ea"/>
                            </a:rPr>
                            <a:t> </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1362079866"/>
                      </a:ext>
                    </a:extLst>
                  </a:tr>
                  <a:tr h="320196">
                    <a:tc>
                      <a:txBody>
                        <a:bodyPr/>
                        <a:lstStyle/>
                        <a:p>
                          <a:endParaRPr lang="zh-CN"/>
                        </a:p>
                      </a:txBody>
                      <a:tcPr marL="68580" marR="68580" marT="0" marB="0">
                        <a:blipFill rotWithShape="1">
                          <a:blip r:embed="rId2"/>
                          <a:stretch>
                            <a:fillRect t="-530189" r="-798039" b="-198113"/>
                          </a:stretch>
                        </a:blipFill>
                      </a:tcPr>
                    </a:tc>
                    <a:tc>
                      <a:txBody>
                        <a:bodyPr/>
                        <a:lstStyle/>
                        <a:p>
                          <a:pPr algn="ctr">
                            <a:lnSpc>
                              <a:spcPct val="100000"/>
                            </a:lnSpc>
                            <a:spcBef>
                              <a:spcPts val="0"/>
                            </a:spcBef>
                            <a:spcAft>
                              <a:spcPts val="0"/>
                            </a:spcAft>
                          </a:pPr>
                          <a:r>
                            <a:rPr lang="en-US" sz="1100" kern="0">
                              <a:effectLst/>
                              <a:ea typeface="+mn-ea"/>
                              <a:cs typeface="+mn-ea"/>
                            </a:rPr>
                            <a:t>0.8831</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1.3014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1.2595</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1.3014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0.9420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1.1722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1.3014</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 </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4111212433"/>
                      </a:ext>
                    </a:extLst>
                  </a:tr>
                  <a:tr h="320196">
                    <a:tc>
                      <a:txBody>
                        <a:bodyPr/>
                        <a:lstStyle/>
                        <a:p>
                          <a:endParaRPr lang="zh-CN"/>
                        </a:p>
                      </a:txBody>
                      <a:tcPr marL="68580" marR="68580" marT="0" marB="0">
                        <a:blipFill rotWithShape="1">
                          <a:blip r:embed="rId2"/>
                          <a:stretch>
                            <a:fillRect t="-642308" r="-798039" b="-101923"/>
                          </a:stretch>
                        </a:blipFill>
                      </a:tcPr>
                    </a:tc>
                    <a:tc>
                      <a:txBody>
                        <a:bodyPr/>
                        <a:lstStyle/>
                        <a:p>
                          <a:pPr algn="ctr">
                            <a:lnSpc>
                              <a:spcPct val="100000"/>
                            </a:lnSpc>
                            <a:spcBef>
                              <a:spcPts val="0"/>
                            </a:spcBef>
                            <a:spcAft>
                              <a:spcPts val="0"/>
                            </a:spcAft>
                          </a:pPr>
                          <a:r>
                            <a:rPr lang="en-US" sz="1100" kern="0">
                              <a:effectLst/>
                              <a:ea typeface="+mn-ea"/>
                              <a:cs typeface="+mn-ea"/>
                            </a:rPr>
                            <a:t>0.2368</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0.5441</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0.5609</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0.1939</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0.6160</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0.5441</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 </a:t>
                          </a:r>
                          <a:endParaRPr lang="zh-CN" sz="1100" kern="10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3363756711"/>
                      </a:ext>
                    </a:extLst>
                  </a:tr>
                  <a:tr h="320196">
                    <a:tc>
                      <a:txBody>
                        <a:bodyPr/>
                        <a:lstStyle/>
                        <a:p>
                          <a:endParaRPr lang="zh-CN"/>
                        </a:p>
                      </a:txBody>
                      <a:tcPr marL="68580" marR="68580" marT="0" marB="0">
                        <a:blipFill rotWithShape="1">
                          <a:blip r:embed="rId2"/>
                          <a:stretch>
                            <a:fillRect t="-728302" r="-798039"/>
                          </a:stretch>
                        </a:blipFill>
                      </a:tcPr>
                    </a:tc>
                    <a:tc>
                      <a:txBody>
                        <a:bodyPr/>
                        <a:lstStyle/>
                        <a:p>
                          <a:pPr algn="ctr">
                            <a:lnSpc>
                              <a:spcPct val="100000"/>
                            </a:lnSpc>
                            <a:spcBef>
                              <a:spcPts val="0"/>
                            </a:spcBef>
                            <a:spcAft>
                              <a:spcPts val="0"/>
                            </a:spcAft>
                          </a:pPr>
                          <a:r>
                            <a:rPr lang="en-US" sz="1100" kern="0">
                              <a:effectLst/>
                              <a:ea typeface="+mn-ea"/>
                              <a:cs typeface="+mn-ea"/>
                            </a:rPr>
                            <a:t>0.3832</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0.1674</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0.1113</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a:effectLst/>
                              <a:ea typeface="+mn-ea"/>
                              <a:cs typeface="+mn-ea"/>
                            </a:rPr>
                            <a:t>0.3622</a:t>
                          </a:r>
                          <a:endParaRPr lang="zh-CN" sz="1100" kern="10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0.7142</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0.1113</a:t>
                          </a:r>
                          <a:endParaRPr lang="zh-CN" sz="1100" kern="100" dirty="0">
                            <a:effectLst/>
                            <a:latin typeface="Calibri" panose="020F0502020204030204" pitchFamily="34" charset="0"/>
                            <a:ea typeface="+mn-ea"/>
                            <a:cs typeface="+mn-ea"/>
                          </a:endParaRPr>
                        </a:p>
                      </a:txBody>
                      <a:tcPr marL="68580" marR="68580" marT="0" marB="0"/>
                    </a:tc>
                    <a:tc>
                      <a:txBody>
                        <a:bodyPr/>
                        <a:lstStyle/>
                        <a:p>
                          <a:pPr algn="ctr">
                            <a:lnSpc>
                              <a:spcPct val="100000"/>
                            </a:lnSpc>
                            <a:spcBef>
                              <a:spcPts val="0"/>
                            </a:spcBef>
                            <a:spcAft>
                              <a:spcPts val="0"/>
                            </a:spcAft>
                          </a:pPr>
                          <a:r>
                            <a:rPr lang="en-US" sz="1100" kern="0" dirty="0">
                              <a:effectLst/>
                              <a:ea typeface="+mn-ea"/>
                              <a:cs typeface="+mn-ea"/>
                            </a:rPr>
                            <a:t> </a:t>
                          </a:r>
                          <a:endParaRPr lang="zh-CN" sz="1100" kern="100" dirty="0">
                            <a:effectLst/>
                            <a:latin typeface="Calibri" panose="020F0502020204030204" pitchFamily="34" charset="0"/>
                            <a:ea typeface="+mn-ea"/>
                            <a:cs typeface="+mn-ea"/>
                          </a:endParaRPr>
                        </a:p>
                      </a:txBody>
                      <a:tcPr marL="68580" marR="68580" marT="0" marB="0"/>
                    </a:tc>
                    <a:extLst>
                      <a:ext uri="{0D108BD9-81ED-4DB2-BD59-A6C34878D82A}">
                        <a16:rowId xmlns:a16="http://schemas.microsoft.com/office/drawing/2014/main" xmlns:a14="http://schemas.microsoft.com/office/drawing/2010/main" xmlns="" val="581870801"/>
                      </a:ext>
                    </a:extLst>
                  </a:tr>
                </a:tbl>
              </a:graphicData>
            </a:graphic>
          </p:graphicFrame>
        </mc:Fallback>
      </mc:AlternateContent>
      <mc:AlternateContent xmlns:mc="http://schemas.openxmlformats.org/markup-compatibility/2006" xmlns:a14="http://schemas.microsoft.com/office/drawing/2010/main">
        <mc:Choice Requires="a14">
          <p:sp>
            <p:nvSpPr>
              <p:cNvPr id="4" name="矩形 3"/>
              <p:cNvSpPr/>
              <p:nvPr/>
            </p:nvSpPr>
            <p:spPr>
              <a:xfrm>
                <a:off x="503548" y="3573016"/>
                <a:ext cx="7848872" cy="2323713"/>
              </a:xfrm>
              <a:prstGeom prst="rect">
                <a:avLst/>
              </a:prstGeom>
            </p:spPr>
            <p:txBody>
              <a:bodyPr wrap="square">
                <a:spAutoFit/>
              </a:bodyPr>
              <a:lstStyle/>
              <a:p>
                <a:pPr>
                  <a:lnSpc>
                    <a:spcPts val="3000"/>
                  </a:lnSpc>
                  <a:spcBef>
                    <a:spcPts val="600"/>
                  </a:spcBef>
                  <a:spcAft>
                    <a:spcPts val="600"/>
                  </a:spcAft>
                </a:pPr>
                <a:r>
                  <a:rPr kumimoji="1" lang="zh-CN" altLang="zh-CN" dirty="0" smtClean="0">
                    <a:cs typeface="+mn-ea"/>
                  </a:rPr>
                  <a:t>得到</a:t>
                </a:r>
                <a:r>
                  <a:rPr kumimoji="1" lang="zh-CN" altLang="zh-CN" dirty="0">
                    <a:cs typeface="+mn-ea"/>
                  </a:rPr>
                  <a:t>第二次聚类结果如下：</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1</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2</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3</m:t>
                        </m:r>
                      </m:sub>
                    </m:sSub>
                    <m:r>
                      <a:rPr kumimoji="1" lang="en-US" altLang="zh-CN">
                        <a:latin typeface="Cambria Math" panose="02040503050406030204" pitchFamily="18" charset="0"/>
                        <a:cs typeface="+mn-ea"/>
                      </a:rPr>
                      <m:t>}</m:t>
                    </m:r>
                  </m:oMath>
                </a14:m>
                <a:r>
                  <a:rPr kumimoji="1" lang="zh-CN" altLang="zh-CN" dirty="0">
                    <a:cs typeface="+mn-ea"/>
                  </a:rPr>
                  <a:t>；</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2</m:t>
                        </m:r>
                      </m:sub>
                    </m:sSub>
                    <m:r>
                      <a:rPr kumimoji="1" lang="en-US" altLang="zh-CN">
                        <a:latin typeface="Cambria Math" panose="02040503050406030204" pitchFamily="18" charset="0"/>
                        <a:cs typeface="+mn-ea"/>
                      </a:rPr>
                      <m:t>= {</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4</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5</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9</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13</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14</m:t>
                        </m:r>
                      </m:sub>
                    </m:sSub>
                    <m:r>
                      <a:rPr kumimoji="1" lang="en-US" altLang="zh-CN">
                        <a:latin typeface="Cambria Math" panose="02040503050406030204" pitchFamily="18" charset="0"/>
                        <a:cs typeface="+mn-ea"/>
                      </a:rPr>
                      <m:t>}</m:t>
                    </m:r>
                  </m:oMath>
                </a14:m>
                <a:r>
                  <a:rPr kumimoji="1" lang="zh-CN" altLang="zh-CN" dirty="0">
                    <a:cs typeface="+mn-ea"/>
                  </a:rPr>
                  <a:t>；</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𝐶</m:t>
                        </m:r>
                      </m:e>
                      <m:sub>
                        <m:r>
                          <a:rPr kumimoji="1" lang="en-US" altLang="zh-CN">
                            <a:latin typeface="Cambria Math" panose="02040503050406030204" pitchFamily="18" charset="0"/>
                            <a:cs typeface="+mn-ea"/>
                          </a:rPr>
                          <m:t>3</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6</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7</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8</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10</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11</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12</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15</m:t>
                        </m:r>
                      </m:sub>
                    </m:sSub>
                    <m:r>
                      <a:rPr kumimoji="1" lang="en-US" altLang="zh-CN">
                        <a:latin typeface="Cambria Math" panose="02040503050406030204" pitchFamily="18" charset="0"/>
                        <a:cs typeface="+mn-ea"/>
                      </a:rPr>
                      <m:t>}</m:t>
                    </m:r>
                  </m:oMath>
                </a14:m>
                <a:endParaRPr kumimoji="1" lang="zh-CN" altLang="zh-CN" dirty="0">
                  <a:cs typeface="+mn-ea"/>
                </a:endParaRPr>
              </a:p>
              <a:p>
                <a:pPr>
                  <a:lnSpc>
                    <a:spcPts val="3000"/>
                  </a:lnSpc>
                  <a:spcBef>
                    <a:spcPts val="600"/>
                  </a:spcBef>
                  <a:spcAft>
                    <a:spcPts val="600"/>
                  </a:spcAft>
                </a:pPr>
                <a:r>
                  <a:rPr kumimoji="1" lang="zh-CN" altLang="zh-CN" dirty="0">
                    <a:cs typeface="+mn-ea"/>
                  </a:rPr>
                  <a:t>聚类结果并未发生变化，故聚类中心收敛，停止迭代</a:t>
                </a:r>
                <a:r>
                  <a:rPr kumimoji="1" lang="zh-CN" altLang="zh-CN" dirty="0" smtClean="0">
                    <a:cs typeface="+mn-ea"/>
                  </a:rPr>
                  <a:t>。</a:t>
                </a:r>
                <a:endParaRPr kumimoji="1" lang="en-US" altLang="zh-CN" dirty="0">
                  <a:cs typeface="+mn-ea"/>
                </a:endParaRPr>
              </a:p>
              <a:p>
                <a:pPr>
                  <a:lnSpc>
                    <a:spcPts val="3000"/>
                  </a:lnSpc>
                  <a:spcBef>
                    <a:spcPts val="600"/>
                  </a:spcBef>
                  <a:spcAft>
                    <a:spcPts val="600"/>
                  </a:spcAft>
                </a:pPr>
                <a:r>
                  <a:rPr kumimoji="1" lang="zh-CN" altLang="zh-CN" dirty="0">
                    <a:cs typeface="+mn-ea"/>
                  </a:rPr>
                  <a:t>由上述聚类结果可知，</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2</m:t>
                        </m:r>
                      </m:sub>
                    </m:sSub>
                    <m:r>
                      <a:rPr kumimoji="1" lang="zh-CN"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3</m:t>
                        </m:r>
                      </m:sub>
                    </m:sSub>
                  </m:oMath>
                </a14:m>
                <a:r>
                  <a:rPr kumimoji="1" lang="zh-CN" altLang="zh-CN" dirty="0">
                    <a:cs typeface="+mn-ea"/>
                  </a:rPr>
                  <a:t>两支球队的整体水平比较相近，</a:t>
                </a:r>
                <a14:m>
                  <m:oMath xmlns:m="http://schemas.openxmlformats.org/officeDocument/2006/math">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4</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5</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9</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13</m:t>
                        </m:r>
                      </m:sub>
                    </m:sSub>
                    <m:r>
                      <a:rPr kumimoji="1" lang="en-US" altLang="zh-CN">
                        <a:latin typeface="Cambria Math" panose="02040503050406030204" pitchFamily="18" charset="0"/>
                        <a:cs typeface="+mn-ea"/>
                      </a:rPr>
                      <m:t>,</m:t>
                    </m:r>
                    <m:sSub>
                      <m:sSubPr>
                        <m:ctrlPr>
                          <a:rPr kumimoji="1" lang="zh-CN" altLang="zh-CN" i="1">
                            <a:latin typeface="Cambria Math"/>
                            <a:cs typeface="+mn-ea"/>
                          </a:rPr>
                        </m:ctrlPr>
                      </m:sSubPr>
                      <m:e>
                        <m:r>
                          <a:rPr kumimoji="1" lang="en-US" altLang="zh-CN">
                            <a:latin typeface="Cambria Math" panose="02040503050406030204" pitchFamily="18" charset="0"/>
                            <a:cs typeface="+mn-ea"/>
                          </a:rPr>
                          <m:t>𝑋</m:t>
                        </m:r>
                      </m:e>
                      <m:sub>
                        <m:r>
                          <a:rPr kumimoji="1" lang="en-US" altLang="zh-CN">
                            <a:latin typeface="Cambria Math" panose="02040503050406030204" pitchFamily="18" charset="0"/>
                            <a:cs typeface="+mn-ea"/>
                          </a:rPr>
                          <m:t>14</m:t>
                        </m:r>
                      </m:sub>
                    </m:sSub>
                  </m:oMath>
                </a14:m>
                <a:r>
                  <a:rPr kumimoji="1" lang="zh-CN" altLang="zh-CN" dirty="0">
                    <a:cs typeface="+mn-ea"/>
                  </a:rPr>
                  <a:t>的整体水平比较相近，其余球队的整体水平比较相近</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03548" y="3573016"/>
                <a:ext cx="7848872" cy="2323713"/>
              </a:xfrm>
              <a:prstGeom prst="rect">
                <a:avLst/>
              </a:prstGeom>
              <a:blipFill rotWithShape="1">
                <a:blip r:embed="rId3"/>
                <a:stretch>
                  <a:fillRect l="-699" b="-78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t>75</a:t>
            </a:fld>
            <a:endParaRPr lang="zh-CN" altLang="en-US"/>
          </a:p>
        </p:txBody>
      </p:sp>
    </p:spTree>
    <p:extLst>
      <p:ext uri="{BB962C8B-B14F-4D97-AF65-F5344CB8AC3E}">
        <p14:creationId xmlns:p14="http://schemas.microsoft.com/office/powerpoint/2010/main" val="1090173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5.5  </a:t>
            </a:r>
            <a:r>
              <a:rPr lang="zh-CN" altLang="en-US" dirty="0"/>
              <a:t>进化</a:t>
            </a:r>
            <a:r>
              <a:rPr lang="zh-CN" altLang="en-US" dirty="0" smtClean="0"/>
              <a:t>计算</a:t>
            </a:r>
            <a:endParaRPr lang="zh-CN" altLang="en-US" dirty="0"/>
          </a:p>
        </p:txBody>
      </p:sp>
      <p:sp>
        <p:nvSpPr>
          <p:cNvPr id="3" name="内容占位符 2"/>
          <p:cNvSpPr>
            <a:spLocks noGrp="1"/>
          </p:cNvSpPr>
          <p:nvPr>
            <p:ph idx="1"/>
          </p:nvPr>
        </p:nvSpPr>
        <p:spPr/>
        <p:txBody>
          <a:bodyPr/>
          <a:lstStyle/>
          <a:p>
            <a:r>
              <a:rPr lang="en-US" altLang="zh-CN" dirty="0" smtClean="0"/>
              <a:t>5.5.1 </a:t>
            </a:r>
            <a:r>
              <a:rPr lang="zh-CN" altLang="en-US" dirty="0" smtClean="0"/>
              <a:t>达尔文进化算法</a:t>
            </a:r>
            <a:endParaRPr lang="en-US" altLang="zh-CN" dirty="0" smtClean="0"/>
          </a:p>
          <a:p>
            <a:endParaRPr lang="en-US" altLang="zh-CN" dirty="0"/>
          </a:p>
          <a:p>
            <a:r>
              <a:rPr lang="en-US" altLang="zh-CN" dirty="0" smtClean="0"/>
              <a:t>5.5.2 </a:t>
            </a:r>
            <a:r>
              <a:rPr lang="zh-CN" altLang="en-US" dirty="0" smtClean="0"/>
              <a:t>遗传算法</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Tree>
    <p:extLst>
      <p:ext uri="{BB962C8B-B14F-4D97-AF65-F5344CB8AC3E}">
        <p14:creationId xmlns:p14="http://schemas.microsoft.com/office/powerpoint/2010/main" val="9005237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4AA02029-A4A9-4C47-A46A-9E46D04F877B}" type="slidenum">
              <a:rPr lang="zh-CN" altLang="en-US" sz="1400" smtClean="0">
                <a:ea typeface="宋体" charset="-122"/>
              </a:rPr>
              <a:pPr>
                <a:spcBef>
                  <a:spcPct val="0"/>
                </a:spcBef>
                <a:buFontTx/>
                <a:buNone/>
              </a:pPr>
              <a:t>77</a:t>
            </a:fld>
            <a:endParaRPr lang="en-US" altLang="zh-CN" sz="1400" smtClean="0">
              <a:ea typeface="宋体" charset="-122"/>
            </a:endParaRPr>
          </a:p>
        </p:txBody>
      </p:sp>
      <p:sp>
        <p:nvSpPr>
          <p:cNvPr id="81926" name="矩形 8"/>
          <p:cNvSpPr>
            <a:spLocks noChangeArrowheads="1"/>
          </p:cNvSpPr>
          <p:nvPr/>
        </p:nvSpPr>
        <p:spPr bwMode="auto">
          <a:xfrm>
            <a:off x="611560" y="1412875"/>
            <a:ext cx="8208912" cy="468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a:lnSpc>
                <a:spcPct val="150000"/>
              </a:lnSpc>
              <a:spcBef>
                <a:spcPct val="0"/>
              </a:spcBef>
              <a:buClr>
                <a:srgbClr val="FF0000"/>
              </a:buClr>
              <a:buFont typeface="Wingdings" panose="05000000000000000000" pitchFamily="2" charset="2"/>
              <a:buChar char="p"/>
            </a:pPr>
            <a:r>
              <a:rPr lang="zh-CN" altLang="zh-CN" sz="2400" dirty="0">
                <a:ea typeface="宋体" charset="-122"/>
              </a:rPr>
              <a:t>进化计算</a:t>
            </a:r>
            <a:r>
              <a:rPr lang="en-US" altLang="zh-CN" sz="2400" dirty="0">
                <a:ea typeface="宋体" charset="-122"/>
              </a:rPr>
              <a:t>(evolutionary computation)</a:t>
            </a:r>
            <a:r>
              <a:rPr lang="zh-CN" altLang="zh-CN" sz="2400" dirty="0">
                <a:ea typeface="宋体" charset="-122"/>
              </a:rPr>
              <a:t>是研究利用自然进化和适应思想的计算系统</a:t>
            </a:r>
            <a:r>
              <a:rPr lang="zh-CN" altLang="zh-CN" sz="2400" dirty="0" smtClean="0">
                <a:ea typeface="宋体" charset="-122"/>
              </a:rPr>
              <a:t>。</a:t>
            </a:r>
            <a:endParaRPr lang="en-US" altLang="zh-CN" sz="2400" dirty="0" smtClean="0">
              <a:ea typeface="宋体" charset="-122"/>
            </a:endParaRPr>
          </a:p>
          <a:p>
            <a:pPr marL="342900" indent="-342900">
              <a:lnSpc>
                <a:spcPct val="150000"/>
              </a:lnSpc>
              <a:spcBef>
                <a:spcPct val="0"/>
              </a:spcBef>
              <a:buClr>
                <a:srgbClr val="FF0000"/>
              </a:buClr>
              <a:buFont typeface="Wingdings" panose="05000000000000000000" pitchFamily="2" charset="2"/>
              <a:buChar char="p"/>
            </a:pPr>
            <a:r>
              <a:rPr lang="zh-CN" altLang="zh-CN" sz="2400" dirty="0" smtClean="0">
                <a:ea typeface="宋体" charset="-122"/>
              </a:rPr>
              <a:t>达尔文</a:t>
            </a:r>
            <a:r>
              <a:rPr lang="zh-CN" altLang="zh-CN" sz="2400" dirty="0">
                <a:ea typeface="宋体" charset="-122"/>
              </a:rPr>
              <a:t>进化论是一种稳健的搜索和优化机制，对计算机科学，特别是对人工智能的发展产生了很大的影响</a:t>
            </a:r>
            <a:r>
              <a:rPr lang="zh-CN" altLang="zh-CN" sz="2400" dirty="0" smtClean="0">
                <a:ea typeface="宋体" charset="-122"/>
              </a:rPr>
              <a:t>。</a:t>
            </a:r>
            <a:endParaRPr lang="en-US" altLang="zh-CN" sz="2400" dirty="0" smtClean="0">
              <a:ea typeface="宋体" charset="-122"/>
            </a:endParaRPr>
          </a:p>
          <a:p>
            <a:pPr marL="342900" indent="-342900">
              <a:lnSpc>
                <a:spcPct val="150000"/>
              </a:lnSpc>
              <a:spcBef>
                <a:spcPct val="0"/>
              </a:spcBef>
              <a:buClr>
                <a:srgbClr val="FF0000"/>
              </a:buClr>
              <a:buFont typeface="Wingdings" panose="05000000000000000000" pitchFamily="2" charset="2"/>
              <a:buChar char="p"/>
            </a:pPr>
            <a:r>
              <a:rPr lang="zh-CN" altLang="zh-CN" sz="2400" dirty="0" smtClean="0">
                <a:ea typeface="宋体" charset="-122"/>
              </a:rPr>
              <a:t>大多数</a:t>
            </a:r>
            <a:r>
              <a:rPr lang="zh-CN" altLang="zh-CN" sz="2400" dirty="0">
                <a:ea typeface="宋体" charset="-122"/>
              </a:rPr>
              <a:t>生物体是通过自然选择和有性生殖进行进化。自然选择决定了群体中哪些个体能够生存和繁殖，有性生殖保证了后代基因中的混合和重组。自然选择的法则是适应者生存，不适应者被淘汰</a:t>
            </a:r>
            <a:r>
              <a:rPr lang="en-US" altLang="zh-CN" sz="2400" dirty="0">
                <a:ea typeface="宋体" charset="-122"/>
              </a:rPr>
              <a:t>,</a:t>
            </a:r>
            <a:r>
              <a:rPr lang="zh-CN" altLang="zh-CN" sz="2400" dirty="0">
                <a:ea typeface="宋体" charset="-122"/>
              </a:rPr>
              <a:t>简言之为优生劣汰。</a:t>
            </a:r>
          </a:p>
        </p:txBody>
      </p:sp>
      <p:sp>
        <p:nvSpPr>
          <p:cNvPr id="7" name="标题 1"/>
          <p:cNvSpPr txBox="1">
            <a:spLocks/>
          </p:cNvSpPr>
          <p:nvPr/>
        </p:nvSpPr>
        <p:spPr>
          <a:xfrm>
            <a:off x="463733"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dirty="0" smtClean="0"/>
              <a:t>5.5  </a:t>
            </a:r>
            <a:r>
              <a:rPr lang="zh-CN" altLang="en-US" dirty="0" smtClean="0"/>
              <a:t>进化计算</a:t>
            </a:r>
            <a:endParaRPr lang="zh-CN" altLang="en-US" dirty="0"/>
          </a:p>
        </p:txBody>
      </p:sp>
    </p:spTree>
    <p:extLst>
      <p:ext uri="{BB962C8B-B14F-4D97-AF65-F5344CB8AC3E}">
        <p14:creationId xmlns:p14="http://schemas.microsoft.com/office/powerpoint/2010/main" val="2408927415"/>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9791727C-DFF8-4A3A-811B-3B333B671987}" type="slidenum">
              <a:rPr lang="zh-CN" altLang="en-US" sz="1000" smtClean="0">
                <a:ea typeface="宋体" charset="-122"/>
              </a:rPr>
              <a:pPr eaLnBrk="1" hangingPunct="1">
                <a:spcBef>
                  <a:spcPct val="0"/>
                </a:spcBef>
                <a:buFontTx/>
                <a:buNone/>
              </a:pPr>
              <a:t>78</a:t>
            </a:fld>
            <a:endParaRPr lang="en-US" altLang="zh-CN" sz="1000" smtClean="0">
              <a:ea typeface="宋体" charset="-122"/>
            </a:endParaRPr>
          </a:p>
        </p:txBody>
      </p:sp>
      <p:sp>
        <p:nvSpPr>
          <p:cNvPr id="84998" name="Text Box 1028"/>
          <p:cNvSpPr txBox="1">
            <a:spLocks noChangeArrowheads="1"/>
          </p:cNvSpPr>
          <p:nvPr/>
        </p:nvSpPr>
        <p:spPr bwMode="auto">
          <a:xfrm>
            <a:off x="898525" y="1417638"/>
            <a:ext cx="73152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ts val="3600"/>
              </a:lnSpc>
              <a:spcBef>
                <a:spcPct val="10000"/>
              </a:spcBef>
              <a:buFontTx/>
              <a:buAutoNum type="arabicParenR"/>
            </a:pPr>
            <a:r>
              <a:rPr lang="zh-CN" altLang="en-US" sz="2400" dirty="0">
                <a:latin typeface="幼圆" pitchFamily="49" charset="-122"/>
                <a:ea typeface="幼圆" pitchFamily="49" charset="-122"/>
              </a:rPr>
              <a:t>建立原始种体。</a:t>
            </a:r>
          </a:p>
          <a:p>
            <a:pPr eaLnBrk="1" hangingPunct="1">
              <a:lnSpc>
                <a:spcPts val="3600"/>
              </a:lnSpc>
              <a:spcBef>
                <a:spcPct val="10000"/>
              </a:spcBef>
              <a:buFontTx/>
              <a:buAutoNum type="arabicParenR"/>
            </a:pPr>
            <a:r>
              <a:rPr lang="zh-CN" altLang="en-US" sz="2400" dirty="0">
                <a:latin typeface="幼圆" pitchFamily="49" charset="-122"/>
                <a:ea typeface="幼圆" pitchFamily="49" charset="-122"/>
              </a:rPr>
              <a:t>通过突变建立子孙。</a:t>
            </a:r>
          </a:p>
          <a:p>
            <a:pPr eaLnBrk="1" hangingPunct="1">
              <a:lnSpc>
                <a:spcPts val="3600"/>
              </a:lnSpc>
              <a:spcBef>
                <a:spcPct val="10000"/>
              </a:spcBef>
              <a:buFontTx/>
              <a:buAutoNum type="arabicParenR"/>
            </a:pPr>
            <a:endParaRPr lang="zh-CN" altLang="en-US" sz="2400" dirty="0">
              <a:latin typeface="幼圆" pitchFamily="49" charset="-122"/>
              <a:ea typeface="幼圆" pitchFamily="49" charset="-122"/>
            </a:endParaRPr>
          </a:p>
          <a:p>
            <a:pPr eaLnBrk="1" hangingPunct="1">
              <a:lnSpc>
                <a:spcPts val="3600"/>
              </a:lnSpc>
              <a:spcBef>
                <a:spcPct val="10000"/>
              </a:spcBef>
              <a:buFontTx/>
              <a:buAutoNum type="arabicParenR"/>
            </a:pPr>
            <a:endParaRPr lang="zh-CN" altLang="en-US" sz="2400" dirty="0">
              <a:latin typeface="幼圆" pitchFamily="49" charset="-122"/>
              <a:ea typeface="幼圆" pitchFamily="49" charset="-122"/>
            </a:endParaRPr>
          </a:p>
          <a:p>
            <a:pPr eaLnBrk="1" hangingPunct="1">
              <a:lnSpc>
                <a:spcPts val="3600"/>
              </a:lnSpc>
              <a:spcBef>
                <a:spcPct val="10000"/>
              </a:spcBef>
              <a:buFontTx/>
              <a:buAutoNum type="arabicParenR"/>
            </a:pPr>
            <a:endParaRPr lang="zh-CN" altLang="en-US" sz="2400" dirty="0">
              <a:latin typeface="幼圆" pitchFamily="49" charset="-122"/>
              <a:ea typeface="幼圆" pitchFamily="49" charset="-122"/>
            </a:endParaRPr>
          </a:p>
          <a:p>
            <a:pPr eaLnBrk="1" hangingPunct="1">
              <a:lnSpc>
                <a:spcPts val="3600"/>
              </a:lnSpc>
              <a:spcBef>
                <a:spcPct val="10000"/>
              </a:spcBef>
              <a:buFontTx/>
              <a:buAutoNum type="arabicParenR"/>
            </a:pPr>
            <a:endParaRPr lang="en-US" altLang="zh-CN" sz="2400" dirty="0">
              <a:latin typeface="幼圆" pitchFamily="49" charset="-122"/>
              <a:ea typeface="幼圆" pitchFamily="49" charset="-122"/>
            </a:endParaRPr>
          </a:p>
          <a:p>
            <a:pPr eaLnBrk="1" hangingPunct="1">
              <a:lnSpc>
                <a:spcPts val="3600"/>
              </a:lnSpc>
              <a:spcBef>
                <a:spcPct val="10000"/>
              </a:spcBef>
              <a:buFontTx/>
              <a:buAutoNum type="arabicParenR"/>
            </a:pPr>
            <a:r>
              <a:rPr lang="zh-CN" altLang="en-US" sz="2400" dirty="0">
                <a:latin typeface="幼圆" pitchFamily="49" charset="-122"/>
                <a:ea typeface="幼圆" pitchFamily="49" charset="-122"/>
              </a:rPr>
              <a:t>选择：</a:t>
            </a:r>
          </a:p>
          <a:p>
            <a:pPr eaLnBrk="1" hangingPunct="1">
              <a:lnSpc>
                <a:spcPts val="3600"/>
              </a:lnSpc>
              <a:spcBef>
                <a:spcPct val="10000"/>
              </a:spcBef>
              <a:buFontTx/>
              <a:buAutoNum type="arabicParenR"/>
            </a:pPr>
            <a:endParaRPr lang="zh-CN" altLang="en-US" sz="2400" dirty="0">
              <a:latin typeface="幼圆" pitchFamily="49" charset="-122"/>
              <a:ea typeface="幼圆" pitchFamily="49" charset="-122"/>
            </a:endParaRPr>
          </a:p>
          <a:p>
            <a:pPr eaLnBrk="1" hangingPunct="1">
              <a:lnSpc>
                <a:spcPts val="3600"/>
              </a:lnSpc>
              <a:spcBef>
                <a:spcPct val="10000"/>
              </a:spcBef>
              <a:buFontTx/>
              <a:buAutoNum type="arabicParenR"/>
            </a:pPr>
            <a:r>
              <a:rPr lang="zh-CN" altLang="en-US" sz="2400" dirty="0">
                <a:latin typeface="幼圆" pitchFamily="49" charset="-122"/>
                <a:ea typeface="幼圆" pitchFamily="49" charset="-122"/>
              </a:rPr>
              <a:t>返回到步骤(1)。</a:t>
            </a:r>
          </a:p>
        </p:txBody>
      </p:sp>
      <p:sp>
        <p:nvSpPr>
          <p:cNvPr id="13" name="标题 1"/>
          <p:cNvSpPr txBox="1">
            <a:spLocks/>
          </p:cNvSpPr>
          <p:nvPr/>
        </p:nvSpPr>
        <p:spPr>
          <a:xfrm>
            <a:off x="463733" y="476672"/>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dirty="0" smtClean="0"/>
              <a:t>5.5.1  </a:t>
            </a:r>
            <a:r>
              <a:rPr lang="zh-CN" altLang="en-US" dirty="0" smtClean="0"/>
              <a:t>达尔文</a:t>
            </a:r>
            <a:r>
              <a:rPr lang="zh-CN" altLang="en-US" dirty="0"/>
              <a:t>进化算法</a:t>
            </a:r>
          </a:p>
        </p:txBody>
      </p:sp>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2204864"/>
            <a:ext cx="82232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214" y="2708920"/>
            <a:ext cx="13636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646" y="3226098"/>
            <a:ext cx="9064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214" y="3789040"/>
            <a:ext cx="14859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9"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4797152"/>
            <a:ext cx="19812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693635"/>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5.5.2 </a:t>
            </a:r>
            <a:r>
              <a:rPr lang="zh-CN" altLang="en-US" dirty="0" smtClean="0"/>
              <a:t>遗传算法</a:t>
            </a:r>
            <a:endParaRPr lang="zh-CN" altLang="en-US" dirty="0"/>
          </a:p>
        </p:txBody>
      </p:sp>
      <p:sp>
        <p:nvSpPr>
          <p:cNvPr id="3" name="内容占位符 2"/>
          <p:cNvSpPr>
            <a:spLocks noGrp="1"/>
          </p:cNvSpPr>
          <p:nvPr>
            <p:ph idx="1"/>
          </p:nvPr>
        </p:nvSpPr>
        <p:spPr/>
        <p:txBody>
          <a:bodyPr>
            <a:normAutofit/>
          </a:bodyPr>
          <a:lstStyle/>
          <a:p>
            <a:r>
              <a:rPr kumimoji="1" lang="zh-CN" altLang="en-US" dirty="0"/>
              <a:t> </a:t>
            </a:r>
            <a:r>
              <a:rPr kumimoji="1" lang="zh-CN" altLang="en-US" dirty="0">
                <a:latin typeface="Times New Roman" pitchFamily="18" charset="0"/>
              </a:rPr>
              <a:t>遗传算法由美国</a:t>
            </a:r>
            <a:r>
              <a:rPr kumimoji="1" lang="en-US" altLang="zh-CN" dirty="0">
                <a:latin typeface="Times New Roman" pitchFamily="18" charset="0"/>
              </a:rPr>
              <a:t>Michigan</a:t>
            </a:r>
            <a:r>
              <a:rPr kumimoji="1" lang="zh-CN" altLang="en-US" dirty="0">
                <a:latin typeface="Times New Roman" pitchFamily="18" charset="0"/>
              </a:rPr>
              <a:t>大学</a:t>
            </a:r>
            <a:r>
              <a:rPr kumimoji="1" lang="en-US" altLang="zh-CN" dirty="0" err="1">
                <a:latin typeface="Times New Roman" pitchFamily="18" charset="0"/>
              </a:rPr>
              <a:t>J.H.Holland</a:t>
            </a:r>
            <a:r>
              <a:rPr kumimoji="1" lang="zh-CN" altLang="en-US" dirty="0">
                <a:latin typeface="Times New Roman" pitchFamily="18" charset="0"/>
              </a:rPr>
              <a:t>于</a:t>
            </a:r>
            <a:r>
              <a:rPr kumimoji="1" lang="en-US" altLang="zh-CN" dirty="0">
                <a:latin typeface="Times New Roman" pitchFamily="18" charset="0"/>
              </a:rPr>
              <a:t>60</a:t>
            </a:r>
            <a:r>
              <a:rPr kumimoji="1" lang="zh-CN" altLang="en-US" dirty="0">
                <a:latin typeface="Times New Roman" pitchFamily="18" charset="0"/>
              </a:rPr>
              <a:t>年代提出，是模仿生物遗传学和自然选择机理，通过人工方式所构造的一类优化</a:t>
            </a:r>
            <a:r>
              <a:rPr lang="zh-CN" altLang="en-US" dirty="0"/>
              <a:t>搜索算法，是对生物进化过程进行的一种数学仿真，是进化计算的最重要的形式</a:t>
            </a:r>
            <a:r>
              <a:rPr lang="zh-CN" altLang="en-US" dirty="0" smtClean="0"/>
              <a:t>。</a:t>
            </a:r>
            <a:endParaRPr lang="en-US" altLang="zh-CN" dirty="0" smtClean="0"/>
          </a:p>
          <a:p>
            <a:r>
              <a:rPr kumimoji="1" lang="zh-CN" altLang="en-US" dirty="0">
                <a:latin typeface="Times New Roman" pitchFamily="18" charset="0"/>
              </a:rPr>
              <a:t>进化计算和遗传算法借鉴了生物科学中的某些知识，这也体现了人工智能这一交叉学科的特点。 </a:t>
            </a: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Tree>
    <p:extLst>
      <p:ext uri="{BB962C8B-B14F-4D97-AF65-F5344CB8AC3E}">
        <p14:creationId xmlns:p14="http://schemas.microsoft.com/office/powerpoint/2010/main" val="3024854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611560" y="44449"/>
            <a:ext cx="8075240" cy="1223963"/>
          </a:xfrm>
        </p:spPr>
        <p:txBody>
          <a:bodyPr/>
          <a:lstStyle/>
          <a:p>
            <a:pPr>
              <a:defRPr/>
            </a:pPr>
            <a:r>
              <a:rPr lang="en-US" altLang="zh-CN" dirty="0" smtClean="0">
                <a:latin typeface="隶书" panose="02010509060101010101" pitchFamily="49" charset="-122"/>
                <a:ea typeface="隶书" panose="02010509060101010101" pitchFamily="49" charset="-122"/>
              </a:rPr>
              <a:t>5.1.3 </a:t>
            </a:r>
            <a:r>
              <a:rPr lang="zh-CN" altLang="en-US" dirty="0" smtClean="0">
                <a:latin typeface="隶书" panose="02010509060101010101" pitchFamily="49" charset="-122"/>
                <a:ea typeface="隶书" panose="02010509060101010101" pitchFamily="49" charset="-122"/>
              </a:rPr>
              <a:t>机器学习</a:t>
            </a:r>
            <a:r>
              <a:rPr lang="zh-CN" altLang="en-US" dirty="0">
                <a:latin typeface="隶书" panose="02010509060101010101" pitchFamily="49" charset="-122"/>
                <a:ea typeface="隶书" panose="02010509060101010101" pitchFamily="49" charset="-122"/>
              </a:rPr>
              <a:t>发展阶段</a:t>
            </a:r>
            <a:endParaRPr lang="zh-CN" altLang="zh-CN" dirty="0">
              <a:latin typeface="隶书" panose="02010509060101010101" pitchFamily="49" charset="-122"/>
              <a:ea typeface="隶书" panose="02010509060101010101" pitchFamily="49" charset="-122"/>
            </a:endParaRPr>
          </a:p>
        </p:txBody>
      </p:sp>
      <p:sp>
        <p:nvSpPr>
          <p:cNvPr id="12291" name="Rectangle 4"/>
          <p:cNvSpPr>
            <a:spLocks noGrp="1" noChangeArrowheads="1"/>
          </p:cNvSpPr>
          <p:nvPr>
            <p:ph type="body" idx="1"/>
          </p:nvPr>
        </p:nvSpPr>
        <p:spPr>
          <a:xfrm>
            <a:off x="0" y="1268413"/>
            <a:ext cx="8964488" cy="5453062"/>
          </a:xfrm>
        </p:spPr>
        <p:txBody>
          <a:bodyPr>
            <a:normAutofit/>
          </a:bodyPr>
          <a:lstStyle/>
          <a:p>
            <a:pPr>
              <a:lnSpc>
                <a:spcPts val="3600"/>
              </a:lnSpc>
              <a:buFontTx/>
              <a:buNone/>
              <a:defRPr/>
            </a:pPr>
            <a:r>
              <a:rPr lang="zh-CN" altLang="en-US" sz="2400" dirty="0" smtClean="0">
                <a:latin typeface="+mn-ea"/>
              </a:rPr>
              <a:t>机器学习的研究大致可以分为</a:t>
            </a:r>
            <a:r>
              <a:rPr lang="zh-CN" altLang="en-US" sz="2400" dirty="0" smtClean="0">
                <a:solidFill>
                  <a:srgbClr val="FF0000"/>
                </a:solidFill>
                <a:latin typeface="+mn-ea"/>
              </a:rPr>
              <a:t>三个阶段</a:t>
            </a:r>
            <a:r>
              <a:rPr lang="zh-CN" altLang="en-US" sz="2400" dirty="0" smtClean="0">
                <a:latin typeface="+mn-ea"/>
              </a:rPr>
              <a:t>：</a:t>
            </a:r>
          </a:p>
          <a:p>
            <a:pPr>
              <a:lnSpc>
                <a:spcPts val="3600"/>
              </a:lnSpc>
              <a:buClr>
                <a:schemeClr val="accent6"/>
              </a:buClr>
              <a:buFont typeface="Wingdings" panose="05000000000000000000" pitchFamily="2" charset="2"/>
              <a:buChar char="n"/>
              <a:defRPr/>
            </a:pPr>
            <a:r>
              <a:rPr lang="zh-CN" altLang="en-US" sz="2400" dirty="0" smtClean="0">
                <a:latin typeface="+mn-ea"/>
              </a:rPr>
              <a:t>（一</a:t>
            </a:r>
            <a:r>
              <a:rPr lang="zh-CN" altLang="en-US" sz="2400" b="1" dirty="0" smtClean="0">
                <a:latin typeface="+mn-ea"/>
              </a:rPr>
              <a:t>） 五六十年代的探索阶段</a:t>
            </a:r>
            <a:r>
              <a:rPr lang="zh-CN" altLang="en-US" sz="2400" dirty="0" smtClean="0">
                <a:latin typeface="+mn-ea"/>
              </a:rPr>
              <a:t>：</a:t>
            </a:r>
          </a:p>
          <a:p>
            <a:pPr>
              <a:lnSpc>
                <a:spcPts val="3600"/>
              </a:lnSpc>
              <a:buFontTx/>
              <a:buNone/>
              <a:defRPr/>
            </a:pPr>
            <a:r>
              <a:rPr lang="zh-CN" altLang="en-US" sz="2400" dirty="0" smtClean="0">
                <a:latin typeface="+mn-ea"/>
              </a:rPr>
              <a:t>   主要受神经生理学、生理学和生物学的影响，研究主要侧重于</a:t>
            </a:r>
            <a:r>
              <a:rPr lang="zh-CN" altLang="en-US" sz="2400" b="1" dirty="0" smtClean="0">
                <a:latin typeface="+mn-ea"/>
              </a:rPr>
              <a:t>非符号的神经元模型的研究</a:t>
            </a:r>
            <a:r>
              <a:rPr lang="zh-CN" altLang="en-US" sz="2400" dirty="0" smtClean="0">
                <a:latin typeface="+mn-ea"/>
              </a:rPr>
              <a:t>，主要研制通用学习系统，即神经网络或自组织系统。</a:t>
            </a:r>
          </a:p>
          <a:p>
            <a:pPr>
              <a:lnSpc>
                <a:spcPts val="3600"/>
              </a:lnSpc>
              <a:buFontTx/>
              <a:buNone/>
              <a:defRPr/>
            </a:pPr>
            <a:r>
              <a:rPr lang="zh-CN" altLang="en-US" sz="2400" dirty="0" smtClean="0">
                <a:latin typeface="+mn-ea"/>
              </a:rPr>
              <a:t>   主要成果有：</a:t>
            </a:r>
          </a:p>
          <a:p>
            <a:pPr marL="541020" indent="-342900">
              <a:lnSpc>
                <a:spcPts val="3600"/>
              </a:lnSpc>
              <a:buFont typeface="Wingdings" panose="05000000000000000000" pitchFamily="2" charset="2"/>
              <a:buChar char="Ø"/>
              <a:defRPr/>
            </a:pPr>
            <a:r>
              <a:rPr lang="zh-CN" altLang="en-US" sz="2400" dirty="0" smtClean="0">
                <a:latin typeface="+mn-ea"/>
              </a:rPr>
              <a:t> 感知机（</a:t>
            </a:r>
            <a:r>
              <a:rPr lang="en-US" altLang="zh-CN" sz="2400" dirty="0" smtClean="0">
                <a:latin typeface="+mn-ea"/>
              </a:rPr>
              <a:t>Perceptron）</a:t>
            </a:r>
          </a:p>
          <a:p>
            <a:pPr marL="541020" indent="-342900">
              <a:lnSpc>
                <a:spcPts val="3600"/>
              </a:lnSpc>
              <a:buClr>
                <a:schemeClr val="accent6"/>
              </a:buClr>
              <a:buFont typeface="Wingdings" panose="05000000000000000000" pitchFamily="2" charset="2"/>
              <a:buChar char="Ø"/>
              <a:defRPr/>
            </a:pPr>
            <a:r>
              <a:rPr lang="en-US" altLang="zh-CN" sz="2400" dirty="0" smtClean="0">
                <a:latin typeface="+mn-ea"/>
              </a:rPr>
              <a:t> Friedberg</a:t>
            </a:r>
            <a:r>
              <a:rPr lang="zh-CN" altLang="en-US" sz="2400" dirty="0" smtClean="0">
                <a:latin typeface="+mn-ea"/>
              </a:rPr>
              <a:t>等模拟随机突变和自然选择过程的程序，</a:t>
            </a:r>
          </a:p>
          <a:p>
            <a:pPr marL="541020" indent="-342900">
              <a:lnSpc>
                <a:spcPts val="3600"/>
              </a:lnSpc>
              <a:buClr>
                <a:schemeClr val="accent6"/>
              </a:buClr>
              <a:buFont typeface="Wingdings" panose="05000000000000000000" pitchFamily="2" charset="2"/>
              <a:buChar char="Ø"/>
              <a:defRPr/>
            </a:pPr>
            <a:r>
              <a:rPr lang="en-US" altLang="zh-CN" sz="2400" dirty="0" smtClean="0">
                <a:latin typeface="+mn-ea"/>
              </a:rPr>
              <a:t> Hunt</a:t>
            </a:r>
            <a:r>
              <a:rPr lang="zh-CN" altLang="en-US" sz="2400" dirty="0" smtClean="0">
                <a:latin typeface="+mn-ea"/>
              </a:rPr>
              <a:t>等的决策树归纳程序</a:t>
            </a:r>
            <a:r>
              <a:rPr lang="en-US" altLang="zh-CN" sz="2400" dirty="0" smtClean="0">
                <a:latin typeface="+mn-ea"/>
              </a:rPr>
              <a:t>CLS。 </a:t>
            </a:r>
            <a:r>
              <a:rPr lang="zh-CN" altLang="en-US" sz="2400" dirty="0" smtClean="0">
                <a:latin typeface="+mn-ea"/>
              </a:rPr>
              <a:t> </a:t>
            </a:r>
          </a:p>
        </p:txBody>
      </p:sp>
      <p:sp>
        <p:nvSpPr>
          <p:cNvPr id="12292" name="Rectangle 18"/>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endParaRPr lang="zh-CN" altLang="en-US" sz="2000">
              <a:ea typeface="宋体" panose="02010600030101010101" pitchFamily="2" charset="-122"/>
            </a:endParaRPr>
          </a:p>
        </p:txBody>
      </p:sp>
      <p:sp>
        <p:nvSpPr>
          <p:cNvPr id="122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3A927DF-DF3B-48E9-8F40-F0A7D3E29FF9}" type="slidenum">
              <a:rPr lang="zh-CN" altLang="en-US" sz="1400"/>
              <a:pPr/>
              <a:t>8</a:t>
            </a:fld>
            <a:endParaRPr lang="en-US" altLang="zh-CN" sz="1400"/>
          </a:p>
        </p:txBody>
      </p:sp>
    </p:spTree>
    <p:extLst>
      <p:ext uri="{BB962C8B-B14F-4D97-AF65-F5344CB8AC3E}">
        <p14:creationId xmlns:p14="http://schemas.microsoft.com/office/powerpoint/2010/main" val="2057892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 calcmode="lin" valueType="num">
                                      <p:cBhvr additive="base">
                                        <p:cTn id="13"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 calcmode="lin" valueType="num">
                                      <p:cBhvr additive="base">
                                        <p:cTn id="17"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anim calcmode="lin" valueType="num">
                                      <p:cBhvr additive="base">
                                        <p:cTn id="21"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 calcmode="lin" valueType="num">
                                      <p:cBhvr additive="base">
                                        <p:cTn id="25"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6" name="Group 72"/>
          <p:cNvGrpSpPr>
            <a:grpSpLocks/>
          </p:cNvGrpSpPr>
          <p:nvPr/>
        </p:nvGrpSpPr>
        <p:grpSpPr bwMode="auto">
          <a:xfrm>
            <a:off x="603887" y="908720"/>
            <a:ext cx="8134672" cy="5331296"/>
            <a:chOff x="-3" y="-3"/>
            <a:chExt cx="3182" cy="4230"/>
          </a:xfrm>
        </p:grpSpPr>
        <p:grpSp>
          <p:nvGrpSpPr>
            <p:cNvPr id="1094" name="Group 70"/>
            <p:cNvGrpSpPr>
              <a:grpSpLocks/>
            </p:cNvGrpSpPr>
            <p:nvPr/>
          </p:nvGrpSpPr>
          <p:grpSpPr bwMode="auto">
            <a:xfrm>
              <a:off x="0" y="0"/>
              <a:ext cx="3176" cy="4224"/>
              <a:chOff x="0" y="0"/>
              <a:chExt cx="3176" cy="4224"/>
            </a:xfrm>
          </p:grpSpPr>
          <p:grpSp>
            <p:nvGrpSpPr>
              <p:cNvPr id="1051" name="Group 27"/>
              <p:cNvGrpSpPr>
                <a:grpSpLocks/>
              </p:cNvGrpSpPr>
              <p:nvPr/>
            </p:nvGrpSpPr>
            <p:grpSpPr bwMode="auto">
              <a:xfrm>
                <a:off x="0" y="0"/>
                <a:ext cx="1106" cy="454"/>
                <a:chOff x="0" y="0"/>
                <a:chExt cx="1106" cy="454"/>
              </a:xfrm>
            </p:grpSpPr>
            <p:sp>
              <p:nvSpPr>
                <p:cNvPr id="1028" name="Rectangle 4"/>
                <p:cNvSpPr>
                  <a:spLocks noChangeArrowheads="1"/>
                </p:cNvSpPr>
                <p:nvPr/>
              </p:nvSpPr>
              <p:spPr bwMode="auto">
                <a:xfrm>
                  <a:off x="43" y="228"/>
                  <a:ext cx="99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生物进化中的概念</a:t>
                  </a:r>
                </a:p>
                <a:p>
                  <a:pPr algn="ctr" eaLnBrk="0" hangingPunct="0"/>
                  <a:endParaRPr lang="zh-CN" altLang="en-US" sz="2000" dirty="0"/>
                </a:p>
              </p:txBody>
            </p:sp>
            <p:sp>
              <p:nvSpPr>
                <p:cNvPr id="1050" name="Rectangle 26"/>
                <p:cNvSpPr>
                  <a:spLocks noChangeArrowheads="1"/>
                </p:cNvSpPr>
                <p:nvPr/>
              </p:nvSpPr>
              <p:spPr bwMode="auto">
                <a:xfrm>
                  <a:off x="0" y="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53" name="Group 29"/>
              <p:cNvGrpSpPr>
                <a:grpSpLocks/>
              </p:cNvGrpSpPr>
              <p:nvPr/>
            </p:nvGrpSpPr>
            <p:grpSpPr bwMode="auto">
              <a:xfrm>
                <a:off x="1106" y="0"/>
                <a:ext cx="2070" cy="384"/>
                <a:chOff x="1106" y="0"/>
                <a:chExt cx="2070" cy="384"/>
              </a:xfrm>
            </p:grpSpPr>
            <p:sp>
              <p:nvSpPr>
                <p:cNvPr id="1029" name="Rectangle 5"/>
                <p:cNvSpPr>
                  <a:spLocks noChangeArrowheads="1"/>
                </p:cNvSpPr>
                <p:nvPr/>
              </p:nvSpPr>
              <p:spPr bwMode="auto">
                <a:xfrm>
                  <a:off x="1149" y="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遗传算法中的</a:t>
                  </a:r>
                  <a:r>
                    <a:rPr lang="zh-CN" altLang="en-US" sz="2000" dirty="0" smtClean="0"/>
                    <a:t>作用</a:t>
                  </a:r>
                  <a:endParaRPr lang="zh-CN" altLang="en-US" sz="2000" dirty="0"/>
                </a:p>
              </p:txBody>
            </p:sp>
            <p:sp>
              <p:nvSpPr>
                <p:cNvPr id="1052" name="Rectangle 28"/>
                <p:cNvSpPr>
                  <a:spLocks noChangeArrowheads="1"/>
                </p:cNvSpPr>
                <p:nvPr/>
              </p:nvSpPr>
              <p:spPr bwMode="auto">
                <a:xfrm>
                  <a:off x="1106" y="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55" name="Group 31"/>
              <p:cNvGrpSpPr>
                <a:grpSpLocks/>
              </p:cNvGrpSpPr>
              <p:nvPr/>
            </p:nvGrpSpPr>
            <p:grpSpPr bwMode="auto">
              <a:xfrm>
                <a:off x="0" y="384"/>
                <a:ext cx="1106" cy="384"/>
                <a:chOff x="0" y="384"/>
                <a:chExt cx="1106" cy="384"/>
              </a:xfrm>
            </p:grpSpPr>
            <p:sp>
              <p:nvSpPr>
                <p:cNvPr id="1030" name="Rectangle 6"/>
                <p:cNvSpPr>
                  <a:spLocks noChangeArrowheads="1"/>
                </p:cNvSpPr>
                <p:nvPr/>
              </p:nvSpPr>
              <p:spPr bwMode="auto">
                <a:xfrm>
                  <a:off x="43" y="38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环境</a:t>
                  </a:r>
                  <a:endParaRPr lang="zh-CN" altLang="en-US" sz="2000" dirty="0"/>
                </a:p>
              </p:txBody>
            </p:sp>
            <p:sp>
              <p:nvSpPr>
                <p:cNvPr id="1054" name="Rectangle 30"/>
                <p:cNvSpPr>
                  <a:spLocks noChangeArrowheads="1"/>
                </p:cNvSpPr>
                <p:nvPr/>
              </p:nvSpPr>
              <p:spPr bwMode="auto">
                <a:xfrm>
                  <a:off x="0" y="38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57" name="Group 33"/>
              <p:cNvGrpSpPr>
                <a:grpSpLocks/>
              </p:cNvGrpSpPr>
              <p:nvPr/>
            </p:nvGrpSpPr>
            <p:grpSpPr bwMode="auto">
              <a:xfrm>
                <a:off x="1106" y="384"/>
                <a:ext cx="2070" cy="384"/>
                <a:chOff x="1106" y="384"/>
                <a:chExt cx="2070" cy="384"/>
              </a:xfrm>
            </p:grpSpPr>
            <p:sp>
              <p:nvSpPr>
                <p:cNvPr id="1031" name="Rectangle 7"/>
                <p:cNvSpPr>
                  <a:spLocks noChangeArrowheads="1"/>
                </p:cNvSpPr>
                <p:nvPr/>
              </p:nvSpPr>
              <p:spPr bwMode="auto">
                <a:xfrm>
                  <a:off x="1149" y="38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适应</a:t>
                  </a:r>
                  <a:r>
                    <a:rPr lang="zh-CN" altLang="en-US" sz="2000" dirty="0" smtClean="0"/>
                    <a:t>函数</a:t>
                  </a:r>
                  <a:endParaRPr lang="zh-CN" altLang="en-US" sz="2000" dirty="0"/>
                </a:p>
              </p:txBody>
            </p:sp>
            <p:sp>
              <p:nvSpPr>
                <p:cNvPr id="1056" name="Rectangle 32"/>
                <p:cNvSpPr>
                  <a:spLocks noChangeArrowheads="1"/>
                </p:cNvSpPr>
                <p:nvPr/>
              </p:nvSpPr>
              <p:spPr bwMode="auto">
                <a:xfrm>
                  <a:off x="1106" y="38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59" name="Group 35"/>
              <p:cNvGrpSpPr>
                <a:grpSpLocks/>
              </p:cNvGrpSpPr>
              <p:nvPr/>
            </p:nvGrpSpPr>
            <p:grpSpPr bwMode="auto">
              <a:xfrm>
                <a:off x="0" y="768"/>
                <a:ext cx="1106" cy="384"/>
                <a:chOff x="0" y="768"/>
                <a:chExt cx="1106" cy="384"/>
              </a:xfrm>
            </p:grpSpPr>
            <p:sp>
              <p:nvSpPr>
                <p:cNvPr id="1032" name="Rectangle 8"/>
                <p:cNvSpPr>
                  <a:spLocks noChangeArrowheads="1"/>
                </p:cNvSpPr>
                <p:nvPr/>
              </p:nvSpPr>
              <p:spPr bwMode="auto">
                <a:xfrm>
                  <a:off x="43" y="768"/>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适应性</a:t>
                  </a:r>
                  <a:endParaRPr lang="zh-CN" altLang="en-US" sz="2000" dirty="0"/>
                </a:p>
              </p:txBody>
            </p:sp>
            <p:sp>
              <p:nvSpPr>
                <p:cNvPr id="1058" name="Rectangle 34"/>
                <p:cNvSpPr>
                  <a:spLocks noChangeArrowheads="1"/>
                </p:cNvSpPr>
                <p:nvPr/>
              </p:nvSpPr>
              <p:spPr bwMode="auto">
                <a:xfrm>
                  <a:off x="0" y="768"/>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1" name="Group 37"/>
              <p:cNvGrpSpPr>
                <a:grpSpLocks/>
              </p:cNvGrpSpPr>
              <p:nvPr/>
            </p:nvGrpSpPr>
            <p:grpSpPr bwMode="auto">
              <a:xfrm>
                <a:off x="1106" y="768"/>
                <a:ext cx="2070" cy="384"/>
                <a:chOff x="1106" y="768"/>
                <a:chExt cx="2070" cy="384"/>
              </a:xfrm>
            </p:grpSpPr>
            <p:sp>
              <p:nvSpPr>
                <p:cNvPr id="1033" name="Rectangle 9"/>
                <p:cNvSpPr>
                  <a:spLocks noChangeArrowheads="1"/>
                </p:cNvSpPr>
                <p:nvPr/>
              </p:nvSpPr>
              <p:spPr bwMode="auto">
                <a:xfrm>
                  <a:off x="1149" y="768"/>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适应值</a:t>
                  </a:r>
                  <a:r>
                    <a:rPr lang="zh-CN" altLang="en-US" sz="2000" dirty="0" smtClean="0"/>
                    <a:t>函数</a:t>
                  </a:r>
                  <a:endParaRPr lang="zh-CN" altLang="en-US" sz="2000" dirty="0"/>
                </a:p>
              </p:txBody>
            </p:sp>
            <p:sp>
              <p:nvSpPr>
                <p:cNvPr id="1060" name="Rectangle 36"/>
                <p:cNvSpPr>
                  <a:spLocks noChangeArrowheads="1"/>
                </p:cNvSpPr>
                <p:nvPr/>
              </p:nvSpPr>
              <p:spPr bwMode="auto">
                <a:xfrm>
                  <a:off x="1106" y="768"/>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3" name="Group 39"/>
              <p:cNvGrpSpPr>
                <a:grpSpLocks/>
              </p:cNvGrpSpPr>
              <p:nvPr/>
            </p:nvGrpSpPr>
            <p:grpSpPr bwMode="auto">
              <a:xfrm>
                <a:off x="0" y="1152"/>
                <a:ext cx="1106" cy="384"/>
                <a:chOff x="0" y="1152"/>
                <a:chExt cx="1106" cy="384"/>
              </a:xfrm>
            </p:grpSpPr>
            <p:sp>
              <p:nvSpPr>
                <p:cNvPr id="1034" name="Rectangle 10"/>
                <p:cNvSpPr>
                  <a:spLocks noChangeArrowheads="1"/>
                </p:cNvSpPr>
                <p:nvPr/>
              </p:nvSpPr>
              <p:spPr bwMode="auto">
                <a:xfrm>
                  <a:off x="43" y="115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适者生存</a:t>
                  </a:r>
                  <a:endParaRPr lang="zh-CN" altLang="en-US" sz="2000" dirty="0"/>
                </a:p>
              </p:txBody>
            </p:sp>
            <p:sp>
              <p:nvSpPr>
                <p:cNvPr id="1062" name="Rectangle 38"/>
                <p:cNvSpPr>
                  <a:spLocks noChangeArrowheads="1"/>
                </p:cNvSpPr>
                <p:nvPr/>
              </p:nvSpPr>
              <p:spPr bwMode="auto">
                <a:xfrm>
                  <a:off x="0" y="115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5" name="Group 41"/>
              <p:cNvGrpSpPr>
                <a:grpSpLocks/>
              </p:cNvGrpSpPr>
              <p:nvPr/>
            </p:nvGrpSpPr>
            <p:grpSpPr bwMode="auto">
              <a:xfrm>
                <a:off x="1106" y="1152"/>
                <a:ext cx="2070" cy="384"/>
                <a:chOff x="1106" y="1152"/>
                <a:chExt cx="2070" cy="384"/>
              </a:xfrm>
            </p:grpSpPr>
            <p:sp>
              <p:nvSpPr>
                <p:cNvPr id="1035" name="Rectangle 11"/>
                <p:cNvSpPr>
                  <a:spLocks noChangeArrowheads="1"/>
                </p:cNvSpPr>
                <p:nvPr/>
              </p:nvSpPr>
              <p:spPr bwMode="auto">
                <a:xfrm>
                  <a:off x="1149" y="115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适应函数值最大的解被保留的概率</a:t>
                  </a:r>
                  <a:r>
                    <a:rPr lang="zh-CN" altLang="en-US" sz="2000" dirty="0" smtClean="0"/>
                    <a:t>最大</a:t>
                  </a:r>
                  <a:endParaRPr lang="zh-CN" altLang="en-US" sz="2000" dirty="0"/>
                </a:p>
              </p:txBody>
            </p:sp>
            <p:sp>
              <p:nvSpPr>
                <p:cNvPr id="1064" name="Rectangle 40"/>
                <p:cNvSpPr>
                  <a:spLocks noChangeArrowheads="1"/>
                </p:cNvSpPr>
                <p:nvPr/>
              </p:nvSpPr>
              <p:spPr bwMode="auto">
                <a:xfrm>
                  <a:off x="1106" y="115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7" name="Group 43"/>
              <p:cNvGrpSpPr>
                <a:grpSpLocks/>
              </p:cNvGrpSpPr>
              <p:nvPr/>
            </p:nvGrpSpPr>
            <p:grpSpPr bwMode="auto">
              <a:xfrm>
                <a:off x="0" y="1536"/>
                <a:ext cx="1106" cy="384"/>
                <a:chOff x="0" y="1536"/>
                <a:chExt cx="1106" cy="384"/>
              </a:xfrm>
            </p:grpSpPr>
            <p:sp>
              <p:nvSpPr>
                <p:cNvPr id="1036" name="Rectangle 12"/>
                <p:cNvSpPr>
                  <a:spLocks noChangeArrowheads="1"/>
                </p:cNvSpPr>
                <p:nvPr/>
              </p:nvSpPr>
              <p:spPr bwMode="auto">
                <a:xfrm>
                  <a:off x="43" y="153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个体</a:t>
                  </a:r>
                  <a:endParaRPr lang="zh-CN" altLang="en-US" sz="2000" dirty="0"/>
                </a:p>
              </p:txBody>
            </p:sp>
            <p:sp>
              <p:nvSpPr>
                <p:cNvPr id="1066" name="Rectangle 42"/>
                <p:cNvSpPr>
                  <a:spLocks noChangeArrowheads="1"/>
                </p:cNvSpPr>
                <p:nvPr/>
              </p:nvSpPr>
              <p:spPr bwMode="auto">
                <a:xfrm>
                  <a:off x="0" y="153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9" name="Group 45"/>
              <p:cNvGrpSpPr>
                <a:grpSpLocks/>
              </p:cNvGrpSpPr>
              <p:nvPr/>
            </p:nvGrpSpPr>
            <p:grpSpPr bwMode="auto">
              <a:xfrm>
                <a:off x="1106" y="1536"/>
                <a:ext cx="2070" cy="384"/>
                <a:chOff x="1106" y="1536"/>
                <a:chExt cx="2070" cy="384"/>
              </a:xfrm>
            </p:grpSpPr>
            <p:sp>
              <p:nvSpPr>
                <p:cNvPr id="1037" name="Rectangle 13"/>
                <p:cNvSpPr>
                  <a:spLocks noChangeArrowheads="1"/>
                </p:cNvSpPr>
                <p:nvPr/>
              </p:nvSpPr>
              <p:spPr bwMode="auto">
                <a:xfrm>
                  <a:off x="1149" y="1536"/>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问题的一个</a:t>
                  </a:r>
                  <a:r>
                    <a:rPr lang="zh-CN" altLang="en-US" sz="2000" dirty="0" smtClean="0"/>
                    <a:t>解</a:t>
                  </a:r>
                  <a:endParaRPr lang="zh-CN" altLang="en-US" sz="2000" dirty="0"/>
                </a:p>
              </p:txBody>
            </p:sp>
            <p:sp>
              <p:nvSpPr>
                <p:cNvPr id="1068" name="Rectangle 44"/>
                <p:cNvSpPr>
                  <a:spLocks noChangeArrowheads="1"/>
                </p:cNvSpPr>
                <p:nvPr/>
              </p:nvSpPr>
              <p:spPr bwMode="auto">
                <a:xfrm>
                  <a:off x="1106" y="153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1" name="Group 47"/>
              <p:cNvGrpSpPr>
                <a:grpSpLocks/>
              </p:cNvGrpSpPr>
              <p:nvPr/>
            </p:nvGrpSpPr>
            <p:grpSpPr bwMode="auto">
              <a:xfrm>
                <a:off x="0" y="1920"/>
                <a:ext cx="1106" cy="384"/>
                <a:chOff x="0" y="1920"/>
                <a:chExt cx="1106" cy="384"/>
              </a:xfrm>
            </p:grpSpPr>
            <p:sp>
              <p:nvSpPr>
                <p:cNvPr id="1038" name="Rectangle 14"/>
                <p:cNvSpPr>
                  <a:spLocks noChangeArrowheads="1"/>
                </p:cNvSpPr>
                <p:nvPr/>
              </p:nvSpPr>
              <p:spPr bwMode="auto">
                <a:xfrm>
                  <a:off x="43" y="192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染色体</a:t>
                  </a:r>
                  <a:endParaRPr lang="zh-CN" altLang="en-US" sz="2000" dirty="0"/>
                </a:p>
              </p:txBody>
            </p:sp>
            <p:sp>
              <p:nvSpPr>
                <p:cNvPr id="1070" name="Rectangle 46"/>
                <p:cNvSpPr>
                  <a:spLocks noChangeArrowheads="1"/>
                </p:cNvSpPr>
                <p:nvPr/>
              </p:nvSpPr>
              <p:spPr bwMode="auto">
                <a:xfrm>
                  <a:off x="0" y="192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3" name="Group 49"/>
              <p:cNvGrpSpPr>
                <a:grpSpLocks/>
              </p:cNvGrpSpPr>
              <p:nvPr/>
            </p:nvGrpSpPr>
            <p:grpSpPr bwMode="auto">
              <a:xfrm>
                <a:off x="1106" y="1920"/>
                <a:ext cx="2070" cy="384"/>
                <a:chOff x="1106" y="1920"/>
                <a:chExt cx="2070" cy="384"/>
              </a:xfrm>
            </p:grpSpPr>
            <p:sp>
              <p:nvSpPr>
                <p:cNvPr id="1039" name="Rectangle 15"/>
                <p:cNvSpPr>
                  <a:spLocks noChangeArrowheads="1"/>
                </p:cNvSpPr>
                <p:nvPr/>
              </p:nvSpPr>
              <p:spPr bwMode="auto">
                <a:xfrm>
                  <a:off x="1149" y="192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解的</a:t>
                  </a:r>
                  <a:r>
                    <a:rPr lang="zh-CN" altLang="en-US" sz="2000" dirty="0" smtClean="0"/>
                    <a:t>编码</a:t>
                  </a:r>
                  <a:endParaRPr lang="zh-CN" altLang="en-US" sz="2000" dirty="0"/>
                </a:p>
              </p:txBody>
            </p:sp>
            <p:sp>
              <p:nvSpPr>
                <p:cNvPr id="1072" name="Rectangle 48"/>
                <p:cNvSpPr>
                  <a:spLocks noChangeArrowheads="1"/>
                </p:cNvSpPr>
                <p:nvPr/>
              </p:nvSpPr>
              <p:spPr bwMode="auto">
                <a:xfrm>
                  <a:off x="1106" y="192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5" name="Group 51"/>
              <p:cNvGrpSpPr>
                <a:grpSpLocks/>
              </p:cNvGrpSpPr>
              <p:nvPr/>
            </p:nvGrpSpPr>
            <p:grpSpPr bwMode="auto">
              <a:xfrm>
                <a:off x="0" y="2304"/>
                <a:ext cx="1106" cy="384"/>
                <a:chOff x="0" y="2304"/>
                <a:chExt cx="1106" cy="384"/>
              </a:xfrm>
            </p:grpSpPr>
            <p:sp>
              <p:nvSpPr>
                <p:cNvPr id="1040" name="Rectangle 16"/>
                <p:cNvSpPr>
                  <a:spLocks noChangeArrowheads="1"/>
                </p:cNvSpPr>
                <p:nvPr/>
              </p:nvSpPr>
              <p:spPr bwMode="auto">
                <a:xfrm>
                  <a:off x="43" y="2304"/>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基因</a:t>
                  </a:r>
                  <a:endParaRPr lang="zh-CN" altLang="en-US" sz="2000" dirty="0"/>
                </a:p>
              </p:txBody>
            </p:sp>
            <p:sp>
              <p:nvSpPr>
                <p:cNvPr id="1074" name="Rectangle 50"/>
                <p:cNvSpPr>
                  <a:spLocks noChangeArrowheads="1"/>
                </p:cNvSpPr>
                <p:nvPr/>
              </p:nvSpPr>
              <p:spPr bwMode="auto">
                <a:xfrm>
                  <a:off x="0" y="2304"/>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7" name="Group 53"/>
              <p:cNvGrpSpPr>
                <a:grpSpLocks/>
              </p:cNvGrpSpPr>
              <p:nvPr/>
            </p:nvGrpSpPr>
            <p:grpSpPr bwMode="auto">
              <a:xfrm>
                <a:off x="1106" y="2304"/>
                <a:ext cx="2070" cy="384"/>
                <a:chOff x="1106" y="2304"/>
                <a:chExt cx="2070" cy="384"/>
              </a:xfrm>
            </p:grpSpPr>
            <p:sp>
              <p:nvSpPr>
                <p:cNvPr id="1041" name="Rectangle 17"/>
                <p:cNvSpPr>
                  <a:spLocks noChangeArrowheads="1"/>
                </p:cNvSpPr>
                <p:nvPr/>
              </p:nvSpPr>
              <p:spPr bwMode="auto">
                <a:xfrm>
                  <a:off x="1149" y="2304"/>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编码的</a:t>
                  </a:r>
                  <a:r>
                    <a:rPr lang="zh-CN" altLang="en-US" sz="2000" dirty="0" smtClean="0"/>
                    <a:t>元素</a:t>
                  </a:r>
                  <a:endParaRPr lang="zh-CN" altLang="en-US" sz="2000" dirty="0"/>
                </a:p>
              </p:txBody>
            </p:sp>
            <p:sp>
              <p:nvSpPr>
                <p:cNvPr id="1076" name="Rectangle 52"/>
                <p:cNvSpPr>
                  <a:spLocks noChangeArrowheads="1"/>
                </p:cNvSpPr>
                <p:nvPr/>
              </p:nvSpPr>
              <p:spPr bwMode="auto">
                <a:xfrm>
                  <a:off x="1106" y="2304"/>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9" name="Group 55"/>
              <p:cNvGrpSpPr>
                <a:grpSpLocks/>
              </p:cNvGrpSpPr>
              <p:nvPr/>
            </p:nvGrpSpPr>
            <p:grpSpPr bwMode="auto">
              <a:xfrm>
                <a:off x="0" y="2688"/>
                <a:ext cx="1106" cy="384"/>
                <a:chOff x="0" y="2688"/>
                <a:chExt cx="1106" cy="384"/>
              </a:xfrm>
            </p:grpSpPr>
            <p:sp>
              <p:nvSpPr>
                <p:cNvPr id="1042" name="Rectangle 18"/>
                <p:cNvSpPr>
                  <a:spLocks noChangeArrowheads="1"/>
                </p:cNvSpPr>
                <p:nvPr/>
              </p:nvSpPr>
              <p:spPr bwMode="auto">
                <a:xfrm>
                  <a:off x="43" y="2688"/>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群体</a:t>
                  </a:r>
                  <a:endParaRPr lang="zh-CN" altLang="en-US" sz="2000" dirty="0"/>
                </a:p>
              </p:txBody>
            </p:sp>
            <p:sp>
              <p:nvSpPr>
                <p:cNvPr id="1078" name="Rectangle 54"/>
                <p:cNvSpPr>
                  <a:spLocks noChangeArrowheads="1"/>
                </p:cNvSpPr>
                <p:nvPr/>
              </p:nvSpPr>
              <p:spPr bwMode="auto">
                <a:xfrm>
                  <a:off x="0" y="2688"/>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1" name="Group 57"/>
              <p:cNvGrpSpPr>
                <a:grpSpLocks/>
              </p:cNvGrpSpPr>
              <p:nvPr/>
            </p:nvGrpSpPr>
            <p:grpSpPr bwMode="auto">
              <a:xfrm>
                <a:off x="1106" y="2688"/>
                <a:ext cx="2070" cy="384"/>
                <a:chOff x="1106" y="2688"/>
                <a:chExt cx="2070" cy="384"/>
              </a:xfrm>
            </p:grpSpPr>
            <p:sp>
              <p:nvSpPr>
                <p:cNvPr id="1043" name="Rectangle 19"/>
                <p:cNvSpPr>
                  <a:spLocks noChangeArrowheads="1"/>
                </p:cNvSpPr>
                <p:nvPr/>
              </p:nvSpPr>
              <p:spPr bwMode="auto">
                <a:xfrm>
                  <a:off x="1149" y="2688"/>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被选定的一组</a:t>
                  </a:r>
                  <a:r>
                    <a:rPr lang="zh-CN" altLang="en-US" sz="2000" dirty="0" smtClean="0"/>
                    <a:t>解</a:t>
                  </a:r>
                  <a:endParaRPr lang="zh-CN" altLang="en-US" sz="2000" dirty="0"/>
                </a:p>
              </p:txBody>
            </p:sp>
            <p:sp>
              <p:nvSpPr>
                <p:cNvPr id="1080" name="Rectangle 56"/>
                <p:cNvSpPr>
                  <a:spLocks noChangeArrowheads="1"/>
                </p:cNvSpPr>
                <p:nvPr/>
              </p:nvSpPr>
              <p:spPr bwMode="auto">
                <a:xfrm>
                  <a:off x="1106" y="2688"/>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3" name="Group 59"/>
              <p:cNvGrpSpPr>
                <a:grpSpLocks/>
              </p:cNvGrpSpPr>
              <p:nvPr/>
            </p:nvGrpSpPr>
            <p:grpSpPr bwMode="auto">
              <a:xfrm>
                <a:off x="0" y="3072"/>
                <a:ext cx="1106" cy="384"/>
                <a:chOff x="0" y="3072"/>
                <a:chExt cx="1106" cy="384"/>
              </a:xfrm>
            </p:grpSpPr>
            <p:sp>
              <p:nvSpPr>
                <p:cNvPr id="1044" name="Rectangle 20"/>
                <p:cNvSpPr>
                  <a:spLocks noChangeArrowheads="1"/>
                </p:cNvSpPr>
                <p:nvPr/>
              </p:nvSpPr>
              <p:spPr bwMode="auto">
                <a:xfrm>
                  <a:off x="43" y="3072"/>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种群</a:t>
                  </a:r>
                  <a:endParaRPr lang="zh-CN" altLang="en-US" sz="2000" dirty="0"/>
                </a:p>
              </p:txBody>
            </p:sp>
            <p:sp>
              <p:nvSpPr>
                <p:cNvPr id="1082" name="Rectangle 58"/>
                <p:cNvSpPr>
                  <a:spLocks noChangeArrowheads="1"/>
                </p:cNvSpPr>
                <p:nvPr/>
              </p:nvSpPr>
              <p:spPr bwMode="auto">
                <a:xfrm>
                  <a:off x="0" y="3072"/>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 name="Group 61"/>
              <p:cNvGrpSpPr>
                <a:grpSpLocks/>
              </p:cNvGrpSpPr>
              <p:nvPr/>
            </p:nvGrpSpPr>
            <p:grpSpPr bwMode="auto">
              <a:xfrm>
                <a:off x="1106" y="3072"/>
                <a:ext cx="2070" cy="384"/>
                <a:chOff x="1106" y="3072"/>
                <a:chExt cx="2070" cy="384"/>
              </a:xfrm>
            </p:grpSpPr>
            <p:sp>
              <p:nvSpPr>
                <p:cNvPr id="1045" name="Rectangle 21"/>
                <p:cNvSpPr>
                  <a:spLocks noChangeArrowheads="1"/>
                </p:cNvSpPr>
                <p:nvPr/>
              </p:nvSpPr>
              <p:spPr bwMode="auto">
                <a:xfrm>
                  <a:off x="1149" y="3072"/>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en-US" sz="2000" dirty="0"/>
                </a:p>
                <a:p>
                  <a:pPr algn="ctr"/>
                  <a:r>
                    <a:rPr lang="zh-CN" altLang="en-US" sz="2000" dirty="0"/>
                    <a:t>根据适应函数选择的一组解</a:t>
                  </a:r>
                </a:p>
                <a:p>
                  <a:pPr algn="ctr" eaLnBrk="0" hangingPunct="0"/>
                  <a:endParaRPr lang="zh-CN" altLang="en-US" sz="2000" dirty="0"/>
                </a:p>
              </p:txBody>
            </p:sp>
            <p:sp>
              <p:nvSpPr>
                <p:cNvPr id="1084" name="Rectangle 60"/>
                <p:cNvSpPr>
                  <a:spLocks noChangeArrowheads="1"/>
                </p:cNvSpPr>
                <p:nvPr/>
              </p:nvSpPr>
              <p:spPr bwMode="auto">
                <a:xfrm>
                  <a:off x="1106" y="3072"/>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7" name="Group 63"/>
              <p:cNvGrpSpPr>
                <a:grpSpLocks/>
              </p:cNvGrpSpPr>
              <p:nvPr/>
            </p:nvGrpSpPr>
            <p:grpSpPr bwMode="auto">
              <a:xfrm>
                <a:off x="0" y="3456"/>
                <a:ext cx="1106" cy="384"/>
                <a:chOff x="0" y="3456"/>
                <a:chExt cx="1106" cy="384"/>
              </a:xfrm>
            </p:grpSpPr>
            <p:sp>
              <p:nvSpPr>
                <p:cNvPr id="1046" name="Rectangle 22"/>
                <p:cNvSpPr>
                  <a:spLocks noChangeArrowheads="1"/>
                </p:cNvSpPr>
                <p:nvPr/>
              </p:nvSpPr>
              <p:spPr bwMode="auto">
                <a:xfrm>
                  <a:off x="43" y="3456"/>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zh-CN" altLang="en-US" sz="2000" dirty="0" smtClean="0"/>
                    <a:t>交叉</a:t>
                  </a:r>
                  <a:endParaRPr lang="zh-CN" altLang="en-US" sz="2000" dirty="0"/>
                </a:p>
              </p:txBody>
            </p:sp>
            <p:sp>
              <p:nvSpPr>
                <p:cNvPr id="1086" name="Rectangle 62"/>
                <p:cNvSpPr>
                  <a:spLocks noChangeArrowheads="1"/>
                </p:cNvSpPr>
                <p:nvPr/>
              </p:nvSpPr>
              <p:spPr bwMode="auto">
                <a:xfrm>
                  <a:off x="0" y="3456"/>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9" name="Group 65"/>
              <p:cNvGrpSpPr>
                <a:grpSpLocks/>
              </p:cNvGrpSpPr>
              <p:nvPr/>
            </p:nvGrpSpPr>
            <p:grpSpPr bwMode="auto">
              <a:xfrm>
                <a:off x="1106" y="3456"/>
                <a:ext cx="2070" cy="488"/>
                <a:chOff x="1106" y="3456"/>
                <a:chExt cx="2070" cy="488"/>
              </a:xfrm>
            </p:grpSpPr>
            <p:sp>
              <p:nvSpPr>
                <p:cNvPr id="1047" name="Rectangle 23"/>
                <p:cNvSpPr>
                  <a:spLocks noChangeArrowheads="1"/>
                </p:cNvSpPr>
                <p:nvPr/>
              </p:nvSpPr>
              <p:spPr bwMode="auto">
                <a:xfrm>
                  <a:off x="1149" y="356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以一定的方式由双亲产生后代的过程</a:t>
                  </a:r>
                </a:p>
                <a:p>
                  <a:pPr algn="ctr" eaLnBrk="0" hangingPunct="0"/>
                  <a:endParaRPr lang="zh-CN" altLang="en-US" sz="2000" dirty="0"/>
                </a:p>
              </p:txBody>
            </p:sp>
            <p:sp>
              <p:nvSpPr>
                <p:cNvPr id="1088" name="Rectangle 64"/>
                <p:cNvSpPr>
                  <a:spLocks noChangeArrowheads="1"/>
                </p:cNvSpPr>
                <p:nvPr/>
              </p:nvSpPr>
              <p:spPr bwMode="auto">
                <a:xfrm>
                  <a:off x="1106" y="3456"/>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91" name="Group 67"/>
              <p:cNvGrpSpPr>
                <a:grpSpLocks/>
              </p:cNvGrpSpPr>
              <p:nvPr/>
            </p:nvGrpSpPr>
            <p:grpSpPr bwMode="auto">
              <a:xfrm>
                <a:off x="0" y="3840"/>
                <a:ext cx="1106" cy="384"/>
                <a:chOff x="0" y="3840"/>
                <a:chExt cx="1106" cy="384"/>
              </a:xfrm>
            </p:grpSpPr>
            <p:sp>
              <p:nvSpPr>
                <p:cNvPr id="1048" name="Rectangle 24"/>
                <p:cNvSpPr>
                  <a:spLocks noChangeArrowheads="1"/>
                </p:cNvSpPr>
                <p:nvPr/>
              </p:nvSpPr>
              <p:spPr bwMode="auto">
                <a:xfrm>
                  <a:off x="43" y="3840"/>
                  <a:ext cx="10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smtClean="0"/>
                    <a:t>变异</a:t>
                  </a:r>
                  <a:endParaRPr lang="zh-CN" altLang="en-US" sz="2000" dirty="0"/>
                </a:p>
              </p:txBody>
            </p:sp>
            <p:sp>
              <p:nvSpPr>
                <p:cNvPr id="1090" name="Rectangle 66"/>
                <p:cNvSpPr>
                  <a:spLocks noChangeArrowheads="1"/>
                </p:cNvSpPr>
                <p:nvPr/>
              </p:nvSpPr>
              <p:spPr bwMode="auto">
                <a:xfrm>
                  <a:off x="0" y="3840"/>
                  <a:ext cx="11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93" name="Group 69"/>
              <p:cNvGrpSpPr>
                <a:grpSpLocks/>
              </p:cNvGrpSpPr>
              <p:nvPr/>
            </p:nvGrpSpPr>
            <p:grpSpPr bwMode="auto">
              <a:xfrm>
                <a:off x="1106" y="3840"/>
                <a:ext cx="2070" cy="384"/>
                <a:chOff x="1106" y="3840"/>
                <a:chExt cx="2070" cy="384"/>
              </a:xfrm>
            </p:grpSpPr>
            <p:sp>
              <p:nvSpPr>
                <p:cNvPr id="1049" name="Rectangle 25"/>
                <p:cNvSpPr>
                  <a:spLocks noChangeArrowheads="1"/>
                </p:cNvSpPr>
                <p:nvPr/>
              </p:nvSpPr>
              <p:spPr bwMode="auto">
                <a:xfrm>
                  <a:off x="1149" y="3840"/>
                  <a:ext cx="19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dirty="0"/>
                    <a:t>编码的某些分量发生变化的</a:t>
                  </a:r>
                  <a:r>
                    <a:rPr lang="zh-CN" altLang="en-US" sz="2000" dirty="0" smtClean="0"/>
                    <a:t>过程</a:t>
                  </a:r>
                  <a:endParaRPr lang="zh-CN" altLang="en-US" sz="2000" dirty="0"/>
                </a:p>
              </p:txBody>
            </p:sp>
            <p:sp>
              <p:nvSpPr>
                <p:cNvPr id="1092" name="Rectangle 68"/>
                <p:cNvSpPr>
                  <a:spLocks noChangeArrowheads="1"/>
                </p:cNvSpPr>
                <p:nvPr/>
              </p:nvSpPr>
              <p:spPr bwMode="auto">
                <a:xfrm>
                  <a:off x="1106" y="3840"/>
                  <a:ext cx="207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095" name="Rectangle 71"/>
            <p:cNvSpPr>
              <a:spLocks noChangeArrowheads="1"/>
            </p:cNvSpPr>
            <p:nvPr/>
          </p:nvSpPr>
          <p:spPr bwMode="auto">
            <a:xfrm>
              <a:off x="-3" y="-3"/>
              <a:ext cx="3182" cy="423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97" name="Text Box 73"/>
          <p:cNvSpPr txBox="1">
            <a:spLocks noChangeArrowheads="1"/>
          </p:cNvSpPr>
          <p:nvPr/>
        </p:nvSpPr>
        <p:spPr bwMode="auto">
          <a:xfrm>
            <a:off x="1475656" y="354530"/>
            <a:ext cx="67078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FF0000"/>
                </a:solidFill>
              </a:rPr>
              <a:t>生物进化与遗传算法之间的对应关系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80</a:t>
            </a:fld>
            <a:endParaRPr lang="zh-CN" altLang="en-US"/>
          </a:p>
        </p:txBody>
      </p:sp>
    </p:spTree>
    <p:extLst>
      <p:ext uri="{BB962C8B-B14F-4D97-AF65-F5344CB8AC3E}">
        <p14:creationId xmlns:p14="http://schemas.microsoft.com/office/powerpoint/2010/main" val="4180280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260648"/>
            <a:ext cx="7572375" cy="1462087"/>
          </a:xfrm>
        </p:spPr>
        <p:txBody>
          <a:bodyPr/>
          <a:lstStyle/>
          <a:p>
            <a:r>
              <a:rPr lang="zh-CN" altLang="en-US" b="1" dirty="0" smtClean="0">
                <a:latin typeface="Times New Roman" pitchFamily="18" charset="0"/>
              </a:rPr>
              <a:t>一、</a:t>
            </a:r>
            <a:r>
              <a:rPr lang="en-US" altLang="zh-CN" b="1" dirty="0" smtClean="0">
                <a:latin typeface="Times New Roman" pitchFamily="18" charset="0"/>
              </a:rPr>
              <a:t> </a:t>
            </a:r>
            <a:r>
              <a:rPr lang="zh-CN" altLang="en-US" b="1" dirty="0">
                <a:latin typeface="Times New Roman" pitchFamily="18" charset="0"/>
              </a:rPr>
              <a:t>遗传算法的基本机理 </a:t>
            </a:r>
          </a:p>
        </p:txBody>
      </p:sp>
      <p:sp>
        <p:nvSpPr>
          <p:cNvPr id="33795" name="Rectangle 3"/>
          <p:cNvSpPr>
            <a:spLocks noGrp="1" noChangeArrowheads="1"/>
          </p:cNvSpPr>
          <p:nvPr>
            <p:ph type="body" idx="1"/>
          </p:nvPr>
        </p:nvSpPr>
        <p:spPr/>
        <p:txBody>
          <a:bodyPr/>
          <a:lstStyle/>
          <a:p>
            <a:r>
              <a:rPr lang="zh-CN" altLang="en-US" b="1" dirty="0">
                <a:latin typeface="宋体" charset="-122"/>
              </a:rPr>
              <a:t>霍兰德的遗传算法通常称为简单遗传算法</a:t>
            </a:r>
            <a:r>
              <a:rPr lang="en-US" altLang="zh-CN" b="1" dirty="0">
                <a:latin typeface="宋体" charset="-122"/>
              </a:rPr>
              <a:t>(</a:t>
            </a:r>
            <a:r>
              <a:rPr lang="en-US" altLang="zh-CN" b="1" dirty="0">
                <a:latin typeface="Times New Roman" pitchFamily="18" charset="0"/>
              </a:rPr>
              <a:t>SGA)</a:t>
            </a:r>
            <a:r>
              <a:rPr lang="zh-CN" altLang="en-US" b="1" dirty="0">
                <a:latin typeface="宋体" charset="-122"/>
              </a:rPr>
              <a:t>。现以此作为讨论主要对象，加上适应的改进，来分析遗传算法的结构和机理。</a:t>
            </a:r>
            <a:r>
              <a:rPr lang="zh-CN" altLang="en-US" b="1" dirty="0"/>
              <a:t> </a:t>
            </a:r>
          </a:p>
          <a:p>
            <a:pPr marL="514350" indent="-514350">
              <a:buFont typeface="+mj-ea"/>
              <a:buAutoNum type="circleNumDbPlain"/>
            </a:pPr>
            <a:r>
              <a:rPr lang="zh-CN" altLang="en-US" b="1" dirty="0">
                <a:latin typeface="宋体" charset="-122"/>
              </a:rPr>
              <a:t>编码与解码</a:t>
            </a:r>
          </a:p>
          <a:p>
            <a:pPr marL="514350" indent="-514350">
              <a:buFont typeface="+mj-ea"/>
              <a:buAutoNum type="circleNumDbPlain"/>
            </a:pPr>
            <a:r>
              <a:rPr lang="zh-CN" altLang="en-US" b="1" dirty="0">
                <a:latin typeface="宋体" charset="-122"/>
              </a:rPr>
              <a:t>适应度函数</a:t>
            </a:r>
            <a:r>
              <a:rPr lang="zh-CN" altLang="en-US" b="1" dirty="0"/>
              <a:t> </a:t>
            </a:r>
          </a:p>
          <a:p>
            <a:pPr marL="514350" indent="-514350">
              <a:buFont typeface="+mj-ea"/>
              <a:buAutoNum type="circleNumDbPlain"/>
            </a:pPr>
            <a:r>
              <a:rPr lang="zh-CN" altLang="en-US" b="1" dirty="0">
                <a:latin typeface="宋体" charset="-122"/>
              </a:rPr>
              <a:t>遗传操作</a:t>
            </a:r>
            <a:r>
              <a:rPr lang="zh-CN" altLang="en-US" b="1"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81</a:t>
            </a:fld>
            <a:endParaRPr lang="zh-CN" altLang="en-US"/>
          </a:p>
        </p:txBody>
      </p:sp>
    </p:spTree>
    <p:extLst>
      <p:ext uri="{BB962C8B-B14F-4D97-AF65-F5344CB8AC3E}">
        <p14:creationId xmlns:p14="http://schemas.microsoft.com/office/powerpoint/2010/main" val="27688381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7584" y="476672"/>
            <a:ext cx="7572375" cy="1143000"/>
          </a:xfrm>
        </p:spPr>
        <p:txBody>
          <a:bodyPr/>
          <a:lstStyle/>
          <a:p>
            <a:r>
              <a:rPr lang="zh-CN" altLang="en-US" b="1" dirty="0" smtClean="0">
                <a:latin typeface="Times New Roman" pitchFamily="18" charset="0"/>
              </a:rPr>
              <a:t>一、遗传</a:t>
            </a:r>
            <a:r>
              <a:rPr lang="zh-CN" altLang="en-US" b="1" dirty="0">
                <a:latin typeface="Times New Roman" pitchFamily="18" charset="0"/>
              </a:rPr>
              <a:t>算法的基本机理 </a:t>
            </a:r>
          </a:p>
        </p:txBody>
      </p:sp>
      <p:sp>
        <p:nvSpPr>
          <p:cNvPr id="35843" name="Rectangle 3"/>
          <p:cNvSpPr>
            <a:spLocks noGrp="1" noChangeArrowheads="1"/>
          </p:cNvSpPr>
          <p:nvPr>
            <p:ph type="body" idx="1"/>
          </p:nvPr>
        </p:nvSpPr>
        <p:spPr>
          <a:xfrm>
            <a:off x="611560" y="1772816"/>
            <a:ext cx="8064896" cy="4392488"/>
          </a:xfrm>
        </p:spPr>
        <p:txBody>
          <a:bodyPr/>
          <a:lstStyle/>
          <a:p>
            <a:pPr>
              <a:lnSpc>
                <a:spcPct val="90000"/>
              </a:lnSpc>
              <a:buFont typeface="Wingdings" panose="05000000000000000000" pitchFamily="2" charset="2"/>
              <a:buChar char="p"/>
            </a:pPr>
            <a:r>
              <a:rPr lang="zh-CN" altLang="en-US" b="1" dirty="0" smtClean="0">
                <a:solidFill>
                  <a:srgbClr val="0000CC"/>
                </a:solidFill>
                <a:latin typeface="宋体" charset="-122"/>
              </a:rPr>
              <a:t>（</a:t>
            </a:r>
            <a:r>
              <a:rPr lang="en-US" altLang="zh-CN" b="1" dirty="0" smtClean="0">
                <a:solidFill>
                  <a:srgbClr val="0000CC"/>
                </a:solidFill>
                <a:latin typeface="宋体" charset="-122"/>
              </a:rPr>
              <a:t>1</a:t>
            </a:r>
            <a:r>
              <a:rPr lang="zh-CN" altLang="en-US" b="1" dirty="0" smtClean="0">
                <a:solidFill>
                  <a:srgbClr val="0000CC"/>
                </a:solidFill>
                <a:latin typeface="宋体" charset="-122"/>
              </a:rPr>
              <a:t>）</a:t>
            </a:r>
            <a:r>
              <a:rPr lang="zh-CN" altLang="en-US" sz="2800" b="1" dirty="0" smtClean="0">
                <a:solidFill>
                  <a:srgbClr val="0000CC"/>
                </a:solidFill>
                <a:latin typeface="宋体" charset="-122"/>
              </a:rPr>
              <a:t>编码</a:t>
            </a:r>
            <a:r>
              <a:rPr lang="zh-CN" altLang="en-US" sz="2800" b="1" dirty="0">
                <a:solidFill>
                  <a:srgbClr val="0000CC"/>
                </a:solidFill>
                <a:latin typeface="宋体" charset="-122"/>
              </a:rPr>
              <a:t>与解码</a:t>
            </a:r>
          </a:p>
          <a:p>
            <a:pPr>
              <a:lnSpc>
                <a:spcPct val="90000"/>
              </a:lnSpc>
              <a:buFont typeface="Wingdings" panose="05000000000000000000" pitchFamily="2" charset="2"/>
              <a:buChar char="Ø"/>
            </a:pPr>
            <a:r>
              <a:rPr lang="zh-CN" altLang="en-US" sz="2800" b="1" dirty="0">
                <a:latin typeface="宋体" charset="-122"/>
              </a:rPr>
              <a:t>	将问题结构变换为位串形式编码表示的过程叫</a:t>
            </a:r>
            <a:r>
              <a:rPr lang="zh-CN" altLang="en-US" sz="2800" b="1" dirty="0">
                <a:solidFill>
                  <a:srgbClr val="FF0000"/>
                </a:solidFill>
                <a:latin typeface="宋体" charset="-122"/>
              </a:rPr>
              <a:t>编码</a:t>
            </a:r>
            <a:r>
              <a:rPr lang="zh-CN" altLang="en-US" sz="2800" b="1" dirty="0">
                <a:latin typeface="宋体" charset="-122"/>
              </a:rPr>
              <a:t>；而相反将位串形式编码表示变换为原问题结构的过程叫</a:t>
            </a:r>
            <a:r>
              <a:rPr lang="zh-CN" altLang="en-US" sz="2800" b="1" dirty="0">
                <a:solidFill>
                  <a:srgbClr val="FF0000"/>
                </a:solidFill>
                <a:latin typeface="宋体" charset="-122"/>
              </a:rPr>
              <a:t>解码</a:t>
            </a:r>
            <a:r>
              <a:rPr lang="zh-CN" altLang="en-US" sz="2800" b="1" dirty="0">
                <a:latin typeface="宋体" charset="-122"/>
              </a:rPr>
              <a:t>或译码。</a:t>
            </a:r>
          </a:p>
          <a:p>
            <a:pPr>
              <a:lnSpc>
                <a:spcPct val="90000"/>
              </a:lnSpc>
              <a:buFont typeface="Wingdings" panose="05000000000000000000" pitchFamily="2" charset="2"/>
              <a:buChar char="Ø"/>
            </a:pPr>
            <a:r>
              <a:rPr lang="zh-CN" altLang="en-US" sz="2800" b="1" dirty="0">
                <a:latin typeface="宋体" charset="-122"/>
              </a:rPr>
              <a:t>	把位串形式编码表示叫</a:t>
            </a:r>
            <a:r>
              <a:rPr lang="zh-CN" altLang="en-US" sz="2800" b="1" dirty="0">
                <a:solidFill>
                  <a:srgbClr val="FF0000"/>
                </a:solidFill>
                <a:latin typeface="宋体" charset="-122"/>
              </a:rPr>
              <a:t>染色体</a:t>
            </a:r>
            <a:r>
              <a:rPr lang="en-US" altLang="zh-CN" sz="2800" b="1" dirty="0">
                <a:latin typeface="宋体" charset="-122"/>
              </a:rPr>
              <a:t>(chromosome)</a:t>
            </a:r>
            <a:r>
              <a:rPr lang="zh-CN" altLang="en-US" sz="2800" b="1" dirty="0">
                <a:latin typeface="宋体" charset="-122"/>
              </a:rPr>
              <a:t>，有时也叫</a:t>
            </a:r>
            <a:r>
              <a:rPr lang="zh-CN" altLang="en-US" sz="2800" b="1" dirty="0">
                <a:solidFill>
                  <a:srgbClr val="FF0000"/>
                </a:solidFill>
                <a:latin typeface="宋体" charset="-122"/>
              </a:rPr>
              <a:t>个体</a:t>
            </a:r>
            <a:r>
              <a:rPr lang="zh-CN" altLang="en-US" sz="2800" b="1" dirty="0">
                <a:latin typeface="宋体" charset="-122"/>
              </a:rPr>
              <a:t>。</a:t>
            </a:r>
          </a:p>
          <a:p>
            <a:pPr marL="0" indent="0">
              <a:lnSpc>
                <a:spcPct val="90000"/>
              </a:lnSpc>
              <a:buNone/>
            </a:pPr>
            <a:r>
              <a:rPr lang="zh-CN" altLang="en-US" sz="2800" b="1" dirty="0"/>
              <a:t>	</a:t>
            </a:r>
            <a:r>
              <a:rPr lang="zh-CN" altLang="en-US" sz="2800" b="1" dirty="0">
                <a:latin typeface="Arial"/>
              </a:rPr>
              <a:t>“</a:t>
            </a:r>
            <a:r>
              <a:rPr lang="zh-CN" altLang="en-US" sz="2800" b="1" dirty="0"/>
              <a:t>甲</a:t>
            </a:r>
            <a:r>
              <a:rPr lang="zh-CN" altLang="en-US" sz="2800" b="1" dirty="0">
                <a:latin typeface="Arial"/>
              </a:rPr>
              <a:t>”</a:t>
            </a:r>
            <a:r>
              <a:rPr lang="zh-CN" altLang="en-US" sz="2800" b="1" dirty="0"/>
              <a:t>的编码：</a:t>
            </a:r>
            <a:r>
              <a:rPr lang="en-US" altLang="zh-CN" sz="2800" b="1" dirty="0">
                <a:latin typeface="Times New Roman" pitchFamily="18" charset="0"/>
              </a:rPr>
              <a:t>0100</a:t>
            </a:r>
            <a:r>
              <a:rPr lang="en-US" altLang="zh-CN" sz="2800" b="1" dirty="0">
                <a:solidFill>
                  <a:srgbClr val="0000CC"/>
                </a:solidFill>
                <a:effectLst>
                  <a:outerShdw blurRad="38100" dist="38100" dir="2700000" algn="tl">
                    <a:srgbClr val="C0C0C0"/>
                  </a:outerShdw>
                </a:effectLst>
                <a:latin typeface="Times New Roman" pitchFamily="18" charset="0"/>
              </a:rPr>
              <a:t>1</a:t>
            </a:r>
            <a:r>
              <a:rPr lang="en-US" altLang="zh-CN" sz="2800" b="1" dirty="0">
                <a:latin typeface="Times New Roman" pitchFamily="18" charset="0"/>
              </a:rPr>
              <a:t>11010100011</a:t>
            </a:r>
            <a:r>
              <a:rPr lang="en-US" altLang="zh-CN" sz="2800" b="1" dirty="0"/>
              <a:t> </a:t>
            </a:r>
          </a:p>
          <a:p>
            <a:pPr>
              <a:lnSpc>
                <a:spcPct val="90000"/>
              </a:lnSpc>
              <a:buFont typeface="Wingdings" panose="05000000000000000000" pitchFamily="2" charset="2"/>
              <a:buChar char="Ø"/>
            </a:pPr>
            <a:r>
              <a:rPr lang="en-US" altLang="zh-CN" sz="2800" b="1" dirty="0">
                <a:solidFill>
                  <a:srgbClr val="FF0000"/>
                </a:solidFill>
                <a:latin typeface="宋体" charset="-122"/>
              </a:rPr>
              <a:t>	</a:t>
            </a:r>
            <a:r>
              <a:rPr lang="zh-CN" altLang="en-US" sz="2800" b="1" dirty="0">
                <a:latin typeface="宋体" charset="-122"/>
              </a:rPr>
              <a:t>染色体的每位称为</a:t>
            </a:r>
            <a:r>
              <a:rPr lang="zh-CN" altLang="en-US" sz="2800" b="1" dirty="0">
                <a:solidFill>
                  <a:schemeClr val="hlink"/>
                </a:solidFill>
                <a:latin typeface="宋体" charset="-122"/>
              </a:rPr>
              <a:t>基因</a:t>
            </a:r>
            <a:r>
              <a:rPr lang="en-US" altLang="zh-CN" sz="2800" b="1" dirty="0">
                <a:latin typeface="宋体" charset="-122"/>
              </a:rPr>
              <a:t>(gene)</a:t>
            </a:r>
            <a:r>
              <a:rPr lang="zh-CN" altLang="en-US" sz="2800" b="1" dirty="0">
                <a:latin typeface="宋体" charset="-122"/>
              </a:rPr>
              <a:t>。 </a:t>
            </a:r>
          </a:p>
          <a:p>
            <a:pPr marL="0" indent="0">
              <a:lnSpc>
                <a:spcPct val="90000"/>
              </a:lnSpc>
              <a:buNone/>
            </a:pPr>
            <a:r>
              <a:rPr lang="zh-CN" altLang="en-US" b="1" dirty="0" smtClean="0">
                <a:latin typeface="宋体" charset="-122"/>
              </a:rPr>
              <a:t>      </a:t>
            </a:r>
            <a:r>
              <a:rPr lang="zh-CN" altLang="en-US" sz="2800" b="1" dirty="0" smtClean="0">
                <a:latin typeface="Arial"/>
              </a:rPr>
              <a:t>“</a:t>
            </a:r>
            <a:r>
              <a:rPr lang="zh-CN" altLang="en-US" sz="2800" b="1" dirty="0" smtClean="0"/>
              <a:t>甲</a:t>
            </a:r>
            <a:r>
              <a:rPr lang="zh-CN" altLang="en-US" sz="2800" b="1" dirty="0" smtClean="0">
                <a:latin typeface="Arial"/>
              </a:rPr>
              <a:t>”</a:t>
            </a:r>
            <a:r>
              <a:rPr lang="zh-CN" altLang="en-US" sz="2800" b="1" dirty="0">
                <a:latin typeface="宋体" charset="-122"/>
              </a:rPr>
              <a:t>染色体的第</a:t>
            </a:r>
            <a:r>
              <a:rPr lang="en-US" altLang="zh-CN" sz="2800" b="1" dirty="0">
                <a:latin typeface="宋体" charset="-122"/>
              </a:rPr>
              <a:t>5</a:t>
            </a:r>
            <a:r>
              <a:rPr lang="zh-CN" altLang="en-US" sz="2800" b="1" dirty="0">
                <a:latin typeface="宋体" charset="-122"/>
              </a:rPr>
              <a:t>个基因取值为</a:t>
            </a:r>
            <a:r>
              <a:rPr lang="en-US" altLang="zh-CN" sz="2800" b="1" dirty="0">
                <a:solidFill>
                  <a:srgbClr val="0000CC"/>
                </a:solidFill>
                <a:effectLst>
                  <a:outerShdw blurRad="38100" dist="38100" dir="2700000" algn="tl">
                    <a:srgbClr val="C0C0C0"/>
                  </a:outerShdw>
                </a:effectLst>
                <a:latin typeface="宋体" charset="-122"/>
              </a:rPr>
              <a:t>1</a:t>
            </a:r>
            <a:r>
              <a:rPr lang="zh-CN" altLang="en-US" sz="2800" b="1" dirty="0">
                <a:latin typeface="宋体"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82</a:t>
            </a:fld>
            <a:endParaRPr lang="zh-CN" altLang="en-US"/>
          </a:p>
        </p:txBody>
      </p:sp>
    </p:spTree>
    <p:extLst>
      <p:ext uri="{BB962C8B-B14F-4D97-AF65-F5344CB8AC3E}">
        <p14:creationId xmlns:p14="http://schemas.microsoft.com/office/powerpoint/2010/main" val="34468687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576" y="332656"/>
            <a:ext cx="7572375" cy="1143000"/>
          </a:xfrm>
        </p:spPr>
        <p:txBody>
          <a:bodyPr/>
          <a:lstStyle/>
          <a:p>
            <a:r>
              <a:rPr lang="zh-CN" altLang="en-US" b="1" dirty="0">
                <a:latin typeface="Times New Roman" pitchFamily="18" charset="0"/>
              </a:rPr>
              <a:t>一、</a:t>
            </a:r>
            <a:r>
              <a:rPr lang="en-US" altLang="zh-CN" b="1" dirty="0" smtClean="0">
                <a:latin typeface="Times New Roman" pitchFamily="18" charset="0"/>
              </a:rPr>
              <a:t> </a:t>
            </a:r>
            <a:r>
              <a:rPr lang="zh-CN" altLang="en-US" b="1" dirty="0">
                <a:latin typeface="Times New Roman" pitchFamily="18" charset="0"/>
              </a:rPr>
              <a:t>遗传算法的基本机理 </a:t>
            </a:r>
          </a:p>
        </p:txBody>
      </p:sp>
      <p:sp>
        <p:nvSpPr>
          <p:cNvPr id="37891" name="Rectangle 3"/>
          <p:cNvSpPr>
            <a:spLocks noGrp="1" noChangeArrowheads="1"/>
          </p:cNvSpPr>
          <p:nvPr>
            <p:ph type="body" idx="1"/>
          </p:nvPr>
        </p:nvSpPr>
        <p:spPr>
          <a:xfrm>
            <a:off x="533400" y="1556792"/>
            <a:ext cx="8077200" cy="4615408"/>
          </a:xfrm>
          <a:noFill/>
        </p:spPr>
        <p:txBody>
          <a:bodyPr/>
          <a:lstStyle/>
          <a:p>
            <a:pPr>
              <a:buFont typeface="Wingdings" panose="05000000000000000000" pitchFamily="2" charset="2"/>
              <a:buChar char="p"/>
            </a:pPr>
            <a:r>
              <a:rPr lang="zh-CN" altLang="en-US" sz="2400" b="1" dirty="0" smtClean="0">
                <a:solidFill>
                  <a:srgbClr val="0000CC"/>
                </a:solidFill>
                <a:latin typeface="宋体" charset="-122"/>
              </a:rPr>
              <a:t>（</a:t>
            </a:r>
            <a:r>
              <a:rPr lang="en-US" altLang="zh-CN" sz="2400" b="1" dirty="0" smtClean="0">
                <a:solidFill>
                  <a:srgbClr val="0000CC"/>
                </a:solidFill>
                <a:latin typeface="宋体" charset="-122"/>
              </a:rPr>
              <a:t>2</a:t>
            </a:r>
            <a:r>
              <a:rPr lang="zh-CN" altLang="en-US" sz="2400" b="1" dirty="0" smtClean="0">
                <a:solidFill>
                  <a:srgbClr val="0000CC"/>
                </a:solidFill>
                <a:latin typeface="宋体" charset="-122"/>
              </a:rPr>
              <a:t>）适应</a:t>
            </a:r>
            <a:r>
              <a:rPr lang="zh-CN" altLang="en-US" sz="2400" b="1" dirty="0">
                <a:solidFill>
                  <a:srgbClr val="0000CC"/>
                </a:solidFill>
                <a:latin typeface="宋体" charset="-122"/>
              </a:rPr>
              <a:t>度函数</a:t>
            </a:r>
            <a:r>
              <a:rPr lang="zh-CN" altLang="en-US" sz="2400" b="1" dirty="0"/>
              <a:t> </a:t>
            </a:r>
          </a:p>
          <a:p>
            <a:pPr>
              <a:buFont typeface="Wingdings" panose="05000000000000000000" pitchFamily="2" charset="2"/>
              <a:buChar char="Ø"/>
            </a:pPr>
            <a:r>
              <a:rPr lang="zh-CN" altLang="en-US" sz="2400" b="1" dirty="0">
                <a:latin typeface="宋体" charset="-122"/>
              </a:rPr>
              <a:t>	</a:t>
            </a:r>
            <a:r>
              <a:rPr lang="zh-CN" altLang="en-US" sz="2400" b="1" dirty="0">
                <a:solidFill>
                  <a:srgbClr val="000000"/>
                </a:solidFill>
                <a:latin typeface="宋体" charset="-122"/>
              </a:rPr>
              <a:t>为了体现染色体的适应能力，引入了对问题中的每一个染色体都能进行度量的函数，叫</a:t>
            </a:r>
            <a:r>
              <a:rPr lang="zh-CN" altLang="en-US" sz="2400" b="1" dirty="0">
                <a:solidFill>
                  <a:srgbClr val="FF0000"/>
                </a:solidFill>
                <a:latin typeface="Times New Roman" pitchFamily="18" charset="0"/>
                <a:ea typeface="黑体" pitchFamily="49" charset="-122"/>
              </a:rPr>
              <a:t>适应度函数</a:t>
            </a:r>
            <a:r>
              <a:rPr lang="en-US" altLang="zh-CN" sz="2400" b="1" dirty="0">
                <a:solidFill>
                  <a:srgbClr val="000000"/>
                </a:solidFill>
                <a:latin typeface="Times New Roman" pitchFamily="18" charset="0"/>
                <a:ea typeface="黑体" pitchFamily="49" charset="-122"/>
              </a:rPr>
              <a:t>(</a:t>
            </a:r>
            <a:r>
              <a:rPr lang="en-US" altLang="zh-CN" sz="2400" b="1" dirty="0">
                <a:solidFill>
                  <a:srgbClr val="000000"/>
                </a:solidFill>
                <a:latin typeface="宋体" charset="-122"/>
              </a:rPr>
              <a:t>fitness function)</a:t>
            </a:r>
            <a:r>
              <a:rPr lang="zh-CN" altLang="en-US" sz="2400" b="1" dirty="0">
                <a:solidFill>
                  <a:srgbClr val="000000"/>
                </a:solidFill>
                <a:latin typeface="宋体" charset="-122"/>
              </a:rPr>
              <a:t>。</a:t>
            </a:r>
            <a:r>
              <a:rPr lang="zh-CN" altLang="en-US" sz="2400" b="1" dirty="0">
                <a:latin typeface="宋体" charset="-122"/>
              </a:rPr>
              <a:t> </a:t>
            </a:r>
          </a:p>
          <a:p>
            <a:pPr>
              <a:buFont typeface="Wingdings" panose="05000000000000000000" pitchFamily="2" charset="2"/>
              <a:buChar char="Ø"/>
            </a:pPr>
            <a:r>
              <a:rPr lang="zh-CN" altLang="en-US" sz="2400" b="1" dirty="0">
                <a:latin typeface="宋体" charset="-122"/>
              </a:rPr>
              <a:t>	适应度函数要有效反映每一个染色体与问题的最优解染色体之间的差距。适应度函数的取值大小与求解问题对象的意义有很大的关系。 </a:t>
            </a:r>
          </a:p>
          <a:p>
            <a:pPr>
              <a:buFont typeface="Wingdings" panose="05000000000000000000" pitchFamily="2" charset="2"/>
              <a:buChar char="Ø"/>
            </a:pPr>
            <a:r>
              <a:rPr lang="zh-CN" altLang="en-US" sz="2400" b="1" dirty="0">
                <a:solidFill>
                  <a:srgbClr val="000000"/>
                </a:solidFill>
                <a:latin typeface="宋体" charset="-122"/>
              </a:rPr>
              <a:t>	</a:t>
            </a:r>
            <a:r>
              <a:rPr lang="en-US" altLang="zh-CN" sz="2400" b="1" dirty="0">
                <a:solidFill>
                  <a:srgbClr val="000000"/>
                </a:solidFill>
                <a:latin typeface="宋体" charset="-122"/>
              </a:rPr>
              <a:t>TSP</a:t>
            </a:r>
            <a:r>
              <a:rPr lang="zh-CN" altLang="en-US" sz="2400" b="1" dirty="0">
                <a:solidFill>
                  <a:srgbClr val="000000"/>
                </a:solidFill>
                <a:latin typeface="宋体" charset="-122"/>
              </a:rPr>
              <a:t>的目标是路径总长度为最短，自然地，由路径总长度就可</a:t>
            </a:r>
            <a:r>
              <a:rPr lang="zh-CN" altLang="en-US" sz="2400" b="1" dirty="0">
                <a:solidFill>
                  <a:schemeClr val="hlink"/>
                </a:solidFill>
                <a:latin typeface="宋体" charset="-122"/>
              </a:rPr>
              <a:t>导出</a:t>
            </a:r>
            <a:r>
              <a:rPr lang="en-US" altLang="zh-CN" sz="2400" b="1" dirty="0">
                <a:solidFill>
                  <a:srgbClr val="000000"/>
                </a:solidFill>
                <a:latin typeface="宋体" charset="-122"/>
              </a:rPr>
              <a:t>TSP</a:t>
            </a:r>
            <a:r>
              <a:rPr lang="zh-CN" altLang="en-US" sz="2400" b="1" dirty="0">
                <a:solidFill>
                  <a:srgbClr val="000000"/>
                </a:solidFill>
                <a:latin typeface="宋体" charset="-122"/>
              </a:rPr>
              <a:t>问题的适应度函数。</a:t>
            </a:r>
          </a:p>
          <a:p>
            <a:pPr>
              <a:buFont typeface="Wingdings" pitchFamily="2" charset="2"/>
              <a:buNone/>
            </a:pPr>
            <a:r>
              <a:rPr lang="zh-CN" altLang="en-US" sz="2400" b="1" dirty="0">
                <a:solidFill>
                  <a:srgbClr val="000000"/>
                </a:solidFill>
                <a:latin typeface="宋体" charset="-122"/>
              </a:rPr>
              <a:t>			</a:t>
            </a:r>
            <a:r>
              <a:rPr lang="en-US" altLang="zh-CN" sz="2400" b="1" dirty="0">
                <a:solidFill>
                  <a:srgbClr val="000000"/>
                </a:solidFill>
                <a:latin typeface="宋体" charset="-122"/>
              </a:rPr>
              <a:t>f(w</a:t>
            </a:r>
            <a:r>
              <a:rPr lang="en-US" altLang="zh-CN" sz="2400" b="1" baseline="-25000" dirty="0">
                <a:solidFill>
                  <a:srgbClr val="000000"/>
                </a:solidFill>
                <a:latin typeface="宋体" charset="-122"/>
              </a:rPr>
              <a:t>1</a:t>
            </a:r>
            <a:r>
              <a:rPr lang="en-US" altLang="zh-CN" sz="2400" b="1" dirty="0">
                <a:solidFill>
                  <a:srgbClr val="000000"/>
                </a:solidFill>
                <a:latin typeface="宋体" charset="-122"/>
              </a:rPr>
              <a:t>,w</a:t>
            </a:r>
            <a:r>
              <a:rPr lang="en-US" altLang="zh-CN" sz="2400" b="1" baseline="-25000" dirty="0">
                <a:solidFill>
                  <a:srgbClr val="000000"/>
                </a:solidFill>
                <a:latin typeface="宋体" charset="-122"/>
              </a:rPr>
              <a:t>2</a:t>
            </a:r>
            <a:r>
              <a:rPr lang="en-US" altLang="zh-CN" sz="2400" b="1" dirty="0">
                <a:solidFill>
                  <a:srgbClr val="000000"/>
                </a:solidFill>
                <a:latin typeface="宋体" charset="-122"/>
              </a:rPr>
              <a:t>,</a:t>
            </a:r>
            <a:r>
              <a:rPr lang="en-US" altLang="zh-CN" sz="2400" b="1" dirty="0">
                <a:solidFill>
                  <a:srgbClr val="000000"/>
                </a:solidFill>
                <a:latin typeface="Arial"/>
              </a:rPr>
              <a:t>…</a:t>
            </a:r>
            <a:r>
              <a:rPr lang="en-US" altLang="zh-CN" sz="2400" b="1" dirty="0">
                <a:solidFill>
                  <a:srgbClr val="000000"/>
                </a:solidFill>
                <a:latin typeface="宋体" charset="-122"/>
              </a:rPr>
              <a:t>,</a:t>
            </a:r>
            <a:r>
              <a:rPr lang="en-US" altLang="zh-CN" sz="2400" b="1" dirty="0" err="1">
                <a:solidFill>
                  <a:srgbClr val="000000"/>
                </a:solidFill>
                <a:latin typeface="宋体" charset="-122"/>
              </a:rPr>
              <a:t>w</a:t>
            </a:r>
            <a:r>
              <a:rPr lang="en-US" altLang="zh-CN" sz="2400" b="1" baseline="-25000" dirty="0" err="1">
                <a:solidFill>
                  <a:srgbClr val="000000"/>
                </a:solidFill>
                <a:latin typeface="宋体" charset="-122"/>
              </a:rPr>
              <a:t>n</a:t>
            </a:r>
            <a:r>
              <a:rPr lang="en-US" altLang="zh-CN" sz="2400" b="1" dirty="0">
                <a:solidFill>
                  <a:srgbClr val="000000"/>
                </a:solidFill>
                <a:latin typeface="宋体" charset="-122"/>
              </a:rPr>
              <a:t>)=</a:t>
            </a:r>
            <a:r>
              <a:rPr lang="en-US" altLang="zh-CN" sz="2400" b="1" dirty="0">
                <a:latin typeface="宋体" charset="-122"/>
              </a:rPr>
              <a:t> </a:t>
            </a:r>
          </a:p>
        </p:txBody>
      </p:sp>
      <p:graphicFrame>
        <p:nvGraphicFramePr>
          <p:cNvPr id="37892" name="Object 4"/>
          <p:cNvGraphicFramePr>
            <a:graphicFrameLocks noChangeAspect="1"/>
          </p:cNvGraphicFramePr>
          <p:nvPr/>
        </p:nvGraphicFramePr>
        <p:xfrm>
          <a:off x="4638675" y="5181600"/>
          <a:ext cx="2992438" cy="1265238"/>
        </p:xfrm>
        <a:graphic>
          <a:graphicData uri="http://schemas.openxmlformats.org/presentationml/2006/ole">
            <mc:AlternateContent xmlns:mc="http://schemas.openxmlformats.org/markup-compatibility/2006">
              <mc:Choice xmlns:v="urn:schemas-microsoft-com:vml" Requires="v">
                <p:oleObj spid="_x0000_s31755" name="Equation" r:id="rId4" imgW="723600" imgH="419040" progId="Equation.3">
                  <p:embed/>
                </p:oleObj>
              </mc:Choice>
              <mc:Fallback>
                <p:oleObj name="Equation" r:id="rId4" imgW="7236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5181600"/>
                        <a:ext cx="2992438"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83</a:t>
            </a:fld>
            <a:endParaRPr lang="zh-CN" altLang="en-US"/>
          </a:p>
        </p:txBody>
      </p:sp>
    </p:spTree>
    <p:extLst>
      <p:ext uri="{BB962C8B-B14F-4D97-AF65-F5344CB8AC3E}">
        <p14:creationId xmlns:p14="http://schemas.microsoft.com/office/powerpoint/2010/main" val="9883057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95536" y="260648"/>
            <a:ext cx="8352928" cy="6048672"/>
          </a:xfrm>
          <a:noFill/>
        </p:spPr>
        <p:txBody>
          <a:bodyPr>
            <a:normAutofit/>
          </a:bodyPr>
          <a:lstStyle/>
          <a:p>
            <a:pPr>
              <a:lnSpc>
                <a:spcPct val="90000"/>
              </a:lnSpc>
              <a:buFont typeface="Wingdings" panose="05000000000000000000" pitchFamily="2" charset="2"/>
              <a:buChar char="p"/>
            </a:pPr>
            <a:r>
              <a:rPr lang="zh-CN" altLang="en-US" sz="2800" b="1" dirty="0" smtClean="0">
                <a:latin typeface="宋体" charset="-122"/>
              </a:rPr>
              <a:t>（</a:t>
            </a:r>
            <a:r>
              <a:rPr lang="en-US" altLang="zh-CN" sz="2800" b="1" dirty="0" smtClean="0">
                <a:latin typeface="宋体" charset="-122"/>
              </a:rPr>
              <a:t>3</a:t>
            </a:r>
            <a:r>
              <a:rPr lang="zh-CN" altLang="en-US" sz="2800" b="1" dirty="0" smtClean="0">
                <a:latin typeface="宋体" charset="-122"/>
              </a:rPr>
              <a:t>）遗传操作</a:t>
            </a:r>
            <a:r>
              <a:rPr lang="en-US" altLang="zh-CN" sz="2800" b="1" dirty="0">
                <a:latin typeface="宋体" charset="-122"/>
              </a:rPr>
              <a:t>:</a:t>
            </a:r>
            <a:r>
              <a:rPr lang="zh-CN" altLang="en-US" b="1" dirty="0">
                <a:latin typeface="宋体" charset="-122"/>
              </a:rPr>
              <a:t>选择、交叉、变异</a:t>
            </a:r>
            <a:endParaRPr lang="zh-CN" altLang="en-US" b="1" dirty="0"/>
          </a:p>
          <a:p>
            <a:pPr>
              <a:lnSpc>
                <a:spcPct val="90000"/>
              </a:lnSpc>
              <a:buFont typeface="Wingdings" panose="05000000000000000000" pitchFamily="2" charset="2"/>
              <a:buChar char="u"/>
            </a:pPr>
            <a:r>
              <a:rPr lang="en-US" altLang="zh-CN" sz="2000" b="1" dirty="0" smtClean="0">
                <a:latin typeface="宋体" charset="-122"/>
              </a:rPr>
              <a:t>1</a:t>
            </a:r>
            <a:r>
              <a:rPr lang="zh-CN" altLang="en-US" sz="2000" b="1" dirty="0" smtClean="0">
                <a:latin typeface="宋体" charset="-122"/>
              </a:rPr>
              <a:t>）</a:t>
            </a:r>
            <a:r>
              <a:rPr lang="zh-CN" altLang="en-US" sz="2400" b="1" dirty="0" smtClean="0">
                <a:solidFill>
                  <a:srgbClr val="FF0000"/>
                </a:solidFill>
                <a:latin typeface="宋体" charset="-122"/>
              </a:rPr>
              <a:t>选择</a:t>
            </a:r>
            <a:r>
              <a:rPr lang="en-US" altLang="zh-CN" sz="2400" b="1" dirty="0">
                <a:solidFill>
                  <a:srgbClr val="FF0000"/>
                </a:solidFill>
                <a:latin typeface="宋体" charset="-122"/>
              </a:rPr>
              <a:t>(selection</a:t>
            </a:r>
            <a:r>
              <a:rPr lang="en-US" altLang="zh-CN" sz="2400" b="1" dirty="0" smtClean="0">
                <a:solidFill>
                  <a:srgbClr val="FF0000"/>
                </a:solidFill>
                <a:latin typeface="宋体" charset="-122"/>
              </a:rPr>
              <a:t>)</a:t>
            </a:r>
          </a:p>
          <a:p>
            <a:pPr>
              <a:lnSpc>
                <a:spcPct val="90000"/>
              </a:lnSpc>
              <a:buClr>
                <a:srgbClr val="0070C0"/>
              </a:buClr>
              <a:buFont typeface="Wingdings" panose="05000000000000000000" pitchFamily="2" charset="2"/>
              <a:buChar char="Ø"/>
            </a:pPr>
            <a:r>
              <a:rPr lang="zh-CN" altLang="en-US" sz="2400" dirty="0" smtClean="0">
                <a:latin typeface="Times New Roman" pitchFamily="18" charset="0"/>
                <a:ea typeface="楷体_GB2312" pitchFamily="49" charset="-122"/>
              </a:rPr>
              <a:t>根据</a:t>
            </a:r>
            <a:r>
              <a:rPr lang="zh-CN" altLang="en-US" sz="2400" dirty="0">
                <a:latin typeface="Times New Roman" pitchFamily="18" charset="0"/>
                <a:ea typeface="楷体_GB2312" pitchFamily="49" charset="-122"/>
              </a:rPr>
              <a:t>适者生存原则选择下一代的个体。在选择时，以适应度为选择原则。适应度准则体现了适者生存，不适应者淘汰的自然法则</a:t>
            </a:r>
            <a:r>
              <a:rPr lang="zh-CN" altLang="en-US" sz="2400" dirty="0" smtClean="0">
                <a:latin typeface="Times New Roman" pitchFamily="18" charset="0"/>
                <a:ea typeface="楷体_GB2312" pitchFamily="49" charset="-122"/>
              </a:rPr>
              <a:t>。</a:t>
            </a:r>
            <a:endParaRPr lang="en-US" altLang="zh-CN" sz="2400" dirty="0" smtClean="0">
              <a:latin typeface="Times New Roman" pitchFamily="18" charset="0"/>
              <a:ea typeface="楷体_GB2312" pitchFamily="49" charset="-122"/>
            </a:endParaRPr>
          </a:p>
          <a:p>
            <a:pPr>
              <a:lnSpc>
                <a:spcPct val="90000"/>
              </a:lnSpc>
              <a:buClr>
                <a:srgbClr val="0070C0"/>
              </a:buClr>
              <a:buFont typeface="Wingdings" panose="05000000000000000000" pitchFamily="2" charset="2"/>
              <a:buChar char="Ø"/>
            </a:pPr>
            <a:r>
              <a:rPr lang="zh-CN" altLang="en-US" sz="2400" dirty="0" smtClean="0">
                <a:latin typeface="Times New Roman" pitchFamily="18" charset="0"/>
                <a:ea typeface="楷体_GB2312" pitchFamily="49" charset="-122"/>
              </a:rPr>
              <a:t>给</a:t>
            </a:r>
            <a:r>
              <a:rPr lang="zh-CN" altLang="en-US" sz="2400" dirty="0">
                <a:latin typeface="Times New Roman" pitchFamily="18" charset="0"/>
                <a:ea typeface="楷体_GB2312" pitchFamily="49" charset="-122"/>
              </a:rPr>
              <a:t>出目标函数</a:t>
            </a:r>
            <a:r>
              <a:rPr lang="en-US" altLang="zh-CN" sz="2400" dirty="0">
                <a:latin typeface="Times New Roman" pitchFamily="18" charset="0"/>
                <a:ea typeface="楷体_GB2312" pitchFamily="49" charset="-122"/>
              </a:rPr>
              <a:t>f</a:t>
            </a:r>
            <a:r>
              <a:rPr lang="zh-CN" altLang="en-US" sz="2400" dirty="0">
                <a:latin typeface="Times New Roman" pitchFamily="18" charset="0"/>
                <a:ea typeface="楷体_GB2312" pitchFamily="49" charset="-122"/>
              </a:rPr>
              <a:t>，则</a:t>
            </a:r>
            <a:r>
              <a:rPr lang="en-US" altLang="zh-CN" sz="2400" dirty="0">
                <a:latin typeface="Times New Roman" pitchFamily="18" charset="0"/>
                <a:ea typeface="楷体_GB2312" pitchFamily="49" charset="-122"/>
              </a:rPr>
              <a:t>f(b</a:t>
            </a:r>
            <a:r>
              <a:rPr lang="en-US" altLang="zh-CN" sz="2400" baseline="-25000" dirty="0">
                <a:latin typeface="Times New Roman" pitchFamily="18" charset="0"/>
                <a:ea typeface="楷体_GB2312" pitchFamily="49" charset="-122"/>
              </a:rPr>
              <a:t>i</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称为个体</a:t>
            </a:r>
            <a:r>
              <a:rPr lang="en-US" altLang="zh-CN" sz="2400" dirty="0">
                <a:latin typeface="Times New Roman" pitchFamily="18" charset="0"/>
                <a:ea typeface="楷体_GB2312" pitchFamily="49" charset="-122"/>
              </a:rPr>
              <a:t>b</a:t>
            </a:r>
            <a:r>
              <a:rPr lang="en-US" altLang="zh-CN" sz="2400" baseline="-25000" dirty="0">
                <a:latin typeface="Times New Roman" pitchFamily="18" charset="0"/>
                <a:ea typeface="楷体_GB2312" pitchFamily="49" charset="-122"/>
              </a:rPr>
              <a:t>i</a:t>
            </a:r>
            <a:r>
              <a:rPr lang="zh-CN" altLang="en-US" sz="2400" dirty="0">
                <a:latin typeface="Times New Roman" pitchFamily="18" charset="0"/>
                <a:ea typeface="楷体_GB2312" pitchFamily="49" charset="-122"/>
              </a:rPr>
              <a:t>的适应度。通常选中</a:t>
            </a:r>
            <a:r>
              <a:rPr lang="en-US" altLang="zh-CN" sz="2400" dirty="0">
                <a:latin typeface="Times New Roman" pitchFamily="18" charset="0"/>
                <a:ea typeface="楷体_GB2312" pitchFamily="49" charset="-122"/>
              </a:rPr>
              <a:t>b</a:t>
            </a:r>
            <a:r>
              <a:rPr lang="en-US" altLang="zh-CN" sz="2400" baseline="-25000" dirty="0">
                <a:latin typeface="Times New Roman" pitchFamily="18" charset="0"/>
                <a:ea typeface="楷体_GB2312" pitchFamily="49" charset="-122"/>
              </a:rPr>
              <a:t>i</a:t>
            </a:r>
            <a:r>
              <a:rPr lang="zh-CN" altLang="en-US" sz="2400" dirty="0">
                <a:latin typeface="Times New Roman" pitchFamily="18" charset="0"/>
                <a:ea typeface="楷体_GB2312" pitchFamily="49" charset="-122"/>
              </a:rPr>
              <a:t>为下一代个体的次数可用下式来计算。 </a:t>
            </a:r>
            <a:endParaRPr lang="en-US" altLang="zh-CN" sz="2400" dirty="0" smtClean="0">
              <a:latin typeface="Times New Roman" pitchFamily="18" charset="0"/>
              <a:ea typeface="楷体_GB2312" pitchFamily="49" charset="-122"/>
            </a:endParaRPr>
          </a:p>
          <a:p>
            <a:pPr>
              <a:lnSpc>
                <a:spcPct val="90000"/>
              </a:lnSpc>
              <a:buClr>
                <a:srgbClr val="0070C0"/>
              </a:buClr>
              <a:buFont typeface="Wingdings" panose="05000000000000000000" pitchFamily="2" charset="2"/>
              <a:buChar char="Ø"/>
            </a:pPr>
            <a:endParaRPr lang="en-US" altLang="zh-CN" sz="2400" dirty="0">
              <a:latin typeface="Times New Roman" pitchFamily="18" charset="0"/>
              <a:ea typeface="楷体_GB2312" pitchFamily="49" charset="-122"/>
            </a:endParaRPr>
          </a:p>
          <a:p>
            <a:pPr>
              <a:lnSpc>
                <a:spcPct val="90000"/>
              </a:lnSpc>
              <a:buClr>
                <a:srgbClr val="0070C0"/>
              </a:buClr>
              <a:buFont typeface="Wingdings" panose="05000000000000000000" pitchFamily="2" charset="2"/>
              <a:buChar char="Ø"/>
            </a:pPr>
            <a:endParaRPr lang="zh-CN" altLang="en-US" sz="2400" dirty="0">
              <a:latin typeface="Times New Roman" pitchFamily="18" charset="0"/>
              <a:ea typeface="楷体_GB2312" pitchFamily="49" charset="-122"/>
            </a:endParaRPr>
          </a:p>
          <a:p>
            <a:pPr>
              <a:buFont typeface="Wingdings" panose="05000000000000000000" pitchFamily="2" charset="2"/>
              <a:buChar char="u"/>
            </a:pPr>
            <a:r>
              <a:rPr lang="en-US" altLang="zh-CN" sz="2400" b="1" dirty="0">
                <a:latin typeface="宋体" charset="-122"/>
              </a:rPr>
              <a:t>2</a:t>
            </a:r>
            <a:r>
              <a:rPr lang="zh-CN" altLang="en-US" sz="2400" b="1" dirty="0">
                <a:latin typeface="宋体" charset="-122"/>
              </a:rPr>
              <a:t>）</a:t>
            </a:r>
            <a:r>
              <a:rPr lang="zh-CN" altLang="en-US" sz="2400" b="1" dirty="0">
                <a:solidFill>
                  <a:srgbClr val="FF0000"/>
                </a:solidFill>
                <a:latin typeface="宋体" charset="-122"/>
              </a:rPr>
              <a:t>交叉</a:t>
            </a:r>
            <a:r>
              <a:rPr lang="en-US" altLang="zh-CN" sz="2400" b="1" dirty="0">
                <a:solidFill>
                  <a:srgbClr val="FF0000"/>
                </a:solidFill>
                <a:latin typeface="宋体" charset="-122"/>
              </a:rPr>
              <a:t>(crossover)</a:t>
            </a:r>
            <a:r>
              <a:rPr lang="zh-CN" altLang="en-US" sz="2400" b="1" dirty="0">
                <a:latin typeface="宋体" charset="-122"/>
              </a:rPr>
              <a:t>将两个个体的部分编码进行交换</a:t>
            </a:r>
            <a:r>
              <a:rPr lang="zh-CN" altLang="en-US" sz="2400" b="1" dirty="0">
                <a:solidFill>
                  <a:srgbClr val="000000"/>
                </a:solidFill>
                <a:latin typeface="宋体" charset="-122"/>
              </a:rPr>
              <a:t>。</a:t>
            </a:r>
          </a:p>
          <a:p>
            <a:pPr>
              <a:spcAft>
                <a:spcPct val="20000"/>
              </a:spcAft>
              <a:buFont typeface="Wingdings" pitchFamily="2" charset="2"/>
              <a:buNone/>
            </a:pPr>
            <a:r>
              <a:rPr lang="en-US" altLang="zh-CN" sz="2400" b="1" dirty="0">
                <a:latin typeface="Times New Roman" pitchFamily="18" charset="0"/>
              </a:rPr>
              <a:t>	</a:t>
            </a:r>
            <a:r>
              <a:rPr lang="en-US" altLang="zh-CN" sz="2400" b="1" dirty="0">
                <a:solidFill>
                  <a:srgbClr val="FF0000"/>
                </a:solidFill>
                <a:latin typeface="Times New Roman" pitchFamily="18" charset="0"/>
              </a:rPr>
              <a:t>10001</a:t>
            </a:r>
            <a:r>
              <a:rPr lang="en-US" altLang="zh-CN" sz="2400" b="1" dirty="0">
                <a:solidFill>
                  <a:srgbClr val="0000CC"/>
                </a:solidFill>
                <a:latin typeface="Times New Roman" pitchFamily="18" charset="0"/>
              </a:rPr>
              <a:t>110			 </a:t>
            </a:r>
            <a:r>
              <a:rPr lang="en-US" altLang="zh-CN" sz="2400" b="1" dirty="0">
                <a:solidFill>
                  <a:srgbClr val="FF0000"/>
                </a:solidFill>
                <a:latin typeface="Times New Roman" pitchFamily="18" charset="0"/>
              </a:rPr>
              <a:t>10001</a:t>
            </a:r>
            <a:r>
              <a:rPr lang="en-US" altLang="zh-CN" sz="2400" b="1" dirty="0">
                <a:solidFill>
                  <a:srgbClr val="0000CC"/>
                </a:solidFill>
                <a:latin typeface="Times New Roman" pitchFamily="18" charset="0"/>
              </a:rPr>
              <a:t>001</a:t>
            </a:r>
          </a:p>
          <a:p>
            <a:pPr>
              <a:spcAft>
                <a:spcPct val="20000"/>
              </a:spcAft>
              <a:buFont typeface="Wingdings" pitchFamily="2" charset="2"/>
              <a:buNone/>
            </a:pPr>
            <a:r>
              <a:rPr lang="en-US" altLang="zh-CN" sz="2400" b="1" dirty="0">
                <a:solidFill>
                  <a:srgbClr val="006600"/>
                </a:solidFill>
                <a:latin typeface="Times New Roman" pitchFamily="18" charset="0"/>
              </a:rPr>
              <a:t>	</a:t>
            </a:r>
            <a:r>
              <a:rPr lang="en-US" altLang="zh-CN" sz="2400" b="1" dirty="0">
                <a:solidFill>
                  <a:srgbClr val="FF0000"/>
                </a:solidFill>
                <a:latin typeface="Times New Roman" pitchFamily="18" charset="0"/>
              </a:rPr>
              <a:t>11011</a:t>
            </a:r>
            <a:r>
              <a:rPr lang="en-US" altLang="zh-CN" sz="2400" b="1" dirty="0">
                <a:solidFill>
                  <a:srgbClr val="0000CC"/>
                </a:solidFill>
                <a:latin typeface="Times New Roman" pitchFamily="18" charset="0"/>
              </a:rPr>
              <a:t>001			 </a:t>
            </a:r>
            <a:r>
              <a:rPr lang="en-US" altLang="zh-CN" sz="2400" b="1" dirty="0">
                <a:solidFill>
                  <a:srgbClr val="FF0000"/>
                </a:solidFill>
                <a:latin typeface="Times New Roman" pitchFamily="18" charset="0"/>
              </a:rPr>
              <a:t>11011</a:t>
            </a:r>
            <a:r>
              <a:rPr lang="en-US" altLang="zh-CN" sz="2400" b="1" dirty="0">
                <a:solidFill>
                  <a:srgbClr val="0000CC"/>
                </a:solidFill>
                <a:latin typeface="Times New Roman" pitchFamily="18" charset="0"/>
              </a:rPr>
              <a:t>110</a:t>
            </a:r>
          </a:p>
          <a:p>
            <a:pPr>
              <a:spcAft>
                <a:spcPct val="20000"/>
              </a:spcAft>
              <a:buFont typeface="Wingdings" panose="05000000000000000000" pitchFamily="2" charset="2"/>
              <a:buChar char="u"/>
            </a:pPr>
            <a:r>
              <a:rPr lang="en-US" altLang="zh-CN" sz="2400" b="1" dirty="0">
                <a:latin typeface="Times New Roman" pitchFamily="18" charset="0"/>
              </a:rPr>
              <a:t>3</a:t>
            </a:r>
            <a:r>
              <a:rPr lang="zh-CN" altLang="en-US" sz="2400" b="1" dirty="0">
                <a:latin typeface="Times New Roman" pitchFamily="18" charset="0"/>
              </a:rPr>
              <a:t>）</a:t>
            </a:r>
            <a:r>
              <a:rPr lang="zh-CN" altLang="en-US" sz="2400" b="1" dirty="0">
                <a:solidFill>
                  <a:srgbClr val="FF0000"/>
                </a:solidFill>
                <a:latin typeface="Times New Roman" pitchFamily="18" charset="0"/>
              </a:rPr>
              <a:t>变异</a:t>
            </a:r>
            <a:r>
              <a:rPr lang="en-US" altLang="zh-CN" sz="2400" b="1" dirty="0">
                <a:solidFill>
                  <a:srgbClr val="FF0000"/>
                </a:solidFill>
                <a:latin typeface="Times New Roman" pitchFamily="18" charset="0"/>
              </a:rPr>
              <a:t>(mutation)</a:t>
            </a:r>
            <a:r>
              <a:rPr lang="zh-CN" altLang="en-US" sz="2400" b="1" dirty="0">
                <a:latin typeface="Times New Roman" pitchFamily="18" charset="0"/>
              </a:rPr>
              <a:t>改变某位的值。</a:t>
            </a:r>
          </a:p>
          <a:p>
            <a:pPr>
              <a:buFont typeface="Wingdings" pitchFamily="2" charset="2"/>
              <a:buNone/>
            </a:pPr>
            <a:r>
              <a:rPr lang="en-US" altLang="zh-CN" sz="2400" b="1" dirty="0">
                <a:latin typeface="宋体" charset="-122"/>
              </a:rPr>
              <a:t>	 </a:t>
            </a:r>
            <a:r>
              <a:rPr lang="en-US" altLang="zh-CN" sz="2400" b="1" dirty="0">
                <a:latin typeface="Times New Roman" pitchFamily="18" charset="0"/>
              </a:rPr>
              <a:t>101</a:t>
            </a:r>
            <a:r>
              <a:rPr lang="en-US" altLang="zh-CN" sz="2400" b="1" dirty="0">
                <a:solidFill>
                  <a:srgbClr val="FF0000"/>
                </a:solidFill>
                <a:latin typeface="Times New Roman" pitchFamily="18" charset="0"/>
              </a:rPr>
              <a:t>0</a:t>
            </a:r>
            <a:r>
              <a:rPr lang="en-US" altLang="zh-CN" sz="2400" b="1" dirty="0">
                <a:latin typeface="Times New Roman" pitchFamily="18" charset="0"/>
              </a:rPr>
              <a:t>0110			 </a:t>
            </a:r>
            <a:r>
              <a:rPr lang="en-US" altLang="zh-CN" sz="2400" b="1" dirty="0" smtClean="0">
                <a:latin typeface="Times New Roman" pitchFamily="18" charset="0"/>
              </a:rPr>
              <a:t>101</a:t>
            </a:r>
            <a:r>
              <a:rPr lang="en-US" altLang="zh-CN" sz="2400" b="1" dirty="0" smtClean="0">
                <a:solidFill>
                  <a:srgbClr val="FF0000"/>
                </a:solidFill>
                <a:latin typeface="Times New Roman" pitchFamily="18" charset="0"/>
              </a:rPr>
              <a:t>1</a:t>
            </a:r>
            <a:r>
              <a:rPr lang="en-US" altLang="zh-CN" sz="2400" b="1" dirty="0" smtClean="0">
                <a:latin typeface="Times New Roman" pitchFamily="18" charset="0"/>
              </a:rPr>
              <a:t>0110</a:t>
            </a:r>
            <a:endParaRPr lang="en-US" altLang="zh-CN" sz="2400" b="1" dirty="0">
              <a:latin typeface="宋体" charset="-122"/>
            </a:endParaRP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048" y="2924943"/>
            <a:ext cx="3211363" cy="91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
        <p:nvSpPr>
          <p:cNvPr id="8" name="Line 4"/>
          <p:cNvSpPr>
            <a:spLocks noChangeShapeType="1"/>
          </p:cNvSpPr>
          <p:nvPr/>
        </p:nvSpPr>
        <p:spPr bwMode="invGray">
          <a:xfrm>
            <a:off x="2195736" y="4712673"/>
            <a:ext cx="1447800" cy="0"/>
          </a:xfrm>
          <a:prstGeom prst="line">
            <a:avLst/>
          </a:prstGeom>
          <a:noFill/>
          <a:ln w="76200" cmpd="tri">
            <a:solidFill>
              <a:srgbClr val="0066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Line 4"/>
          <p:cNvSpPr>
            <a:spLocks noChangeShapeType="1"/>
          </p:cNvSpPr>
          <p:nvPr/>
        </p:nvSpPr>
        <p:spPr bwMode="invGray">
          <a:xfrm>
            <a:off x="2421930" y="5949280"/>
            <a:ext cx="1447800" cy="0"/>
          </a:xfrm>
          <a:prstGeom prst="line">
            <a:avLst/>
          </a:prstGeom>
          <a:noFill/>
          <a:ln w="76200" cmpd="tri">
            <a:solidFill>
              <a:srgbClr val="0066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 name="Line 5"/>
          <p:cNvSpPr>
            <a:spLocks noChangeShapeType="1"/>
          </p:cNvSpPr>
          <p:nvPr/>
        </p:nvSpPr>
        <p:spPr bwMode="invGray">
          <a:xfrm>
            <a:off x="1698939" y="4474753"/>
            <a:ext cx="0" cy="304800"/>
          </a:xfrm>
          <a:prstGeom prst="line">
            <a:avLst/>
          </a:prstGeom>
          <a:noFill/>
          <a:ln w="19050">
            <a:solidFill>
              <a:schemeClr val="hlink"/>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84</a:t>
            </a:fld>
            <a:endParaRPr lang="zh-CN" altLang="en-US"/>
          </a:p>
        </p:txBody>
      </p:sp>
    </p:spTree>
    <p:extLst>
      <p:ext uri="{BB962C8B-B14F-4D97-AF65-F5344CB8AC3E}">
        <p14:creationId xmlns:p14="http://schemas.microsoft.com/office/powerpoint/2010/main" val="2468120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755576" y="620688"/>
            <a:ext cx="691197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spcBef>
                <a:spcPct val="50000"/>
              </a:spcBef>
            </a:pPr>
            <a:r>
              <a:rPr lang="zh-CN" altLang="en-US" sz="4400" b="1" dirty="0" smtClean="0">
                <a:solidFill>
                  <a:schemeClr val="tx2"/>
                </a:solidFill>
                <a:latin typeface="Times New Roman" pitchFamily="18" charset="0"/>
              </a:rPr>
              <a:t>二、</a:t>
            </a:r>
            <a:r>
              <a:rPr lang="en-US" altLang="zh-CN" sz="4400" b="1" dirty="0" smtClean="0">
                <a:solidFill>
                  <a:schemeClr val="tx2"/>
                </a:solidFill>
                <a:latin typeface="Times New Roman" pitchFamily="18" charset="0"/>
              </a:rPr>
              <a:t> </a:t>
            </a:r>
            <a:r>
              <a:rPr lang="zh-CN" altLang="en-US" sz="4400" b="1" dirty="0">
                <a:solidFill>
                  <a:schemeClr val="tx2"/>
                </a:solidFill>
                <a:latin typeface="Times New Roman" pitchFamily="18" charset="0"/>
              </a:rPr>
              <a:t>遗传算法的求解步骤</a:t>
            </a:r>
            <a:r>
              <a:rPr lang="zh-CN" altLang="en-US" sz="3600" b="1" dirty="0">
                <a:solidFill>
                  <a:srgbClr val="3333CC"/>
                </a:solidFill>
                <a:latin typeface="黑体" pitchFamily="49" charset="-122"/>
                <a:ea typeface="黑体" pitchFamily="49" charset="-122"/>
              </a:rPr>
              <a:t>  </a:t>
            </a:r>
          </a:p>
        </p:txBody>
      </p:sp>
      <p:sp>
        <p:nvSpPr>
          <p:cNvPr id="4403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4036"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4037"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4038" name="Text Box 6"/>
          <p:cNvSpPr txBox="1">
            <a:spLocks noChangeArrowheads="1"/>
          </p:cNvSpPr>
          <p:nvPr/>
        </p:nvSpPr>
        <p:spPr bwMode="auto">
          <a:xfrm>
            <a:off x="467544" y="1501488"/>
            <a:ext cx="8066088" cy="459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534988" indent="-534988">
              <a:defRPr>
                <a:solidFill>
                  <a:schemeClr val="tx1"/>
                </a:solidFill>
                <a:latin typeface="Arial" charset="0"/>
                <a:ea typeface="宋体" charset="-122"/>
              </a:defRPr>
            </a:lvl1pPr>
            <a:lvl2pPr marL="714375">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0000"/>
              </a:lnSpc>
              <a:spcBef>
                <a:spcPct val="30000"/>
              </a:spcBef>
            </a:pPr>
            <a:r>
              <a:rPr kumimoji="1" lang="zh-CN" altLang="en-US" sz="2400" dirty="0" smtClean="0"/>
              <a:t>遗传</a:t>
            </a:r>
            <a:r>
              <a:rPr kumimoji="1" lang="zh-CN" altLang="en-US" sz="2400" dirty="0"/>
              <a:t>算法</a:t>
            </a:r>
            <a:r>
              <a:rPr kumimoji="1" lang="en-US" altLang="zh-CN" sz="2400" dirty="0"/>
              <a:t>(SGA)</a:t>
            </a:r>
            <a:r>
              <a:rPr kumimoji="1" lang="zh-CN" altLang="en-US" sz="2400" dirty="0"/>
              <a:t>按如下过程进行： </a:t>
            </a:r>
          </a:p>
          <a:p>
            <a:pPr>
              <a:lnSpc>
                <a:spcPct val="120000"/>
              </a:lnSpc>
              <a:spcBef>
                <a:spcPct val="30000"/>
              </a:spcBef>
            </a:pPr>
            <a:r>
              <a:rPr kumimoji="1" lang="en-US" altLang="zh-CN" sz="2400" dirty="0">
                <a:latin typeface="Times New Roman" pitchFamily="18" charset="0"/>
                <a:ea typeface="楷体_GB2312" pitchFamily="49" charset="-122"/>
              </a:rPr>
              <a:t>(1)  </a:t>
            </a:r>
            <a:r>
              <a:rPr kumimoji="1" lang="zh-CN" altLang="en-US" sz="2400" dirty="0">
                <a:latin typeface="Times New Roman" pitchFamily="18" charset="0"/>
                <a:ea typeface="楷体_GB2312" pitchFamily="49" charset="-122"/>
              </a:rPr>
              <a:t>对待解决问题进行编码； </a:t>
            </a:r>
          </a:p>
          <a:p>
            <a:pPr>
              <a:lnSpc>
                <a:spcPct val="120000"/>
              </a:lnSpc>
            </a:pPr>
            <a:r>
              <a:rPr kumimoji="1" lang="en-US" altLang="zh-CN" sz="2400" dirty="0">
                <a:latin typeface="Times New Roman" pitchFamily="18" charset="0"/>
                <a:ea typeface="楷体_GB2312" pitchFamily="49" charset="-122"/>
              </a:rPr>
              <a:t>(2)  </a:t>
            </a:r>
            <a:r>
              <a:rPr kumimoji="1" lang="zh-CN" altLang="en-US" sz="2400" dirty="0">
                <a:latin typeface="Times New Roman" pitchFamily="18" charset="0"/>
                <a:ea typeface="楷体_GB2312" pitchFamily="49" charset="-122"/>
              </a:rPr>
              <a:t>随机初始化群体</a:t>
            </a:r>
            <a:r>
              <a:rPr kumimoji="1" lang="en-US" altLang="zh-CN" sz="2400" dirty="0">
                <a:latin typeface="Times New Roman" pitchFamily="18" charset="0"/>
                <a:ea typeface="楷体_GB2312" pitchFamily="49" charset="-122"/>
              </a:rPr>
              <a:t>X(0):=(x1, x2, … </a:t>
            </a:r>
            <a:r>
              <a:rPr kumimoji="1" lang="en-US" altLang="zh-CN" sz="2400" dirty="0" err="1">
                <a:latin typeface="Times New Roman" pitchFamily="18" charset="0"/>
                <a:ea typeface="楷体_GB2312" pitchFamily="49" charset="-122"/>
              </a:rPr>
              <a:t>xn</a:t>
            </a:r>
            <a:r>
              <a:rPr kumimoji="1" lang="en-US" altLang="zh-CN" sz="2400" dirty="0">
                <a:latin typeface="Times New Roman" pitchFamily="18" charset="0"/>
                <a:ea typeface="楷体_GB2312" pitchFamily="49" charset="-122"/>
              </a:rPr>
              <a:t>)</a:t>
            </a:r>
            <a:r>
              <a:rPr kumimoji="1" lang="zh-CN" altLang="en-US" sz="2400" dirty="0">
                <a:latin typeface="Times New Roman" pitchFamily="18" charset="0"/>
                <a:ea typeface="楷体_GB2312" pitchFamily="49" charset="-122"/>
              </a:rPr>
              <a:t>； </a:t>
            </a:r>
          </a:p>
          <a:p>
            <a:pPr>
              <a:lnSpc>
                <a:spcPct val="120000"/>
              </a:lnSpc>
            </a:pPr>
            <a:r>
              <a:rPr kumimoji="1" lang="en-US" altLang="zh-CN" sz="2400" dirty="0">
                <a:latin typeface="Times New Roman" pitchFamily="18" charset="0"/>
                <a:ea typeface="楷体_GB2312" pitchFamily="49" charset="-122"/>
              </a:rPr>
              <a:t>(3)  </a:t>
            </a:r>
            <a:r>
              <a:rPr kumimoji="1" lang="zh-CN" altLang="en-US" sz="2400" dirty="0">
                <a:latin typeface="Times New Roman" pitchFamily="18" charset="0"/>
                <a:ea typeface="楷体_GB2312" pitchFamily="49" charset="-122"/>
              </a:rPr>
              <a:t>对当前群体</a:t>
            </a:r>
            <a:r>
              <a:rPr kumimoji="1" lang="en-US" altLang="zh-CN" sz="2400" dirty="0">
                <a:latin typeface="Times New Roman" pitchFamily="18" charset="0"/>
                <a:ea typeface="楷体_GB2312" pitchFamily="49" charset="-122"/>
              </a:rPr>
              <a:t>X(t)</a:t>
            </a:r>
            <a:r>
              <a:rPr kumimoji="1" lang="zh-CN" altLang="en-US" sz="2400" dirty="0">
                <a:latin typeface="Times New Roman" pitchFamily="18" charset="0"/>
                <a:ea typeface="楷体_GB2312" pitchFamily="49" charset="-122"/>
              </a:rPr>
              <a:t>中每个个体</a:t>
            </a:r>
            <a:r>
              <a:rPr kumimoji="1" lang="en-US" altLang="zh-CN" sz="2400" dirty="0">
                <a:latin typeface="Times New Roman" pitchFamily="18" charset="0"/>
                <a:ea typeface="楷体_GB2312" pitchFamily="49" charset="-122"/>
              </a:rPr>
              <a:t>xi</a:t>
            </a:r>
            <a:r>
              <a:rPr kumimoji="1" lang="zh-CN" altLang="en-US" sz="2400" dirty="0">
                <a:latin typeface="Times New Roman" pitchFamily="18" charset="0"/>
                <a:ea typeface="楷体_GB2312" pitchFamily="49" charset="-122"/>
              </a:rPr>
              <a:t>计算其适应度</a:t>
            </a:r>
            <a:r>
              <a:rPr kumimoji="1" lang="en-US" altLang="zh-CN" sz="2400" dirty="0">
                <a:latin typeface="Times New Roman" pitchFamily="18" charset="0"/>
                <a:ea typeface="楷体_GB2312" pitchFamily="49" charset="-122"/>
              </a:rPr>
              <a:t>F(xi)</a:t>
            </a:r>
            <a:r>
              <a:rPr kumimoji="1" lang="zh-CN" altLang="en-US" sz="2400" dirty="0">
                <a:latin typeface="Times New Roman" pitchFamily="18" charset="0"/>
                <a:ea typeface="楷体_GB2312" pitchFamily="49" charset="-122"/>
              </a:rPr>
              <a:t>，适应度表示了该个体的性能好坏； </a:t>
            </a:r>
          </a:p>
          <a:p>
            <a:pPr>
              <a:lnSpc>
                <a:spcPct val="120000"/>
              </a:lnSpc>
            </a:pPr>
            <a:r>
              <a:rPr kumimoji="1" lang="en-US" altLang="zh-CN" sz="2400" dirty="0">
                <a:latin typeface="Times New Roman" pitchFamily="18" charset="0"/>
                <a:ea typeface="楷体_GB2312" pitchFamily="49" charset="-122"/>
              </a:rPr>
              <a:t>(4)  </a:t>
            </a:r>
            <a:r>
              <a:rPr kumimoji="1" lang="zh-CN" altLang="en-US" sz="2400" dirty="0">
                <a:latin typeface="Times New Roman" pitchFamily="18" charset="0"/>
                <a:ea typeface="楷体_GB2312" pitchFamily="49" charset="-122"/>
              </a:rPr>
              <a:t>应用选择算子产生中间代</a:t>
            </a:r>
            <a:r>
              <a:rPr kumimoji="1" lang="en-US" altLang="zh-CN" sz="2400" dirty="0" err="1">
                <a:latin typeface="Times New Roman" pitchFamily="18" charset="0"/>
                <a:ea typeface="楷体_GB2312" pitchFamily="49" charset="-122"/>
              </a:rPr>
              <a:t>Xr</a:t>
            </a:r>
            <a:r>
              <a:rPr kumimoji="1" lang="en-US" altLang="zh-CN" sz="2400" dirty="0">
                <a:latin typeface="Times New Roman" pitchFamily="18" charset="0"/>
                <a:ea typeface="楷体_GB2312" pitchFamily="49" charset="-122"/>
              </a:rPr>
              <a:t>(t)</a:t>
            </a:r>
            <a:r>
              <a:rPr kumimoji="1" lang="zh-CN" altLang="en-US" sz="2400" dirty="0">
                <a:latin typeface="Times New Roman" pitchFamily="18" charset="0"/>
                <a:ea typeface="楷体_GB2312" pitchFamily="49" charset="-122"/>
              </a:rPr>
              <a:t>； </a:t>
            </a:r>
          </a:p>
          <a:p>
            <a:pPr>
              <a:lnSpc>
                <a:spcPct val="120000"/>
              </a:lnSpc>
            </a:pPr>
            <a:r>
              <a:rPr kumimoji="1" lang="en-US" altLang="zh-CN" sz="2400" dirty="0">
                <a:latin typeface="Times New Roman" pitchFamily="18" charset="0"/>
                <a:ea typeface="楷体_GB2312" pitchFamily="49" charset="-122"/>
              </a:rPr>
              <a:t>(5)  </a:t>
            </a:r>
            <a:r>
              <a:rPr kumimoji="1" lang="zh-CN" altLang="en-US" sz="2400" dirty="0">
                <a:latin typeface="Times New Roman" pitchFamily="18" charset="0"/>
                <a:ea typeface="楷体_GB2312" pitchFamily="49" charset="-122"/>
              </a:rPr>
              <a:t>对</a:t>
            </a:r>
            <a:r>
              <a:rPr kumimoji="1" lang="en-US" altLang="zh-CN" sz="2400" dirty="0" err="1">
                <a:latin typeface="Times New Roman" pitchFamily="18" charset="0"/>
                <a:ea typeface="楷体_GB2312" pitchFamily="49" charset="-122"/>
              </a:rPr>
              <a:t>Xr</a:t>
            </a:r>
            <a:r>
              <a:rPr kumimoji="1" lang="en-US" altLang="zh-CN" sz="2400" dirty="0">
                <a:latin typeface="Times New Roman" pitchFamily="18" charset="0"/>
                <a:ea typeface="楷体_GB2312" pitchFamily="49" charset="-122"/>
              </a:rPr>
              <a:t>(t)</a:t>
            </a:r>
            <a:r>
              <a:rPr kumimoji="1" lang="zh-CN" altLang="en-US" sz="2400" dirty="0">
                <a:latin typeface="Times New Roman" pitchFamily="18" charset="0"/>
                <a:ea typeface="楷体_GB2312" pitchFamily="49" charset="-122"/>
              </a:rPr>
              <a:t>应用交叉和变异算子，产生新一代群体</a:t>
            </a:r>
            <a:r>
              <a:rPr kumimoji="1" lang="en-US" altLang="zh-CN" sz="2400" dirty="0">
                <a:latin typeface="Times New Roman" pitchFamily="18" charset="0"/>
                <a:ea typeface="楷体_GB2312" pitchFamily="49" charset="-122"/>
              </a:rPr>
              <a:t>X(t+1)</a:t>
            </a:r>
            <a:r>
              <a:rPr kumimoji="1" lang="zh-CN" altLang="en-US" sz="2400" dirty="0">
                <a:latin typeface="Times New Roman" pitchFamily="18" charset="0"/>
                <a:ea typeface="楷体_GB2312" pitchFamily="49" charset="-122"/>
              </a:rPr>
              <a:t>，这些算子的目的在于扩展有限个体的覆盖面，体现全局搜索的思想； </a:t>
            </a:r>
          </a:p>
          <a:p>
            <a:pPr>
              <a:lnSpc>
                <a:spcPct val="120000"/>
              </a:lnSpc>
            </a:pPr>
            <a:r>
              <a:rPr kumimoji="1" lang="en-US" altLang="zh-CN" sz="2400" dirty="0">
                <a:latin typeface="Times New Roman" pitchFamily="18" charset="0"/>
                <a:ea typeface="楷体_GB2312" pitchFamily="49" charset="-122"/>
              </a:rPr>
              <a:t>(6)  t:=t+1</a:t>
            </a:r>
            <a:r>
              <a:rPr kumimoji="1" lang="zh-CN" altLang="en-US" sz="2400" dirty="0">
                <a:latin typeface="Times New Roman" pitchFamily="18" charset="0"/>
                <a:ea typeface="楷体_GB2312" pitchFamily="49" charset="-122"/>
              </a:rPr>
              <a:t>；如果不满足终止条件继续</a:t>
            </a:r>
            <a:r>
              <a:rPr kumimoji="1" lang="en-US" altLang="zh-CN" sz="2400" dirty="0">
                <a:latin typeface="Times New Roman" pitchFamily="18" charset="0"/>
                <a:ea typeface="楷体_GB2312" pitchFamily="49" charset="-122"/>
              </a:rPr>
              <a:t>(3)</a:t>
            </a:r>
            <a:r>
              <a:rPr kumimoji="1" lang="zh-CN" altLang="en-US" sz="2400" dirty="0">
                <a:latin typeface="Times New Roman" pitchFamily="18" charset="0"/>
                <a:ea typeface="楷体_GB2312" pitchFamily="49"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85</a:t>
            </a:fld>
            <a:endParaRPr lang="zh-CN" altLang="en-US"/>
          </a:p>
        </p:txBody>
      </p:sp>
    </p:spTree>
    <p:extLst>
      <p:ext uri="{BB962C8B-B14F-4D97-AF65-F5344CB8AC3E}">
        <p14:creationId xmlns:p14="http://schemas.microsoft.com/office/powerpoint/2010/main" val="94519414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a:xfrm>
            <a:off x="8100392" y="6386513"/>
            <a:ext cx="762000" cy="365125"/>
          </a:xfrm>
        </p:spPr>
        <p:txBody>
          <a:bodyPr/>
          <a:lstStyle/>
          <a:p>
            <a:fld id="{9FC477ED-2B5A-4DAE-9C3C-A430580595DC}" type="slidenum">
              <a:rPr lang="en-US" altLang="zh-CN"/>
              <a:pPr/>
              <a:t>86</a:t>
            </a:fld>
            <a:endParaRPr lang="en-US" altLang="zh-CN" dirty="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67893"/>
            <a:ext cx="6359335" cy="60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5694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fld id="{03DD70E5-9DBB-40FC-A262-9B77871AC851}" type="slidenum">
              <a:rPr lang="en-US" altLang="zh-CN"/>
              <a:pPr/>
              <a:t>87</a:t>
            </a:fld>
            <a:endParaRPr lang="en-US" altLang="zh-CN"/>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95" y="275260"/>
            <a:ext cx="7327900" cy="635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6822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1804BBED-E4A5-4714-ADE8-424F5A17B2F4}" type="slidenum">
              <a:rPr lang="en-US" altLang="zh-CN"/>
              <a:pPr/>
              <a:t>88</a:t>
            </a:fld>
            <a:endParaRPr lang="en-US" altLang="zh-CN"/>
          </a:p>
        </p:txBody>
      </p:sp>
      <p:sp>
        <p:nvSpPr>
          <p:cNvPr id="6410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41027"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41029" name="Rectangle 5" descr="Rectangle: Click to edit Master text styles&#10;Second level&#10;Third level&#10;Fourth level&#10;Fifth level"/>
          <p:cNvSpPr>
            <a:spLocks noChangeArrowheads="1"/>
          </p:cNvSpPr>
          <p:nvPr/>
        </p:nvSpPr>
        <p:spPr bwMode="auto">
          <a:xfrm>
            <a:off x="611188" y="908050"/>
            <a:ext cx="81375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itchFamily="2" charset="2"/>
              <a:buChar char="n"/>
              <a:defRPr sz="3000">
                <a:solidFill>
                  <a:schemeClr val="tx1"/>
                </a:solidFill>
                <a:latin typeface="Arial" pitchFamily="34" charset="0"/>
                <a:ea typeface="宋体" pitchFamily="2" charset="-122"/>
              </a:defRPr>
            </a:lvl1pPr>
            <a:lvl2pPr marL="538163" indent="-347663">
              <a:spcBef>
                <a:spcPct val="20000"/>
              </a:spcBef>
              <a:buClr>
                <a:schemeClr val="accent2"/>
              </a:buClr>
              <a:buSzPct val="60000"/>
              <a:buFont typeface="Wingdings" pitchFamily="2" charset="2"/>
              <a:buChar char="q"/>
              <a:defRPr sz="2600">
                <a:solidFill>
                  <a:schemeClr val="tx1"/>
                </a:solidFill>
                <a:latin typeface="Arial" pitchFamily="34" charset="0"/>
                <a:ea typeface="宋体" pitchFamily="2" charset="-122"/>
              </a:defRPr>
            </a:lvl2pPr>
            <a:lvl3pPr marL="801688" indent="280988">
              <a:spcBef>
                <a:spcPct val="20000"/>
              </a:spcBef>
              <a:buClr>
                <a:schemeClr val="accent1"/>
              </a:buClr>
              <a:buSzPct val="65000"/>
              <a:buFont typeface="Wingdings" pitchFamily="2" charset="2"/>
              <a:buChar char="n"/>
              <a:defRPr sz="2200">
                <a:solidFill>
                  <a:schemeClr val="tx1"/>
                </a:solidFill>
                <a:latin typeface="Arial" pitchFamily="34" charset="0"/>
                <a:ea typeface="宋体" pitchFamily="2" charset="-122"/>
              </a:defRPr>
            </a:lvl3pPr>
            <a:lvl4pPr marL="2444750" indent="-381000">
              <a:spcBef>
                <a:spcPct val="20000"/>
              </a:spcBef>
              <a:buClr>
                <a:schemeClr val="accent2"/>
              </a:buClr>
              <a:buSzPct val="70000"/>
              <a:buFont typeface="Wingdings" pitchFamily="2" charset="2"/>
              <a:buChar char="q"/>
              <a:defRPr sz="2000">
                <a:solidFill>
                  <a:schemeClr val="tx1"/>
                </a:solidFill>
                <a:latin typeface="Arial" pitchFamily="34" charset="0"/>
                <a:ea typeface="宋体" pitchFamily="2" charset="-122"/>
              </a:defRPr>
            </a:lvl4pPr>
            <a:lvl5pPr marL="3005138" indent="-381000">
              <a:spcBef>
                <a:spcPct val="20000"/>
              </a:spcBef>
              <a:buClr>
                <a:schemeClr val="accent1"/>
              </a:buClr>
              <a:buSzPct val="75000"/>
              <a:buFont typeface="Wingdings" pitchFamily="2" charset="2"/>
              <a:buChar char="§"/>
              <a:defRPr sz="2000">
                <a:solidFill>
                  <a:schemeClr val="tx1"/>
                </a:solidFill>
                <a:latin typeface="Arial" pitchFamily="34" charset="0"/>
                <a:ea typeface="宋体" pitchFamily="2" charset="-122"/>
              </a:defRPr>
            </a:lvl5pPr>
            <a:lvl6pPr marL="3462338" indent="-381000" fontAlgn="base">
              <a:spcBef>
                <a:spcPct val="20000"/>
              </a:spcBef>
              <a:spcAft>
                <a:spcPct val="0"/>
              </a:spcAft>
              <a:buClr>
                <a:schemeClr val="accent1"/>
              </a:buClr>
              <a:buSzPct val="75000"/>
              <a:buFont typeface="Wingdings" pitchFamily="2" charset="2"/>
              <a:buChar char="§"/>
              <a:defRPr sz="2000">
                <a:solidFill>
                  <a:schemeClr val="tx1"/>
                </a:solidFill>
                <a:latin typeface="Arial" pitchFamily="34" charset="0"/>
                <a:ea typeface="宋体" pitchFamily="2" charset="-122"/>
              </a:defRPr>
            </a:lvl6pPr>
            <a:lvl7pPr marL="3919538" indent="-381000" fontAlgn="base">
              <a:spcBef>
                <a:spcPct val="20000"/>
              </a:spcBef>
              <a:spcAft>
                <a:spcPct val="0"/>
              </a:spcAft>
              <a:buClr>
                <a:schemeClr val="accent1"/>
              </a:buClr>
              <a:buSzPct val="75000"/>
              <a:buFont typeface="Wingdings" pitchFamily="2" charset="2"/>
              <a:buChar char="§"/>
              <a:defRPr sz="2000">
                <a:solidFill>
                  <a:schemeClr val="tx1"/>
                </a:solidFill>
                <a:latin typeface="Arial" pitchFamily="34" charset="0"/>
                <a:ea typeface="宋体" pitchFamily="2" charset="-122"/>
              </a:defRPr>
            </a:lvl7pPr>
            <a:lvl8pPr marL="4376738" indent="-381000" fontAlgn="base">
              <a:spcBef>
                <a:spcPct val="20000"/>
              </a:spcBef>
              <a:spcAft>
                <a:spcPct val="0"/>
              </a:spcAft>
              <a:buClr>
                <a:schemeClr val="accent1"/>
              </a:buClr>
              <a:buSzPct val="75000"/>
              <a:buFont typeface="Wingdings" pitchFamily="2" charset="2"/>
              <a:buChar char="§"/>
              <a:defRPr sz="2000">
                <a:solidFill>
                  <a:schemeClr val="tx1"/>
                </a:solidFill>
                <a:latin typeface="Arial" pitchFamily="34" charset="0"/>
                <a:ea typeface="宋体" pitchFamily="2" charset="-122"/>
              </a:defRPr>
            </a:lvl8pPr>
            <a:lvl9pPr marL="4833938" indent="-381000" fontAlgn="base">
              <a:spcBef>
                <a:spcPct val="20000"/>
              </a:spcBef>
              <a:spcAft>
                <a:spcPct val="0"/>
              </a:spcAft>
              <a:buClr>
                <a:schemeClr val="accent1"/>
              </a:buClr>
              <a:buSzPct val="75000"/>
              <a:buFont typeface="Wingdings" pitchFamily="2" charset="2"/>
              <a:buChar char="§"/>
              <a:defRPr sz="2000">
                <a:solidFill>
                  <a:schemeClr val="tx1"/>
                </a:solidFill>
                <a:latin typeface="Arial" pitchFamily="34" charset="0"/>
                <a:ea typeface="宋体" pitchFamily="2" charset="-122"/>
              </a:defRPr>
            </a:lvl9pPr>
          </a:lstStyle>
          <a:p>
            <a:pPr>
              <a:lnSpc>
                <a:spcPct val="110000"/>
              </a:lnSpc>
              <a:buFont typeface="Wingdings" pitchFamily="2" charset="2"/>
              <a:buNone/>
            </a:pPr>
            <a:r>
              <a:rPr lang="zh-CN" altLang="en-US" sz="2400" b="0" dirty="0">
                <a:latin typeface="Times New Roman" pitchFamily="18" charset="0"/>
              </a:rPr>
              <a:t>例</a:t>
            </a:r>
            <a:r>
              <a:rPr lang="en-US" altLang="zh-CN" sz="2400" b="0" dirty="0">
                <a:latin typeface="Times New Roman" pitchFamily="18" charset="0"/>
              </a:rPr>
              <a:t>1   </a:t>
            </a:r>
            <a:r>
              <a:rPr lang="zh-CN" altLang="en-US" sz="2400" b="0" dirty="0">
                <a:latin typeface="Times New Roman" pitchFamily="18" charset="0"/>
              </a:rPr>
              <a:t>求函数</a:t>
            </a:r>
            <a:r>
              <a:rPr lang="en-US" altLang="zh-CN" sz="2400" b="0" dirty="0">
                <a:latin typeface="Times New Roman" pitchFamily="18" charset="0"/>
              </a:rPr>
              <a:t>f(x)=x</a:t>
            </a:r>
            <a:r>
              <a:rPr lang="en-US" altLang="zh-CN" sz="2400" b="0" baseline="30000" dirty="0">
                <a:latin typeface="Times New Roman" pitchFamily="18" charset="0"/>
              </a:rPr>
              <a:t>2</a:t>
            </a:r>
            <a:r>
              <a:rPr lang="zh-CN" altLang="en-US" sz="2400" b="0" dirty="0">
                <a:latin typeface="Times New Roman" pitchFamily="18" charset="0"/>
              </a:rPr>
              <a:t>的最大值，变量</a:t>
            </a:r>
            <a:r>
              <a:rPr lang="en-US" altLang="zh-CN" sz="2400" b="0" dirty="0">
                <a:latin typeface="Times New Roman" pitchFamily="18" charset="0"/>
              </a:rPr>
              <a:t>x</a:t>
            </a:r>
            <a:r>
              <a:rPr lang="zh-CN" altLang="en-US" sz="2400" b="0" dirty="0">
                <a:latin typeface="Times New Roman" pitchFamily="18" charset="0"/>
              </a:rPr>
              <a:t>为</a:t>
            </a:r>
            <a:r>
              <a:rPr lang="en-US" altLang="zh-CN" sz="2400" b="0" dirty="0">
                <a:latin typeface="Times New Roman" pitchFamily="18" charset="0"/>
              </a:rPr>
              <a:t>0~31</a:t>
            </a:r>
            <a:r>
              <a:rPr lang="zh-CN" altLang="en-US" sz="2400" b="0" dirty="0">
                <a:latin typeface="Times New Roman" pitchFamily="18" charset="0"/>
              </a:rPr>
              <a:t>之间的整数。</a:t>
            </a:r>
          </a:p>
          <a:p>
            <a:pPr>
              <a:lnSpc>
                <a:spcPct val="110000"/>
              </a:lnSpc>
              <a:buFont typeface="Wingdings" pitchFamily="2" charset="2"/>
              <a:buNone/>
            </a:pPr>
            <a:r>
              <a:rPr lang="zh-CN" altLang="en-US" sz="2400" b="0" dirty="0">
                <a:latin typeface="Times New Roman" pitchFamily="18" charset="0"/>
              </a:rPr>
              <a:t>解：</a:t>
            </a:r>
          </a:p>
          <a:p>
            <a:pPr lvl="1">
              <a:lnSpc>
                <a:spcPct val="110000"/>
              </a:lnSpc>
            </a:pPr>
            <a:r>
              <a:rPr lang="zh-CN" altLang="en-US" sz="2400" b="0" dirty="0">
                <a:latin typeface="Times New Roman" pitchFamily="18" charset="0"/>
              </a:rPr>
              <a:t>为用</a:t>
            </a:r>
            <a:r>
              <a:rPr lang="en-US" altLang="zh-CN" sz="2400" b="0" dirty="0">
                <a:latin typeface="Times New Roman" pitchFamily="18" charset="0"/>
              </a:rPr>
              <a:t>GA</a:t>
            </a:r>
            <a:r>
              <a:rPr lang="zh-CN" altLang="en-US" sz="2400" b="0" dirty="0">
                <a:latin typeface="Times New Roman" pitchFamily="18" charset="0"/>
              </a:rPr>
              <a:t>解此问题</a:t>
            </a:r>
            <a:r>
              <a:rPr lang="en-US" altLang="zh-CN" sz="2400" b="0" dirty="0">
                <a:latin typeface="Times New Roman" pitchFamily="18" charset="0"/>
              </a:rPr>
              <a:t>,</a:t>
            </a:r>
            <a:r>
              <a:rPr lang="zh-CN" altLang="en-US" sz="2400" b="0" dirty="0">
                <a:latin typeface="Times New Roman" pitchFamily="18" charset="0"/>
              </a:rPr>
              <a:t>容易想到将决策变量</a:t>
            </a:r>
            <a:r>
              <a:rPr lang="en-US" altLang="zh-CN" sz="2400" b="0" dirty="0">
                <a:latin typeface="Times New Roman" pitchFamily="18" charset="0"/>
              </a:rPr>
              <a:t>x</a:t>
            </a:r>
            <a:r>
              <a:rPr lang="zh-CN" altLang="en-US" sz="2400" b="0" dirty="0">
                <a:latin typeface="Times New Roman" pitchFamily="18" charset="0"/>
              </a:rPr>
              <a:t>取的值以二进位数表示</a:t>
            </a:r>
            <a:r>
              <a:rPr lang="en-US" altLang="zh-CN" sz="2400" b="0" dirty="0">
                <a:latin typeface="Times New Roman" pitchFamily="18" charset="0"/>
              </a:rPr>
              <a:t>, </a:t>
            </a:r>
            <a:r>
              <a:rPr lang="zh-CN" altLang="en-US" sz="2400" b="0" dirty="0">
                <a:latin typeface="Times New Roman" pitchFamily="18" charset="0"/>
              </a:rPr>
              <a:t>从而得到一种自然的编码</a:t>
            </a:r>
            <a:r>
              <a:rPr lang="en-US" altLang="zh-CN" sz="2400" b="0" dirty="0">
                <a:latin typeface="Times New Roman" pitchFamily="18" charset="0"/>
              </a:rPr>
              <a:t>;</a:t>
            </a:r>
          </a:p>
          <a:p>
            <a:pPr lvl="1">
              <a:lnSpc>
                <a:spcPct val="110000"/>
              </a:lnSpc>
            </a:pPr>
            <a:r>
              <a:rPr lang="zh-CN" altLang="en-US" sz="2400" b="0" dirty="0">
                <a:latin typeface="Times New Roman" pitchFamily="18" charset="0"/>
              </a:rPr>
              <a:t>每一个体均为长度是</a:t>
            </a:r>
            <a:r>
              <a:rPr lang="en-US" altLang="zh-CN" sz="2400" b="0" dirty="0">
                <a:latin typeface="Times New Roman" pitchFamily="18" charset="0"/>
              </a:rPr>
              <a:t>5</a:t>
            </a:r>
            <a:r>
              <a:rPr lang="zh-CN" altLang="en-US" sz="2400" b="0" dirty="0">
                <a:latin typeface="Times New Roman" pitchFamily="18" charset="0"/>
              </a:rPr>
              <a:t>的二进制位串。初始群体的容量取</a:t>
            </a:r>
            <a:r>
              <a:rPr lang="en-US" altLang="zh-CN" sz="2400" b="0" dirty="0">
                <a:latin typeface="Times New Roman" pitchFamily="18" charset="0"/>
              </a:rPr>
              <a:t>4</a:t>
            </a:r>
            <a:r>
              <a:rPr lang="zh-CN" altLang="en-US" sz="2400" b="0" dirty="0">
                <a:latin typeface="Times New Roman" pitchFamily="18" charset="0"/>
              </a:rPr>
              <a:t>。于是，从总体中随机抽取</a:t>
            </a:r>
            <a:r>
              <a:rPr lang="en-US" altLang="zh-CN" sz="2400" b="0" dirty="0">
                <a:latin typeface="Times New Roman" pitchFamily="18" charset="0"/>
              </a:rPr>
              <a:t>4</a:t>
            </a:r>
            <a:r>
              <a:rPr lang="zh-CN" altLang="en-US" sz="2400" b="0" dirty="0">
                <a:latin typeface="Times New Roman" pitchFamily="18" charset="0"/>
              </a:rPr>
              <a:t>个个体组成第一代群体，即初始群体</a:t>
            </a:r>
            <a:r>
              <a:rPr lang="zh-CN" altLang="en-US" sz="2400" b="0" dirty="0" smtClean="0">
                <a:latin typeface="Times New Roman" pitchFamily="18" charset="0"/>
              </a:rPr>
              <a:t>。</a:t>
            </a:r>
            <a:endParaRPr lang="en-US" altLang="zh-CN" sz="2400" b="0" dirty="0" smtClean="0">
              <a:latin typeface="Times New Roman" pitchFamily="18" charset="0"/>
            </a:endParaRPr>
          </a:p>
          <a:p>
            <a:pPr lvl="1">
              <a:lnSpc>
                <a:spcPct val="110000"/>
              </a:lnSpc>
            </a:pPr>
            <a:r>
              <a:rPr lang="zh-CN" altLang="en-US" sz="2400" dirty="0"/>
              <a:t>交配概率</a:t>
            </a:r>
            <a:r>
              <a:rPr lang="en-US" altLang="zh-CN" sz="2400" dirty="0"/>
              <a:t>p</a:t>
            </a:r>
            <a:r>
              <a:rPr lang="en-US" altLang="zh-CN" sz="2400" baseline="-30000" dirty="0"/>
              <a:t>c</a:t>
            </a:r>
            <a:r>
              <a:rPr lang="en-US" altLang="zh-CN" sz="2400" dirty="0"/>
              <a:t>＝100％，</a:t>
            </a:r>
            <a:r>
              <a:rPr lang="zh-CN" altLang="en-US" sz="2400" dirty="0"/>
              <a:t>变异概率</a:t>
            </a:r>
            <a:r>
              <a:rPr lang="en-US" altLang="zh-CN" sz="2400" dirty="0"/>
              <a:t>p</a:t>
            </a:r>
            <a:r>
              <a:rPr lang="en-US" altLang="zh-CN" sz="2400" baseline="-30000" dirty="0"/>
              <a:t>m</a:t>
            </a:r>
            <a:r>
              <a:rPr lang="en-US" altLang="zh-CN" sz="2400" dirty="0"/>
              <a:t>＝1</a:t>
            </a:r>
            <a:r>
              <a:rPr lang="en-US" altLang="zh-CN" sz="2400" dirty="0" smtClean="0"/>
              <a:t>％。</a:t>
            </a:r>
            <a:endParaRPr lang="zh-CN" altLang="en-US" sz="2400" b="0" dirty="0">
              <a:latin typeface="Times New Roman" pitchFamily="18" charset="0"/>
            </a:endParaRPr>
          </a:p>
          <a:p>
            <a:pPr lvl="1">
              <a:lnSpc>
                <a:spcPct val="110000"/>
              </a:lnSpc>
            </a:pPr>
            <a:r>
              <a:rPr lang="zh-CN" altLang="en-US" sz="2400" b="0" dirty="0">
                <a:latin typeface="Times New Roman" pitchFamily="18" charset="0"/>
              </a:rPr>
              <a:t>具体操作可通过掷硬币确定。</a:t>
            </a:r>
          </a:p>
          <a:p>
            <a:pPr lvl="2">
              <a:lnSpc>
                <a:spcPct val="110000"/>
              </a:lnSpc>
              <a:buFont typeface="Wingdings" pitchFamily="2" charset="2"/>
              <a:buNone/>
            </a:pPr>
            <a:r>
              <a:rPr lang="zh-CN" altLang="en-US" b="0" dirty="0">
                <a:latin typeface="Times New Roman" pitchFamily="18" charset="0"/>
                <a:ea typeface="楷体_GB2312" pitchFamily="49" charset="-122"/>
              </a:rPr>
              <a:t>例如</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将一枚硬币连续掷</a:t>
            </a:r>
            <a:r>
              <a:rPr lang="en-US" altLang="zh-CN" b="0" dirty="0">
                <a:latin typeface="Times New Roman" pitchFamily="18" charset="0"/>
                <a:ea typeface="楷体_GB2312" pitchFamily="49" charset="-122"/>
              </a:rPr>
              <a:t>20</a:t>
            </a:r>
            <a:r>
              <a:rPr lang="zh-CN" altLang="en-US" b="0" dirty="0">
                <a:latin typeface="Times New Roman" pitchFamily="18" charset="0"/>
                <a:ea typeface="楷体_GB2312" pitchFamily="49" charset="-122"/>
              </a:rPr>
              <a:t>次</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或指定了顺序的</a:t>
            </a:r>
            <a:r>
              <a:rPr lang="en-US" altLang="zh-CN" b="0" dirty="0">
                <a:latin typeface="Times New Roman" pitchFamily="18" charset="0"/>
                <a:ea typeface="楷体_GB2312" pitchFamily="49" charset="-122"/>
              </a:rPr>
              <a:t>5</a:t>
            </a:r>
            <a:r>
              <a:rPr lang="zh-CN" altLang="en-US" b="0" dirty="0">
                <a:latin typeface="Times New Roman" pitchFamily="18" charset="0"/>
                <a:ea typeface="楷体_GB2312" pitchFamily="49" charset="-122"/>
              </a:rPr>
              <a:t>枚硬币各掷</a:t>
            </a:r>
            <a:r>
              <a:rPr lang="en-US" altLang="zh-CN" b="0" dirty="0">
                <a:latin typeface="Times New Roman" pitchFamily="18" charset="0"/>
                <a:ea typeface="楷体_GB2312" pitchFamily="49" charset="-122"/>
              </a:rPr>
              <a:t>4</a:t>
            </a:r>
            <a:r>
              <a:rPr lang="zh-CN" altLang="en-US" b="0" dirty="0">
                <a:latin typeface="Times New Roman" pitchFamily="18" charset="0"/>
                <a:ea typeface="楷体_GB2312" pitchFamily="49" charset="-122"/>
              </a:rPr>
              <a:t>次</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正面为</a:t>
            </a:r>
            <a:r>
              <a:rPr lang="en-US" altLang="zh-CN" b="0" dirty="0">
                <a:latin typeface="Times New Roman" pitchFamily="18" charset="0"/>
                <a:ea typeface="楷体_GB2312" pitchFamily="49" charset="-122"/>
              </a:rPr>
              <a:t>1,</a:t>
            </a:r>
            <a:r>
              <a:rPr lang="zh-CN" altLang="en-US" b="0" dirty="0">
                <a:latin typeface="Times New Roman" pitchFamily="18" charset="0"/>
                <a:ea typeface="楷体_GB2312" pitchFamily="49" charset="-122"/>
              </a:rPr>
              <a:t>反面为</a:t>
            </a:r>
            <a:r>
              <a:rPr lang="en-US" altLang="zh-CN" b="0" dirty="0">
                <a:latin typeface="Times New Roman" pitchFamily="18" charset="0"/>
                <a:ea typeface="楷体_GB2312" pitchFamily="49" charset="-122"/>
              </a:rPr>
              <a:t>0,</a:t>
            </a:r>
            <a:r>
              <a:rPr lang="zh-CN" altLang="en-US" b="0" dirty="0">
                <a:latin typeface="Times New Roman" pitchFamily="18" charset="0"/>
                <a:ea typeface="楷体_GB2312" pitchFamily="49" charset="-122"/>
              </a:rPr>
              <a:t>得</a:t>
            </a:r>
            <a:r>
              <a:rPr lang="en-US" altLang="zh-CN" b="0" dirty="0">
                <a:latin typeface="Times New Roman" pitchFamily="18" charset="0"/>
                <a:ea typeface="楷体_GB2312" pitchFamily="49" charset="-122"/>
              </a:rPr>
              <a:t>4</a:t>
            </a:r>
            <a:r>
              <a:rPr lang="zh-CN" altLang="en-US" b="0" dirty="0">
                <a:latin typeface="Times New Roman" pitchFamily="18" charset="0"/>
                <a:ea typeface="楷体_GB2312" pitchFamily="49" charset="-122"/>
              </a:rPr>
              <a:t>个</a:t>
            </a:r>
            <a:r>
              <a:rPr lang="en-US" altLang="zh-CN" b="0" dirty="0">
                <a:latin typeface="Times New Roman" pitchFamily="18" charset="0"/>
                <a:ea typeface="楷体_GB2312" pitchFamily="49" charset="-122"/>
              </a:rPr>
              <a:t>5</a:t>
            </a:r>
            <a:r>
              <a:rPr lang="zh-CN" altLang="en-US" b="0" dirty="0">
                <a:latin typeface="Times New Roman" pitchFamily="18" charset="0"/>
                <a:ea typeface="楷体_GB2312" pitchFamily="49" charset="-122"/>
              </a:rPr>
              <a:t>位二进制字符串</a:t>
            </a:r>
            <a:r>
              <a:rPr lang="en-US" altLang="zh-CN" b="0" dirty="0">
                <a:latin typeface="Times New Roman" pitchFamily="18" charset="0"/>
                <a:ea typeface="楷体_GB2312" pitchFamily="49" charset="-122"/>
              </a:rPr>
              <a:t>,</a:t>
            </a:r>
            <a:r>
              <a:rPr lang="zh-CN" altLang="en-US" b="0" dirty="0">
                <a:latin typeface="Times New Roman" pitchFamily="18" charset="0"/>
                <a:ea typeface="楷体_GB2312" pitchFamily="49" charset="-122"/>
              </a:rPr>
              <a:t>不妨记为</a:t>
            </a:r>
            <a:r>
              <a:rPr lang="en-US" altLang="zh-CN" b="0" dirty="0">
                <a:latin typeface="Times New Roman" pitchFamily="18" charset="0"/>
                <a:ea typeface="楷体_GB2312" pitchFamily="49" charset="-122"/>
              </a:rPr>
              <a:t>(01101)</a:t>
            </a:r>
            <a:r>
              <a:rPr lang="zh-CN" altLang="en-US" b="0" dirty="0">
                <a:latin typeface="Times New Roman" pitchFamily="18" charset="0"/>
                <a:ea typeface="楷体_GB2312" pitchFamily="49" charset="-122"/>
              </a:rPr>
              <a:t>、</a:t>
            </a:r>
            <a:r>
              <a:rPr lang="en-US" altLang="zh-CN" b="0" dirty="0">
                <a:latin typeface="Times New Roman" pitchFamily="18" charset="0"/>
                <a:ea typeface="楷体_GB2312" pitchFamily="49" charset="-122"/>
              </a:rPr>
              <a:t>(11000)</a:t>
            </a:r>
            <a:r>
              <a:rPr lang="zh-CN" altLang="en-US" b="0" dirty="0">
                <a:latin typeface="Times New Roman" pitchFamily="18" charset="0"/>
                <a:ea typeface="楷体_GB2312" pitchFamily="49" charset="-122"/>
              </a:rPr>
              <a:t>、</a:t>
            </a:r>
            <a:r>
              <a:rPr lang="en-US" altLang="zh-CN" b="0" dirty="0">
                <a:latin typeface="Times New Roman" pitchFamily="18" charset="0"/>
                <a:ea typeface="楷体_GB2312" pitchFamily="49" charset="-122"/>
              </a:rPr>
              <a:t>(01000)</a:t>
            </a:r>
            <a:r>
              <a:rPr lang="zh-CN" altLang="en-US" b="0" dirty="0">
                <a:latin typeface="Times New Roman" pitchFamily="18" charset="0"/>
                <a:ea typeface="楷体_GB2312" pitchFamily="49" charset="-122"/>
              </a:rPr>
              <a:t>、</a:t>
            </a:r>
            <a:r>
              <a:rPr lang="en-US" altLang="zh-CN" b="0" dirty="0">
                <a:latin typeface="Times New Roman" pitchFamily="18" charset="0"/>
                <a:ea typeface="楷体_GB2312" pitchFamily="49" charset="-122"/>
              </a:rPr>
              <a:t>(10011)</a:t>
            </a:r>
            <a:r>
              <a:rPr lang="zh-CN" altLang="en-US" b="0" dirty="0">
                <a:latin typeface="Times New Roman" pitchFamily="18" charset="0"/>
                <a:ea typeface="楷体_GB2312" pitchFamily="49" charset="-122"/>
              </a:rPr>
              <a:t>。</a:t>
            </a:r>
          </a:p>
        </p:txBody>
      </p:sp>
      <p:sp>
        <p:nvSpPr>
          <p:cNvPr id="641030" name="Rectangle 6"/>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1750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39D611A6-092D-40F1-9AF9-36989C8811E9}" type="slidenum">
              <a:rPr lang="en-US" altLang="zh-CN"/>
              <a:pPr/>
              <a:t>89</a:t>
            </a:fld>
            <a:endParaRPr lang="en-US" altLang="zh-CN"/>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55" y="908720"/>
            <a:ext cx="77247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 Box 95"/>
          <p:cNvSpPr txBox="1">
            <a:spLocks noChangeArrowheads="1"/>
          </p:cNvSpPr>
          <p:nvPr/>
        </p:nvSpPr>
        <p:spPr bwMode="auto">
          <a:xfrm>
            <a:off x="2045643" y="332656"/>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2" charset="-122"/>
                <a:cs typeface="+mn-cs"/>
              </a:defRPr>
            </a:lvl9pPr>
          </a:lstStyle>
          <a:p>
            <a:pPr>
              <a:spcBef>
                <a:spcPct val="50000"/>
              </a:spcBef>
            </a:pPr>
            <a:r>
              <a:rPr lang="zh-CN" altLang="en-US" sz="2800" dirty="0">
                <a:solidFill>
                  <a:srgbClr val="FF0000"/>
                </a:solidFill>
              </a:rPr>
              <a:t>第0代情况表 </a:t>
            </a:r>
          </a:p>
        </p:txBody>
      </p:sp>
      <p:sp>
        <p:nvSpPr>
          <p:cNvPr id="49" name="Text Box 95"/>
          <p:cNvSpPr txBox="1">
            <a:spLocks noChangeArrowheads="1"/>
          </p:cNvSpPr>
          <p:nvPr/>
        </p:nvSpPr>
        <p:spPr bwMode="auto">
          <a:xfrm>
            <a:off x="2150876" y="3501008"/>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2" charset="-122"/>
                <a:cs typeface="+mn-cs"/>
              </a:defRPr>
            </a:lvl9pPr>
          </a:lstStyle>
          <a:p>
            <a:pPr>
              <a:spcBef>
                <a:spcPct val="50000"/>
              </a:spcBef>
            </a:pPr>
            <a:r>
              <a:rPr lang="zh-CN" altLang="en-US" sz="2800" dirty="0">
                <a:solidFill>
                  <a:srgbClr val="FF0000"/>
                </a:solidFill>
              </a:rPr>
              <a:t>第0代种群</a:t>
            </a:r>
            <a:r>
              <a:rPr lang="zh-CN" altLang="en-US" sz="2800" dirty="0" smtClean="0">
                <a:solidFill>
                  <a:srgbClr val="FF0000"/>
                </a:solidFill>
              </a:rPr>
              <a:t>的交叉情况  </a:t>
            </a:r>
            <a:endParaRPr lang="zh-CN" altLang="en-US" sz="2800" dirty="0">
              <a:solidFill>
                <a:srgbClr val="FF0000"/>
              </a:solidFill>
            </a:endParaRPr>
          </a:p>
        </p:txBody>
      </p:sp>
      <p:pic>
        <p:nvPicPr>
          <p:cNvPr id="35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020120"/>
            <a:ext cx="77438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07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764704"/>
            <a:ext cx="8568952" cy="5591646"/>
          </a:xfrm>
        </p:spPr>
        <p:txBody>
          <a:bodyPr>
            <a:normAutofit fontScale="92500"/>
          </a:bodyPr>
          <a:lstStyle/>
          <a:p>
            <a:pPr>
              <a:buClr>
                <a:schemeClr val="accent6"/>
              </a:buClr>
              <a:buFont typeface="Wingdings" panose="05000000000000000000" pitchFamily="2" charset="2"/>
              <a:buChar char="n"/>
              <a:defRPr/>
            </a:pPr>
            <a:r>
              <a:rPr lang="zh-CN" altLang="en-US" dirty="0" smtClean="0">
                <a:latin typeface="+mn-ea"/>
              </a:rPr>
              <a:t>（二） </a:t>
            </a:r>
            <a:r>
              <a:rPr lang="zh-CN" altLang="en-US" b="1" dirty="0" smtClean="0">
                <a:latin typeface="+mn-ea"/>
              </a:rPr>
              <a:t>七十年代的发展阶段：</a:t>
            </a:r>
          </a:p>
          <a:p>
            <a:pPr>
              <a:buFontTx/>
              <a:buNone/>
              <a:defRPr/>
            </a:pPr>
            <a:r>
              <a:rPr lang="zh-CN" altLang="en-US" dirty="0" smtClean="0">
                <a:latin typeface="+mn-ea"/>
              </a:rPr>
              <a:t>   由于当时专家系统的蓬勃发展，知识获取成为当务之急，这给机器学习带来了契机，主要侧重于</a:t>
            </a:r>
            <a:r>
              <a:rPr lang="zh-CN" altLang="en-US" b="1" dirty="0" smtClean="0">
                <a:solidFill>
                  <a:srgbClr val="FF0000"/>
                </a:solidFill>
                <a:latin typeface="+mn-ea"/>
              </a:rPr>
              <a:t>符号学习的研究</a:t>
            </a:r>
            <a:r>
              <a:rPr lang="zh-CN" altLang="en-US" dirty="0" smtClean="0">
                <a:latin typeface="+mn-ea"/>
              </a:rPr>
              <a:t>。机器学习的研究脱离了基于统计的以优化理论为基础的研究方法，提出了基于符号运算为基础的机器学习方法，并产生了许多相关的学习系统， </a:t>
            </a:r>
          </a:p>
          <a:p>
            <a:pPr>
              <a:buFontTx/>
              <a:buNone/>
              <a:defRPr/>
            </a:pPr>
            <a:r>
              <a:rPr lang="zh-CN" altLang="en-US" dirty="0" smtClean="0">
                <a:latin typeface="+mn-ea"/>
              </a:rPr>
              <a:t>    主要系统和算法包括：</a:t>
            </a:r>
          </a:p>
          <a:p>
            <a:pPr>
              <a:buFont typeface="Wingdings" panose="05000000000000000000" pitchFamily="2" charset="2"/>
              <a:buChar char="Ø"/>
              <a:defRPr/>
            </a:pPr>
            <a:r>
              <a:rPr lang="en-US" altLang="zh-CN" dirty="0" smtClean="0">
                <a:latin typeface="+mn-ea"/>
              </a:rPr>
              <a:t>     Winston</a:t>
            </a:r>
            <a:r>
              <a:rPr lang="zh-CN" altLang="en-US" dirty="0" smtClean="0">
                <a:latin typeface="+mn-ea"/>
              </a:rPr>
              <a:t>的积木世界学习系统；</a:t>
            </a:r>
          </a:p>
          <a:p>
            <a:pPr>
              <a:buFont typeface="Wingdings" panose="05000000000000000000" pitchFamily="2" charset="2"/>
              <a:buChar char="Ø"/>
              <a:defRPr/>
            </a:pPr>
            <a:r>
              <a:rPr lang="en-US" altLang="zh-CN" dirty="0" smtClean="0">
                <a:latin typeface="+mn-ea"/>
              </a:rPr>
              <a:t>     Michalski</a:t>
            </a:r>
            <a:r>
              <a:rPr lang="zh-CN" altLang="en-US" dirty="0" smtClean="0">
                <a:latin typeface="+mn-ea"/>
              </a:rPr>
              <a:t>基于逻辑的归纳学习系统</a:t>
            </a:r>
            <a:r>
              <a:rPr lang="en-US" altLang="zh-CN" dirty="0" smtClean="0">
                <a:latin typeface="+mn-ea"/>
              </a:rPr>
              <a:t>AQVAL；</a:t>
            </a:r>
          </a:p>
          <a:p>
            <a:pPr>
              <a:buFont typeface="Wingdings" panose="05000000000000000000" pitchFamily="2" charset="2"/>
              <a:buChar char="Ø"/>
              <a:defRPr/>
            </a:pPr>
            <a:r>
              <a:rPr lang="en-US" altLang="zh-CN" dirty="0" smtClean="0">
                <a:latin typeface="+mn-ea"/>
              </a:rPr>
              <a:t>     Michalski</a:t>
            </a:r>
            <a:r>
              <a:rPr lang="zh-CN" altLang="en-US" dirty="0" smtClean="0">
                <a:latin typeface="+mn-ea"/>
              </a:rPr>
              <a:t>和</a:t>
            </a:r>
            <a:r>
              <a:rPr lang="en-US" altLang="zh-CN" dirty="0" err="1" smtClean="0">
                <a:latin typeface="+mn-ea"/>
              </a:rPr>
              <a:t>Chilausky</a:t>
            </a:r>
            <a:r>
              <a:rPr lang="zh-CN" altLang="en-US" dirty="0" smtClean="0">
                <a:latin typeface="+mn-ea"/>
              </a:rPr>
              <a:t>的</a:t>
            </a:r>
            <a:r>
              <a:rPr lang="en-US" altLang="zh-CN" dirty="0" smtClean="0">
                <a:latin typeface="+mn-ea"/>
              </a:rPr>
              <a:t>AQ11；</a:t>
            </a:r>
            <a:endParaRPr lang="zh-CN" altLang="en-US" dirty="0" smtClean="0">
              <a:latin typeface="+mn-ea"/>
            </a:endParaRPr>
          </a:p>
          <a:p>
            <a:pPr>
              <a:buFont typeface="Wingdings" panose="05000000000000000000" pitchFamily="2" charset="2"/>
              <a:buChar char="Ø"/>
              <a:defRPr/>
            </a:pPr>
            <a:r>
              <a:rPr lang="en-US" altLang="zh-CN" dirty="0" smtClean="0">
                <a:latin typeface="+mn-ea"/>
              </a:rPr>
              <a:t>     Quinlan</a:t>
            </a:r>
            <a:r>
              <a:rPr lang="zh-CN" altLang="en-US" dirty="0" smtClean="0">
                <a:latin typeface="+mn-ea"/>
              </a:rPr>
              <a:t>的</a:t>
            </a:r>
            <a:r>
              <a:rPr lang="en-US" altLang="zh-CN" dirty="0" smtClean="0">
                <a:solidFill>
                  <a:srgbClr val="FF0000"/>
                </a:solidFill>
                <a:latin typeface="+mn-ea"/>
              </a:rPr>
              <a:t>ID3</a:t>
            </a:r>
            <a:r>
              <a:rPr lang="zh-CN" altLang="en-US" dirty="0" smtClean="0">
                <a:solidFill>
                  <a:srgbClr val="FF0000"/>
                </a:solidFill>
                <a:latin typeface="+mn-ea"/>
              </a:rPr>
              <a:t>程序</a:t>
            </a:r>
          </a:p>
          <a:p>
            <a:pPr>
              <a:buFont typeface="Wingdings" panose="05000000000000000000" pitchFamily="2" charset="2"/>
              <a:buChar char="Ø"/>
              <a:defRPr/>
            </a:pPr>
            <a:r>
              <a:rPr lang="en-US" altLang="zh-CN" dirty="0" smtClean="0">
                <a:latin typeface="+mn-ea"/>
              </a:rPr>
              <a:t>     Mitchell</a:t>
            </a:r>
            <a:r>
              <a:rPr lang="zh-CN" altLang="en-US" dirty="0" smtClean="0">
                <a:latin typeface="+mn-ea"/>
              </a:rPr>
              <a:t>的版本空间方法。</a:t>
            </a:r>
          </a:p>
        </p:txBody>
      </p:sp>
      <p:sp>
        <p:nvSpPr>
          <p:cNvPr id="2" name="Rectangle 4"/>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endParaRPr lang="zh-CN" altLang="en-US" sz="2000">
              <a:ea typeface="宋体" panose="02010600030101010101" pitchFamily="2" charset="-122"/>
            </a:endParaRPr>
          </a:p>
        </p:txBody>
      </p:sp>
      <p:sp>
        <p:nvSpPr>
          <p:cNvPr id="1331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1FC10E9-2C17-42A8-8EB3-9A3BBD2CC520}" type="slidenum">
              <a:rPr lang="zh-CN" altLang="en-US" sz="1400"/>
              <a:pPr/>
              <a:t>9</a:t>
            </a:fld>
            <a:endParaRPr lang="en-US" altLang="zh-CN" sz="1400"/>
          </a:p>
        </p:txBody>
      </p:sp>
    </p:spTree>
    <p:extLst>
      <p:ext uri="{BB962C8B-B14F-4D97-AF65-F5344CB8AC3E}">
        <p14:creationId xmlns:p14="http://schemas.microsoft.com/office/powerpoint/2010/main" val="153906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anim calcmode="lin" valueType="num">
                                      <p:cBhvr additive="base">
                                        <p:cTn id="1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 calcmode="lin" valueType="num">
                                      <p:cBhvr additive="base">
                                        <p:cTn id="1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 calcmode="lin" valueType="num">
                                      <p:cBhvr additive="base">
                                        <p:cTn id="1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anim calcmode="lin" valueType="num">
                                      <p:cBhvr additive="base">
                                        <p:cTn id="2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 calcmode="lin" valueType="num">
                                      <p:cBhvr additive="base">
                                        <p:cTn id="2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5.6  </a:t>
            </a:r>
            <a:r>
              <a:rPr lang="zh-CN" altLang="en-US" dirty="0"/>
              <a:t>群体</a:t>
            </a:r>
            <a:r>
              <a:rPr lang="zh-CN" altLang="en-US" dirty="0" smtClean="0"/>
              <a:t>智能</a:t>
            </a:r>
            <a:endParaRPr lang="zh-CN" altLang="en-US" dirty="0"/>
          </a:p>
        </p:txBody>
      </p:sp>
      <p:sp>
        <p:nvSpPr>
          <p:cNvPr id="3" name="内容占位符 2"/>
          <p:cNvSpPr>
            <a:spLocks noGrp="1"/>
          </p:cNvSpPr>
          <p:nvPr>
            <p:ph idx="1"/>
          </p:nvPr>
        </p:nvSpPr>
        <p:spPr/>
        <p:txBody>
          <a:bodyPr/>
          <a:lstStyle/>
          <a:p>
            <a:r>
              <a:rPr lang="en-US" altLang="zh-CN" dirty="0" smtClean="0"/>
              <a:t>5.6.1 </a:t>
            </a:r>
            <a:r>
              <a:rPr lang="zh-CN" altLang="en-US" dirty="0" smtClean="0"/>
              <a:t>蚁群算法</a:t>
            </a:r>
            <a:endParaRPr lang="en-US" altLang="zh-CN" dirty="0" smtClean="0"/>
          </a:p>
          <a:p>
            <a:endParaRPr lang="en-US" altLang="zh-CN" dirty="0"/>
          </a:p>
          <a:p>
            <a:r>
              <a:rPr lang="en-US" altLang="zh-CN" dirty="0" smtClean="0"/>
              <a:t>5.6.2 </a:t>
            </a:r>
            <a:r>
              <a:rPr lang="zh-CN" altLang="en-US" dirty="0" smtClean="0"/>
              <a:t>粒子群算法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Tree>
    <p:extLst>
      <p:ext uri="{BB962C8B-B14F-4D97-AF65-F5344CB8AC3E}">
        <p14:creationId xmlns:p14="http://schemas.microsoft.com/office/powerpoint/2010/main" val="17524832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2181F34-4EDA-4D9B-99A8-CA0003ED114F}" type="slidenum">
              <a:rPr lang="zh-CN" altLang="en-US" sz="1400" smtClean="0">
                <a:ea typeface="宋体" charset="-122"/>
              </a:rPr>
              <a:pPr>
                <a:spcBef>
                  <a:spcPct val="0"/>
                </a:spcBef>
                <a:buFontTx/>
                <a:buNone/>
              </a:pPr>
              <a:t>91</a:t>
            </a:fld>
            <a:endParaRPr lang="en-US" altLang="zh-CN" sz="1400" smtClean="0">
              <a:ea typeface="宋体" charset="-122"/>
            </a:endParaRPr>
          </a:p>
        </p:txBody>
      </p:sp>
      <p:sp>
        <p:nvSpPr>
          <p:cNvPr id="93190" name="Rectangle 3"/>
          <p:cNvSpPr>
            <a:spLocks noGrp="1" noChangeArrowheads="1"/>
          </p:cNvSpPr>
          <p:nvPr>
            <p:ph type="body" idx="1"/>
          </p:nvPr>
        </p:nvSpPr>
        <p:spPr>
          <a:xfrm>
            <a:off x="395536" y="1700808"/>
            <a:ext cx="8229600" cy="4713288"/>
          </a:xfrm>
        </p:spPr>
        <p:txBody>
          <a:bodyPr/>
          <a:lstStyle/>
          <a:p>
            <a:pPr>
              <a:lnSpc>
                <a:spcPts val="3600"/>
              </a:lnSpc>
              <a:buClr>
                <a:schemeClr val="accent6"/>
              </a:buClr>
              <a:buFont typeface="Wingdings" panose="05000000000000000000" pitchFamily="2" charset="2"/>
              <a:buChar char="n"/>
              <a:defRPr/>
            </a:pPr>
            <a:r>
              <a:rPr lang="zh-CN" altLang="en-US" sz="2400" dirty="0" smtClean="0">
                <a:latin typeface="幼圆" panose="02010509060101010101" pitchFamily="49" charset="-122"/>
                <a:ea typeface="幼圆" panose="02010509060101010101" pitchFamily="49" charset="-122"/>
              </a:rPr>
              <a:t>指无智能的个体通过合作表现出智能行为的特性，在没有集中控制且不提供全局模型的前提下，为复杂问题求解提供了基础。</a:t>
            </a:r>
          </a:p>
          <a:p>
            <a:pPr>
              <a:lnSpc>
                <a:spcPts val="3600"/>
              </a:lnSpc>
              <a:buClr>
                <a:schemeClr val="accent6"/>
              </a:buClr>
              <a:buFont typeface="Wingdings" panose="05000000000000000000" pitchFamily="2" charset="2"/>
              <a:buChar char="n"/>
              <a:defRPr/>
            </a:pPr>
            <a:r>
              <a:rPr lang="zh-CN" altLang="en-US" sz="2400" dirty="0" smtClean="0">
                <a:latin typeface="幼圆" panose="02010509060101010101" pitchFamily="49" charset="-122"/>
                <a:ea typeface="幼圆" panose="02010509060101010101" pitchFamily="49" charset="-122"/>
              </a:rPr>
              <a:t>特点</a:t>
            </a:r>
          </a:p>
          <a:p>
            <a:pPr>
              <a:lnSpc>
                <a:spcPts val="3600"/>
              </a:lnSpc>
              <a:buFont typeface="Wingdings" panose="05000000000000000000" pitchFamily="2" charset="2"/>
              <a:buChar char="Ø"/>
              <a:defRPr/>
            </a:pPr>
            <a:r>
              <a:rPr lang="zh-CN" altLang="en-US" sz="2400" dirty="0" smtClean="0">
                <a:latin typeface="幼圆" panose="02010509060101010101" pitchFamily="49" charset="-122"/>
                <a:ea typeface="幼圆" panose="02010509060101010101" pitchFamily="49" charset="-122"/>
              </a:rPr>
              <a:t>分布式：能够适应当前网络环境下的工作状态</a:t>
            </a:r>
            <a:r>
              <a:rPr lang="en-US" altLang="zh-CN" sz="2400" dirty="0" smtClean="0">
                <a:latin typeface="幼圆" panose="02010509060101010101" pitchFamily="49" charset="-122"/>
                <a:ea typeface="幼圆" panose="02010509060101010101" pitchFamily="49" charset="-122"/>
              </a:rPr>
              <a:t>; </a:t>
            </a:r>
          </a:p>
          <a:p>
            <a:pPr>
              <a:lnSpc>
                <a:spcPts val="3600"/>
              </a:lnSpc>
              <a:buFont typeface="Wingdings" panose="05000000000000000000" pitchFamily="2" charset="2"/>
              <a:buChar char="Ø"/>
              <a:defRPr/>
            </a:pPr>
            <a:r>
              <a:rPr lang="zh-CN" altLang="en-US" sz="2400" dirty="0" smtClean="0">
                <a:latin typeface="幼圆" panose="02010509060101010101" pitchFamily="49" charset="-122"/>
                <a:ea typeface="幼圆" panose="02010509060101010101" pitchFamily="49" charset="-122"/>
              </a:rPr>
              <a:t>鲁棒性：没有中心的控制与数据，个体的故障不影响整个问题的求解</a:t>
            </a:r>
            <a:r>
              <a:rPr lang="en-US" altLang="zh-CN" sz="2400" dirty="0" smtClean="0">
                <a:latin typeface="幼圆" panose="02010509060101010101" pitchFamily="49" charset="-122"/>
                <a:ea typeface="幼圆" panose="02010509060101010101" pitchFamily="49" charset="-122"/>
              </a:rPr>
              <a:t>; </a:t>
            </a:r>
          </a:p>
          <a:p>
            <a:pPr>
              <a:lnSpc>
                <a:spcPts val="3600"/>
              </a:lnSpc>
              <a:buFont typeface="Wingdings" panose="05000000000000000000" pitchFamily="2" charset="2"/>
              <a:buChar char="Ø"/>
              <a:defRPr/>
            </a:pPr>
            <a:r>
              <a:rPr lang="zh-CN" altLang="en-US" sz="2400" dirty="0" smtClean="0">
                <a:latin typeface="幼圆" panose="02010509060101010101" pitchFamily="49" charset="-122"/>
                <a:ea typeface="幼圆" panose="02010509060101010101" pitchFamily="49" charset="-122"/>
              </a:rPr>
              <a:t>扩充性：个体的增加，系统的通信开销增加小</a:t>
            </a:r>
            <a:r>
              <a:rPr lang="en-US" altLang="zh-CN" sz="2400" dirty="0" smtClean="0">
                <a:latin typeface="幼圆" panose="02010509060101010101" pitchFamily="49" charset="-122"/>
                <a:ea typeface="幼圆" panose="02010509060101010101" pitchFamily="49" charset="-122"/>
              </a:rPr>
              <a:t>;</a:t>
            </a:r>
          </a:p>
          <a:p>
            <a:pPr>
              <a:lnSpc>
                <a:spcPts val="3600"/>
              </a:lnSpc>
              <a:buFont typeface="Wingdings" panose="05000000000000000000" pitchFamily="2" charset="2"/>
              <a:buChar char="Ø"/>
              <a:defRPr/>
            </a:pPr>
            <a:r>
              <a:rPr lang="zh-CN" altLang="en-US" sz="2400" dirty="0" smtClean="0">
                <a:latin typeface="幼圆" panose="02010509060101010101" pitchFamily="49" charset="-122"/>
                <a:ea typeface="幼圆" panose="02010509060101010101" pitchFamily="49" charset="-122"/>
              </a:rPr>
              <a:t>简单性：个体简单，实现也比较简单。 </a:t>
            </a:r>
          </a:p>
        </p:txBody>
      </p:sp>
      <p:sp>
        <p:nvSpPr>
          <p:cNvPr id="8" name="标题 1"/>
          <p:cNvSpPr>
            <a:spLocks noGrp="1"/>
          </p:cNvSpPr>
          <p:nvPr>
            <p:ph type="title"/>
          </p:nvPr>
        </p:nvSpPr>
        <p:spPr>
          <a:xfrm>
            <a:off x="539552" y="332656"/>
            <a:ext cx="8229600" cy="1143000"/>
          </a:xfrm>
        </p:spPr>
        <p:txBody>
          <a:bodyPr>
            <a:normAutofit/>
          </a:bodyPr>
          <a:lstStyle/>
          <a:p>
            <a:r>
              <a:rPr lang="en-US" altLang="zh-CN" dirty="0"/>
              <a:t>5.6  </a:t>
            </a:r>
            <a:r>
              <a:rPr lang="zh-CN" altLang="en-US" dirty="0"/>
              <a:t>群体</a:t>
            </a:r>
            <a:r>
              <a:rPr lang="zh-CN" altLang="en-US" dirty="0" smtClean="0"/>
              <a:t>智能</a:t>
            </a:r>
            <a:endParaRPr lang="zh-CN" altLang="en-US" dirty="0"/>
          </a:p>
        </p:txBody>
      </p:sp>
    </p:spTree>
    <p:extLst>
      <p:ext uri="{BB962C8B-B14F-4D97-AF65-F5344CB8AC3E}">
        <p14:creationId xmlns:p14="http://schemas.microsoft.com/office/powerpoint/2010/main" val="1464377139"/>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743306F-097A-407D-A16F-72D003431462}" type="slidenum">
              <a:rPr lang="en-US" altLang="zh-CN"/>
              <a:pPr/>
              <a:t>92</a:t>
            </a:fld>
            <a:endParaRPr lang="en-US" altLang="zh-CN"/>
          </a:p>
        </p:txBody>
      </p:sp>
      <p:sp>
        <p:nvSpPr>
          <p:cNvPr id="689155" name="Text Box 3"/>
          <p:cNvSpPr txBox="1">
            <a:spLocks noChangeArrowheads="1"/>
          </p:cNvSpPr>
          <p:nvPr/>
        </p:nvSpPr>
        <p:spPr bwMode="auto">
          <a:xfrm>
            <a:off x="417512" y="1268760"/>
            <a:ext cx="8351838" cy="473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342900" indent="-342900">
              <a:spcBef>
                <a:spcPct val="30000"/>
              </a:spcBef>
              <a:buClr>
                <a:srgbClr val="0070C0"/>
              </a:buClr>
              <a:buFont typeface="Wingdings" panose="05000000000000000000" pitchFamily="2" charset="2"/>
              <a:buChar char="p"/>
            </a:pPr>
            <a:r>
              <a:rPr lang="zh-CN" altLang="en-US" sz="2600" b="0" dirty="0"/>
              <a:t>       </a:t>
            </a:r>
            <a:r>
              <a:rPr lang="zh-CN" altLang="en-US" sz="2600" b="0" dirty="0">
                <a:latin typeface="Times New Roman" pitchFamily="18" charset="0"/>
                <a:ea typeface="楷体_GB2312" pitchFamily="49" charset="-122"/>
              </a:rPr>
              <a:t>蚁群算法</a:t>
            </a:r>
            <a:r>
              <a:rPr lang="en-US" altLang="zh-CN" sz="2600" b="0" dirty="0">
                <a:latin typeface="Times New Roman" pitchFamily="18" charset="0"/>
                <a:ea typeface="楷体_GB2312" pitchFamily="49" charset="-122"/>
              </a:rPr>
              <a:t>(ant colony algorithm)</a:t>
            </a:r>
            <a:r>
              <a:rPr lang="zh-CN" altLang="en-US" sz="2600" b="0" dirty="0">
                <a:latin typeface="Times New Roman" pitchFamily="18" charset="0"/>
                <a:ea typeface="楷体_GB2312" pitchFamily="49" charset="-122"/>
              </a:rPr>
              <a:t>是一种模拟进化算法。是由意大利学者</a:t>
            </a:r>
            <a:r>
              <a:rPr lang="en-US" altLang="zh-CN" sz="2600" b="0" dirty="0">
                <a:latin typeface="Times New Roman" pitchFamily="18" charset="0"/>
                <a:ea typeface="楷体_GB2312" pitchFamily="49" charset="-122"/>
              </a:rPr>
              <a:t>M. </a:t>
            </a:r>
            <a:r>
              <a:rPr lang="en-US" altLang="zh-CN" sz="2600" b="0" dirty="0" err="1">
                <a:latin typeface="Times New Roman" pitchFamily="18" charset="0"/>
                <a:ea typeface="楷体_GB2312" pitchFamily="49" charset="-122"/>
              </a:rPr>
              <a:t>Dorigo</a:t>
            </a:r>
            <a:r>
              <a:rPr lang="zh-CN" altLang="en-US" sz="2600" b="0" dirty="0">
                <a:latin typeface="Times New Roman" pitchFamily="18" charset="0"/>
                <a:ea typeface="楷体_GB2312" pitchFamily="49" charset="-122"/>
              </a:rPr>
              <a:t>等人在对自然界中真实蚁群的集体行为的研究基础上，于</a:t>
            </a:r>
            <a:r>
              <a:rPr lang="en-US" altLang="zh-CN" sz="2600" b="0" dirty="0">
                <a:latin typeface="Times New Roman" pitchFamily="18" charset="0"/>
                <a:ea typeface="楷体_GB2312" pitchFamily="49" charset="-122"/>
              </a:rPr>
              <a:t>1991</a:t>
            </a:r>
            <a:r>
              <a:rPr lang="zh-CN" altLang="en-US" sz="2600" b="0" dirty="0">
                <a:latin typeface="Times New Roman" pitchFamily="18" charset="0"/>
                <a:ea typeface="楷体_GB2312" pitchFamily="49" charset="-122"/>
              </a:rPr>
              <a:t>年首先提出的。</a:t>
            </a:r>
          </a:p>
          <a:p>
            <a:pPr marL="342900" indent="-342900">
              <a:spcBef>
                <a:spcPct val="30000"/>
              </a:spcBef>
              <a:buClr>
                <a:srgbClr val="0070C0"/>
              </a:buClr>
              <a:buFont typeface="Wingdings" panose="05000000000000000000" pitchFamily="2" charset="2"/>
              <a:buChar char="p"/>
            </a:pPr>
            <a:r>
              <a:rPr lang="zh-CN" altLang="en-US" sz="2600" b="0" dirty="0"/>
              <a:t>      </a:t>
            </a:r>
            <a:r>
              <a:rPr lang="zh-CN" altLang="en-US" sz="2600" b="0" dirty="0">
                <a:latin typeface="Times New Roman" pitchFamily="18" charset="0"/>
                <a:ea typeface="楷体_GB2312" pitchFamily="49" charset="-122"/>
              </a:rPr>
              <a:t>蚁群算法模拟了自然蚂蚁的协作过程，用一定数目的蚂蚁共同求解，用蚂蚁的移动线路表示所求问题的可行解集，通过正反馈、分布式协作和隐并行性找最优解。</a:t>
            </a:r>
          </a:p>
          <a:p>
            <a:pPr marL="342900" indent="-342900">
              <a:spcBef>
                <a:spcPct val="30000"/>
              </a:spcBef>
              <a:buClr>
                <a:srgbClr val="0070C0"/>
              </a:buClr>
              <a:buFont typeface="Wingdings" panose="05000000000000000000" pitchFamily="2" charset="2"/>
              <a:buChar char="p"/>
            </a:pPr>
            <a:r>
              <a:rPr lang="zh-CN" altLang="en-US" sz="2600" b="0" dirty="0">
                <a:latin typeface="Times New Roman" pitchFamily="18" charset="0"/>
                <a:ea typeface="楷体_GB2312" pitchFamily="49" charset="-122"/>
              </a:rPr>
              <a:t>        蚁群算法已成功应用于求解</a:t>
            </a:r>
            <a:r>
              <a:rPr lang="en-US" altLang="zh-CN" sz="2600" b="0" dirty="0">
                <a:latin typeface="Times New Roman" pitchFamily="18" charset="0"/>
                <a:ea typeface="楷体_GB2312" pitchFamily="49" charset="-122"/>
              </a:rPr>
              <a:t>TSP </a:t>
            </a:r>
            <a:r>
              <a:rPr lang="zh-CN" altLang="en-US" sz="2600" b="0" dirty="0">
                <a:latin typeface="Times New Roman" pitchFamily="18" charset="0"/>
                <a:ea typeface="楷体_GB2312" pitchFamily="49" charset="-122"/>
              </a:rPr>
              <a:t>问题、任务分配问题、调度问题等组合优化问题，并取得了较好的实验结果。受其影响，蚁群系统模型逐渐引起了其它研究者的注意，并用该算法来解决一些实际问题。</a:t>
            </a:r>
          </a:p>
        </p:txBody>
      </p:sp>
      <p:sp>
        <p:nvSpPr>
          <p:cNvPr id="7" name="标题 1"/>
          <p:cNvSpPr txBox="1">
            <a:spLocks/>
          </p:cNvSpPr>
          <p:nvPr/>
        </p:nvSpPr>
        <p:spPr>
          <a:xfrm>
            <a:off x="539750" y="404664"/>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dirty="0" smtClean="0"/>
              <a:t>5.6.1  </a:t>
            </a:r>
            <a:r>
              <a:rPr lang="zh-CN" altLang="en-US" dirty="0" smtClean="0"/>
              <a:t>蚁</a:t>
            </a:r>
            <a:r>
              <a:rPr lang="zh-CN" altLang="en-US" dirty="0"/>
              <a:t>群算法</a:t>
            </a:r>
          </a:p>
          <a:p>
            <a:endParaRPr lang="zh-CN" altLang="en-US" dirty="0"/>
          </a:p>
        </p:txBody>
      </p:sp>
    </p:spTree>
    <p:extLst>
      <p:ext uri="{BB962C8B-B14F-4D97-AF65-F5344CB8AC3E}">
        <p14:creationId xmlns:p14="http://schemas.microsoft.com/office/powerpoint/2010/main" val="1256135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337D244-BC48-4441-A6CE-3E4F93261D94}" type="slidenum">
              <a:rPr lang="en-US" altLang="zh-CN"/>
              <a:pPr/>
              <a:t>93</a:t>
            </a:fld>
            <a:endParaRPr lang="en-US" altLang="zh-CN"/>
          </a:p>
        </p:txBody>
      </p:sp>
      <p:sp>
        <p:nvSpPr>
          <p:cNvPr id="692226" name="Text Box 2"/>
          <p:cNvSpPr txBox="1">
            <a:spLocks noChangeArrowheads="1"/>
          </p:cNvSpPr>
          <p:nvPr/>
        </p:nvSpPr>
        <p:spPr bwMode="auto">
          <a:xfrm>
            <a:off x="395536" y="423256"/>
            <a:ext cx="69119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5000" dirty="0">
                <a:solidFill>
                  <a:schemeClr val="tx2"/>
                </a:solidFill>
                <a:latin typeface="+mj-lt"/>
                <a:ea typeface="+mj-ea"/>
                <a:cs typeface="+mj-cs"/>
              </a:rPr>
              <a:t>一、</a:t>
            </a:r>
            <a:r>
              <a:rPr lang="en-US" altLang="zh-CN" sz="5000" dirty="0">
                <a:solidFill>
                  <a:schemeClr val="tx2"/>
                </a:solidFill>
                <a:latin typeface="+mj-lt"/>
                <a:ea typeface="+mj-ea"/>
                <a:cs typeface="+mj-cs"/>
              </a:rPr>
              <a:t> </a:t>
            </a:r>
            <a:r>
              <a:rPr lang="zh-CN" altLang="en-US" sz="5000" dirty="0">
                <a:solidFill>
                  <a:schemeClr val="tx2"/>
                </a:solidFill>
                <a:latin typeface="+mj-lt"/>
                <a:ea typeface="+mj-ea"/>
                <a:cs typeface="+mj-cs"/>
              </a:rPr>
              <a:t>蚁群算法原理  </a:t>
            </a:r>
            <a:endParaRPr lang="en-US" altLang="zh-CN" sz="5000" dirty="0">
              <a:solidFill>
                <a:schemeClr val="tx2"/>
              </a:solidFill>
              <a:latin typeface="+mj-lt"/>
              <a:ea typeface="+mj-ea"/>
              <a:cs typeface="+mj-cs"/>
            </a:endParaRPr>
          </a:p>
        </p:txBody>
      </p:sp>
      <p:sp>
        <p:nvSpPr>
          <p:cNvPr id="69222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92228" name="Text Box 4"/>
          <p:cNvSpPr txBox="1">
            <a:spLocks noChangeArrowheads="1"/>
          </p:cNvSpPr>
          <p:nvPr/>
        </p:nvSpPr>
        <p:spPr bwMode="auto">
          <a:xfrm>
            <a:off x="524492" y="1322765"/>
            <a:ext cx="82438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000" b="0" dirty="0"/>
              <a:t>        </a:t>
            </a:r>
            <a:r>
              <a:rPr lang="zh-CN" altLang="en-US" sz="2800" b="0" dirty="0"/>
              <a:t>蚂蚁属于群居昆虫，个体行为极其简单，而群体行为却相当复杂。</a:t>
            </a:r>
          </a:p>
        </p:txBody>
      </p:sp>
      <p:sp>
        <p:nvSpPr>
          <p:cNvPr id="692229" name="Text Box 5"/>
          <p:cNvSpPr txBox="1">
            <a:spLocks noChangeArrowheads="1"/>
          </p:cNvSpPr>
          <p:nvPr/>
        </p:nvSpPr>
        <p:spPr bwMode="auto">
          <a:xfrm>
            <a:off x="717955" y="2276872"/>
            <a:ext cx="75612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365125" indent="-365125">
              <a:defRPr kumimoji="1" sz="2400">
                <a:solidFill>
                  <a:schemeClr val="tx1"/>
                </a:solidFill>
                <a:latin typeface="Times New Roman" pitchFamily="18" charset="0"/>
                <a:ea typeface="宋体" pitchFamily="2" charset="-122"/>
              </a:defRPr>
            </a:lvl1pPr>
            <a:lvl2pPr marL="544513">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buClr>
                <a:srgbClr val="990033"/>
              </a:buClr>
              <a:buSzPct val="65000"/>
              <a:buFont typeface="Wingdings" pitchFamily="2" charset="2"/>
              <a:buChar char="u"/>
            </a:pPr>
            <a:r>
              <a:rPr kumimoji="0" lang="zh-CN" altLang="en-US" dirty="0">
                <a:latin typeface="楷体_GB2312" pitchFamily="49" charset="-122"/>
                <a:ea typeface="楷体_GB2312" pitchFamily="49" charset="-122"/>
              </a:rPr>
              <a:t>协作能力</a:t>
            </a:r>
            <a:r>
              <a:rPr kumimoji="0" lang="zh-CN" altLang="en-US" b="0" dirty="0">
                <a:latin typeface="楷体_GB2312" pitchFamily="49" charset="-122"/>
                <a:ea typeface="楷体_GB2312" pitchFamily="49" charset="-122"/>
              </a:rPr>
              <a:t>：一群蚂蚁很容易找到从蚁巢到食物源的最短路径</a:t>
            </a:r>
            <a:r>
              <a:rPr kumimoji="0" lang="en-US" altLang="zh-CN" b="0" dirty="0">
                <a:latin typeface="楷体_GB2312" pitchFamily="49" charset="-122"/>
                <a:ea typeface="楷体_GB2312" pitchFamily="49" charset="-122"/>
              </a:rPr>
              <a:t>,</a:t>
            </a:r>
            <a:r>
              <a:rPr kumimoji="0" lang="zh-CN" altLang="en-US" b="0" dirty="0">
                <a:latin typeface="楷体_GB2312" pitchFamily="49" charset="-122"/>
                <a:ea typeface="楷体_GB2312" pitchFamily="49" charset="-122"/>
              </a:rPr>
              <a:t>而单个蚂蚁则不能。</a:t>
            </a:r>
          </a:p>
          <a:p>
            <a:pPr>
              <a:buClr>
                <a:srgbClr val="990033"/>
              </a:buClr>
              <a:buSzPct val="65000"/>
              <a:buFont typeface="Wingdings" pitchFamily="2" charset="2"/>
              <a:buChar char="u"/>
            </a:pPr>
            <a:r>
              <a:rPr kumimoji="0" lang="zh-CN" altLang="en-US" dirty="0">
                <a:latin typeface="楷体_GB2312" pitchFamily="49" charset="-122"/>
                <a:ea typeface="楷体_GB2312" pitchFamily="49" charset="-122"/>
              </a:rPr>
              <a:t>自适应能力</a:t>
            </a:r>
            <a:r>
              <a:rPr kumimoji="0" lang="zh-CN" altLang="en-US" b="0" dirty="0">
                <a:latin typeface="楷体_GB2312" pitchFamily="49" charset="-122"/>
                <a:ea typeface="楷体_GB2312" pitchFamily="49" charset="-122"/>
              </a:rPr>
              <a:t>：例如在蚁群的运动路线上突然出现障碍物时</a:t>
            </a:r>
            <a:r>
              <a:rPr kumimoji="0" lang="en-US" altLang="zh-CN" b="0" dirty="0">
                <a:latin typeface="楷体_GB2312" pitchFamily="49" charset="-122"/>
                <a:ea typeface="楷体_GB2312" pitchFamily="49" charset="-122"/>
              </a:rPr>
              <a:t>,</a:t>
            </a:r>
            <a:r>
              <a:rPr kumimoji="0" lang="zh-CN" altLang="en-US" b="0" dirty="0">
                <a:latin typeface="楷体_GB2312" pitchFamily="49" charset="-122"/>
                <a:ea typeface="楷体_GB2312" pitchFamily="49" charset="-122"/>
              </a:rPr>
              <a:t>它们能够很快地重新找到最优路径。</a:t>
            </a:r>
          </a:p>
        </p:txBody>
      </p:sp>
      <p:sp>
        <p:nvSpPr>
          <p:cNvPr id="692230" name="Text Box 6"/>
          <p:cNvSpPr txBox="1">
            <a:spLocks noChangeArrowheads="1"/>
          </p:cNvSpPr>
          <p:nvPr/>
        </p:nvSpPr>
        <p:spPr bwMode="auto">
          <a:xfrm>
            <a:off x="520311" y="4077072"/>
            <a:ext cx="79565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0" dirty="0">
                <a:latin typeface="Times New Roman" pitchFamily="18" charset="0"/>
              </a:rPr>
              <a:t>        仿生学家经过大量细致观察研究发现，蚂蚁个体之间是通过一种</a:t>
            </a:r>
            <a:r>
              <a:rPr lang="zh-CN" altLang="en-US" sz="2400" b="0" dirty="0" smtClean="0">
                <a:latin typeface="Times New Roman" pitchFamily="18" charset="0"/>
              </a:rPr>
              <a:t>称之为</a:t>
            </a:r>
            <a:r>
              <a:rPr lang="zh-CN" altLang="en-US" sz="2400" b="0" dirty="0" smtClean="0">
                <a:solidFill>
                  <a:srgbClr val="FF0000"/>
                </a:solidFill>
                <a:latin typeface="Times New Roman" pitchFamily="18" charset="0"/>
              </a:rPr>
              <a:t>信息素</a:t>
            </a:r>
            <a:r>
              <a:rPr lang="en-US" altLang="zh-CN" sz="2400" b="0" dirty="0" smtClean="0">
                <a:solidFill>
                  <a:srgbClr val="FF0000"/>
                </a:solidFill>
                <a:latin typeface="Times New Roman" pitchFamily="18" charset="0"/>
              </a:rPr>
              <a:t>(</a:t>
            </a:r>
            <a:r>
              <a:rPr lang="en-US" altLang="zh-CN" sz="2400" b="0" dirty="0">
                <a:solidFill>
                  <a:srgbClr val="FF0000"/>
                </a:solidFill>
                <a:latin typeface="Times New Roman" pitchFamily="18" charset="0"/>
              </a:rPr>
              <a:t>pheromone) </a:t>
            </a:r>
            <a:r>
              <a:rPr lang="zh-CN" altLang="en-US" sz="2400" b="0" dirty="0">
                <a:latin typeface="Times New Roman" pitchFamily="18" charset="0"/>
              </a:rPr>
              <a:t>的物质进行信息传递，从而能相互协作，完成复杂的任务。蚁群之所以表现出复杂有序的行为，个体之间的信息交流与相互协作起着重要的作用。</a:t>
            </a:r>
          </a:p>
        </p:txBody>
      </p:sp>
    </p:spTree>
    <p:extLst>
      <p:ext uri="{BB962C8B-B14F-4D97-AF65-F5344CB8AC3E}">
        <p14:creationId xmlns:p14="http://schemas.microsoft.com/office/powerpoint/2010/main" val="206588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123EEB-7635-4438-975C-C37CFFE6CE69}" type="slidenum">
              <a:rPr lang="en-US" altLang="zh-CN"/>
              <a:pPr/>
              <a:t>94</a:t>
            </a:fld>
            <a:endParaRPr lang="en-US" altLang="zh-CN"/>
          </a:p>
        </p:txBody>
      </p:sp>
      <p:sp>
        <p:nvSpPr>
          <p:cNvPr id="695302" name="Text Box 6"/>
          <p:cNvSpPr txBox="1">
            <a:spLocks noChangeArrowheads="1"/>
          </p:cNvSpPr>
          <p:nvPr/>
        </p:nvSpPr>
        <p:spPr bwMode="auto">
          <a:xfrm>
            <a:off x="1150938" y="333375"/>
            <a:ext cx="741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b="0">
                <a:latin typeface="Times New Roman" pitchFamily="18" charset="0"/>
              </a:rPr>
              <a:t>M. Dorigo </a:t>
            </a:r>
            <a:r>
              <a:rPr lang="zh-CN" altLang="en-US" sz="2400" b="0">
                <a:latin typeface="Times New Roman" pitchFamily="18" charset="0"/>
              </a:rPr>
              <a:t>用下面的例子来具体说明蚁群系统的原理。</a:t>
            </a:r>
          </a:p>
        </p:txBody>
      </p:sp>
      <p:sp>
        <p:nvSpPr>
          <p:cNvPr id="695303" name="Text Box 7"/>
          <p:cNvSpPr txBox="1">
            <a:spLocks noChangeArrowheads="1"/>
          </p:cNvSpPr>
          <p:nvPr/>
        </p:nvSpPr>
        <p:spPr bwMode="auto">
          <a:xfrm>
            <a:off x="468313" y="765175"/>
            <a:ext cx="8496300"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b="0" dirty="0"/>
              <a:t>      </a:t>
            </a:r>
            <a:r>
              <a:rPr lang="zh-CN" altLang="en-US" sz="2200" b="0" dirty="0">
                <a:latin typeface="Times New Roman" pitchFamily="18" charset="0"/>
                <a:ea typeface="楷体_GB2312" pitchFamily="49" charset="-122"/>
              </a:rPr>
              <a:t>设</a:t>
            </a:r>
            <a:r>
              <a:rPr lang="en-US" altLang="zh-CN" sz="2200" b="0" dirty="0">
                <a:latin typeface="Times New Roman" pitchFamily="18" charset="0"/>
                <a:ea typeface="楷体_GB2312" pitchFamily="49" charset="-122"/>
              </a:rPr>
              <a:t>A </a:t>
            </a:r>
            <a:r>
              <a:rPr lang="zh-CN" altLang="en-US" sz="2200" b="0" dirty="0">
                <a:latin typeface="Times New Roman" pitchFamily="18" charset="0"/>
                <a:ea typeface="楷体_GB2312" pitchFamily="49" charset="-122"/>
              </a:rPr>
              <a:t>是巢穴，</a:t>
            </a:r>
            <a:r>
              <a:rPr lang="en-US" altLang="zh-CN" sz="2200" b="0" dirty="0">
                <a:latin typeface="Times New Roman" pitchFamily="18" charset="0"/>
                <a:ea typeface="楷体_GB2312" pitchFamily="49" charset="-122"/>
              </a:rPr>
              <a:t>E </a:t>
            </a:r>
            <a:r>
              <a:rPr lang="zh-CN" altLang="en-US" sz="2200" b="0" dirty="0">
                <a:latin typeface="Times New Roman" pitchFamily="18" charset="0"/>
                <a:ea typeface="楷体_GB2312" pitchFamily="49" charset="-122"/>
              </a:rPr>
              <a:t>是食物源，</a:t>
            </a:r>
            <a:r>
              <a:rPr lang="en-US" altLang="zh-CN" sz="2200" b="0" dirty="0">
                <a:latin typeface="Times New Roman" pitchFamily="18" charset="0"/>
                <a:ea typeface="楷体_GB2312" pitchFamily="49" charset="-122"/>
              </a:rPr>
              <a:t>HC </a:t>
            </a:r>
            <a:r>
              <a:rPr lang="zh-CN" altLang="en-US" sz="2200" b="0" dirty="0">
                <a:latin typeface="Times New Roman" pitchFamily="18" charset="0"/>
                <a:ea typeface="楷体_GB2312" pitchFamily="49" charset="-122"/>
              </a:rPr>
              <a:t>为障隘物。各点之间距离如图所示。假设每个时间单位有</a:t>
            </a:r>
            <a:r>
              <a:rPr lang="en-US" altLang="zh-CN" sz="2200" b="0" dirty="0">
                <a:latin typeface="Times New Roman" pitchFamily="18" charset="0"/>
                <a:ea typeface="楷体_GB2312" pitchFamily="49" charset="-122"/>
              </a:rPr>
              <a:t>30 </a:t>
            </a:r>
            <a:r>
              <a:rPr lang="zh-CN" altLang="en-US" sz="2200" b="0" dirty="0">
                <a:latin typeface="Times New Roman" pitchFamily="18" charset="0"/>
                <a:ea typeface="楷体_GB2312" pitchFamily="49" charset="-122"/>
              </a:rPr>
              <a:t>只蚂蚁由</a:t>
            </a:r>
            <a:r>
              <a:rPr lang="en-US" altLang="zh-CN" sz="2200" b="0" dirty="0">
                <a:latin typeface="Times New Roman" pitchFamily="18" charset="0"/>
                <a:ea typeface="楷体_GB2312" pitchFamily="49" charset="-122"/>
              </a:rPr>
              <a:t>A </a:t>
            </a:r>
            <a:r>
              <a:rPr lang="zh-CN" altLang="en-US" sz="2200" b="0" dirty="0">
                <a:latin typeface="Times New Roman" pitchFamily="18" charset="0"/>
                <a:ea typeface="楷体_GB2312" pitchFamily="49" charset="-122"/>
              </a:rPr>
              <a:t>到达</a:t>
            </a:r>
            <a:r>
              <a:rPr lang="en-US" altLang="zh-CN" sz="2200" b="0" dirty="0">
                <a:latin typeface="Times New Roman" pitchFamily="18" charset="0"/>
                <a:ea typeface="楷体_GB2312" pitchFamily="49" charset="-122"/>
              </a:rPr>
              <a:t>B</a:t>
            </a:r>
            <a:r>
              <a:rPr lang="zh-CN" altLang="en-US" sz="2200" b="0" dirty="0">
                <a:latin typeface="Times New Roman" pitchFamily="18" charset="0"/>
                <a:ea typeface="楷体_GB2312" pitchFamily="49" charset="-122"/>
              </a:rPr>
              <a:t>，有</a:t>
            </a:r>
            <a:r>
              <a:rPr lang="en-US" altLang="zh-CN" sz="2200" b="0" dirty="0">
                <a:latin typeface="Times New Roman" pitchFamily="18" charset="0"/>
                <a:ea typeface="楷体_GB2312" pitchFamily="49" charset="-122"/>
              </a:rPr>
              <a:t>30 </a:t>
            </a:r>
            <a:r>
              <a:rPr lang="zh-CN" altLang="en-US" sz="2200" b="0" dirty="0">
                <a:latin typeface="Times New Roman" pitchFamily="18" charset="0"/>
                <a:ea typeface="楷体_GB2312" pitchFamily="49" charset="-122"/>
              </a:rPr>
              <a:t>只蚂蚁由</a:t>
            </a:r>
            <a:r>
              <a:rPr lang="en-US" altLang="zh-CN" sz="2200" b="0" dirty="0">
                <a:latin typeface="Times New Roman" pitchFamily="18" charset="0"/>
                <a:ea typeface="楷体_GB2312" pitchFamily="49" charset="-122"/>
              </a:rPr>
              <a:t>E </a:t>
            </a:r>
            <a:r>
              <a:rPr lang="zh-CN" altLang="en-US" sz="2200" b="0" dirty="0">
                <a:latin typeface="Times New Roman" pitchFamily="18" charset="0"/>
                <a:ea typeface="楷体_GB2312" pitchFamily="49" charset="-122"/>
              </a:rPr>
              <a:t>到达</a:t>
            </a:r>
            <a:r>
              <a:rPr lang="en-US" altLang="zh-CN" sz="2200" b="0" dirty="0">
                <a:latin typeface="Times New Roman" pitchFamily="18" charset="0"/>
                <a:ea typeface="楷体_GB2312" pitchFamily="49" charset="-122"/>
              </a:rPr>
              <a:t>D </a:t>
            </a:r>
            <a:r>
              <a:rPr lang="zh-CN" altLang="en-US" sz="2200" b="0" dirty="0">
                <a:latin typeface="Times New Roman" pitchFamily="18" charset="0"/>
                <a:ea typeface="楷体_GB2312" pitchFamily="49" charset="-122"/>
              </a:rPr>
              <a:t>点，蚂蚁过后留下的激素物质量为</a:t>
            </a:r>
            <a:r>
              <a:rPr lang="en-US" altLang="zh-CN" sz="2200" b="0" dirty="0">
                <a:latin typeface="Times New Roman" pitchFamily="18" charset="0"/>
                <a:ea typeface="楷体_GB2312" pitchFamily="49" charset="-122"/>
              </a:rPr>
              <a:t>1</a:t>
            </a:r>
            <a:r>
              <a:rPr lang="zh-CN" altLang="en-US" sz="2200" b="0" dirty="0">
                <a:latin typeface="Times New Roman" pitchFamily="18" charset="0"/>
                <a:ea typeface="楷体_GB2312" pitchFamily="49" charset="-122"/>
              </a:rPr>
              <a:t>， 设该物质停留时间为</a:t>
            </a:r>
            <a:r>
              <a:rPr lang="en-US" altLang="zh-CN" sz="2200" b="0" dirty="0">
                <a:latin typeface="Times New Roman" pitchFamily="18" charset="0"/>
                <a:ea typeface="楷体_GB2312" pitchFamily="49" charset="-122"/>
              </a:rPr>
              <a:t>1</a:t>
            </a:r>
            <a:r>
              <a:rPr lang="zh-CN" altLang="en-US" sz="2200" b="0" dirty="0">
                <a:latin typeface="Times New Roman" pitchFamily="18" charset="0"/>
                <a:ea typeface="楷体_GB2312" pitchFamily="49" charset="-122"/>
              </a:rPr>
              <a:t>。</a:t>
            </a:r>
          </a:p>
          <a:p>
            <a:r>
              <a:rPr lang="zh-CN" altLang="en-US" sz="2200" b="0" dirty="0">
                <a:latin typeface="Times New Roman" pitchFamily="18" charset="0"/>
                <a:ea typeface="楷体_GB2312" pitchFamily="49" charset="-122"/>
              </a:rPr>
              <a:t>       </a:t>
            </a:r>
            <a:r>
              <a:rPr lang="en-US" altLang="zh-CN" sz="2200" b="0" dirty="0">
                <a:latin typeface="Times New Roman" pitchFamily="18" charset="0"/>
                <a:ea typeface="楷体_GB2312" pitchFamily="49" charset="-122"/>
              </a:rPr>
              <a:t>(1) </a:t>
            </a:r>
            <a:r>
              <a:rPr lang="zh-CN" altLang="en-US" sz="2200" b="0" dirty="0">
                <a:latin typeface="Times New Roman" pitchFamily="18" charset="0"/>
                <a:ea typeface="楷体_GB2312" pitchFamily="49" charset="-122"/>
              </a:rPr>
              <a:t>初始时，路径上均无信息存在</a:t>
            </a:r>
            <a:r>
              <a:rPr lang="en-US" altLang="zh-CN" sz="2200" b="0" dirty="0">
                <a:latin typeface="Times New Roman" pitchFamily="18" charset="0"/>
                <a:ea typeface="楷体_GB2312" pitchFamily="49" charset="-122"/>
              </a:rPr>
              <a:t>, </a:t>
            </a:r>
            <a:r>
              <a:rPr lang="zh-CN" altLang="en-US" sz="2200" b="0" dirty="0">
                <a:latin typeface="Times New Roman" pitchFamily="18" charset="0"/>
                <a:ea typeface="楷体_GB2312" pitchFamily="49" charset="-122"/>
              </a:rPr>
              <a:t>蚂蚁等概率选择路径。</a:t>
            </a:r>
          </a:p>
          <a:p>
            <a:r>
              <a:rPr lang="zh-CN" altLang="en-US" sz="2200" b="0" dirty="0"/>
              <a:t>      </a:t>
            </a:r>
            <a:r>
              <a:rPr lang="en-US" altLang="zh-CN" sz="2200" b="0" dirty="0">
                <a:latin typeface="Times New Roman" pitchFamily="18" charset="0"/>
                <a:ea typeface="楷体_GB2312" pitchFamily="49" charset="-122"/>
              </a:rPr>
              <a:t>(2)  </a:t>
            </a:r>
            <a:r>
              <a:rPr lang="zh-CN" altLang="en-US" sz="2200" b="0" dirty="0">
                <a:latin typeface="Times New Roman" pitchFamily="18" charset="0"/>
                <a:ea typeface="楷体_GB2312" pitchFamily="49" charset="-122"/>
              </a:rPr>
              <a:t>经过一个时间单位后</a:t>
            </a:r>
            <a:r>
              <a:rPr lang="en-US" altLang="zh-CN" sz="2200" b="0" dirty="0">
                <a:latin typeface="Times New Roman" pitchFamily="18" charset="0"/>
                <a:ea typeface="楷体_GB2312" pitchFamily="49" charset="-122"/>
              </a:rPr>
              <a:t>, </a:t>
            </a:r>
            <a:r>
              <a:rPr lang="zh-CN" altLang="en-US" sz="2200" b="0" dirty="0">
                <a:latin typeface="Times New Roman" pitchFamily="18" charset="0"/>
                <a:ea typeface="楷体_GB2312" pitchFamily="49" charset="-122"/>
              </a:rPr>
              <a:t>在路径</a:t>
            </a:r>
            <a:r>
              <a:rPr lang="en-US" altLang="zh-CN" sz="2200" b="0" dirty="0">
                <a:latin typeface="Times New Roman" pitchFamily="18" charset="0"/>
                <a:ea typeface="楷体_GB2312" pitchFamily="49" charset="-122"/>
              </a:rPr>
              <a:t>BCD </a:t>
            </a:r>
            <a:r>
              <a:rPr lang="zh-CN" altLang="en-US" sz="2200" b="0" dirty="0">
                <a:latin typeface="Times New Roman" pitchFamily="18" charset="0"/>
                <a:ea typeface="楷体_GB2312" pitchFamily="49" charset="-122"/>
              </a:rPr>
              <a:t>上的信息量是路径</a:t>
            </a:r>
            <a:r>
              <a:rPr lang="en-US" altLang="zh-CN" sz="2200" b="0" dirty="0">
                <a:latin typeface="Times New Roman" pitchFamily="18" charset="0"/>
                <a:ea typeface="楷体_GB2312" pitchFamily="49" charset="-122"/>
              </a:rPr>
              <a:t>BHD </a:t>
            </a:r>
            <a:r>
              <a:rPr lang="zh-CN" altLang="en-US" sz="2200" b="0" dirty="0">
                <a:latin typeface="Times New Roman" pitchFamily="18" charset="0"/>
                <a:ea typeface="楷体_GB2312" pitchFamily="49" charset="-122"/>
              </a:rPr>
              <a:t>上信息量的二倍。将有更多的蚂蚁选择路径</a:t>
            </a:r>
            <a:r>
              <a:rPr lang="en-US" altLang="zh-CN" sz="2200" b="0" dirty="0">
                <a:latin typeface="Times New Roman" pitchFamily="18" charset="0"/>
                <a:ea typeface="楷体_GB2312" pitchFamily="49" charset="-122"/>
              </a:rPr>
              <a:t>BCD</a:t>
            </a:r>
            <a:r>
              <a:rPr lang="zh-CN" altLang="en-US" sz="2200" b="0" dirty="0">
                <a:latin typeface="Times New Roman" pitchFamily="18" charset="0"/>
                <a:ea typeface="楷体_GB2312" pitchFamily="49" charset="-122"/>
              </a:rPr>
              <a:t>。</a:t>
            </a:r>
          </a:p>
        </p:txBody>
      </p:sp>
      <p:pic>
        <p:nvPicPr>
          <p:cNvPr id="69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12976"/>
            <a:ext cx="7667625" cy="270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90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E64AAF66-CF7A-4095-ADED-EE6F11F275A7}" type="slidenum">
              <a:rPr lang="en-US" altLang="zh-CN"/>
              <a:pPr/>
              <a:t>95</a:t>
            </a:fld>
            <a:endParaRPr lang="en-US" altLang="zh-CN"/>
          </a:p>
        </p:txBody>
      </p:sp>
      <p:sp>
        <p:nvSpPr>
          <p:cNvPr id="697346" name="Text Box 2"/>
          <p:cNvSpPr txBox="1">
            <a:spLocks noChangeArrowheads="1"/>
          </p:cNvSpPr>
          <p:nvPr/>
        </p:nvSpPr>
        <p:spPr bwMode="auto">
          <a:xfrm>
            <a:off x="755576" y="509967"/>
            <a:ext cx="69119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5000" dirty="0">
                <a:solidFill>
                  <a:schemeClr val="tx2"/>
                </a:solidFill>
                <a:latin typeface="+mj-lt"/>
                <a:ea typeface="+mj-ea"/>
                <a:cs typeface="+mj-cs"/>
              </a:rPr>
              <a:t>二、蚁群系统模型  </a:t>
            </a:r>
            <a:endParaRPr lang="en-US" altLang="zh-CN" sz="5000" dirty="0">
              <a:solidFill>
                <a:schemeClr val="tx2"/>
              </a:solidFill>
              <a:latin typeface="+mj-lt"/>
              <a:ea typeface="+mj-ea"/>
              <a:cs typeface="+mj-cs"/>
            </a:endParaRPr>
          </a:p>
        </p:txBody>
      </p:sp>
      <p:sp>
        <p:nvSpPr>
          <p:cNvPr id="69734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97348" name="Text Box 4"/>
          <p:cNvSpPr txBox="1">
            <a:spLocks noChangeArrowheads="1"/>
          </p:cNvSpPr>
          <p:nvPr/>
        </p:nvSpPr>
        <p:spPr bwMode="auto">
          <a:xfrm>
            <a:off x="450056" y="1396573"/>
            <a:ext cx="8243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0" dirty="0"/>
              <a:t>       </a:t>
            </a:r>
            <a:r>
              <a:rPr lang="zh-CN" altLang="en-US" sz="2400" b="0" dirty="0" smtClean="0"/>
              <a:t>蚁群算法</a:t>
            </a:r>
            <a:r>
              <a:rPr lang="zh-CN" altLang="en-US" sz="2400" b="0" dirty="0"/>
              <a:t>基本原理吸收了生物界中蚂蚁群体行为的某些显著特征：</a:t>
            </a:r>
          </a:p>
        </p:txBody>
      </p:sp>
      <p:sp>
        <p:nvSpPr>
          <p:cNvPr id="697352" name="Text Box 8"/>
          <p:cNvSpPr txBox="1">
            <a:spLocks noChangeArrowheads="1"/>
          </p:cNvSpPr>
          <p:nvPr/>
        </p:nvSpPr>
        <p:spPr bwMode="auto">
          <a:xfrm>
            <a:off x="1123513" y="2348880"/>
            <a:ext cx="74898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266700" indent="-266700">
              <a:defRPr kumimoji="1" sz="2400">
                <a:solidFill>
                  <a:schemeClr val="tx1"/>
                </a:solidFill>
                <a:latin typeface="Times New Roman" pitchFamily="18" charset="0"/>
                <a:ea typeface="宋体" pitchFamily="2" charset="-122"/>
              </a:defRPr>
            </a:lvl1pPr>
            <a:lvl2pPr marL="630238">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buClr>
                <a:srgbClr val="800000"/>
              </a:buClr>
              <a:buSzPct val="60000"/>
              <a:buFont typeface="Wingdings" pitchFamily="2" charset="2"/>
              <a:buChar char="u"/>
            </a:pPr>
            <a:r>
              <a:rPr kumimoji="0" lang="zh-CN" altLang="en-US" b="0" dirty="0">
                <a:ea typeface="楷体_GB2312" pitchFamily="49" charset="-122"/>
              </a:rPr>
              <a:t>能察觉小范围区域内状况并判断出是否有食物或其他同类的信息素轨迹</a:t>
            </a:r>
            <a:r>
              <a:rPr kumimoji="0" lang="en-US" altLang="zh-CN" b="0" dirty="0">
                <a:ea typeface="楷体_GB2312" pitchFamily="49" charset="-122"/>
              </a:rPr>
              <a:t>;</a:t>
            </a:r>
          </a:p>
          <a:p>
            <a:pPr>
              <a:buClr>
                <a:srgbClr val="800000"/>
              </a:buClr>
              <a:buSzPct val="60000"/>
              <a:buFont typeface="Wingdings" pitchFamily="2" charset="2"/>
              <a:buChar char="u"/>
            </a:pPr>
            <a:r>
              <a:rPr kumimoji="0" lang="zh-CN" altLang="en-US" b="0" dirty="0">
                <a:ea typeface="楷体_GB2312" pitchFamily="49" charset="-122"/>
              </a:rPr>
              <a:t>能释放自己的信息素</a:t>
            </a:r>
            <a:r>
              <a:rPr kumimoji="0" lang="en-US" altLang="zh-CN" b="0" dirty="0">
                <a:ea typeface="楷体_GB2312" pitchFamily="49" charset="-122"/>
              </a:rPr>
              <a:t>; </a:t>
            </a:r>
          </a:p>
          <a:p>
            <a:pPr>
              <a:buClr>
                <a:srgbClr val="800000"/>
              </a:buClr>
              <a:buSzPct val="60000"/>
              <a:buFont typeface="Wingdings" pitchFamily="2" charset="2"/>
              <a:buChar char="u"/>
            </a:pPr>
            <a:r>
              <a:rPr kumimoji="0" lang="zh-CN" altLang="en-US" b="0" dirty="0">
                <a:ea typeface="楷体_GB2312" pitchFamily="49" charset="-122"/>
              </a:rPr>
              <a:t>所遗留的信息素数量会随时间而逐步减少。</a:t>
            </a:r>
            <a:endParaRPr kumimoji="0" lang="zh-CN" altLang="en-US" dirty="0">
              <a:ea typeface="楷体_GB2312" pitchFamily="49" charset="-122"/>
            </a:endParaRPr>
          </a:p>
        </p:txBody>
      </p:sp>
      <p:sp>
        <p:nvSpPr>
          <p:cNvPr id="697353" name="Text Box 9"/>
          <p:cNvSpPr txBox="1">
            <a:spLocks noChangeArrowheads="1"/>
          </p:cNvSpPr>
          <p:nvPr/>
        </p:nvSpPr>
        <p:spPr bwMode="auto">
          <a:xfrm>
            <a:off x="549825" y="4264449"/>
            <a:ext cx="78851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0" dirty="0"/>
              <a:t>蚁群算法的核心有三条：</a:t>
            </a:r>
          </a:p>
          <a:p>
            <a:r>
              <a:rPr lang="en-US" altLang="zh-CN" sz="2400" b="0" dirty="0">
                <a:latin typeface="Times New Roman" pitchFamily="18" charset="0"/>
                <a:ea typeface="楷体_GB2312" pitchFamily="49" charset="-122"/>
              </a:rPr>
              <a:t>     (1) </a:t>
            </a:r>
            <a:r>
              <a:rPr lang="zh-CN" altLang="en-US" sz="2400" b="0" dirty="0">
                <a:latin typeface="Times New Roman" pitchFamily="18" charset="0"/>
                <a:ea typeface="楷体_GB2312" pitchFamily="49" charset="-122"/>
              </a:rPr>
              <a:t>选择机制：信息素越多的路径，被选中的概率越大</a:t>
            </a:r>
            <a:r>
              <a:rPr lang="en-US" altLang="zh-CN" sz="2400" b="0" dirty="0">
                <a:latin typeface="Times New Roman" pitchFamily="18" charset="0"/>
                <a:ea typeface="楷体_GB2312" pitchFamily="49" charset="-122"/>
              </a:rPr>
              <a:t>;</a:t>
            </a:r>
          </a:p>
          <a:p>
            <a:r>
              <a:rPr lang="en-US" altLang="zh-CN" sz="2400" b="0" dirty="0">
                <a:latin typeface="Times New Roman" pitchFamily="18" charset="0"/>
                <a:ea typeface="楷体_GB2312" pitchFamily="49" charset="-122"/>
              </a:rPr>
              <a:t>     (2) </a:t>
            </a:r>
            <a:r>
              <a:rPr lang="zh-CN" altLang="en-US" sz="2400" b="0" dirty="0">
                <a:latin typeface="Times New Roman" pitchFamily="18" charset="0"/>
                <a:ea typeface="楷体_GB2312" pitchFamily="49" charset="-122"/>
              </a:rPr>
              <a:t>信息素更新机制：路径越短，信息素增加越快</a:t>
            </a:r>
            <a:r>
              <a:rPr lang="en-US" altLang="zh-CN" sz="2400" b="0" dirty="0">
                <a:latin typeface="Times New Roman" pitchFamily="18" charset="0"/>
                <a:ea typeface="楷体_GB2312" pitchFamily="49" charset="-122"/>
              </a:rPr>
              <a:t>;</a:t>
            </a:r>
          </a:p>
          <a:p>
            <a:r>
              <a:rPr lang="en-US" altLang="zh-CN" sz="2400" b="0" dirty="0">
                <a:latin typeface="Times New Roman" pitchFamily="18" charset="0"/>
                <a:ea typeface="楷体_GB2312" pitchFamily="49" charset="-122"/>
              </a:rPr>
              <a:t>     (3) </a:t>
            </a:r>
            <a:r>
              <a:rPr lang="zh-CN" altLang="en-US" sz="2400" b="0" dirty="0">
                <a:latin typeface="Times New Roman" pitchFamily="18" charset="0"/>
                <a:ea typeface="楷体_GB2312" pitchFamily="49" charset="-122"/>
              </a:rPr>
              <a:t>协作机制：个体之间通过这种信息素进行交流。</a:t>
            </a:r>
          </a:p>
        </p:txBody>
      </p:sp>
    </p:spTree>
    <p:extLst>
      <p:ext uri="{BB962C8B-B14F-4D97-AF65-F5344CB8AC3E}">
        <p14:creationId xmlns:p14="http://schemas.microsoft.com/office/powerpoint/2010/main" val="2373161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22BD475-A2FF-4A70-8C11-6805C16DDAF0}" type="slidenum">
              <a:rPr lang="en-US" altLang="zh-CN"/>
              <a:pPr/>
              <a:t>96</a:t>
            </a:fld>
            <a:endParaRPr lang="en-US" altLang="zh-CN"/>
          </a:p>
        </p:txBody>
      </p:sp>
      <p:sp>
        <p:nvSpPr>
          <p:cNvPr id="696322" name="Text Box 2"/>
          <p:cNvSpPr txBox="1">
            <a:spLocks noChangeArrowheads="1"/>
          </p:cNvSpPr>
          <p:nvPr/>
        </p:nvSpPr>
        <p:spPr bwMode="auto">
          <a:xfrm>
            <a:off x="971600" y="482898"/>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smtClean="0">
                <a:latin typeface="Times New Roman" pitchFamily="18" charset="0"/>
              </a:rPr>
              <a:t>例：</a:t>
            </a:r>
            <a:r>
              <a:rPr lang="zh-CN" altLang="en-US" sz="2400" b="0" dirty="0" smtClean="0">
                <a:latin typeface="Times New Roman" pitchFamily="18" charset="0"/>
              </a:rPr>
              <a:t>求解</a:t>
            </a:r>
            <a:r>
              <a:rPr lang="en-US" altLang="zh-CN" sz="2400" b="0" dirty="0">
                <a:latin typeface="Times New Roman" pitchFamily="18" charset="0"/>
              </a:rPr>
              <a:t>n </a:t>
            </a:r>
            <a:r>
              <a:rPr lang="zh-CN" altLang="en-US" sz="2400" b="0" dirty="0">
                <a:latin typeface="Times New Roman" pitchFamily="18" charset="0"/>
              </a:rPr>
              <a:t>个城市的</a:t>
            </a:r>
            <a:r>
              <a:rPr lang="en-US" altLang="zh-CN" sz="2400" b="0" dirty="0">
                <a:latin typeface="Times New Roman" pitchFamily="18" charset="0"/>
              </a:rPr>
              <a:t>TSP</a:t>
            </a:r>
            <a:r>
              <a:rPr lang="zh-CN" altLang="en-US" sz="2400" b="0" dirty="0" smtClean="0">
                <a:latin typeface="Times New Roman" pitchFamily="18" charset="0"/>
              </a:rPr>
              <a:t>问题。</a:t>
            </a:r>
            <a:endParaRPr lang="zh-CN" altLang="en-US" sz="2400" b="0" dirty="0">
              <a:latin typeface="Times New Roman" pitchFamily="18" charset="0"/>
            </a:endParaRPr>
          </a:p>
        </p:txBody>
      </p:sp>
      <p:sp>
        <p:nvSpPr>
          <p:cNvPr id="696323" name="Text Box 3"/>
          <p:cNvSpPr txBox="1">
            <a:spLocks noChangeArrowheads="1"/>
          </p:cNvSpPr>
          <p:nvPr/>
        </p:nvSpPr>
        <p:spPr bwMode="auto">
          <a:xfrm>
            <a:off x="616734" y="1124744"/>
            <a:ext cx="828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b="0" dirty="0"/>
              <a:t>      </a:t>
            </a:r>
            <a:r>
              <a:rPr lang="en-US" altLang="en-US" sz="2400" b="0" dirty="0" err="1">
                <a:latin typeface="Times New Roman" pitchFamily="18" charset="0"/>
                <a:ea typeface="楷体_GB2312" pitchFamily="49" charset="-122"/>
              </a:rPr>
              <a:t>假设将m只蚂蚁随机放入到n个城市中</a:t>
            </a:r>
            <a:r>
              <a:rPr lang="en-US" altLang="en-US" sz="2400" b="0" dirty="0">
                <a:latin typeface="Times New Roman" pitchFamily="18" charset="0"/>
                <a:ea typeface="楷体_GB2312" pitchFamily="49" charset="-122"/>
              </a:rPr>
              <a:t>,</a:t>
            </a:r>
            <a:r>
              <a:rPr lang="zh-CN" altLang="en-US" sz="2400" b="0" dirty="0">
                <a:latin typeface="Times New Roman" pitchFamily="18" charset="0"/>
                <a:ea typeface="楷体_GB2312" pitchFamily="49" charset="-122"/>
              </a:rPr>
              <a:t>为模拟实际蚂蚁的行为，首先引进如下记号：</a:t>
            </a:r>
          </a:p>
        </p:txBody>
      </p:sp>
      <p:sp>
        <p:nvSpPr>
          <p:cNvPr id="696325" name="Text Box 5"/>
          <p:cNvSpPr txBox="1">
            <a:spLocks noChangeArrowheads="1"/>
          </p:cNvSpPr>
          <p:nvPr/>
        </p:nvSpPr>
        <p:spPr bwMode="auto">
          <a:xfrm>
            <a:off x="792163" y="2241550"/>
            <a:ext cx="7993062"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633413" indent="-633413">
              <a:defRPr kumimoji="1" sz="2400">
                <a:solidFill>
                  <a:schemeClr val="tx1"/>
                </a:solidFill>
                <a:latin typeface="Times New Roman" pitchFamily="18" charset="0"/>
                <a:ea typeface="宋体" pitchFamily="2" charset="-122"/>
              </a:defRPr>
            </a:lvl1pPr>
            <a:lvl2pPr marL="896938">
              <a:defRPr kumimoji="1" sz="2400">
                <a:solidFill>
                  <a:schemeClr val="tx1"/>
                </a:solidFill>
                <a:latin typeface="Times New Roman" pitchFamily="18" charset="0"/>
                <a:ea typeface="宋体" pitchFamily="2" charset="-122"/>
              </a:defRPr>
            </a:lvl2pPr>
            <a:lvl3pPr marL="1076325">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b="0" dirty="0" err="1">
                <a:ea typeface="楷体_GB2312" pitchFamily="49" charset="-122"/>
              </a:rPr>
              <a:t>d</a:t>
            </a:r>
            <a:r>
              <a:rPr kumimoji="0" lang="en-US" altLang="zh-CN" b="0" baseline="-25000" dirty="0" err="1">
                <a:ea typeface="楷体_GB2312" pitchFamily="49" charset="-122"/>
              </a:rPr>
              <a:t>ij</a:t>
            </a:r>
            <a:r>
              <a:rPr kumimoji="0" lang="en-US" altLang="zh-CN" b="0" dirty="0">
                <a:ea typeface="楷体_GB2312" pitchFamily="49" charset="-122"/>
              </a:rPr>
              <a:t> </a:t>
            </a:r>
            <a:r>
              <a:rPr kumimoji="0" lang="zh-CN" altLang="en-US" b="0" dirty="0">
                <a:ea typeface="楷体_GB2312" pitchFamily="49" charset="-122"/>
              </a:rPr>
              <a:t>：表示城市</a:t>
            </a:r>
            <a:r>
              <a:rPr kumimoji="0" lang="en-US" altLang="zh-CN" b="0" dirty="0" err="1">
                <a:ea typeface="楷体_GB2312" pitchFamily="49" charset="-122"/>
              </a:rPr>
              <a:t>i</a:t>
            </a:r>
            <a:r>
              <a:rPr kumimoji="0" lang="zh-CN" altLang="en-US" b="0" dirty="0">
                <a:ea typeface="楷体_GB2312" pitchFamily="49" charset="-122"/>
              </a:rPr>
              <a:t>和城市</a:t>
            </a:r>
            <a:r>
              <a:rPr kumimoji="0" lang="en-US" altLang="zh-CN" b="0" dirty="0">
                <a:ea typeface="楷体_GB2312" pitchFamily="49" charset="-122"/>
              </a:rPr>
              <a:t>j </a:t>
            </a:r>
            <a:r>
              <a:rPr kumimoji="0" lang="zh-CN" altLang="en-US" b="0" dirty="0">
                <a:ea typeface="楷体_GB2312" pitchFamily="49" charset="-122"/>
              </a:rPr>
              <a:t>之间的距离，</a:t>
            </a:r>
            <a:r>
              <a:rPr kumimoji="0" lang="en-US" altLang="zh-CN" b="0" dirty="0">
                <a:ea typeface="楷体_GB2312" pitchFamily="49" charset="-122"/>
              </a:rPr>
              <a:t> </a:t>
            </a:r>
            <a:r>
              <a:rPr kumimoji="0" lang="en-US" altLang="zh-CN" b="0" dirty="0" err="1">
                <a:ea typeface="楷体_GB2312" pitchFamily="49" charset="-122"/>
              </a:rPr>
              <a:t>i</a:t>
            </a:r>
            <a:r>
              <a:rPr kumimoji="0" lang="en-US" altLang="zh-CN" b="0" dirty="0">
                <a:ea typeface="楷体_GB2312" pitchFamily="49" charset="-122"/>
              </a:rPr>
              <a:t>, j= 1, 2, ⋯, n</a:t>
            </a:r>
            <a:endParaRPr kumimoji="0" lang="zh-CN" altLang="en-US" b="0" dirty="0">
              <a:ea typeface="楷体_GB2312" pitchFamily="49" charset="-122"/>
            </a:endParaRPr>
          </a:p>
          <a:p>
            <a:r>
              <a:rPr kumimoji="0" lang="el-GR" altLang="zh-CN" b="0" dirty="0">
                <a:ea typeface="楷体_GB2312" pitchFamily="49" charset="-122"/>
                <a:cs typeface="Times New Roman" pitchFamily="18" charset="0"/>
                <a:sym typeface="Symbol" pitchFamily="18" charset="2"/>
              </a:rPr>
              <a:t></a:t>
            </a:r>
            <a:r>
              <a:rPr kumimoji="0" lang="en-US" altLang="zh-CN" b="0" baseline="-25000" dirty="0" err="1">
                <a:ea typeface="楷体_GB2312" pitchFamily="49" charset="-122"/>
              </a:rPr>
              <a:t>ij</a:t>
            </a:r>
            <a:r>
              <a:rPr kumimoji="0" lang="en-US" altLang="zh-CN" b="0" dirty="0">
                <a:ea typeface="楷体_GB2312" pitchFamily="49" charset="-122"/>
              </a:rPr>
              <a:t>(t) </a:t>
            </a:r>
            <a:r>
              <a:rPr kumimoji="0" lang="zh-CN" altLang="en-US" b="0" dirty="0">
                <a:ea typeface="楷体_GB2312" pitchFamily="49" charset="-122"/>
              </a:rPr>
              <a:t>：表示</a:t>
            </a:r>
            <a:r>
              <a:rPr kumimoji="0" lang="en-US" altLang="zh-CN" b="0" dirty="0">
                <a:ea typeface="楷体_GB2312" pitchFamily="49" charset="-122"/>
              </a:rPr>
              <a:t>t </a:t>
            </a:r>
            <a:r>
              <a:rPr kumimoji="0" lang="zh-CN" altLang="en-US" b="0" dirty="0">
                <a:ea typeface="楷体_GB2312" pitchFamily="49" charset="-122"/>
              </a:rPr>
              <a:t>时刻在</a:t>
            </a:r>
            <a:r>
              <a:rPr kumimoji="0" lang="en-US" altLang="zh-CN" b="0" dirty="0">
                <a:ea typeface="楷体_GB2312" pitchFamily="49" charset="-122"/>
              </a:rPr>
              <a:t>(</a:t>
            </a:r>
            <a:r>
              <a:rPr kumimoji="0" lang="en-US" altLang="zh-CN" b="0" dirty="0" err="1">
                <a:ea typeface="楷体_GB2312" pitchFamily="49" charset="-122"/>
              </a:rPr>
              <a:t>i</a:t>
            </a:r>
            <a:r>
              <a:rPr kumimoji="0" lang="en-US" altLang="zh-CN" b="0" dirty="0">
                <a:ea typeface="楷体_GB2312" pitchFamily="49" charset="-122"/>
              </a:rPr>
              <a:t>, j)</a:t>
            </a:r>
            <a:r>
              <a:rPr kumimoji="0" lang="zh-CN" altLang="en-US" b="0" dirty="0">
                <a:ea typeface="楷体_GB2312" pitchFamily="49" charset="-122"/>
              </a:rPr>
              <a:t>连线上残留的信息量。初始时刻， 各条路径上信息量相等，设</a:t>
            </a:r>
            <a:r>
              <a:rPr kumimoji="0" lang="el-GR" altLang="zh-CN" b="0" dirty="0">
                <a:ea typeface="楷体_GB2312" pitchFamily="49" charset="-122"/>
                <a:sym typeface="Symbol" pitchFamily="18" charset="2"/>
              </a:rPr>
              <a:t></a:t>
            </a:r>
            <a:r>
              <a:rPr kumimoji="0" lang="en-US" altLang="zh-CN" b="0" baseline="-25000" dirty="0" err="1">
                <a:ea typeface="楷体_GB2312" pitchFamily="49" charset="-122"/>
              </a:rPr>
              <a:t>ij</a:t>
            </a:r>
            <a:r>
              <a:rPr kumimoji="0" lang="en-US" altLang="zh-CN" b="0" dirty="0">
                <a:ea typeface="楷体_GB2312" pitchFamily="49" charset="-122"/>
              </a:rPr>
              <a:t>(0) = C (C </a:t>
            </a:r>
            <a:r>
              <a:rPr kumimoji="0" lang="zh-CN" altLang="en-US" b="0" dirty="0">
                <a:ea typeface="楷体_GB2312" pitchFamily="49" charset="-122"/>
              </a:rPr>
              <a:t>为常数</a:t>
            </a:r>
            <a:r>
              <a:rPr kumimoji="0" lang="en-US" altLang="zh-CN" b="0" dirty="0">
                <a:ea typeface="楷体_GB2312" pitchFamily="49" charset="-122"/>
              </a:rPr>
              <a:t>)</a:t>
            </a:r>
            <a:endParaRPr kumimoji="0" lang="zh-CN" altLang="en-US" b="0" dirty="0">
              <a:ea typeface="楷体_GB2312" pitchFamily="49" charset="-122"/>
            </a:endParaRPr>
          </a:p>
          <a:p>
            <a:r>
              <a:rPr kumimoji="0" lang="el-GR" altLang="zh-CN" b="0" dirty="0">
                <a:ea typeface="楷体_GB2312" pitchFamily="49" charset="-122"/>
                <a:sym typeface="Symbol" pitchFamily="18" charset="2"/>
              </a:rPr>
              <a:t></a:t>
            </a:r>
            <a:r>
              <a:rPr kumimoji="0" lang="zh-CN" altLang="en-US" b="0" dirty="0">
                <a:ea typeface="楷体_GB2312" pitchFamily="49" charset="-122"/>
              </a:rPr>
              <a:t>：表示路径上信息量的相对重要性</a:t>
            </a:r>
            <a:r>
              <a:rPr kumimoji="0" lang="en-US" altLang="zh-CN" b="0" dirty="0">
                <a:ea typeface="楷体_GB2312" pitchFamily="49" charset="-122"/>
              </a:rPr>
              <a:t>(</a:t>
            </a:r>
            <a:r>
              <a:rPr kumimoji="0" lang="el-GR" altLang="zh-CN" b="0" dirty="0">
                <a:ea typeface="楷体_GB2312" pitchFamily="49" charset="-122"/>
                <a:sym typeface="Symbol" pitchFamily="18" charset="2"/>
              </a:rPr>
              <a:t></a:t>
            </a:r>
            <a:r>
              <a:rPr kumimoji="0" lang="en-US" altLang="zh-CN" b="0" dirty="0">
                <a:ea typeface="楷体_GB2312" pitchFamily="49" charset="-122"/>
              </a:rPr>
              <a:t>≥0)</a:t>
            </a:r>
          </a:p>
          <a:p>
            <a:r>
              <a:rPr kumimoji="0" lang="el-GR" altLang="zh-CN" b="0" dirty="0">
                <a:ea typeface="楷体_GB2312" pitchFamily="49" charset="-122"/>
                <a:sym typeface="Symbol" pitchFamily="18" charset="2"/>
              </a:rPr>
              <a:t></a:t>
            </a:r>
            <a:r>
              <a:rPr kumimoji="0" lang="en-US" altLang="zh-CN" b="0" baseline="-25000" dirty="0" err="1">
                <a:ea typeface="楷体_GB2312" pitchFamily="49" charset="-122"/>
              </a:rPr>
              <a:t>ij</a:t>
            </a:r>
            <a:r>
              <a:rPr kumimoji="0" lang="zh-CN" altLang="en-US" b="0" dirty="0">
                <a:ea typeface="楷体_GB2312" pitchFamily="49" charset="-122"/>
              </a:rPr>
              <a:t>：表示由城市</a:t>
            </a:r>
            <a:r>
              <a:rPr kumimoji="0" lang="en-US" altLang="zh-CN" b="0" dirty="0" err="1">
                <a:ea typeface="楷体_GB2312" pitchFamily="49" charset="-122"/>
              </a:rPr>
              <a:t>i</a:t>
            </a:r>
            <a:r>
              <a:rPr kumimoji="0" lang="en-US" altLang="zh-CN" b="0" dirty="0">
                <a:ea typeface="楷体_GB2312" pitchFamily="49" charset="-122"/>
              </a:rPr>
              <a:t> </a:t>
            </a:r>
            <a:r>
              <a:rPr kumimoji="0" lang="zh-CN" altLang="en-US" b="0" dirty="0">
                <a:ea typeface="楷体_GB2312" pitchFamily="49" charset="-122"/>
              </a:rPr>
              <a:t>转移到城市</a:t>
            </a:r>
            <a:r>
              <a:rPr kumimoji="0" lang="en-US" altLang="zh-CN" b="0" dirty="0">
                <a:ea typeface="楷体_GB2312" pitchFamily="49" charset="-122"/>
              </a:rPr>
              <a:t>j </a:t>
            </a:r>
            <a:r>
              <a:rPr kumimoji="0" lang="zh-CN" altLang="en-US" b="0" dirty="0">
                <a:ea typeface="楷体_GB2312" pitchFamily="49" charset="-122"/>
              </a:rPr>
              <a:t>期望值，可根据某种启发式算法具体确定。对于</a:t>
            </a:r>
            <a:r>
              <a:rPr kumimoji="0" lang="en-US" altLang="zh-CN" b="0" dirty="0">
                <a:ea typeface="楷体_GB2312" pitchFamily="49" charset="-122"/>
              </a:rPr>
              <a:t>TSP</a:t>
            </a:r>
            <a:r>
              <a:rPr kumimoji="0" lang="zh-CN" altLang="en-US" b="0" dirty="0">
                <a:ea typeface="楷体_GB2312" pitchFamily="49" charset="-122"/>
              </a:rPr>
              <a:t>问题一般可取</a:t>
            </a:r>
            <a:r>
              <a:rPr kumimoji="0" lang="el-GR" altLang="zh-CN" b="0" dirty="0">
                <a:ea typeface="楷体_GB2312" pitchFamily="49" charset="-122"/>
                <a:sym typeface="Symbol" pitchFamily="18" charset="2"/>
              </a:rPr>
              <a:t></a:t>
            </a:r>
            <a:r>
              <a:rPr kumimoji="0" lang="en-US" altLang="zh-CN" b="0" baseline="-25000" dirty="0" err="1">
                <a:ea typeface="楷体_GB2312" pitchFamily="49" charset="-122"/>
              </a:rPr>
              <a:t>ij</a:t>
            </a:r>
            <a:r>
              <a:rPr kumimoji="0" lang="en-US" altLang="zh-CN" b="0" dirty="0">
                <a:ea typeface="楷体_GB2312" pitchFamily="49" charset="-122"/>
              </a:rPr>
              <a:t>=1/</a:t>
            </a:r>
            <a:r>
              <a:rPr kumimoji="0" lang="en-US" altLang="zh-CN" b="0" dirty="0" err="1">
                <a:ea typeface="楷体_GB2312" pitchFamily="49" charset="-122"/>
              </a:rPr>
              <a:t>d</a:t>
            </a:r>
            <a:r>
              <a:rPr kumimoji="0" lang="en-US" altLang="zh-CN" b="0" baseline="-25000" dirty="0" err="1">
                <a:ea typeface="楷体_GB2312" pitchFamily="49" charset="-122"/>
              </a:rPr>
              <a:t>ij</a:t>
            </a:r>
            <a:endParaRPr kumimoji="0" lang="zh-CN" altLang="en-US" b="0" baseline="-25000" dirty="0">
              <a:ea typeface="楷体_GB2312" pitchFamily="49" charset="-122"/>
            </a:endParaRPr>
          </a:p>
          <a:p>
            <a:r>
              <a:rPr kumimoji="0" lang="el-GR" altLang="zh-CN" b="0" dirty="0">
                <a:ea typeface="楷体_GB2312" pitchFamily="49" charset="-122"/>
                <a:sym typeface="Symbol" pitchFamily="18" charset="2"/>
              </a:rPr>
              <a:t></a:t>
            </a:r>
            <a:r>
              <a:rPr kumimoji="0" lang="zh-CN" altLang="en-US" b="0" dirty="0">
                <a:ea typeface="楷体_GB2312" pitchFamily="49" charset="-122"/>
              </a:rPr>
              <a:t>：表示期望值的相对重要性</a:t>
            </a:r>
            <a:r>
              <a:rPr kumimoji="0" lang="en-US" altLang="zh-CN" b="0" dirty="0">
                <a:ea typeface="楷体_GB2312" pitchFamily="49" charset="-122"/>
              </a:rPr>
              <a:t>(</a:t>
            </a:r>
            <a:r>
              <a:rPr kumimoji="0" lang="el-GR" altLang="zh-CN" b="0" dirty="0">
                <a:ea typeface="楷体_GB2312" pitchFamily="49" charset="-122"/>
                <a:sym typeface="Symbol" pitchFamily="18" charset="2"/>
              </a:rPr>
              <a:t></a:t>
            </a:r>
            <a:r>
              <a:rPr kumimoji="0" lang="en-US" altLang="zh-CN" b="0" dirty="0">
                <a:ea typeface="楷体_GB2312" pitchFamily="49" charset="-122"/>
              </a:rPr>
              <a:t>≥ 0)</a:t>
            </a:r>
          </a:p>
        </p:txBody>
      </p:sp>
      <p:sp>
        <p:nvSpPr>
          <p:cNvPr id="696327" name="Rectangle 7"/>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9" name="Text Box 4"/>
          <p:cNvSpPr txBox="1">
            <a:spLocks noChangeArrowheads="1"/>
          </p:cNvSpPr>
          <p:nvPr/>
        </p:nvSpPr>
        <p:spPr bwMode="auto">
          <a:xfrm>
            <a:off x="773112" y="5013175"/>
            <a:ext cx="75977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633413" indent="-633413">
              <a:defRPr kumimoji="1" sz="2400">
                <a:solidFill>
                  <a:schemeClr val="tx1"/>
                </a:solidFill>
                <a:latin typeface="Times New Roman" pitchFamily="18" charset="0"/>
                <a:ea typeface="宋体" pitchFamily="2" charset="-122"/>
              </a:defRPr>
            </a:lvl1pPr>
            <a:lvl2pPr marL="896938">
              <a:defRPr kumimoji="1" sz="2400">
                <a:solidFill>
                  <a:schemeClr val="tx1"/>
                </a:solidFill>
                <a:latin typeface="Times New Roman" pitchFamily="18" charset="0"/>
                <a:ea typeface="宋体" pitchFamily="2" charset="-122"/>
              </a:defRPr>
            </a:lvl2pPr>
            <a:lvl3pPr marL="1076325">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b="0" dirty="0" err="1">
                <a:ea typeface="楷体_GB2312" pitchFamily="49" charset="-122"/>
              </a:rPr>
              <a:t>p</a:t>
            </a:r>
            <a:r>
              <a:rPr kumimoji="0" lang="en-US" altLang="zh-CN" b="0" baseline="30000" dirty="0" err="1">
                <a:ea typeface="楷体_GB2312" pitchFamily="49" charset="-122"/>
              </a:rPr>
              <a:t>k</a:t>
            </a:r>
            <a:r>
              <a:rPr kumimoji="0" lang="en-US" altLang="zh-CN" b="0" baseline="-25000" dirty="0" err="1">
                <a:ea typeface="楷体_GB2312" pitchFamily="49" charset="-122"/>
              </a:rPr>
              <a:t>ij</a:t>
            </a:r>
            <a:r>
              <a:rPr kumimoji="0" lang="en-US" altLang="zh-CN" b="0" dirty="0">
                <a:ea typeface="楷体_GB2312" pitchFamily="49" charset="-122"/>
              </a:rPr>
              <a:t> (t)</a:t>
            </a:r>
            <a:r>
              <a:rPr kumimoji="0" lang="zh-CN" altLang="en-US" b="0" dirty="0">
                <a:ea typeface="楷体_GB2312" pitchFamily="49" charset="-122"/>
              </a:rPr>
              <a:t>：表示在</a:t>
            </a:r>
            <a:r>
              <a:rPr kumimoji="0" lang="en-US" altLang="zh-CN" b="0" dirty="0">
                <a:ea typeface="楷体_GB2312" pitchFamily="49" charset="-122"/>
              </a:rPr>
              <a:t>t </a:t>
            </a:r>
            <a:r>
              <a:rPr kumimoji="0" lang="zh-CN" altLang="en-US" b="0" dirty="0">
                <a:ea typeface="楷体_GB2312" pitchFamily="49" charset="-122"/>
              </a:rPr>
              <a:t>时刻蚂蚁</a:t>
            </a:r>
            <a:r>
              <a:rPr kumimoji="0" lang="en-US" altLang="zh-CN" b="0" dirty="0">
                <a:ea typeface="楷体_GB2312" pitchFamily="49" charset="-122"/>
              </a:rPr>
              <a:t>k</a:t>
            </a:r>
            <a:r>
              <a:rPr kumimoji="0" lang="zh-CN" altLang="en-US" b="0" dirty="0">
                <a:ea typeface="楷体_GB2312" pitchFamily="49" charset="-122"/>
              </a:rPr>
              <a:t>由位置</a:t>
            </a:r>
            <a:r>
              <a:rPr kumimoji="0" lang="en-US" altLang="zh-CN" b="0" dirty="0" err="1">
                <a:ea typeface="楷体_GB2312" pitchFamily="49" charset="-122"/>
              </a:rPr>
              <a:t>i</a:t>
            </a:r>
            <a:r>
              <a:rPr kumimoji="0" lang="en-US" altLang="zh-CN" b="0" dirty="0">
                <a:ea typeface="楷体_GB2312" pitchFamily="49" charset="-122"/>
              </a:rPr>
              <a:t> </a:t>
            </a:r>
            <a:r>
              <a:rPr kumimoji="0" lang="zh-CN" altLang="en-US" b="0" dirty="0">
                <a:ea typeface="楷体_GB2312" pitchFamily="49" charset="-122"/>
              </a:rPr>
              <a:t>转移到位置</a:t>
            </a:r>
            <a:r>
              <a:rPr kumimoji="0" lang="en-US" altLang="zh-CN" b="0" dirty="0">
                <a:ea typeface="楷体_GB2312" pitchFamily="49" charset="-122"/>
              </a:rPr>
              <a:t>j </a:t>
            </a:r>
            <a:r>
              <a:rPr kumimoji="0" lang="zh-CN" altLang="en-US" b="0" dirty="0">
                <a:ea typeface="楷体_GB2312" pitchFamily="49" charset="-122"/>
              </a:rPr>
              <a:t>的概率：</a:t>
            </a:r>
          </a:p>
        </p:txBody>
      </p:sp>
      <p:sp>
        <p:nvSpPr>
          <p:cNvPr id="10" name="Text Box 8"/>
          <p:cNvSpPr txBox="1">
            <a:spLocks noChangeArrowheads="1"/>
          </p:cNvSpPr>
          <p:nvPr/>
        </p:nvSpPr>
        <p:spPr bwMode="auto">
          <a:xfrm>
            <a:off x="593725" y="5581149"/>
            <a:ext cx="8389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b="0" dirty="0">
                <a:latin typeface="Times New Roman" pitchFamily="18" charset="0"/>
                <a:sym typeface="Symbol" pitchFamily="18" charset="2"/>
              </a:rPr>
              <a:t>   </a:t>
            </a:r>
            <a:r>
              <a:rPr lang="en-US" altLang="zh-CN" sz="2400" b="0" i="1" baseline="30000" dirty="0" err="1" smtClean="0">
                <a:latin typeface="Times New Roman" pitchFamily="18" charset="0"/>
              </a:rPr>
              <a:t>k</a:t>
            </a:r>
            <a:r>
              <a:rPr lang="en-US" altLang="zh-CN" sz="2400" b="0" i="1" baseline="-25000" dirty="0" err="1" smtClean="0">
                <a:latin typeface="Times New Roman" pitchFamily="18" charset="0"/>
              </a:rPr>
              <a:t>ij</a:t>
            </a:r>
            <a:r>
              <a:rPr lang="zh-CN" altLang="en-US" sz="2400" b="0" i="1" baseline="-25000" dirty="0" smtClean="0">
                <a:latin typeface="Times New Roman" pitchFamily="18" charset="0"/>
              </a:rPr>
              <a:t>：</a:t>
            </a:r>
            <a:r>
              <a:rPr lang="zh-CN" altLang="en-US" sz="2400" b="0" dirty="0" smtClean="0">
                <a:latin typeface="Times New Roman" pitchFamily="18" charset="0"/>
              </a:rPr>
              <a:t>表示</a:t>
            </a:r>
            <a:r>
              <a:rPr lang="zh-CN" altLang="en-US" sz="2400" b="0" dirty="0">
                <a:latin typeface="Times New Roman" pitchFamily="18" charset="0"/>
              </a:rPr>
              <a:t>第</a:t>
            </a:r>
            <a:r>
              <a:rPr lang="en-US" altLang="zh-CN" sz="2400" b="0" i="1" dirty="0">
                <a:latin typeface="Times New Roman" pitchFamily="18" charset="0"/>
              </a:rPr>
              <a:t>k </a:t>
            </a:r>
            <a:r>
              <a:rPr lang="zh-CN" altLang="en-US" sz="2400" b="0" dirty="0">
                <a:latin typeface="Times New Roman" pitchFamily="18" charset="0"/>
              </a:rPr>
              <a:t>只蚂蚁在本次循环中留在路径</a:t>
            </a:r>
            <a:r>
              <a:rPr lang="en-US" altLang="zh-CN" sz="2400" b="0" dirty="0">
                <a:latin typeface="Times New Roman" pitchFamily="18" charset="0"/>
              </a:rPr>
              <a:t>(</a:t>
            </a:r>
            <a:r>
              <a:rPr lang="en-US" altLang="zh-CN" sz="2400" b="0" dirty="0" err="1">
                <a:latin typeface="Times New Roman" pitchFamily="18" charset="0"/>
              </a:rPr>
              <a:t>i</a:t>
            </a:r>
            <a:r>
              <a:rPr lang="en-US" altLang="zh-CN" sz="2400" b="0" dirty="0">
                <a:latin typeface="Times New Roman" pitchFamily="18" charset="0"/>
              </a:rPr>
              <a:t>, j)</a:t>
            </a:r>
            <a:r>
              <a:rPr lang="zh-CN" altLang="en-US" sz="2400" b="0" dirty="0">
                <a:latin typeface="Times New Roman" pitchFamily="18" charset="0"/>
              </a:rPr>
              <a:t>上的信息量：</a:t>
            </a:r>
          </a:p>
        </p:txBody>
      </p:sp>
    </p:spTree>
    <p:extLst>
      <p:ext uri="{BB962C8B-B14F-4D97-AF65-F5344CB8AC3E}">
        <p14:creationId xmlns:p14="http://schemas.microsoft.com/office/powerpoint/2010/main" val="4233176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501283-2588-4DCA-98D4-294D150E95D7}" type="slidenum">
              <a:rPr lang="en-US" altLang="zh-CN"/>
              <a:pPr/>
              <a:t>97</a:t>
            </a:fld>
            <a:endParaRPr lang="en-US" altLang="zh-CN"/>
          </a:p>
        </p:txBody>
      </p:sp>
      <p:sp>
        <p:nvSpPr>
          <p:cNvPr id="703492" name="Text Box 4"/>
          <p:cNvSpPr txBox="1">
            <a:spLocks noChangeArrowheads="1"/>
          </p:cNvSpPr>
          <p:nvPr/>
        </p:nvSpPr>
        <p:spPr bwMode="auto">
          <a:xfrm>
            <a:off x="107504" y="156262"/>
            <a:ext cx="892899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b="0" dirty="0" smtClean="0">
                <a:latin typeface="Arial" pitchFamily="34" charset="0"/>
              </a:rPr>
              <a:t>采用蚁群方法</a:t>
            </a:r>
            <a:r>
              <a:rPr kumimoji="0" lang="zh-CN" altLang="en-US" b="0" dirty="0">
                <a:latin typeface="Arial" pitchFamily="34" charset="0"/>
              </a:rPr>
              <a:t>进行求解</a:t>
            </a:r>
            <a:r>
              <a:rPr kumimoji="0" lang="en-US" altLang="zh-CN" b="0" dirty="0">
                <a:latin typeface="Arial" pitchFamily="34" charset="0"/>
              </a:rPr>
              <a:t>TSP</a:t>
            </a:r>
            <a:r>
              <a:rPr kumimoji="0" lang="zh-CN" altLang="en-US" b="0" dirty="0">
                <a:latin typeface="Arial" pitchFamily="34" charset="0"/>
              </a:rPr>
              <a:t>的主要步骤可叙述如下：</a:t>
            </a:r>
          </a:p>
          <a:p>
            <a:pPr>
              <a:spcBef>
                <a:spcPct val="50000"/>
              </a:spcBef>
            </a:pPr>
            <a:r>
              <a:rPr kumimoji="0" lang="en-US" altLang="zh-CN" b="0" dirty="0">
                <a:ea typeface="楷体_GB2312" pitchFamily="49" charset="-122"/>
              </a:rPr>
              <a:t>① </a:t>
            </a:r>
            <a:r>
              <a:rPr kumimoji="0" lang="en-US" altLang="zh-CN" b="0" i="1" dirty="0">
                <a:ea typeface="楷体_GB2312" pitchFamily="49" charset="-122"/>
              </a:rPr>
              <a:t>nc</a:t>
            </a:r>
            <a:r>
              <a:rPr kumimoji="0" lang="en-US" altLang="zh-CN" b="0" dirty="0">
                <a:ea typeface="楷体_GB2312" pitchFamily="49" charset="-122"/>
              </a:rPr>
              <a:t>←0 (</a:t>
            </a:r>
            <a:r>
              <a:rPr kumimoji="0" lang="en-US" altLang="zh-CN" b="0" i="1" dirty="0" err="1">
                <a:ea typeface="楷体_GB2312" pitchFamily="49" charset="-122"/>
              </a:rPr>
              <a:t>nc</a:t>
            </a:r>
            <a:r>
              <a:rPr kumimoji="0" lang="en-US" altLang="zh-CN" b="0" i="1" dirty="0">
                <a:ea typeface="楷体_GB2312" pitchFamily="49" charset="-122"/>
              </a:rPr>
              <a:t> </a:t>
            </a:r>
            <a:r>
              <a:rPr kumimoji="0" lang="zh-CN" altLang="en-US" b="0" dirty="0">
                <a:ea typeface="楷体_GB2312" pitchFamily="49" charset="-122"/>
              </a:rPr>
              <a:t>为迭代步数或搜索次数</a:t>
            </a:r>
            <a:r>
              <a:rPr kumimoji="0" lang="en-US" altLang="zh-CN" b="0" dirty="0">
                <a:ea typeface="楷体_GB2312" pitchFamily="49" charset="-122"/>
              </a:rPr>
              <a:t>)</a:t>
            </a:r>
            <a:r>
              <a:rPr kumimoji="0" lang="zh-CN" altLang="en-US" b="0" dirty="0">
                <a:ea typeface="楷体_GB2312" pitchFamily="49" charset="-122"/>
              </a:rPr>
              <a:t>；各</a:t>
            </a:r>
            <a:r>
              <a:rPr kumimoji="0" lang="en-US" altLang="zh-CN" b="0" dirty="0">
                <a:ea typeface="楷体_GB2312" pitchFamily="49" charset="-122"/>
                <a:sym typeface="Symbol" pitchFamily="18" charset="2"/>
              </a:rPr>
              <a:t></a:t>
            </a:r>
            <a:r>
              <a:rPr kumimoji="0" lang="en-US" altLang="zh-CN" b="0" i="1" baseline="-25000" dirty="0" err="1">
                <a:ea typeface="楷体_GB2312" pitchFamily="49" charset="-122"/>
              </a:rPr>
              <a:t>ij</a:t>
            </a:r>
            <a:r>
              <a:rPr kumimoji="0" lang="en-US" altLang="zh-CN" b="0" i="1" dirty="0">
                <a:ea typeface="楷体_GB2312" pitchFamily="49" charset="-122"/>
              </a:rPr>
              <a:t> </a:t>
            </a:r>
            <a:r>
              <a:rPr kumimoji="0" lang="zh-CN" altLang="en-US" b="0" dirty="0">
                <a:ea typeface="楷体_GB2312" pitchFamily="49" charset="-122"/>
              </a:rPr>
              <a:t>和△</a:t>
            </a:r>
            <a:r>
              <a:rPr kumimoji="0" lang="en-US" altLang="zh-CN" b="0" dirty="0">
                <a:ea typeface="楷体_GB2312" pitchFamily="49" charset="-122"/>
                <a:sym typeface="Symbol" pitchFamily="18" charset="2"/>
              </a:rPr>
              <a:t></a:t>
            </a:r>
            <a:r>
              <a:rPr kumimoji="0" lang="en-US" altLang="zh-CN" b="0" i="1" baseline="-25000" dirty="0" err="1">
                <a:ea typeface="楷体_GB2312" pitchFamily="49" charset="-122"/>
              </a:rPr>
              <a:t>ij</a:t>
            </a:r>
            <a:r>
              <a:rPr kumimoji="0" lang="en-US" altLang="zh-CN" b="0" i="1" dirty="0">
                <a:ea typeface="楷体_GB2312" pitchFamily="49" charset="-122"/>
              </a:rPr>
              <a:t> </a:t>
            </a:r>
            <a:r>
              <a:rPr kumimoji="0" lang="zh-CN" altLang="en-US" b="0" dirty="0">
                <a:ea typeface="楷体_GB2312" pitchFamily="49" charset="-122"/>
              </a:rPr>
              <a:t>的初始化；将</a:t>
            </a:r>
            <a:r>
              <a:rPr kumimoji="0" lang="en-US" altLang="zh-CN" b="0" i="1" dirty="0">
                <a:ea typeface="楷体_GB2312" pitchFamily="49" charset="-122"/>
              </a:rPr>
              <a:t>m </a:t>
            </a:r>
            <a:r>
              <a:rPr kumimoji="0" lang="zh-CN" altLang="en-US" b="0" dirty="0">
                <a:ea typeface="楷体_GB2312" pitchFamily="49" charset="-122"/>
              </a:rPr>
              <a:t>个蚂蚁置于</a:t>
            </a:r>
            <a:r>
              <a:rPr kumimoji="0" lang="en-US" altLang="zh-CN" b="0" i="1" dirty="0">
                <a:ea typeface="楷体_GB2312" pitchFamily="49" charset="-122"/>
              </a:rPr>
              <a:t>n </a:t>
            </a:r>
            <a:r>
              <a:rPr kumimoji="0" lang="zh-CN" altLang="en-US" b="0" dirty="0">
                <a:ea typeface="楷体_GB2312" pitchFamily="49" charset="-122"/>
              </a:rPr>
              <a:t>个顶点上；</a:t>
            </a:r>
          </a:p>
          <a:p>
            <a:r>
              <a:rPr kumimoji="0" lang="en-US" altLang="zh-CN" b="0" dirty="0">
                <a:ea typeface="楷体_GB2312" pitchFamily="49" charset="-122"/>
              </a:rPr>
              <a:t>② </a:t>
            </a:r>
            <a:r>
              <a:rPr kumimoji="0" lang="zh-CN" altLang="en-US" b="0" dirty="0">
                <a:ea typeface="楷体_GB2312" pitchFamily="49" charset="-122"/>
              </a:rPr>
              <a:t>将各蚂蚁的初始出发点置于当前</a:t>
            </a:r>
            <a:r>
              <a:rPr kumimoji="0" lang="en-US" altLang="zh-CN" b="0" i="1" dirty="0" err="1">
                <a:ea typeface="楷体_GB2312" pitchFamily="49" charset="-122"/>
              </a:rPr>
              <a:t>tabu</a:t>
            </a:r>
            <a:r>
              <a:rPr kumimoji="0" lang="en-US" altLang="zh-CN" b="0" i="1" baseline="-25000" dirty="0" err="1">
                <a:ea typeface="楷体_GB2312" pitchFamily="49" charset="-122"/>
              </a:rPr>
              <a:t>k</a:t>
            </a:r>
            <a:r>
              <a:rPr kumimoji="0" lang="zh-CN" altLang="en-US" b="0" dirty="0">
                <a:ea typeface="楷体_GB2312" pitchFamily="49" charset="-122"/>
              </a:rPr>
              <a:t>中</a:t>
            </a:r>
            <a:r>
              <a:rPr kumimoji="0" lang="zh-CN" altLang="en-US" b="0" dirty="0" smtClean="0">
                <a:ea typeface="楷体_GB2312" pitchFamily="49" charset="-122"/>
              </a:rPr>
              <a:t>；对</a:t>
            </a:r>
            <a:r>
              <a:rPr kumimoji="0" lang="zh-CN" altLang="en-US" b="0" dirty="0">
                <a:ea typeface="楷体_GB2312" pitchFamily="49" charset="-122"/>
              </a:rPr>
              <a:t>每个蚂蚁</a:t>
            </a:r>
            <a:r>
              <a:rPr kumimoji="0" lang="en-US" altLang="zh-CN" b="0" i="1" dirty="0">
                <a:ea typeface="楷体_GB2312" pitchFamily="49" charset="-122"/>
              </a:rPr>
              <a:t>k </a:t>
            </a:r>
            <a:r>
              <a:rPr kumimoji="0" lang="zh-CN" altLang="en-US" b="0" dirty="0">
                <a:ea typeface="楷体_GB2312" pitchFamily="49" charset="-122"/>
              </a:rPr>
              <a:t>按概率</a:t>
            </a:r>
            <a:r>
              <a:rPr kumimoji="0" lang="en-US" altLang="zh-CN" b="0" i="1" dirty="0" err="1">
                <a:ea typeface="楷体_GB2312" pitchFamily="49" charset="-122"/>
              </a:rPr>
              <a:t>P</a:t>
            </a:r>
            <a:r>
              <a:rPr kumimoji="0" lang="en-US" altLang="zh-CN" b="0" i="1" baseline="30000" dirty="0" err="1">
                <a:ea typeface="楷体_GB2312" pitchFamily="49" charset="-122"/>
              </a:rPr>
              <a:t>k</a:t>
            </a:r>
            <a:r>
              <a:rPr kumimoji="0" lang="en-US" altLang="zh-CN" b="0" i="1" baseline="-25000" dirty="0" err="1">
                <a:ea typeface="楷体_GB2312" pitchFamily="49" charset="-122"/>
              </a:rPr>
              <a:t>ij</a:t>
            </a:r>
            <a:r>
              <a:rPr kumimoji="0" lang="en-US" altLang="zh-CN" b="0" i="1" dirty="0">
                <a:ea typeface="楷体_GB2312" pitchFamily="49" charset="-122"/>
              </a:rPr>
              <a:t> </a:t>
            </a:r>
            <a:r>
              <a:rPr kumimoji="0" lang="zh-CN" altLang="en-US" b="0" dirty="0">
                <a:ea typeface="楷体_GB2312" pitchFamily="49" charset="-122"/>
              </a:rPr>
              <a:t>移至下一顶点</a:t>
            </a:r>
            <a:r>
              <a:rPr kumimoji="0" lang="en-US" altLang="zh-CN" b="0" i="1" dirty="0">
                <a:ea typeface="楷体_GB2312" pitchFamily="49" charset="-122"/>
              </a:rPr>
              <a:t>j</a:t>
            </a:r>
            <a:r>
              <a:rPr kumimoji="0" lang="en-US" altLang="zh-CN" b="0" dirty="0" smtClean="0">
                <a:ea typeface="楷体_GB2312" pitchFamily="49" charset="-122"/>
              </a:rPr>
              <a:t>;</a:t>
            </a:r>
            <a:r>
              <a:rPr kumimoji="0" lang="zh-CN" altLang="en-US" b="0" dirty="0" smtClean="0">
                <a:ea typeface="楷体_GB2312" pitchFamily="49" charset="-122"/>
              </a:rPr>
              <a:t> 将</a:t>
            </a:r>
            <a:r>
              <a:rPr kumimoji="0" lang="zh-CN" altLang="en-US" b="0" dirty="0">
                <a:ea typeface="楷体_GB2312" pitchFamily="49" charset="-122"/>
              </a:rPr>
              <a:t>顶点</a:t>
            </a:r>
            <a:r>
              <a:rPr kumimoji="0" lang="en-US" altLang="zh-CN" b="0" i="1" dirty="0">
                <a:ea typeface="楷体_GB2312" pitchFamily="49" charset="-122"/>
              </a:rPr>
              <a:t>j </a:t>
            </a:r>
            <a:r>
              <a:rPr kumimoji="0" lang="zh-CN" altLang="en-US" b="0" dirty="0">
                <a:ea typeface="楷体_GB2312" pitchFamily="49" charset="-122"/>
              </a:rPr>
              <a:t>置于当前解集</a:t>
            </a:r>
            <a:r>
              <a:rPr kumimoji="0" lang="en-US" altLang="zh-CN" b="0" dirty="0" smtClean="0">
                <a:ea typeface="楷体_GB2312" pitchFamily="49" charset="-122"/>
              </a:rPr>
              <a:t>;</a:t>
            </a:r>
          </a:p>
          <a:p>
            <a:endParaRPr kumimoji="0" lang="en-US" altLang="zh-CN" b="0" dirty="0" smtClean="0">
              <a:ea typeface="楷体_GB2312" pitchFamily="49" charset="-122"/>
            </a:endParaRPr>
          </a:p>
          <a:p>
            <a:endParaRPr kumimoji="0" lang="en-US" altLang="zh-CN" dirty="0">
              <a:ea typeface="楷体_GB2312" pitchFamily="49" charset="-122"/>
            </a:endParaRPr>
          </a:p>
          <a:p>
            <a:endParaRPr kumimoji="0" lang="en-US" altLang="zh-CN" b="0" dirty="0" smtClean="0">
              <a:ea typeface="楷体_GB2312" pitchFamily="49" charset="-122"/>
            </a:endParaRPr>
          </a:p>
          <a:p>
            <a:endParaRPr kumimoji="0" lang="en-US" altLang="zh-CN" b="0" dirty="0">
              <a:ea typeface="楷体_GB2312" pitchFamily="49" charset="-122"/>
            </a:endParaRPr>
          </a:p>
          <a:p>
            <a:r>
              <a:rPr kumimoji="0" lang="en-US" altLang="zh-CN" b="0" dirty="0">
                <a:ea typeface="楷体_GB2312" pitchFamily="49" charset="-122"/>
              </a:rPr>
              <a:t>③ </a:t>
            </a:r>
            <a:r>
              <a:rPr kumimoji="0" lang="zh-CN" altLang="en-US" b="0" dirty="0">
                <a:ea typeface="楷体_GB2312" pitchFamily="49" charset="-122"/>
              </a:rPr>
              <a:t>计算各蚂蚁的目标函数值</a:t>
            </a:r>
            <a:r>
              <a:rPr kumimoji="0" lang="en-US" altLang="zh-CN" b="0" i="1" dirty="0" err="1">
                <a:ea typeface="楷体_GB2312" pitchFamily="49" charset="-122"/>
              </a:rPr>
              <a:t>Z</a:t>
            </a:r>
            <a:r>
              <a:rPr kumimoji="0" lang="en-US" altLang="zh-CN" b="0" i="1" baseline="-25000" dirty="0" err="1">
                <a:ea typeface="楷体_GB2312" pitchFamily="49" charset="-122"/>
              </a:rPr>
              <a:t>k</a:t>
            </a:r>
            <a:r>
              <a:rPr kumimoji="0" lang="en-US" altLang="zh-CN" b="0" i="1" baseline="-25000" dirty="0">
                <a:ea typeface="楷体_GB2312" pitchFamily="49" charset="-122"/>
              </a:rPr>
              <a:t> </a:t>
            </a:r>
            <a:r>
              <a:rPr kumimoji="0" lang="en-US" altLang="zh-CN" b="0" dirty="0">
                <a:ea typeface="楷体_GB2312" pitchFamily="49" charset="-122"/>
              </a:rPr>
              <a:t>(</a:t>
            </a:r>
            <a:r>
              <a:rPr kumimoji="0" lang="en-US" altLang="zh-CN" b="0" i="1" dirty="0">
                <a:ea typeface="楷体_GB2312" pitchFamily="49" charset="-122"/>
              </a:rPr>
              <a:t>k </a:t>
            </a:r>
            <a:r>
              <a:rPr kumimoji="0" lang="en-US" altLang="zh-CN" b="0" dirty="0">
                <a:ea typeface="楷体_GB2312" pitchFamily="49" charset="-122"/>
              </a:rPr>
              <a:t>=1, ⋯,</a:t>
            </a:r>
            <a:r>
              <a:rPr kumimoji="0" lang="en-US" altLang="zh-CN" b="0" i="1" dirty="0">
                <a:ea typeface="楷体_GB2312" pitchFamily="49" charset="-122"/>
              </a:rPr>
              <a:t>m </a:t>
            </a:r>
            <a:r>
              <a:rPr kumimoji="0" lang="en-US" altLang="zh-CN" b="0" dirty="0">
                <a:ea typeface="楷体_GB2312" pitchFamily="49" charset="-122"/>
              </a:rPr>
              <a:t>)</a:t>
            </a:r>
            <a:r>
              <a:rPr kumimoji="0" lang="zh-CN" altLang="en-US" b="0" dirty="0">
                <a:ea typeface="楷体_GB2312" pitchFamily="49" charset="-122"/>
              </a:rPr>
              <a:t>；记录当前的最好解</a:t>
            </a:r>
            <a:r>
              <a:rPr kumimoji="0" lang="en-US" altLang="zh-CN" b="0" dirty="0">
                <a:ea typeface="楷体_GB2312" pitchFamily="49" charset="-122"/>
              </a:rPr>
              <a:t>;</a:t>
            </a:r>
          </a:p>
          <a:p>
            <a:pPr>
              <a:buAutoNum type="circleNumDbPlain" startAt="4"/>
            </a:pPr>
            <a:r>
              <a:rPr kumimoji="0" lang="zh-CN" altLang="en-US" b="0" dirty="0" smtClean="0">
                <a:ea typeface="楷体_GB2312" pitchFamily="49" charset="-122"/>
              </a:rPr>
              <a:t>按</a:t>
            </a:r>
            <a:r>
              <a:rPr kumimoji="0" lang="zh-CN" altLang="en-US" b="0" dirty="0">
                <a:ea typeface="楷体_GB2312" pitchFamily="49" charset="-122"/>
              </a:rPr>
              <a:t>更新方程修改信息强度</a:t>
            </a:r>
            <a:r>
              <a:rPr kumimoji="0" lang="en-US" altLang="zh-CN" b="0" dirty="0" smtClean="0">
                <a:ea typeface="楷体_GB2312" pitchFamily="49" charset="-122"/>
              </a:rPr>
              <a:t>;</a:t>
            </a:r>
          </a:p>
          <a:p>
            <a:pPr marL="0" indent="0"/>
            <a:endParaRPr kumimoji="0" lang="en-US" altLang="zh-CN" b="0" dirty="0" smtClean="0">
              <a:ea typeface="楷体_GB2312" pitchFamily="49" charset="-122"/>
            </a:endParaRPr>
          </a:p>
          <a:p>
            <a:pPr>
              <a:buAutoNum type="circleNumDbPlain" startAt="4"/>
            </a:pPr>
            <a:endParaRPr kumimoji="0" lang="en-US" altLang="zh-CN" dirty="0">
              <a:ea typeface="楷体_GB2312" pitchFamily="49" charset="-122"/>
            </a:endParaRPr>
          </a:p>
          <a:p>
            <a:pPr marL="0" indent="0"/>
            <a:endParaRPr kumimoji="0" lang="en-US" altLang="zh-CN" b="0" dirty="0">
              <a:ea typeface="楷体_GB2312" pitchFamily="49" charset="-122"/>
            </a:endParaRPr>
          </a:p>
          <a:p>
            <a:r>
              <a:rPr kumimoji="0" lang="en-US" altLang="zh-CN" b="0" dirty="0">
                <a:ea typeface="楷体_GB2312" pitchFamily="49" charset="-122"/>
              </a:rPr>
              <a:t>⑤   </a:t>
            </a:r>
            <a:r>
              <a:rPr kumimoji="0" lang="zh-CN" altLang="en-US" b="0" dirty="0">
                <a:ea typeface="楷体_GB2312" pitchFamily="49" charset="-122"/>
              </a:rPr>
              <a:t>对各边弧</a:t>
            </a:r>
            <a:r>
              <a:rPr kumimoji="0" lang="en-US" altLang="zh-CN" b="0" dirty="0">
                <a:ea typeface="楷体_GB2312" pitchFamily="49" charset="-122"/>
              </a:rPr>
              <a:t>( </a:t>
            </a:r>
            <a:r>
              <a:rPr kumimoji="0" lang="en-US" altLang="zh-CN" b="0" i="1" dirty="0" err="1">
                <a:ea typeface="楷体_GB2312" pitchFamily="49" charset="-122"/>
              </a:rPr>
              <a:t>i</a:t>
            </a:r>
            <a:r>
              <a:rPr kumimoji="0" lang="en-US" altLang="zh-CN" b="0" dirty="0">
                <a:ea typeface="楷体_GB2312" pitchFamily="49" charset="-122"/>
              </a:rPr>
              <a:t>, </a:t>
            </a:r>
            <a:r>
              <a:rPr kumimoji="0" lang="en-US" altLang="zh-CN" b="0" i="1" dirty="0">
                <a:ea typeface="楷体_GB2312" pitchFamily="49" charset="-122"/>
              </a:rPr>
              <a:t>j </a:t>
            </a:r>
            <a:r>
              <a:rPr kumimoji="0" lang="en-US" altLang="zh-CN" b="0" dirty="0">
                <a:ea typeface="楷体_GB2312" pitchFamily="49" charset="-122"/>
              </a:rPr>
              <a:t>) , </a:t>
            </a:r>
            <a:r>
              <a:rPr kumimoji="0" lang="zh-CN" altLang="en-US" b="0" dirty="0">
                <a:ea typeface="楷体_GB2312" pitchFamily="49" charset="-122"/>
              </a:rPr>
              <a:t>置△</a:t>
            </a:r>
            <a:r>
              <a:rPr kumimoji="0" lang="en-US" altLang="zh-CN" b="0" dirty="0">
                <a:ea typeface="楷体_GB2312" pitchFamily="49" charset="-122"/>
                <a:sym typeface="Symbol" pitchFamily="18" charset="2"/>
              </a:rPr>
              <a:t></a:t>
            </a:r>
            <a:r>
              <a:rPr kumimoji="0" lang="en-US" altLang="zh-CN" b="0" i="1" baseline="-25000" dirty="0">
                <a:ea typeface="楷体_GB2312" pitchFamily="49" charset="-122"/>
              </a:rPr>
              <a:t>ij</a:t>
            </a:r>
            <a:r>
              <a:rPr kumimoji="0" lang="en-US" altLang="zh-CN" b="0" dirty="0">
                <a:ea typeface="楷体_GB2312" pitchFamily="49" charset="-122"/>
              </a:rPr>
              <a:t>←0; </a:t>
            </a:r>
            <a:r>
              <a:rPr kumimoji="0" lang="en-US" altLang="zh-CN" b="0" i="1" dirty="0" err="1">
                <a:ea typeface="楷体_GB2312" pitchFamily="49" charset="-122"/>
              </a:rPr>
              <a:t>nc</a:t>
            </a:r>
            <a:r>
              <a:rPr kumimoji="0" lang="en-US" altLang="zh-CN" b="0" dirty="0" err="1">
                <a:ea typeface="楷体_GB2312" pitchFamily="49" charset="-122"/>
              </a:rPr>
              <a:t>←</a:t>
            </a:r>
            <a:r>
              <a:rPr kumimoji="0" lang="en-US" altLang="zh-CN" b="0" i="1" dirty="0" err="1">
                <a:ea typeface="楷体_GB2312" pitchFamily="49" charset="-122"/>
              </a:rPr>
              <a:t>nc</a:t>
            </a:r>
            <a:r>
              <a:rPr kumimoji="0" lang="en-US" altLang="zh-CN" b="0" dirty="0">
                <a:ea typeface="楷体_GB2312" pitchFamily="49" charset="-122"/>
              </a:rPr>
              <a:t>+ 1;</a:t>
            </a:r>
          </a:p>
          <a:p>
            <a:r>
              <a:rPr kumimoji="0" lang="en-US" altLang="zh-CN" b="0" dirty="0">
                <a:ea typeface="楷体_GB2312" pitchFamily="49" charset="-122"/>
              </a:rPr>
              <a:t>⑥   </a:t>
            </a:r>
            <a:r>
              <a:rPr kumimoji="0" lang="zh-CN" altLang="en-US" b="0" dirty="0">
                <a:ea typeface="楷体_GB2312" pitchFamily="49" charset="-122"/>
              </a:rPr>
              <a:t>若</a:t>
            </a:r>
            <a:r>
              <a:rPr kumimoji="0" lang="en-US" altLang="zh-CN" b="0" i="1" dirty="0" err="1">
                <a:ea typeface="楷体_GB2312" pitchFamily="49" charset="-122"/>
              </a:rPr>
              <a:t>nc</a:t>
            </a:r>
            <a:r>
              <a:rPr kumimoji="0" lang="en-US" altLang="zh-CN" b="0" i="1" dirty="0">
                <a:ea typeface="楷体_GB2312" pitchFamily="49" charset="-122"/>
              </a:rPr>
              <a:t> </a:t>
            </a:r>
            <a:r>
              <a:rPr kumimoji="0" lang="en-US" altLang="zh-CN" b="0" dirty="0">
                <a:ea typeface="楷体_GB2312" pitchFamily="49" charset="-122"/>
              </a:rPr>
              <a:t>&lt; </a:t>
            </a:r>
            <a:r>
              <a:rPr kumimoji="0" lang="zh-CN" altLang="en-US" b="0" dirty="0">
                <a:ea typeface="楷体_GB2312" pitchFamily="49" charset="-122"/>
              </a:rPr>
              <a:t>预定的迭代次数且无退化行为</a:t>
            </a:r>
            <a:r>
              <a:rPr kumimoji="0" lang="en-US" altLang="zh-CN" b="0" dirty="0">
                <a:ea typeface="楷体_GB2312" pitchFamily="49" charset="-122"/>
              </a:rPr>
              <a:t>(</a:t>
            </a:r>
            <a:r>
              <a:rPr kumimoji="0" lang="zh-CN" altLang="en-US" b="0" dirty="0">
                <a:ea typeface="楷体_GB2312" pitchFamily="49" charset="-122"/>
              </a:rPr>
              <a:t>即找到的都是相同解</a:t>
            </a:r>
            <a:r>
              <a:rPr kumimoji="0" lang="en-US" altLang="zh-CN" b="0" dirty="0">
                <a:ea typeface="楷体_GB2312" pitchFamily="49" charset="-122"/>
              </a:rPr>
              <a:t>) </a:t>
            </a:r>
            <a:r>
              <a:rPr kumimoji="0" lang="zh-CN" altLang="en-US" b="0" dirty="0">
                <a:ea typeface="楷体_GB2312" pitchFamily="49" charset="-122"/>
              </a:rPr>
              <a:t>，则转步骤</a:t>
            </a:r>
            <a:r>
              <a:rPr kumimoji="0" lang="en-US" altLang="zh-CN" b="0" dirty="0"/>
              <a:t>②</a:t>
            </a:r>
            <a:r>
              <a:rPr kumimoji="0" lang="en-US" altLang="zh-CN" b="0" dirty="0">
                <a:ea typeface="楷体_GB2312" pitchFamily="49" charset="-122"/>
              </a:rPr>
              <a:t>;</a:t>
            </a:r>
            <a:endParaRPr kumimoji="0" lang="zh-CN" altLang="en-US" b="0" dirty="0">
              <a:ea typeface="楷体_GB2312" pitchFamily="49" charset="-122"/>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300309"/>
            <a:ext cx="4694237"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572984"/>
            <a:ext cx="26527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4782" y="4653152"/>
            <a:ext cx="50673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41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lstStyle/>
          <a:p>
            <a:r>
              <a:rPr lang="en-US" altLang="zh-CN" dirty="0" smtClean="0"/>
              <a:t>5.6.2 </a:t>
            </a:r>
            <a:r>
              <a:rPr lang="zh-CN" altLang="en-US" dirty="0" smtClean="0"/>
              <a:t>粒子群算法</a:t>
            </a:r>
            <a:endParaRPr lang="zh-CN" altLang="en-US" dirty="0"/>
          </a:p>
        </p:txBody>
      </p:sp>
      <p:sp>
        <p:nvSpPr>
          <p:cNvPr id="3" name="内容占位符 2"/>
          <p:cNvSpPr>
            <a:spLocks noGrp="1"/>
          </p:cNvSpPr>
          <p:nvPr>
            <p:ph idx="1"/>
          </p:nvPr>
        </p:nvSpPr>
        <p:spPr>
          <a:xfrm>
            <a:off x="467544" y="1628800"/>
            <a:ext cx="8424936" cy="4896544"/>
          </a:xfrm>
        </p:spPr>
        <p:txBody>
          <a:bodyPr>
            <a:normAutofit/>
          </a:bodyPr>
          <a:lstStyle/>
          <a:p>
            <a:r>
              <a:rPr lang="zh-CN" altLang="en-US" sz="2400" dirty="0">
                <a:latin typeface="Times New Roman" pitchFamily="18" charset="0"/>
              </a:rPr>
              <a:t>粒子群优化</a:t>
            </a:r>
            <a:r>
              <a:rPr lang="en-US" altLang="zh-CN" sz="2400" dirty="0">
                <a:latin typeface="Times New Roman" pitchFamily="18" charset="0"/>
              </a:rPr>
              <a:t>PSO</a:t>
            </a:r>
            <a:r>
              <a:rPr lang="zh-CN" altLang="en-US" sz="2400" dirty="0">
                <a:latin typeface="Times New Roman" pitchFamily="18" charset="0"/>
              </a:rPr>
              <a:t>（</a:t>
            </a:r>
            <a:r>
              <a:rPr lang="en-US" altLang="zh-CN" sz="2400" dirty="0">
                <a:latin typeface="Times New Roman" pitchFamily="18" charset="0"/>
              </a:rPr>
              <a:t>Particle Swarm Optimization</a:t>
            </a:r>
            <a:r>
              <a:rPr lang="zh-CN" altLang="en-US" sz="2400" dirty="0">
                <a:latin typeface="Times New Roman" pitchFamily="18" charset="0"/>
              </a:rPr>
              <a:t>）算法是一种基于群智能的演化计算方法，由</a:t>
            </a:r>
            <a:r>
              <a:rPr lang="en-US" altLang="zh-CN" sz="2400" dirty="0">
                <a:latin typeface="Times New Roman" pitchFamily="18" charset="0"/>
              </a:rPr>
              <a:t>Kennedy</a:t>
            </a:r>
            <a:r>
              <a:rPr lang="zh-CN" altLang="en-US" sz="2400" dirty="0">
                <a:latin typeface="Times New Roman" pitchFamily="18" charset="0"/>
              </a:rPr>
              <a:t>和</a:t>
            </a:r>
            <a:r>
              <a:rPr lang="en-US" altLang="zh-CN" sz="2400" dirty="0" err="1">
                <a:latin typeface="Times New Roman" pitchFamily="18" charset="0"/>
              </a:rPr>
              <a:t>Eberhart</a:t>
            </a:r>
            <a:r>
              <a:rPr lang="zh-CN" altLang="en-US" sz="2400" dirty="0">
                <a:latin typeface="Times New Roman" pitchFamily="18" charset="0"/>
              </a:rPr>
              <a:t>于</a:t>
            </a:r>
            <a:r>
              <a:rPr lang="en-US" altLang="zh-CN" sz="2400" dirty="0">
                <a:latin typeface="Times New Roman" pitchFamily="18" charset="0"/>
              </a:rPr>
              <a:t>1995</a:t>
            </a:r>
            <a:r>
              <a:rPr lang="zh-CN" altLang="en-US" sz="2400" dirty="0">
                <a:latin typeface="Times New Roman" pitchFamily="18" charset="0"/>
              </a:rPr>
              <a:t>年提出。该算法源于对鸟类捕食行为的模拟。</a:t>
            </a:r>
          </a:p>
          <a:p>
            <a:r>
              <a:rPr lang="zh-CN" altLang="en-US" sz="2400" dirty="0"/>
              <a:t>鸟群：</a:t>
            </a:r>
          </a:p>
          <a:p>
            <a:pPr marL="0" indent="0">
              <a:buNone/>
            </a:pPr>
            <a:r>
              <a:rPr lang="zh-CN" altLang="en-US" sz="2400" dirty="0" smtClean="0"/>
              <a:t>     </a:t>
            </a:r>
            <a:r>
              <a:rPr lang="zh-CN" altLang="en-US" sz="2400" dirty="0"/>
              <a:t>假设一个区域，所有的鸟都不知道食物的位置，但是它们知道当前位置离食物还有多远。</a:t>
            </a:r>
          </a:p>
          <a:p>
            <a:r>
              <a:rPr lang="en-US" altLang="zh-CN" sz="2400" dirty="0"/>
              <a:t>PSO</a:t>
            </a:r>
            <a:r>
              <a:rPr lang="zh-CN" altLang="en-US" sz="2400" dirty="0"/>
              <a:t>算法      </a:t>
            </a:r>
          </a:p>
          <a:p>
            <a:pPr marL="0" indent="0">
              <a:buNone/>
            </a:pPr>
            <a:r>
              <a:rPr lang="zh-CN" altLang="en-US" sz="2400" dirty="0" smtClean="0"/>
              <a:t>     每个</a:t>
            </a:r>
            <a:r>
              <a:rPr lang="zh-CN" altLang="en-US" sz="2400" dirty="0"/>
              <a:t>解看作一只鸟，称为“粒子</a:t>
            </a:r>
            <a:r>
              <a:rPr lang="en-US" altLang="zh-CN" sz="2400" dirty="0"/>
              <a:t>(particle)”</a:t>
            </a:r>
            <a:r>
              <a:rPr lang="zh-CN" altLang="en-US" sz="2400" dirty="0"/>
              <a:t>，所有的粒子都有一个适应值，每个粒子都有一个速度决定它们的飞翔方向和距离，粒子们追随当前最优粒子在解空间中搜索。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98</a:t>
            </a:fld>
            <a:endParaRPr lang="zh-CN" altLang="en-US"/>
          </a:p>
        </p:txBody>
      </p:sp>
    </p:spTree>
    <p:extLst>
      <p:ext uri="{BB962C8B-B14F-4D97-AF65-F5344CB8AC3E}">
        <p14:creationId xmlns:p14="http://schemas.microsoft.com/office/powerpoint/2010/main" val="25661132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99</a:t>
            </a:fld>
            <a:endParaRPr lang="zh-CN" altLang="en-US"/>
          </a:p>
        </p:txBody>
      </p:sp>
      <p:sp>
        <p:nvSpPr>
          <p:cNvPr id="7" name="内容占位符 6"/>
          <p:cNvSpPr>
            <a:spLocks noGrp="1"/>
          </p:cNvSpPr>
          <p:nvPr>
            <p:ph idx="1"/>
          </p:nvPr>
        </p:nvSpPr>
        <p:spPr>
          <a:xfrm>
            <a:off x="539552" y="773588"/>
            <a:ext cx="8229600" cy="4389120"/>
          </a:xfrm>
        </p:spPr>
        <p:txBody>
          <a:bodyPr/>
          <a:lstStyle/>
          <a:p>
            <a:r>
              <a:rPr lang="zh-CN" altLang="en-US" dirty="0">
                <a:latin typeface="幼圆" panose="02010509060101010101" pitchFamily="49" charset="-122"/>
                <a:ea typeface="幼圆" panose="02010509060101010101" pitchFamily="49" charset="-122"/>
              </a:rPr>
              <a:t>粒子速度和位置的更新</a:t>
            </a:r>
            <a:endParaRPr lang="en-US" altLang="zh-CN" dirty="0">
              <a:latin typeface="幼圆" panose="02010509060101010101" pitchFamily="49" charset="-122"/>
              <a:ea typeface="幼圆" panose="02010509060101010101" pitchFamily="49" charset="-122"/>
            </a:endParaRPr>
          </a:p>
          <a:p>
            <a:endParaRPr lang="zh-CN" altLang="en-US" dirty="0"/>
          </a:p>
        </p:txBody>
      </p:sp>
      <p:grpSp>
        <p:nvGrpSpPr>
          <p:cNvPr id="10" name="组合 9"/>
          <p:cNvGrpSpPr/>
          <p:nvPr/>
        </p:nvGrpSpPr>
        <p:grpSpPr>
          <a:xfrm>
            <a:off x="683568" y="1647348"/>
            <a:ext cx="7870825" cy="4292600"/>
            <a:chOff x="877888" y="1916113"/>
            <a:chExt cx="7870825" cy="4292600"/>
          </a:xfrm>
        </p:grpSpPr>
        <p:graphicFrame>
          <p:nvGraphicFramePr>
            <p:cNvPr id="11" name="Object 6"/>
            <p:cNvGraphicFramePr>
              <a:graphicFrameLocks noChangeAspect="1"/>
            </p:cNvGraphicFramePr>
            <p:nvPr>
              <p:extLst>
                <p:ext uri="{D42A27DB-BD31-4B8C-83A1-F6EECF244321}">
                  <p14:modId xmlns:p14="http://schemas.microsoft.com/office/powerpoint/2010/main" val="2917801364"/>
                </p:ext>
              </p:extLst>
            </p:nvPr>
          </p:nvGraphicFramePr>
          <p:xfrm>
            <a:off x="877888" y="1916113"/>
            <a:ext cx="7583487" cy="930275"/>
          </p:xfrm>
          <a:graphic>
            <a:graphicData uri="http://schemas.openxmlformats.org/presentationml/2006/ole">
              <mc:AlternateContent xmlns:mc="http://schemas.openxmlformats.org/markup-compatibility/2006">
                <mc:Choice xmlns:v="urn:schemas-microsoft-com:vml" Requires="v">
                  <p:oleObj spid="_x0000_s45063" name="公式" r:id="rId3" imgW="4127500" imgH="508000" progId="Equation.3">
                    <p:embed/>
                  </p:oleObj>
                </mc:Choice>
                <mc:Fallback>
                  <p:oleObj name="公式" r:id="rId3" imgW="41275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1916113"/>
                          <a:ext cx="7583487" cy="930275"/>
                        </a:xfrm>
                        <a:prstGeom prst="rect">
                          <a:avLst/>
                        </a:prstGeom>
                        <a:noFill/>
                        <a:ln w="9525">
                          <a:solidFill>
                            <a:srgbClr val="FFCC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53"/>
            <p:cNvSpPr txBox="1">
              <a:spLocks noChangeArrowheads="1"/>
            </p:cNvSpPr>
            <p:nvPr/>
          </p:nvSpPr>
          <p:spPr bwMode="auto">
            <a:xfrm>
              <a:off x="898525" y="3213100"/>
              <a:ext cx="2449513" cy="1411288"/>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zh-CN" sz="2800" dirty="0">
                  <a:solidFill>
                    <a:srgbClr val="333300"/>
                  </a:solidFill>
                  <a:latin typeface="幼圆" pitchFamily="49" charset="-122"/>
                  <a:ea typeface="幼圆" pitchFamily="49" charset="-122"/>
                </a:rPr>
                <a:t>“</a:t>
              </a:r>
              <a:r>
                <a:rPr lang="zh-CN" altLang="en-US" sz="2800" dirty="0">
                  <a:solidFill>
                    <a:srgbClr val="333300"/>
                  </a:solidFill>
                  <a:latin typeface="幼圆" pitchFamily="49" charset="-122"/>
                  <a:ea typeface="幼圆" pitchFamily="49" charset="-122"/>
                </a:rPr>
                <a:t>惯性部分”，对自身运动状态的信任</a:t>
              </a:r>
            </a:p>
          </p:txBody>
        </p:sp>
        <p:sp>
          <p:nvSpPr>
            <p:cNvPr id="13" name="Text Box 54"/>
            <p:cNvSpPr txBox="1">
              <a:spLocks noChangeArrowheads="1"/>
            </p:cNvSpPr>
            <p:nvPr/>
          </p:nvSpPr>
          <p:spPr bwMode="auto">
            <a:xfrm>
              <a:off x="3489325" y="3236913"/>
              <a:ext cx="3743325" cy="1411287"/>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zh-CN" sz="2800">
                  <a:solidFill>
                    <a:srgbClr val="333300"/>
                  </a:solidFill>
                  <a:latin typeface="幼圆" pitchFamily="49" charset="-122"/>
                  <a:ea typeface="幼圆" pitchFamily="49" charset="-122"/>
                </a:rPr>
                <a:t>“</a:t>
              </a:r>
              <a:r>
                <a:rPr lang="zh-CN" altLang="en-US" sz="2800">
                  <a:solidFill>
                    <a:srgbClr val="333300"/>
                  </a:solidFill>
                  <a:latin typeface="幼圆" pitchFamily="49" charset="-122"/>
                  <a:ea typeface="幼圆" pitchFamily="49" charset="-122"/>
                </a:rPr>
                <a:t>认知部分”，对微粒本身的思考，即来源于自己经验的部分</a:t>
              </a:r>
            </a:p>
          </p:txBody>
        </p:sp>
        <p:sp>
          <p:nvSpPr>
            <p:cNvPr id="14" name="Text Box 55"/>
            <p:cNvSpPr txBox="1">
              <a:spLocks noChangeArrowheads="1"/>
            </p:cNvSpPr>
            <p:nvPr/>
          </p:nvSpPr>
          <p:spPr bwMode="auto">
            <a:xfrm>
              <a:off x="4572000" y="4797425"/>
              <a:ext cx="4176713" cy="1411288"/>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lang="en-US" altLang="zh-CN" sz="2800">
                  <a:solidFill>
                    <a:srgbClr val="333300"/>
                  </a:solidFill>
                  <a:latin typeface="幼圆" pitchFamily="49" charset="-122"/>
                  <a:ea typeface="幼圆" pitchFamily="49" charset="-122"/>
                </a:rPr>
                <a:t>“</a:t>
              </a:r>
              <a:r>
                <a:rPr lang="zh-CN" altLang="en-US" sz="2800">
                  <a:solidFill>
                    <a:srgbClr val="333300"/>
                  </a:solidFill>
                  <a:latin typeface="幼圆" pitchFamily="49" charset="-122"/>
                  <a:ea typeface="幼圆" pitchFamily="49" charset="-122"/>
                </a:rPr>
                <a:t>社会部分”，微粒间的信息共享，来源于群体中的其它优秀微粒的经验</a:t>
              </a:r>
            </a:p>
          </p:txBody>
        </p:sp>
        <p:sp>
          <p:nvSpPr>
            <p:cNvPr id="15" name="Oval 56"/>
            <p:cNvSpPr>
              <a:spLocks noChangeArrowheads="1"/>
            </p:cNvSpPr>
            <p:nvPr/>
          </p:nvSpPr>
          <p:spPr bwMode="auto">
            <a:xfrm>
              <a:off x="1508125" y="1989138"/>
              <a:ext cx="647700" cy="431800"/>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16" name="Oval 57"/>
            <p:cNvSpPr>
              <a:spLocks noChangeArrowheads="1"/>
            </p:cNvSpPr>
            <p:nvPr/>
          </p:nvSpPr>
          <p:spPr bwMode="auto">
            <a:xfrm>
              <a:off x="2268538" y="1916113"/>
              <a:ext cx="2160587" cy="504825"/>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17" name="Oval 58"/>
            <p:cNvSpPr>
              <a:spLocks noChangeArrowheads="1"/>
            </p:cNvSpPr>
            <p:nvPr/>
          </p:nvSpPr>
          <p:spPr bwMode="auto">
            <a:xfrm>
              <a:off x="4551363" y="1916113"/>
              <a:ext cx="2447925" cy="504825"/>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zh-CN" altLang="en-US" sz="2400">
                <a:ea typeface="宋体" charset="-122"/>
              </a:endParaRPr>
            </a:p>
          </p:txBody>
        </p:sp>
        <p:sp>
          <p:nvSpPr>
            <p:cNvPr id="18" name="Line 59"/>
            <p:cNvSpPr>
              <a:spLocks noChangeShapeType="1"/>
            </p:cNvSpPr>
            <p:nvPr/>
          </p:nvSpPr>
          <p:spPr bwMode="auto">
            <a:xfrm flipH="1">
              <a:off x="1658938" y="2420938"/>
              <a:ext cx="173037" cy="79216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60"/>
            <p:cNvSpPr>
              <a:spLocks noChangeShapeType="1"/>
            </p:cNvSpPr>
            <p:nvPr/>
          </p:nvSpPr>
          <p:spPr bwMode="auto">
            <a:xfrm>
              <a:off x="3490913" y="2420938"/>
              <a:ext cx="1870075" cy="815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61"/>
            <p:cNvSpPr>
              <a:spLocks noChangeShapeType="1"/>
            </p:cNvSpPr>
            <p:nvPr/>
          </p:nvSpPr>
          <p:spPr bwMode="auto">
            <a:xfrm>
              <a:off x="6740525" y="2276475"/>
              <a:ext cx="1360488" cy="237172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54091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982</TotalTime>
  <Words>9569</Words>
  <Application>Microsoft Office PowerPoint</Application>
  <PresentationFormat>全屏显示(4:3)</PresentationFormat>
  <Paragraphs>1107</Paragraphs>
  <Slides>100</Slides>
  <Notes>37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100</vt:i4>
      </vt:variant>
    </vt:vector>
  </HeadingPairs>
  <TitlesOfParts>
    <vt:vector size="104" baseType="lpstr">
      <vt:lpstr>流畅</vt:lpstr>
      <vt:lpstr>Equation</vt:lpstr>
      <vt:lpstr>Visio</vt:lpstr>
      <vt:lpstr>公式</vt:lpstr>
      <vt:lpstr>第五章 机器学习</vt:lpstr>
      <vt:lpstr>5.1 机器学习概述</vt:lpstr>
      <vt:lpstr>5.1.1 什么是机器学习？</vt:lpstr>
      <vt:lpstr>5.1.1 什么是机器学习？</vt:lpstr>
      <vt:lpstr>5.1.1 什么是机器学习？</vt:lpstr>
      <vt:lpstr>5.1.2 为什么要研究机器学习？</vt:lpstr>
      <vt:lpstr>5.1.2 为什么要研究机器学习？</vt:lpstr>
      <vt:lpstr>5.1.3 机器学习发展阶段</vt:lpstr>
      <vt:lpstr>PowerPoint 演示文稿</vt:lpstr>
      <vt:lpstr>PowerPoint 演示文稿</vt:lpstr>
      <vt:lpstr>PowerPoint 演示文稿</vt:lpstr>
      <vt:lpstr>5.1.4 机器学习能做什么？</vt:lpstr>
      <vt:lpstr>5.1.4 机器学习能做什么？</vt:lpstr>
      <vt:lpstr>5.1.5 机器学习模型</vt:lpstr>
      <vt:lpstr>5.1.6 机器学习分类</vt:lpstr>
      <vt:lpstr>5.1.7 机器学习的基本问题</vt:lpstr>
      <vt:lpstr>分类问题</vt:lpstr>
      <vt:lpstr>预测问题</vt:lpstr>
      <vt:lpstr>聚类问题</vt:lpstr>
      <vt:lpstr>联想问题</vt:lpstr>
      <vt:lpstr>优化问题</vt:lpstr>
      <vt:lpstr>5.2 归纳学习</vt:lpstr>
      <vt:lpstr>5.2.1基本概念</vt:lpstr>
      <vt:lpstr>PowerPoint 演示文稿</vt:lpstr>
      <vt:lpstr>PowerPoint 演示文稿</vt:lpstr>
      <vt:lpstr>PowerPoint 演示文稿</vt:lpstr>
      <vt:lpstr>5.2.2变型空间方法</vt:lpstr>
      <vt:lpstr>5.2.2变型空间方法</vt:lpstr>
      <vt:lpstr>5.2.2变型空间方法</vt:lpstr>
      <vt:lpstr>PowerPoint 演示文稿</vt:lpstr>
      <vt:lpstr>PowerPoint 演示文稿</vt:lpstr>
      <vt:lpstr>5.2.2变型空间方法</vt:lpstr>
      <vt:lpstr>5.2.3 决策树</vt:lpstr>
      <vt:lpstr>PowerPoint 演示文稿</vt:lpstr>
      <vt:lpstr>PowerPoint 演示文稿</vt:lpstr>
      <vt:lpstr>PowerPoint 演示文稿</vt:lpstr>
      <vt:lpstr>PowerPoint 演示文稿</vt:lpstr>
      <vt:lpstr>二、ID3算法</vt:lpstr>
      <vt:lpstr>二、ID3算法</vt:lpstr>
      <vt:lpstr>二、ID3算法</vt:lpstr>
      <vt:lpstr>PowerPoint 演示文稿</vt:lpstr>
      <vt:lpstr>5.3 统计学习</vt:lpstr>
      <vt:lpstr>5.3.1 统计学习概述</vt:lpstr>
      <vt:lpstr>PowerPoint 演示文稿</vt:lpstr>
      <vt:lpstr>5.3.2 支持向量机</vt:lpstr>
      <vt:lpstr>一、线性可分</vt:lpstr>
      <vt:lpstr>一、线性可分</vt:lpstr>
      <vt:lpstr>二、核函数</vt:lpstr>
      <vt:lpstr>PowerPoint 演示文稿</vt:lpstr>
      <vt:lpstr>三、结构风险分析</vt:lpstr>
      <vt:lpstr>三、结构风险分析</vt:lpstr>
      <vt:lpstr>PowerPoint 演示文稿</vt:lpstr>
      <vt:lpstr>5.4 聚类</vt:lpstr>
      <vt:lpstr>5.4.1 聚类概述</vt:lpstr>
      <vt:lpstr>5.4.1 聚类概述</vt:lpstr>
      <vt:lpstr>5.4.1 聚类概述</vt:lpstr>
      <vt:lpstr>常用距离公式</vt:lpstr>
      <vt:lpstr>5.4.1 聚类概述</vt:lpstr>
      <vt:lpstr>一、分层聚类方法</vt:lpstr>
      <vt:lpstr>常用的分层聚类算法</vt:lpstr>
      <vt:lpstr>分层聚类的特点</vt:lpstr>
      <vt:lpstr>二、基于密度的聚类方法</vt:lpstr>
      <vt:lpstr>常见的基于密度的聚类方法</vt:lpstr>
      <vt:lpstr>三、基于网格的聚类方法</vt:lpstr>
      <vt:lpstr>常见的基于网格的聚类方法</vt:lpstr>
      <vt:lpstr>5.4.2划分聚类</vt:lpstr>
      <vt:lpstr>5.4.2划分聚类</vt:lpstr>
      <vt:lpstr>一、K平均（K-means）聚类方法</vt:lpstr>
      <vt:lpstr>PowerPoint 演示文稿</vt:lpstr>
      <vt:lpstr>二、K代表点聚类方法</vt:lpstr>
      <vt:lpstr>划分聚类的特点</vt:lpstr>
      <vt:lpstr>PowerPoint 演示文稿</vt:lpstr>
      <vt:lpstr>PowerPoint 演示文稿</vt:lpstr>
      <vt:lpstr>PowerPoint 演示文稿</vt:lpstr>
      <vt:lpstr>PowerPoint 演示文稿</vt:lpstr>
      <vt:lpstr>5.5  进化计算</vt:lpstr>
      <vt:lpstr>PowerPoint 演示文稿</vt:lpstr>
      <vt:lpstr>PowerPoint 演示文稿</vt:lpstr>
      <vt:lpstr>5.5.2 遗传算法</vt:lpstr>
      <vt:lpstr>PowerPoint 演示文稿</vt:lpstr>
      <vt:lpstr>一、 遗传算法的基本机理 </vt:lpstr>
      <vt:lpstr>一、遗传算法的基本机理 </vt:lpstr>
      <vt:lpstr>一、 遗传算法的基本机理 </vt:lpstr>
      <vt:lpstr>PowerPoint 演示文稿</vt:lpstr>
      <vt:lpstr>PowerPoint 演示文稿</vt:lpstr>
      <vt:lpstr>PowerPoint 演示文稿</vt:lpstr>
      <vt:lpstr>PowerPoint 演示文稿</vt:lpstr>
      <vt:lpstr>PowerPoint 演示文稿</vt:lpstr>
      <vt:lpstr>PowerPoint 演示文稿</vt:lpstr>
      <vt:lpstr>5.6  群体智能</vt:lpstr>
      <vt:lpstr>5.6  群体智能</vt:lpstr>
      <vt:lpstr>PowerPoint 演示文稿</vt:lpstr>
      <vt:lpstr>PowerPoint 演示文稿</vt:lpstr>
      <vt:lpstr>PowerPoint 演示文稿</vt:lpstr>
      <vt:lpstr>PowerPoint 演示文稿</vt:lpstr>
      <vt:lpstr>PowerPoint 演示文稿</vt:lpstr>
      <vt:lpstr>PowerPoint 演示文稿</vt:lpstr>
      <vt:lpstr>5.6.2 粒子群算法</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zoutt</dc:creator>
  <cp:lastModifiedBy>zoutt</cp:lastModifiedBy>
  <cp:revision>93</cp:revision>
  <dcterms:created xsi:type="dcterms:W3CDTF">2016-09-22T01:44:13Z</dcterms:created>
  <dcterms:modified xsi:type="dcterms:W3CDTF">2020-07-24T08:33:44Z</dcterms:modified>
</cp:coreProperties>
</file>