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9"/>
  </p:notesMasterIdLst>
  <p:sldIdLst>
    <p:sldId id="265" r:id="rId2"/>
    <p:sldId id="264" r:id="rId3"/>
    <p:sldId id="266" r:id="rId4"/>
    <p:sldId id="267" r:id="rId5"/>
    <p:sldId id="275" r:id="rId6"/>
    <p:sldId id="268" r:id="rId7"/>
    <p:sldId id="274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3BF38-5AFC-4048-8CDF-9B9E9DADFD6D}" type="datetimeFigureOut">
              <a:rPr lang="zh-CN" altLang="en-US" smtClean="0"/>
              <a:pPr/>
              <a:t>2020/8/28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44BC9-786F-4B0F-B1E9-6A2F60FA65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002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2020/8/28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Text Box 113"/>
          <p:cNvSpPr txBox="1">
            <a:spLocks noChangeArrowheads="1"/>
          </p:cNvSpPr>
          <p:nvPr userDrawn="1"/>
        </p:nvSpPr>
        <p:spPr bwMode="gray">
          <a:xfrm>
            <a:off x="5508104" y="6237312"/>
            <a:ext cx="28797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zh-CN" altLang="en-US" sz="2400" b="1" i="1" dirty="0" smtClean="0">
                <a:solidFill>
                  <a:schemeClr val="tx2"/>
                </a:solidFill>
                <a:latin typeface="Arial" charset="0"/>
              </a:rPr>
              <a:t>大连海事大学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sp>
        <p:nvSpPr>
          <p:cNvPr id="14" name="Text Box 113"/>
          <p:cNvSpPr txBox="1">
            <a:spLocks noChangeArrowheads="1"/>
          </p:cNvSpPr>
          <p:nvPr userDrawn="1"/>
        </p:nvSpPr>
        <p:spPr bwMode="gray">
          <a:xfrm>
            <a:off x="5508104" y="6237312"/>
            <a:ext cx="28797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zh-CN" altLang="en-US" sz="2400" b="1" i="1" dirty="0" smtClean="0">
                <a:solidFill>
                  <a:schemeClr val="tx2"/>
                </a:solidFill>
                <a:latin typeface="Arial" charset="0"/>
              </a:rPr>
              <a:t>大连海事大学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zoutt@dlmu.edu.c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8800" dirty="0" smtClean="0"/>
              <a:t>人工智能</a:t>
            </a:r>
            <a:endParaRPr lang="zh-CN" altLang="en-US" sz="8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50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第一章 绪论</a:t>
            </a:r>
          </a:p>
          <a:p>
            <a:r>
              <a:rPr lang="zh-CN" altLang="en-US" dirty="0"/>
              <a:t>第二章 知识和知识表示</a:t>
            </a:r>
          </a:p>
          <a:p>
            <a:r>
              <a:rPr lang="zh-CN" altLang="en-US" dirty="0"/>
              <a:t>第三章 基本搜索</a:t>
            </a:r>
          </a:p>
          <a:p>
            <a:r>
              <a:rPr lang="zh-CN" altLang="en-US" dirty="0"/>
              <a:t>第四章 计算机推理</a:t>
            </a:r>
          </a:p>
          <a:p>
            <a:r>
              <a:rPr lang="zh-CN" altLang="en-US" dirty="0"/>
              <a:t>第五章 </a:t>
            </a:r>
            <a:r>
              <a:rPr lang="zh-CN" altLang="en-US" dirty="0" smtClean="0"/>
              <a:t> 机器学习</a:t>
            </a:r>
            <a:endParaRPr lang="en-US" altLang="zh-CN" dirty="0" smtClean="0"/>
          </a:p>
          <a:p>
            <a:r>
              <a:rPr lang="zh-CN" altLang="en-US" dirty="0"/>
              <a:t>第六</a:t>
            </a:r>
            <a:r>
              <a:rPr lang="zh-CN" altLang="en-US" dirty="0" smtClean="0"/>
              <a:t>章 基于</a:t>
            </a:r>
            <a:r>
              <a:rPr lang="zh-CN" altLang="en-US" dirty="0"/>
              <a:t>知识的系统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238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主要参考书目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b="1" dirty="0" smtClean="0"/>
              <a:t>人工智能</a:t>
            </a:r>
            <a:r>
              <a:rPr lang="zh-CN" altLang="en-US" dirty="0"/>
              <a:t>，</a:t>
            </a:r>
            <a:r>
              <a:rPr lang="zh-CN" altLang="en-US" b="1" dirty="0" smtClean="0"/>
              <a:t>史忠植</a:t>
            </a:r>
            <a:r>
              <a:rPr lang="zh-CN" altLang="en-US" dirty="0"/>
              <a:t>，</a:t>
            </a:r>
            <a:r>
              <a:rPr lang="zh-CN" altLang="en-US" b="1" dirty="0" smtClean="0"/>
              <a:t>机械</a:t>
            </a:r>
            <a:r>
              <a:rPr lang="zh-CN" altLang="en-US" b="1" dirty="0"/>
              <a:t>工业出版社，</a:t>
            </a:r>
            <a:r>
              <a:rPr lang="en-US" altLang="zh-CN" b="1" dirty="0"/>
              <a:t>2017</a:t>
            </a:r>
            <a:endParaRPr lang="en-US" altLang="zh-CN" b="1" dirty="0" smtClean="0"/>
          </a:p>
          <a:p>
            <a:pPr>
              <a:lnSpc>
                <a:spcPct val="90000"/>
              </a:lnSpc>
            </a:pPr>
            <a:endParaRPr lang="en-US" altLang="zh-CN" b="1" dirty="0" smtClean="0"/>
          </a:p>
          <a:p>
            <a:pPr>
              <a:lnSpc>
                <a:spcPct val="90000"/>
              </a:lnSpc>
            </a:pPr>
            <a:r>
              <a:rPr lang="zh-CN" altLang="zh-CN" dirty="0" smtClean="0"/>
              <a:t>人工智能</a:t>
            </a:r>
            <a:r>
              <a:rPr lang="zh-CN" altLang="zh-CN" dirty="0"/>
              <a:t>基础</a:t>
            </a:r>
            <a:r>
              <a:rPr lang="zh-CN" altLang="en-US" dirty="0"/>
              <a:t>（第</a:t>
            </a:r>
            <a:r>
              <a:rPr lang="en-US" altLang="zh-CN" dirty="0"/>
              <a:t>2</a:t>
            </a:r>
            <a:r>
              <a:rPr lang="zh-CN" altLang="en-US" dirty="0"/>
              <a:t>版），</a:t>
            </a:r>
            <a:r>
              <a:rPr lang="zh-CN" altLang="zh-CN" dirty="0"/>
              <a:t>高济</a:t>
            </a:r>
            <a:r>
              <a:rPr lang="zh-CN" altLang="en-US" dirty="0"/>
              <a:t>，</a:t>
            </a:r>
            <a:r>
              <a:rPr lang="zh-CN" altLang="zh-CN" dirty="0"/>
              <a:t>高等教育出版社</a:t>
            </a: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zh-CN" dirty="0" smtClean="0"/>
              <a:t>人工智能</a:t>
            </a:r>
            <a:r>
              <a:rPr lang="zh-CN" altLang="zh-CN" dirty="0"/>
              <a:t>及其应用，蔡自兴</a:t>
            </a:r>
            <a:r>
              <a:rPr lang="zh-CN" altLang="en-US" dirty="0"/>
              <a:t>，</a:t>
            </a:r>
            <a:r>
              <a:rPr lang="zh-CN" altLang="zh-CN" dirty="0"/>
              <a:t>清华大学出版社</a:t>
            </a: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zh-CN" dirty="0" smtClean="0"/>
              <a:t>人工智能</a:t>
            </a:r>
            <a:r>
              <a:rPr lang="zh-CN" altLang="zh-CN" dirty="0"/>
              <a:t>，陆汝铃</a:t>
            </a:r>
            <a:r>
              <a:rPr lang="zh-CN" altLang="en-US" dirty="0"/>
              <a:t>，</a:t>
            </a:r>
            <a:r>
              <a:rPr lang="zh-CN" altLang="zh-CN" dirty="0"/>
              <a:t>科学出版社</a:t>
            </a:r>
            <a:endParaRPr lang="zh-CN" altLang="en-US" dirty="0"/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人工智能</a:t>
            </a:r>
            <a:r>
              <a:rPr lang="zh-CN" altLang="en-US" dirty="0"/>
              <a:t>：一种现代的方法，</a:t>
            </a:r>
            <a:r>
              <a:rPr lang="en-US" altLang="zh-CN" dirty="0"/>
              <a:t>Stuart J. Russell</a:t>
            </a:r>
            <a:r>
              <a:rPr lang="zh-CN" altLang="en-US" dirty="0"/>
              <a:t>，</a:t>
            </a:r>
            <a:r>
              <a:rPr lang="en-US" altLang="zh-CN" dirty="0"/>
              <a:t>Peter </a:t>
            </a:r>
            <a:r>
              <a:rPr lang="en-US" altLang="zh-CN" dirty="0" err="1"/>
              <a:t>Norving</a:t>
            </a:r>
            <a:r>
              <a:rPr lang="zh-CN" altLang="en-US" dirty="0"/>
              <a:t>，清华大学出版社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361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主讲   邹婷婷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研究领域：人工智能</a:t>
            </a:r>
          </a:p>
          <a:p>
            <a:r>
              <a:rPr lang="en-US" altLang="zh-CN" dirty="0" smtClean="0">
                <a:hlinkClick r:id="rId2"/>
              </a:rPr>
              <a:t>zoutt@dlmu.edu.cn</a:t>
            </a:r>
            <a:endParaRPr lang="en-US" altLang="zh-CN" dirty="0" smtClean="0"/>
          </a:p>
          <a:p>
            <a:r>
              <a:rPr lang="zh-CN" altLang="en-US" dirty="0" smtClean="0"/>
              <a:t>扬帆楼</a:t>
            </a:r>
            <a:r>
              <a:rPr lang="en-US" altLang="zh-CN" dirty="0" smtClean="0"/>
              <a:t>702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548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课程考核方法</a:t>
            </a:r>
          </a:p>
          <a:p>
            <a:pPr lvl="1"/>
            <a:r>
              <a:rPr lang="zh-CN" altLang="en-US" sz="2400" dirty="0"/>
              <a:t>平时分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10</a:t>
            </a:r>
            <a:r>
              <a:rPr lang="zh-CN" altLang="en-US" sz="2400" dirty="0"/>
              <a:t>分</a:t>
            </a:r>
            <a:r>
              <a:rPr lang="zh-CN" altLang="en-US" sz="2400" dirty="0" smtClean="0"/>
              <a:t>）一</a:t>
            </a:r>
            <a:r>
              <a:rPr lang="zh-CN" altLang="en-US" sz="2400" dirty="0"/>
              <a:t>次不来扣</a:t>
            </a:r>
            <a:r>
              <a:rPr lang="en-US" altLang="zh-CN" sz="2400" dirty="0"/>
              <a:t>3</a:t>
            </a:r>
            <a:r>
              <a:rPr lang="zh-CN" altLang="en-US" sz="2400" dirty="0"/>
              <a:t>分</a:t>
            </a:r>
          </a:p>
          <a:p>
            <a:pPr lvl="1"/>
            <a:r>
              <a:rPr lang="zh-CN" altLang="en-US" sz="2400" dirty="0"/>
              <a:t>上机作业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20</a:t>
            </a:r>
            <a:r>
              <a:rPr lang="zh-CN" altLang="en-US" sz="2400" dirty="0"/>
              <a:t>分）</a:t>
            </a:r>
          </a:p>
          <a:p>
            <a:pPr lvl="1"/>
            <a:r>
              <a:rPr lang="zh-CN" altLang="en-US" sz="2400" dirty="0"/>
              <a:t>期末考核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70</a:t>
            </a:r>
            <a:r>
              <a:rPr lang="zh-CN" altLang="en-US" sz="2400" dirty="0" smtClean="0"/>
              <a:t>分）</a:t>
            </a:r>
            <a:endParaRPr lang="en-US" altLang="zh-CN" sz="2400" dirty="0" smtClean="0"/>
          </a:p>
          <a:p>
            <a:r>
              <a:rPr lang="zh-CN" altLang="en-US" dirty="0"/>
              <a:t>总学时</a:t>
            </a:r>
            <a:r>
              <a:rPr lang="en-US" altLang="zh-CN" dirty="0"/>
              <a:t>: 40</a:t>
            </a:r>
            <a:r>
              <a:rPr lang="zh-CN" altLang="en-US" dirty="0" smtClean="0"/>
              <a:t>学时</a:t>
            </a:r>
            <a:endParaRPr lang="en-US" altLang="zh-CN" dirty="0" smtClean="0"/>
          </a:p>
          <a:p>
            <a:pPr lvl="1"/>
            <a:r>
              <a:rPr lang="zh-CN" altLang="en-US" sz="2400" dirty="0"/>
              <a:t>周学时</a:t>
            </a:r>
            <a:r>
              <a:rPr lang="en-US" altLang="zh-CN" sz="2400" dirty="0"/>
              <a:t>: 4 </a:t>
            </a:r>
            <a:r>
              <a:rPr lang="zh-CN" altLang="en-US" sz="2400" dirty="0"/>
              <a:t>学时</a:t>
            </a:r>
          </a:p>
          <a:p>
            <a:pPr lvl="1"/>
            <a:r>
              <a:rPr lang="zh-CN" altLang="en-US" sz="2400" dirty="0"/>
              <a:t>讲课</a:t>
            </a:r>
            <a:r>
              <a:rPr lang="en-US" altLang="zh-CN" sz="2400" dirty="0"/>
              <a:t>: 32</a:t>
            </a:r>
            <a:r>
              <a:rPr lang="zh-CN" altLang="en-US" sz="2400" dirty="0"/>
              <a:t>学时  </a:t>
            </a:r>
          </a:p>
          <a:p>
            <a:pPr lvl="1"/>
            <a:r>
              <a:rPr lang="zh-CN" altLang="en-US" sz="2400" dirty="0"/>
              <a:t>实验</a:t>
            </a:r>
            <a:r>
              <a:rPr lang="en-US" altLang="zh-CN" sz="2400" dirty="0"/>
              <a:t>: 8</a:t>
            </a:r>
            <a:r>
              <a:rPr lang="zh-CN" altLang="en-US" sz="2400" dirty="0"/>
              <a:t>学时</a:t>
            </a:r>
          </a:p>
          <a:p>
            <a:pPr lvl="1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49007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实验一 </a:t>
            </a:r>
            <a:r>
              <a:rPr lang="zh-CN" altLang="zh-CN" dirty="0"/>
              <a:t>启发式搜索算法</a:t>
            </a:r>
            <a:endParaRPr lang="en-US" altLang="zh-CN" dirty="0"/>
          </a:p>
          <a:p>
            <a:endParaRPr lang="zh-CN" altLang="zh-CN" dirty="0"/>
          </a:p>
          <a:p>
            <a:r>
              <a:rPr lang="zh-CN" altLang="zh-CN" b="1" dirty="0"/>
              <a:t>实验二 </a:t>
            </a:r>
            <a:r>
              <a:rPr lang="zh-CN" altLang="en-US" dirty="0"/>
              <a:t>动物专家系统</a:t>
            </a:r>
          </a:p>
        </p:txBody>
      </p:sp>
    </p:spTree>
    <p:extLst>
      <p:ext uri="{BB962C8B-B14F-4D97-AF65-F5344CB8AC3E}">
        <p14:creationId xmlns:p14="http://schemas.microsoft.com/office/powerpoint/2010/main" val="377902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上机安排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6478014"/>
              </p:ext>
            </p:extLst>
          </p:nvPr>
        </p:nvGraphicFramePr>
        <p:xfrm>
          <a:off x="457200" y="1935163"/>
          <a:ext cx="7931223" cy="358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714"/>
                <a:gridCol w="2054860"/>
                <a:gridCol w="2402224"/>
                <a:gridCol w="1779425"/>
              </a:tblGrid>
              <a:tr h="40229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专业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时间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地点</a:t>
                      </a:r>
                      <a:endParaRPr lang="zh-CN" altLang="en-US" dirty="0"/>
                    </a:p>
                  </a:txBody>
                  <a:tcPr/>
                </a:tc>
              </a:tr>
              <a:tr h="69437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计科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r>
                        <a:rPr lang="zh-CN" altLang="en-US" dirty="0" smtClean="0"/>
                        <a:t>周周二</a:t>
                      </a:r>
                      <a:r>
                        <a:rPr lang="en-US" altLang="zh-CN" dirty="0" smtClean="0"/>
                        <a:t>1-2</a:t>
                      </a:r>
                      <a:r>
                        <a:rPr lang="zh-CN" altLang="en-US" dirty="0" smtClean="0"/>
                        <a:t>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8</a:t>
                      </a:r>
                      <a:r>
                        <a:rPr lang="zh-CN" altLang="en-US" dirty="0" smtClean="0"/>
                        <a:t>周周四</a:t>
                      </a:r>
                      <a:r>
                        <a:rPr lang="en-US" altLang="zh-CN" dirty="0" smtClean="0"/>
                        <a:t>1-2</a:t>
                      </a:r>
                      <a:r>
                        <a:rPr lang="zh-CN" altLang="en-US" dirty="0" smtClean="0"/>
                        <a:t>节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dirty="0" smtClean="0"/>
                        <a:t>扬帆楼</a:t>
                      </a:r>
                      <a:r>
                        <a:rPr lang="en-US" altLang="zh-CN" sz="1800" dirty="0" smtClean="0"/>
                        <a:t>201</a:t>
                      </a:r>
                      <a:r>
                        <a:rPr lang="zh-CN" altLang="zh-CN" sz="1800" dirty="0" smtClean="0"/>
                        <a:t>，</a:t>
                      </a:r>
                      <a:r>
                        <a:rPr lang="en-US" altLang="zh-CN" sz="1800" dirty="0" smtClean="0"/>
                        <a:t>205</a:t>
                      </a:r>
                      <a:endParaRPr lang="zh-CN" altLang="en-US" dirty="0"/>
                    </a:p>
                  </a:txBody>
                  <a:tcPr/>
                </a:tc>
              </a:tr>
              <a:tr h="69437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r>
                        <a:rPr lang="zh-CN" altLang="en-US" dirty="0" smtClean="0"/>
                        <a:t>周周二</a:t>
                      </a:r>
                      <a:r>
                        <a:rPr lang="en-US" altLang="zh-CN" dirty="0" smtClean="0"/>
                        <a:t>1-2</a:t>
                      </a:r>
                      <a:r>
                        <a:rPr lang="zh-CN" altLang="en-US" dirty="0" smtClean="0"/>
                        <a:t>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9</a:t>
                      </a:r>
                      <a:r>
                        <a:rPr lang="zh-CN" altLang="en-US" dirty="0" smtClean="0"/>
                        <a:t>周周四</a:t>
                      </a:r>
                      <a:r>
                        <a:rPr lang="en-US" altLang="zh-CN" dirty="0" smtClean="0"/>
                        <a:t>1-2</a:t>
                      </a:r>
                      <a:r>
                        <a:rPr lang="zh-CN" altLang="en-US" dirty="0" smtClean="0"/>
                        <a:t>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dirty="0" smtClean="0"/>
                        <a:t>扬帆楼</a:t>
                      </a:r>
                      <a:r>
                        <a:rPr lang="en-US" altLang="zh-CN" sz="1800" dirty="0" smtClean="0"/>
                        <a:t>201</a:t>
                      </a:r>
                      <a:r>
                        <a:rPr lang="zh-CN" altLang="zh-CN" sz="1800" dirty="0" smtClean="0"/>
                        <a:t>，</a:t>
                      </a:r>
                      <a:r>
                        <a:rPr lang="en-US" altLang="zh-CN" sz="1800" dirty="0" smtClean="0"/>
                        <a:t>205</a:t>
                      </a:r>
                      <a:endParaRPr lang="zh-CN" altLang="en-US" dirty="0"/>
                    </a:p>
                  </a:txBody>
                  <a:tcPr/>
                </a:tc>
              </a:tr>
              <a:tr h="4022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69437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b="1" smtClean="0"/>
                        <a:t>软工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r>
                        <a:rPr lang="zh-CN" altLang="en-US" dirty="0" smtClean="0"/>
                        <a:t>周周二</a:t>
                      </a:r>
                      <a:r>
                        <a:rPr lang="en-US" altLang="zh-CN" dirty="0" smtClean="0"/>
                        <a:t>3-4</a:t>
                      </a:r>
                      <a:r>
                        <a:rPr lang="zh-CN" altLang="en-US" dirty="0" smtClean="0"/>
                        <a:t>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8</a:t>
                      </a:r>
                      <a:r>
                        <a:rPr lang="zh-CN" altLang="en-US" dirty="0" smtClean="0"/>
                        <a:t>周周五</a:t>
                      </a:r>
                      <a:r>
                        <a:rPr lang="en-US" altLang="zh-CN" dirty="0" smtClean="0"/>
                        <a:t>3-4</a:t>
                      </a:r>
                      <a:r>
                        <a:rPr lang="zh-CN" altLang="en-US" dirty="0" smtClean="0"/>
                        <a:t>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dirty="0" smtClean="0"/>
                        <a:t>扬帆楼</a:t>
                      </a:r>
                      <a:r>
                        <a:rPr lang="en-US" altLang="zh-CN" sz="1800" dirty="0" smtClean="0"/>
                        <a:t>201</a:t>
                      </a:r>
                      <a:r>
                        <a:rPr lang="zh-CN" altLang="zh-CN" sz="1800" dirty="0" smtClean="0"/>
                        <a:t>，</a:t>
                      </a:r>
                      <a:r>
                        <a:rPr lang="en-US" altLang="zh-CN" sz="1800" dirty="0" smtClean="0"/>
                        <a:t>205</a:t>
                      </a:r>
                      <a:endParaRPr lang="zh-CN" altLang="en-US" dirty="0"/>
                    </a:p>
                  </a:txBody>
                  <a:tcPr/>
                </a:tc>
              </a:tr>
              <a:tr h="69437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r>
                        <a:rPr lang="zh-CN" altLang="en-US" dirty="0" smtClean="0"/>
                        <a:t>周周二</a:t>
                      </a:r>
                      <a:r>
                        <a:rPr lang="en-US" altLang="zh-CN" dirty="0" smtClean="0"/>
                        <a:t>3-4</a:t>
                      </a:r>
                      <a:r>
                        <a:rPr lang="zh-CN" altLang="en-US" dirty="0" smtClean="0"/>
                        <a:t>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9</a:t>
                      </a:r>
                      <a:r>
                        <a:rPr lang="zh-CN" altLang="en-US" dirty="0" smtClean="0"/>
                        <a:t>周周五</a:t>
                      </a:r>
                      <a:r>
                        <a:rPr lang="en-US" altLang="zh-CN" dirty="0" smtClean="0"/>
                        <a:t>3-4</a:t>
                      </a:r>
                      <a:r>
                        <a:rPr lang="zh-CN" altLang="en-US" dirty="0" smtClean="0"/>
                        <a:t>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dirty="0" smtClean="0"/>
                        <a:t>扬帆楼</a:t>
                      </a:r>
                      <a:r>
                        <a:rPr lang="en-US" altLang="zh-CN" sz="1800" dirty="0" smtClean="0"/>
                        <a:t>201</a:t>
                      </a:r>
                      <a:r>
                        <a:rPr lang="zh-CN" altLang="zh-CN" sz="1800" dirty="0" smtClean="0"/>
                        <a:t>，</a:t>
                      </a:r>
                      <a:r>
                        <a:rPr lang="en-US" altLang="zh-CN" sz="1800" dirty="0" smtClean="0"/>
                        <a:t>205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4104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28</TotalTime>
  <Words>217</Words>
  <Application>Microsoft Office PowerPoint</Application>
  <PresentationFormat>全屏显示(4:3)</PresentationFormat>
  <Paragraphs>53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流畅</vt:lpstr>
      <vt:lpstr>人工智能</vt:lpstr>
      <vt:lpstr>主要内容</vt:lpstr>
      <vt:lpstr>主要参考书目</vt:lpstr>
      <vt:lpstr>主讲   邹婷婷</vt:lpstr>
      <vt:lpstr>课程</vt:lpstr>
      <vt:lpstr>实验内容</vt:lpstr>
      <vt:lpstr>上机安排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zoutt</dc:creator>
  <cp:lastModifiedBy>zoutt</cp:lastModifiedBy>
  <cp:revision>24</cp:revision>
  <dcterms:created xsi:type="dcterms:W3CDTF">2016-09-22T01:44:13Z</dcterms:created>
  <dcterms:modified xsi:type="dcterms:W3CDTF">2020-08-28T01:00:11Z</dcterms:modified>
</cp:coreProperties>
</file>