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4" r:id="rId2"/>
    <p:sldMasterId id="2147483876" r:id="rId3"/>
    <p:sldMasterId id="2147483888" r:id="rId4"/>
    <p:sldMasterId id="2147483900" r:id="rId5"/>
    <p:sldMasterId id="2147483912" r:id="rId6"/>
  </p:sldMasterIdLst>
  <p:sldIdLst>
    <p:sldId id="256" r:id="rId7"/>
    <p:sldId id="257" r:id="rId8"/>
    <p:sldId id="258" r:id="rId9"/>
    <p:sldId id="259" r:id="rId10"/>
    <p:sldId id="260" r:id="rId11"/>
    <p:sldId id="261" r:id="rId12"/>
    <p:sldId id="262" r:id="rId13"/>
    <p:sldId id="263" r:id="rId14"/>
    <p:sldId id="264" r:id="rId15"/>
    <p:sldId id="265" r:id="rId16"/>
    <p:sldId id="267" r:id="rId17"/>
    <p:sldId id="266" r:id="rId18"/>
    <p:sldId id="268" r:id="rId19"/>
    <p:sldId id="269" r:id="rId20"/>
    <p:sldId id="271" r:id="rId21"/>
    <p:sldId id="270"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874"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217337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22197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27230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601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417039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382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2912230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9F500-5BC8-45FD-885A-339904C19493}"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35927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9F500-5BC8-45FD-885A-339904C19493}" type="datetimeFigureOut">
              <a:rPr lang="en-GB" smtClean="0"/>
              <a:t>20/04/2022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474416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9F500-5BC8-45FD-885A-339904C19493}" type="datetimeFigureOut">
              <a:rPr lang="en-GB" smtClean="0"/>
              <a:t>20/04/2022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588510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43000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498160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760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867515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270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2026737844"/>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269063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179785179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892974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9F500-5BC8-45FD-885A-339904C19493}"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3162114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9F500-5BC8-45FD-885A-339904C19493}" type="datetimeFigureOut">
              <a:rPr lang="en-GB" smtClean="0"/>
              <a:t>20/04/2022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233879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9F500-5BC8-45FD-885A-339904C19493}" type="datetimeFigureOut">
              <a:rPr lang="en-GB" smtClean="0"/>
              <a:t>20/04/2022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49074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1631785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366954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27212096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7987761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6868259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20380492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02018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216694689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2892752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9F500-5BC8-45FD-885A-339904C19493}"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6834779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9F500-5BC8-45FD-885A-339904C19493}" type="datetimeFigureOut">
              <a:rPr lang="en-GB" smtClean="0"/>
              <a:t>20/04/2022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50994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932768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9F500-5BC8-45FD-885A-339904C19493}" type="datetimeFigureOut">
              <a:rPr lang="en-GB" smtClean="0"/>
              <a:t>20/04/2022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57230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240736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27554816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42338675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055507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31074229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4393336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37960281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1703764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9F500-5BC8-45FD-885A-339904C19493}"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9187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9F500-5BC8-45FD-885A-339904C19493}"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0461032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9F500-5BC8-45FD-885A-339904C19493}" type="datetimeFigureOut">
              <a:rPr lang="en-GB" smtClean="0"/>
              <a:t>20/04/2022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1107009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9F500-5BC8-45FD-885A-339904C19493}" type="datetimeFigureOut">
              <a:rPr lang="en-GB" smtClean="0"/>
              <a:t>20/04/2022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28747829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5810851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1151745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4918035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8474865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C15A3651-7FF0-4CE7-8F0D-F30F5706E102}"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198682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081450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9643876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3691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9F500-5BC8-45FD-885A-339904C19493}" type="datetimeFigureOut">
              <a:rPr lang="en-GB" smtClean="0"/>
              <a:t>20/04/2022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4798682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9F500-5BC8-45FD-885A-339904C19493}" type="datetimeFigureOut">
              <a:rPr lang="en-GB" smtClean="0"/>
              <a:t>20/04/2022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8519586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9F500-5BC8-45FD-885A-339904C19493}" type="datetimeFigureOut">
              <a:rPr lang="en-GB" smtClean="0"/>
              <a:t>20/04/2022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5A3651-7FF0-4CE7-8F0D-F30F5706E102}"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86220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69F500-5BC8-45FD-885A-339904C19493}" type="datetimeFigureOut">
              <a:rPr lang="en-GB" smtClean="0"/>
              <a:t>20/04/2022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7042693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001892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8403464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0237809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9F500-5BC8-45FD-885A-339904C19493}"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59107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9F500-5BC8-45FD-885A-339904C19493}" type="datetimeFigureOut">
              <a:rPr lang="en-GB" smtClean="0"/>
              <a:t>20/04/2022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02924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376158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9F500-5BC8-45FD-885A-339904C19493}" type="datetimeFigureOut">
              <a:rPr lang="en-GB" smtClean="0"/>
              <a:t>20/04/2022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5A3651-7FF0-4CE7-8F0D-F30F5706E102}" type="slidenum">
              <a:rPr lang="en-GB" smtClean="0"/>
              <a:t>‹#›</a:t>
            </a:fld>
            <a:endParaRPr lang="en-GB"/>
          </a:p>
        </p:txBody>
      </p:sp>
    </p:spTree>
    <p:extLst>
      <p:ext uri="{BB962C8B-B14F-4D97-AF65-F5344CB8AC3E}">
        <p14:creationId xmlns:p14="http://schemas.microsoft.com/office/powerpoint/2010/main" val="128147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4.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1549984218"/>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5A3651-7FF0-4CE7-8F0D-F30F5706E102}" type="slidenum">
              <a:rPr lang="en-GB" smtClean="0"/>
              <a:t>‹#›</a:t>
            </a:fld>
            <a:endParaRPr lang="en-GB"/>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688050"/>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717794300"/>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774536540"/>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15A3651-7FF0-4CE7-8F0D-F30F5706E102}" type="slidenum">
              <a:rPr lang="en-GB" smtClean="0"/>
              <a:t>‹#›</a:t>
            </a:fld>
            <a:endParaRPr lang="en-GB"/>
          </a:p>
        </p:txBody>
      </p:sp>
    </p:spTree>
    <p:extLst>
      <p:ext uri="{BB962C8B-B14F-4D97-AF65-F5344CB8AC3E}">
        <p14:creationId xmlns:p14="http://schemas.microsoft.com/office/powerpoint/2010/main" val="1506911497"/>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969F500-5BC8-45FD-885A-339904C19493}" type="datetimeFigureOut">
              <a:rPr lang="en-GB" smtClean="0"/>
              <a:t>20/04/2022</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15A3651-7FF0-4CE7-8F0D-F30F5706E102}"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6566493"/>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8" Type="http://schemas.openxmlformats.org/officeDocument/2006/relationships/hyperlink" Target="https://www.ibm.com/topics/smart-contracts" TargetMode="External"/><Relationship Id="rId3" Type="http://schemas.openxmlformats.org/officeDocument/2006/relationships/hyperlink" Target="https://mobileappdevster.medium.com/traditional-vs-modern-document-management-system-f898af1a9c54" TargetMode="External"/><Relationship Id="rId7" Type="http://schemas.openxmlformats.org/officeDocument/2006/relationships/hyperlink" Target="https://originstamp.com/blog/top-8-blockchain-applications-for-documents/" TargetMode="External"/><Relationship Id="rId2" Type="http://schemas.openxmlformats.org/officeDocument/2006/relationships/hyperlink" Target="https://www.ibm.com/topics/document-management" TargetMode="External"/><Relationship Id="rId1" Type="http://schemas.openxmlformats.org/officeDocument/2006/relationships/slideLayout" Target="../slideLayouts/slideLayout45.xml"/><Relationship Id="rId6" Type="http://schemas.openxmlformats.org/officeDocument/2006/relationships/hyperlink" Target="https://www.ironmountain.com/resources/general-articles/w/what-is-blockchain-and-why-should-records-management-professionals-care" TargetMode="External"/><Relationship Id="rId5" Type="http://schemas.openxmlformats.org/officeDocument/2006/relationships/hyperlink" Target="https://www.aiim.org/what-is-document-imaging" TargetMode="External"/><Relationship Id="rId10" Type="http://schemas.openxmlformats.org/officeDocument/2006/relationships/hyperlink" Target="https://github.com/Zaryab-Programmer/dapp-authentication" TargetMode="External"/><Relationship Id="rId4" Type="http://schemas.openxmlformats.org/officeDocument/2006/relationships/hyperlink" Target="https://ethereum.org/en/dapps/" TargetMode="External"/><Relationship Id="rId9" Type="http://schemas.openxmlformats.org/officeDocument/2006/relationships/hyperlink" Target="https://medium.com/coinmonks/how-to-do-authentication-in-decentralized-application-dapp-d9bc66b6249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1E59A7E-55C8-4B17-8338-45527DA91251}"/>
              </a:ext>
            </a:extLst>
          </p:cNvPr>
          <p:cNvPicPr>
            <a:picLocks noChangeAspect="1"/>
          </p:cNvPicPr>
          <p:nvPr/>
        </p:nvPicPr>
        <p:blipFill>
          <a:blip r:embed="rId2"/>
          <a:stretch>
            <a:fillRect/>
          </a:stretch>
        </p:blipFill>
        <p:spPr>
          <a:xfrm>
            <a:off x="8245642" y="4596285"/>
            <a:ext cx="233689" cy="2077231"/>
          </a:xfrm>
          <a:prstGeom prst="rect">
            <a:avLst/>
          </a:prstGeom>
        </p:spPr>
      </p:pic>
      <p:sp>
        <p:nvSpPr>
          <p:cNvPr id="5" name="TextBox 4">
            <a:extLst>
              <a:ext uri="{FF2B5EF4-FFF2-40B4-BE49-F238E27FC236}">
                <a16:creationId xmlns:a16="http://schemas.microsoft.com/office/drawing/2014/main" id="{08535862-7143-406D-B0CC-35C273A54A84}"/>
              </a:ext>
            </a:extLst>
          </p:cNvPr>
          <p:cNvSpPr txBox="1"/>
          <p:nvPr/>
        </p:nvSpPr>
        <p:spPr>
          <a:xfrm>
            <a:off x="0" y="0"/>
            <a:ext cx="12192000" cy="3959930"/>
          </a:xfrm>
          <a:prstGeom prst="rect">
            <a:avLst/>
          </a:prstGeom>
          <a:noFill/>
        </p:spPr>
        <p:txBody>
          <a:bodyPr wrap="square">
            <a:spAutoFit/>
          </a:bodyPr>
          <a:lstStyle/>
          <a:p>
            <a:pPr algn="ctr">
              <a:lnSpc>
                <a:spcPct val="107000"/>
              </a:lnSpc>
              <a:spcAft>
                <a:spcPts val="800"/>
              </a:spcAft>
            </a:pPr>
            <a:r>
              <a:rPr lang="en-GB" sz="1800" b="1" dirty="0">
                <a:effectLst/>
                <a:latin typeface="Bookman Old Style" panose="02050604050505020204" pitchFamily="18" charset="0"/>
                <a:ea typeface="Calibri" panose="020F0502020204030204" pitchFamily="34" charset="0"/>
                <a:cs typeface="Mangal" panose="02040503050203030202" pitchFamily="18" charset="0"/>
              </a:rPr>
              <a:t>NATIONAL INSTITUTE OF TECHNOLOGY SILCHAR</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b="1" dirty="0" err="1">
                <a:effectLst/>
                <a:latin typeface="Bookman Old Style" panose="02050604050505020204" pitchFamily="18" charset="0"/>
                <a:ea typeface="Calibri" panose="020F0502020204030204" pitchFamily="34" charset="0"/>
                <a:cs typeface="Mangal" panose="02040503050203030202" pitchFamily="18" charset="0"/>
              </a:rPr>
              <a:t>Cachar</a:t>
            </a:r>
            <a:r>
              <a:rPr lang="en-GB" sz="1800" b="1" dirty="0">
                <a:effectLst/>
                <a:latin typeface="Bookman Old Style" panose="02050604050505020204" pitchFamily="18" charset="0"/>
                <a:ea typeface="Calibri" panose="020F0502020204030204" pitchFamily="34" charset="0"/>
                <a:cs typeface="Mangal" panose="02040503050203030202" pitchFamily="18" charset="0"/>
              </a:rPr>
              <a:t>, Assam</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b="1" dirty="0">
                <a:effectLst/>
                <a:latin typeface="Bookman Old Style" panose="02050604050505020204" pitchFamily="18" charset="0"/>
                <a:ea typeface="Calibri" panose="020F0502020204030204" pitchFamily="34" charset="0"/>
                <a:cs typeface="Mangal" panose="02040503050203030202" pitchFamily="18" charset="0"/>
              </a:rPr>
              <a:t> </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b="1" dirty="0">
                <a:effectLst/>
                <a:latin typeface="Bookman Old Style" panose="02050604050505020204" pitchFamily="18" charset="0"/>
                <a:ea typeface="Calibri" panose="020F0502020204030204" pitchFamily="34" charset="0"/>
                <a:cs typeface="Mangal" panose="02040503050203030202" pitchFamily="18" charset="0"/>
              </a:rPr>
              <a:t> B.Tech. </a:t>
            </a:r>
            <a:r>
              <a:rPr lang="en-GB" sz="1800" b="1" dirty="0" err="1">
                <a:effectLst/>
                <a:latin typeface="Bookman Old Style" panose="02050604050505020204" pitchFamily="18" charset="0"/>
                <a:ea typeface="Calibri" panose="020F0502020204030204" pitchFamily="34" charset="0"/>
                <a:cs typeface="Mangal" panose="02040503050203030202" pitchFamily="18" charset="0"/>
              </a:rPr>
              <a:t>VI</a:t>
            </a:r>
            <a:r>
              <a:rPr lang="en-GB" sz="1800" b="1" baseline="30000" dirty="0" err="1">
                <a:effectLst/>
                <a:latin typeface="Bookman Old Style" panose="02050604050505020204" pitchFamily="18" charset="0"/>
                <a:ea typeface="Calibri" panose="020F0502020204030204" pitchFamily="34" charset="0"/>
                <a:cs typeface="Mangal" panose="02040503050203030202" pitchFamily="18" charset="0"/>
              </a:rPr>
              <a:t>th</a:t>
            </a:r>
            <a:r>
              <a:rPr lang="en-GB" sz="1800" b="1" dirty="0">
                <a:effectLst/>
                <a:latin typeface="Bookman Old Style" panose="02050604050505020204" pitchFamily="18" charset="0"/>
                <a:ea typeface="Calibri" panose="020F0502020204030204" pitchFamily="34" charset="0"/>
                <a:cs typeface="Mangal" panose="02040503050203030202" pitchFamily="18" charset="0"/>
              </a:rPr>
              <a:t> Sem</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b="1" dirty="0">
                <a:effectLst/>
                <a:latin typeface="Bookman Old Style" panose="02050604050505020204" pitchFamily="18" charset="0"/>
                <a:ea typeface="Calibri" panose="020F0502020204030204" pitchFamily="34" charset="0"/>
                <a:cs typeface="Mangal" panose="02040503050203030202" pitchFamily="18" charset="0"/>
              </a:rPr>
              <a:t> </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dirty="0">
                <a:effectLst/>
                <a:latin typeface="Bookman Old Style" panose="02050604050505020204" pitchFamily="18" charset="0"/>
                <a:ea typeface="Calibri" panose="020F0502020204030204" pitchFamily="34" charset="0"/>
                <a:cs typeface="Mangal" panose="02040503050203030202" pitchFamily="18" charset="0"/>
              </a:rPr>
              <a:t> </a:t>
            </a:r>
            <a:r>
              <a:rPr lang="en-GB" sz="1800" b="1" dirty="0">
                <a:effectLst/>
                <a:latin typeface="Bookman Old Style" panose="02050604050505020204" pitchFamily="18" charset="0"/>
                <a:ea typeface="Calibri" panose="020F0502020204030204" pitchFamily="34" charset="0"/>
                <a:cs typeface="Mangal" panose="02040503050203030202" pitchFamily="18" charset="0"/>
              </a:rPr>
              <a:t>Subject Code:</a:t>
            </a:r>
            <a:r>
              <a:rPr lang="en-GB" sz="1800" dirty="0">
                <a:effectLst/>
                <a:latin typeface="Bookman Old Style" panose="02050604050505020204" pitchFamily="18" charset="0"/>
                <a:ea typeface="Calibri" panose="020F0502020204030204" pitchFamily="34" charset="0"/>
                <a:cs typeface="Mangal" panose="02040503050203030202" pitchFamily="18" charset="0"/>
              </a:rPr>
              <a:t> CS-382</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b="1" dirty="0">
                <a:effectLst/>
                <a:latin typeface="Bookman Old Style" panose="02050604050505020204" pitchFamily="18" charset="0"/>
                <a:ea typeface="Calibri" panose="020F0502020204030204" pitchFamily="34" charset="0"/>
                <a:cs typeface="Mangal" panose="02040503050203030202" pitchFamily="18" charset="0"/>
              </a:rPr>
              <a:t>Subject Name:</a:t>
            </a:r>
            <a:r>
              <a:rPr lang="en-GB" sz="1800" dirty="0">
                <a:effectLst/>
                <a:latin typeface="Bookman Old Style" panose="02050604050505020204" pitchFamily="18" charset="0"/>
                <a:ea typeface="Calibri" panose="020F0502020204030204" pitchFamily="34" charset="0"/>
                <a:cs typeface="Mangal" panose="02040503050203030202" pitchFamily="18" charset="0"/>
              </a:rPr>
              <a:t> Introduction to Blockchain</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dirty="0">
                <a:effectLst/>
                <a:latin typeface="Bookman Old Style" panose="02050604050505020204" pitchFamily="18" charset="0"/>
                <a:ea typeface="Calibri" panose="020F0502020204030204" pitchFamily="34" charset="0"/>
                <a:cs typeface="Mangal" panose="02040503050203030202" pitchFamily="18" charset="0"/>
              </a:rPr>
              <a:t> </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GB" sz="1800" dirty="0">
                <a:effectLst/>
                <a:latin typeface="Bookman Old Style" panose="02050604050505020204" pitchFamily="18" charset="0"/>
                <a:ea typeface="Calibri" panose="020F0502020204030204" pitchFamily="34" charset="0"/>
                <a:cs typeface="Mangal" panose="02040503050203030202" pitchFamily="18" charset="0"/>
              </a:rPr>
              <a:t> </a:t>
            </a:r>
            <a:r>
              <a:rPr lang="en-GB" sz="1800" b="1" dirty="0">
                <a:effectLst/>
                <a:latin typeface="Bookman Old Style" panose="02050604050505020204" pitchFamily="18" charset="0"/>
                <a:ea typeface="Calibri" panose="020F0502020204030204" pitchFamily="34" charset="0"/>
                <a:cs typeface="Mangal" panose="02040503050203030202" pitchFamily="18" charset="0"/>
              </a:rPr>
              <a:t>Topic:</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algn="ctr"/>
            <a:r>
              <a:rPr lang="en-GB" sz="1800" dirty="0">
                <a:effectLst/>
                <a:latin typeface="Bookman Old Style" panose="02050604050505020204" pitchFamily="18" charset="0"/>
                <a:ea typeface="Calibri" panose="020F0502020204030204" pitchFamily="34" charset="0"/>
                <a:cs typeface="Mangal" panose="02040503050203030202" pitchFamily="18" charset="0"/>
              </a:rPr>
              <a:t>Implementation of </a:t>
            </a:r>
            <a:r>
              <a:rPr lang="en-GB" sz="1800" dirty="0" err="1">
                <a:effectLst/>
                <a:latin typeface="Bookman Old Style" panose="02050604050505020204" pitchFamily="18" charset="0"/>
                <a:ea typeface="Calibri" panose="020F0502020204030204" pitchFamily="34" charset="0"/>
                <a:cs typeface="Mangal" panose="02040503050203030202" pitchFamily="18" charset="0"/>
              </a:rPr>
              <a:t>dApp</a:t>
            </a:r>
            <a:r>
              <a:rPr lang="en-GB" sz="1800" dirty="0">
                <a:effectLst/>
                <a:latin typeface="Bookman Old Style" panose="02050604050505020204" pitchFamily="18" charset="0"/>
                <a:ea typeface="Calibri" panose="020F0502020204030204" pitchFamily="34" charset="0"/>
                <a:cs typeface="Mangal" panose="02040503050203030202" pitchFamily="18" charset="0"/>
              </a:rPr>
              <a:t> for Document Management System</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049C00B1-B10A-4FDB-A1A1-474B7CB14161}"/>
              </a:ext>
            </a:extLst>
          </p:cNvPr>
          <p:cNvSpPr txBox="1"/>
          <p:nvPr/>
        </p:nvSpPr>
        <p:spPr>
          <a:xfrm>
            <a:off x="8362486" y="5093991"/>
            <a:ext cx="6096000" cy="1764009"/>
          </a:xfrm>
          <a:prstGeom prst="rect">
            <a:avLst/>
          </a:prstGeom>
          <a:noFill/>
        </p:spPr>
        <p:txBody>
          <a:bodyPr wrap="square">
            <a:spAutoFit/>
          </a:bodyPr>
          <a:lstStyle/>
          <a:p>
            <a:pPr algn="just">
              <a:lnSpc>
                <a:spcPct val="107000"/>
              </a:lnSpc>
              <a:spcAft>
                <a:spcPts val="800"/>
              </a:spcAft>
            </a:pPr>
            <a:r>
              <a:rPr lang="en-GB" sz="1600" b="1" dirty="0">
                <a:effectLst/>
                <a:latin typeface="Bookman Old Style" panose="02050604050505020204" pitchFamily="18" charset="0"/>
                <a:ea typeface="Calibri" panose="020F0502020204030204" pitchFamily="34" charset="0"/>
                <a:cs typeface="Mangal" panose="02040503050203030202" pitchFamily="18" charset="0"/>
              </a:rPr>
              <a:t>Presentation By:</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Bookman Old Style" panose="02050604050505020204" pitchFamily="18" charset="0"/>
              <a:buAutoNum type="arabicPeriod"/>
              <a:tabLst>
                <a:tab pos="2070735" algn="l"/>
              </a:tabLst>
            </a:pPr>
            <a:r>
              <a:rPr lang="en-GB" sz="1600" dirty="0">
                <a:effectLst/>
                <a:latin typeface="Calibri" panose="020F0502020204030204" pitchFamily="34" charset="0"/>
                <a:ea typeface="Calibri" panose="020F0502020204030204" pitchFamily="34" charset="0"/>
                <a:cs typeface="Mangal" panose="02040503050203030202" pitchFamily="18" charset="0"/>
              </a:rPr>
              <a:t>Ankur Upadhyay			- 1912117</a:t>
            </a:r>
          </a:p>
          <a:p>
            <a:pPr marL="342900" lvl="0" indent="-342900">
              <a:lnSpc>
                <a:spcPct val="107000"/>
              </a:lnSpc>
              <a:buFont typeface="Bookman Old Style" panose="02050604050505020204" pitchFamily="18" charset="0"/>
              <a:buAutoNum type="arabicPeriod"/>
              <a:tabLst>
                <a:tab pos="2070735" algn="l"/>
              </a:tabLst>
            </a:pPr>
            <a:r>
              <a:rPr lang="en-GB" sz="1600" dirty="0" err="1">
                <a:effectLst/>
                <a:latin typeface="Calibri" panose="020F0502020204030204" pitchFamily="34" charset="0"/>
                <a:ea typeface="Calibri" panose="020F0502020204030204" pitchFamily="34" charset="0"/>
                <a:cs typeface="Mangal" panose="02040503050203030202" pitchFamily="18" charset="0"/>
              </a:rPr>
              <a:t>Nazibul</a:t>
            </a:r>
            <a:r>
              <a:rPr lang="en-GB" sz="1600" dirty="0">
                <a:effectLst/>
                <a:latin typeface="Calibri" panose="020F0502020204030204" pitchFamily="34" charset="0"/>
                <a:ea typeface="Calibri" panose="020F0502020204030204" pitchFamily="34" charset="0"/>
                <a:cs typeface="Mangal" panose="02040503050203030202" pitchFamily="18" charset="0"/>
              </a:rPr>
              <a:t> Omar			- 1912118</a:t>
            </a:r>
          </a:p>
          <a:p>
            <a:pPr marL="342900" lvl="0" indent="-342900">
              <a:lnSpc>
                <a:spcPct val="107000"/>
              </a:lnSpc>
              <a:buFont typeface="Bookman Old Style" panose="02050604050505020204" pitchFamily="18" charset="0"/>
              <a:buAutoNum type="arabicPeriod"/>
              <a:tabLst>
                <a:tab pos="2070735" algn="l"/>
              </a:tabLst>
            </a:pPr>
            <a:r>
              <a:rPr lang="en-GB" sz="1600" dirty="0" err="1">
                <a:effectLst/>
                <a:latin typeface="Calibri" panose="020F0502020204030204" pitchFamily="34" charset="0"/>
                <a:ea typeface="Calibri" panose="020F0502020204030204" pitchFamily="34" charset="0"/>
                <a:cs typeface="Mangal" panose="02040503050203030202" pitchFamily="18" charset="0"/>
              </a:rPr>
              <a:t>Sukh</a:t>
            </a:r>
            <a:r>
              <a:rPr lang="en-GB" sz="1600" dirty="0">
                <a:effectLst/>
                <a:latin typeface="Calibri" panose="020F0502020204030204" pitchFamily="34" charset="0"/>
                <a:ea typeface="Calibri" panose="020F0502020204030204" pitchFamily="34" charset="0"/>
                <a:cs typeface="Mangal" panose="02040503050203030202" pitchFamily="18" charset="0"/>
              </a:rPr>
              <a:t> Dev Suthar			- 1912119</a:t>
            </a:r>
          </a:p>
          <a:p>
            <a:pPr marL="342900" lvl="0" indent="-342900">
              <a:lnSpc>
                <a:spcPct val="107000"/>
              </a:lnSpc>
              <a:buFont typeface="Bookman Old Style" panose="02050604050505020204" pitchFamily="18" charset="0"/>
              <a:buAutoNum type="arabicPeriod"/>
              <a:tabLst>
                <a:tab pos="2070735" algn="l"/>
              </a:tabLst>
            </a:pPr>
            <a:r>
              <a:rPr lang="en-GB" sz="1600" dirty="0" err="1">
                <a:effectLst/>
                <a:latin typeface="Calibri" panose="020F0502020204030204" pitchFamily="34" charset="0"/>
                <a:ea typeface="Calibri" panose="020F0502020204030204" pitchFamily="34" charset="0"/>
                <a:cs typeface="Mangal" panose="02040503050203030202" pitchFamily="18" charset="0"/>
              </a:rPr>
              <a:t>Prottay</a:t>
            </a:r>
            <a:r>
              <a:rPr lang="en-GB" sz="1600" dirty="0">
                <a:effectLst/>
                <a:latin typeface="Calibri" panose="020F0502020204030204" pitchFamily="34" charset="0"/>
                <a:ea typeface="Calibri" panose="020F0502020204030204" pitchFamily="34" charset="0"/>
                <a:cs typeface="Mangal" panose="02040503050203030202" pitchFamily="18" charset="0"/>
              </a:rPr>
              <a:t> Kumar </a:t>
            </a:r>
            <a:r>
              <a:rPr lang="en-GB" sz="1600" dirty="0" err="1">
                <a:effectLst/>
                <a:latin typeface="Calibri" panose="020F0502020204030204" pitchFamily="34" charset="0"/>
                <a:ea typeface="Calibri" panose="020F0502020204030204" pitchFamily="34" charset="0"/>
                <a:cs typeface="Mangal" panose="02040503050203030202" pitchFamily="18" charset="0"/>
              </a:rPr>
              <a:t>Adhikary</a:t>
            </a:r>
            <a:r>
              <a:rPr lang="en-GB" sz="1600" dirty="0">
                <a:effectLst/>
                <a:latin typeface="Calibri" panose="020F0502020204030204" pitchFamily="34" charset="0"/>
                <a:ea typeface="Calibri" panose="020F0502020204030204" pitchFamily="34" charset="0"/>
                <a:cs typeface="Mangal" panose="02040503050203030202" pitchFamily="18" charset="0"/>
              </a:rPr>
              <a:t>	- 1912157</a:t>
            </a:r>
          </a:p>
          <a:p>
            <a:pPr marL="342900" lvl="0" indent="-342900">
              <a:lnSpc>
                <a:spcPct val="107000"/>
              </a:lnSpc>
              <a:spcAft>
                <a:spcPts val="800"/>
              </a:spcAft>
              <a:buFont typeface="Bookman Old Style" panose="02050604050505020204" pitchFamily="18" charset="0"/>
              <a:buAutoNum type="arabicPeriod"/>
              <a:tabLst>
                <a:tab pos="2070735" algn="l"/>
              </a:tabLst>
            </a:pPr>
            <a:r>
              <a:rPr lang="en-GB" sz="1600" dirty="0">
                <a:effectLst/>
                <a:latin typeface="Calibri" panose="020F0502020204030204" pitchFamily="34" charset="0"/>
                <a:ea typeface="Calibri" panose="020F0502020204030204" pitchFamily="34" charset="0"/>
                <a:cs typeface="Mangal" panose="02040503050203030202" pitchFamily="18" charset="0"/>
              </a:rPr>
              <a:t>Subhojit Ghimire			- 1912160</a:t>
            </a:r>
          </a:p>
        </p:txBody>
      </p:sp>
    </p:spTree>
    <p:extLst>
      <p:ext uri="{BB962C8B-B14F-4D97-AF65-F5344CB8AC3E}">
        <p14:creationId xmlns:p14="http://schemas.microsoft.com/office/powerpoint/2010/main" val="328828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12F1-A28F-4927-9F28-91879EDFA48D}"/>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rPr>
              <a:t>SMART CONTRACT DESIGN TO AUTHENTICATE USER IN DAPP</a:t>
            </a:r>
            <a:endParaRPr lang="en-GB" sz="3600" dirty="0"/>
          </a:p>
        </p:txBody>
      </p:sp>
      <p:sp>
        <p:nvSpPr>
          <p:cNvPr id="4" name="TextBox 3">
            <a:extLst>
              <a:ext uri="{FF2B5EF4-FFF2-40B4-BE49-F238E27FC236}">
                <a16:creationId xmlns:a16="http://schemas.microsoft.com/office/drawing/2014/main" id="{69FD7968-D4DF-480D-8B86-55C2B9C5CB23}"/>
              </a:ext>
            </a:extLst>
          </p:cNvPr>
          <p:cNvSpPr txBox="1"/>
          <p:nvPr/>
        </p:nvSpPr>
        <p:spPr>
          <a:xfrm>
            <a:off x="0" y="2311821"/>
            <a:ext cx="12192000" cy="1264642"/>
          </a:xfrm>
          <a:prstGeom prst="rect">
            <a:avLst/>
          </a:prstGeom>
          <a:noFill/>
        </p:spPr>
        <p:txBody>
          <a:bodyPr wrap="square">
            <a:spAutoFit/>
          </a:bodyPr>
          <a:lstStyle/>
          <a:p>
            <a:pPr marL="342900" lvl="0" indent="-342900" algn="just">
              <a:lnSpc>
                <a:spcPct val="107000"/>
              </a:lnSpc>
              <a:buFont typeface="+mj-lt"/>
              <a:buAutoNum type="arabicPeriod"/>
            </a:pPr>
            <a:r>
              <a:rPr lang="en-GB" sz="1800" b="1" dirty="0">
                <a:effectLst/>
                <a:latin typeface="Calibri" panose="020F0502020204030204" pitchFamily="34" charset="0"/>
                <a:ea typeface="Calibri" panose="020F0502020204030204" pitchFamily="34" charset="0"/>
                <a:cs typeface="Calibri" panose="020F0502020204030204" pitchFamily="34" charset="0"/>
              </a:rPr>
              <a:t>Authentication Smart Contract:</a:t>
            </a:r>
            <a:r>
              <a:rPr lang="en-GB" sz="1800" dirty="0">
                <a:effectLst/>
                <a:latin typeface="Calibri" panose="020F0502020204030204" pitchFamily="34" charset="0"/>
                <a:ea typeface="Calibri" panose="020F0502020204030204" pitchFamily="34" charset="0"/>
                <a:cs typeface="Calibri" panose="020F0502020204030204" pitchFamily="34" charset="0"/>
              </a:rPr>
              <a:t> This smart contract lets the user register or login themselves on the DMS.</a:t>
            </a:r>
            <a:endParaRPr lang="en-GB"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mj-lt"/>
              <a:buAutoNum type="arabicPeriod"/>
            </a:pP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GB" sz="1800" b="1" dirty="0">
                <a:effectLst/>
                <a:latin typeface="Calibri" panose="020F0502020204030204" pitchFamily="34" charset="0"/>
                <a:ea typeface="Calibri" panose="020F0502020204030204" pitchFamily="34" charset="0"/>
                <a:cs typeface="Calibri" panose="020F0502020204030204" pitchFamily="34" charset="0"/>
              </a:rPr>
              <a:t>Document Management Smart Contract:</a:t>
            </a:r>
            <a:r>
              <a:rPr lang="en-GB" sz="1800" dirty="0">
                <a:effectLst/>
                <a:latin typeface="Calibri" panose="020F0502020204030204" pitchFamily="34" charset="0"/>
                <a:ea typeface="Calibri" panose="020F0502020204030204" pitchFamily="34" charset="0"/>
                <a:cs typeface="Calibri" panose="020F0502020204030204" pitchFamily="34" charset="0"/>
              </a:rPr>
              <a:t> This smart contract lets users manage their documents on the DMS. Specifically, it allows users to upload, delete and get all the documents.</a:t>
            </a:r>
            <a:endParaRPr lang="en-GB"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987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12F1-A28F-4927-9F28-91879EDFA48D}"/>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rPr>
              <a:t>AUTHENTICATION CONTRACT</a:t>
            </a:r>
            <a:endParaRPr lang="en-GB" sz="3600" dirty="0"/>
          </a:p>
        </p:txBody>
      </p:sp>
      <p:sp>
        <p:nvSpPr>
          <p:cNvPr id="5" name="TextBox 4">
            <a:extLst>
              <a:ext uri="{FF2B5EF4-FFF2-40B4-BE49-F238E27FC236}">
                <a16:creationId xmlns:a16="http://schemas.microsoft.com/office/drawing/2014/main" id="{28FB5F14-7C05-4EE6-9E61-F43644539866}"/>
              </a:ext>
            </a:extLst>
          </p:cNvPr>
          <p:cNvSpPr txBox="1"/>
          <p:nvPr/>
        </p:nvSpPr>
        <p:spPr>
          <a:xfrm>
            <a:off x="0" y="4081021"/>
            <a:ext cx="6641432" cy="2375009"/>
          </a:xfrm>
          <a:prstGeom prst="rect">
            <a:avLst/>
          </a:prstGeom>
          <a:noFill/>
        </p:spPr>
        <p:txBody>
          <a:bodyPr wrap="square">
            <a:spAutoFit/>
          </a:bodyPr>
          <a:lstStyle/>
          <a:p>
            <a:pPr marL="457200">
              <a:lnSpc>
                <a:spcPts val="1425"/>
              </a:lnSpc>
              <a:spcAft>
                <a:spcPts val="800"/>
              </a:spcAft>
            </a:pPr>
            <a:r>
              <a:rPr lang="en-GB" sz="20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struct</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err="1">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userDetails</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Mangal" panose="020B0502040204020203" pitchFamily="18" charset="0"/>
            </a:endParaRPr>
          </a:p>
          <a:p>
            <a:pPr marL="457200">
              <a:lnSpc>
                <a:spcPts val="1425"/>
              </a:lnSpc>
              <a:spcAft>
                <a:spcPts val="800"/>
              </a:spcAf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addr</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ffectLst/>
              <a:latin typeface="Calibri" panose="020F0502020204030204" pitchFamily="34" charset="0"/>
              <a:ea typeface="Calibri" panose="020F0502020204030204" pitchFamily="34" charset="0"/>
              <a:cs typeface="Mangal" panose="020B0502040204020203" pitchFamily="18" charset="0"/>
            </a:endParaRPr>
          </a:p>
          <a:p>
            <a:pPr marL="457200">
              <a:lnSpc>
                <a:spcPts val="1425"/>
              </a:lnSpc>
              <a:spcAft>
                <a:spcPts val="800"/>
              </a:spcAf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name;</a:t>
            </a:r>
            <a:endParaRPr lang="en-GB" sz="2000" dirty="0">
              <a:effectLst/>
              <a:latin typeface="Calibri" panose="020F0502020204030204" pitchFamily="34" charset="0"/>
              <a:ea typeface="Calibri" panose="020F0502020204030204" pitchFamily="34" charset="0"/>
              <a:cs typeface="Mangal" panose="020B0502040204020203" pitchFamily="18" charset="0"/>
            </a:endParaRPr>
          </a:p>
          <a:p>
            <a:pPr marL="457200">
              <a:lnSpc>
                <a:spcPts val="1425"/>
              </a:lnSpc>
              <a:spcAft>
                <a:spcPts val="800"/>
              </a:spcAf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password;</a:t>
            </a:r>
            <a:endParaRPr lang="en-GB" sz="2000" dirty="0">
              <a:effectLst/>
              <a:latin typeface="Calibri" panose="020F0502020204030204" pitchFamily="34" charset="0"/>
              <a:ea typeface="Calibri" panose="020F0502020204030204" pitchFamily="34" charset="0"/>
              <a:cs typeface="Mangal" panose="020B0502040204020203" pitchFamily="18" charset="0"/>
            </a:endParaRPr>
          </a:p>
          <a:p>
            <a:pPr marL="457200">
              <a:lnSpc>
                <a:spcPts val="1425"/>
              </a:lnSpc>
              <a:spcAft>
                <a:spcPts val="800"/>
              </a:spcAf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bool</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isUserLoggedIn</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ffectLst/>
              <a:latin typeface="Calibri" panose="020F0502020204030204" pitchFamily="34" charset="0"/>
              <a:ea typeface="Calibri" panose="020F0502020204030204" pitchFamily="34" charset="0"/>
              <a:cs typeface="Mangal" panose="020B0502040204020203" pitchFamily="18" charset="0"/>
            </a:endParaRPr>
          </a:p>
          <a:p>
            <a:pPr marL="457200">
              <a:lnSpc>
                <a:spcPts val="1425"/>
              </a:lnSpc>
              <a:spcAft>
                <a:spcPts val="800"/>
              </a:spcAf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ffectLst/>
              <a:latin typeface="Calibri" panose="020F0502020204030204" pitchFamily="34" charset="0"/>
              <a:ea typeface="Calibri" panose="020F0502020204030204" pitchFamily="34" charset="0"/>
              <a:cs typeface="Mangal" panose="020B0502040204020203" pitchFamily="18" charset="0"/>
            </a:endParaRPr>
          </a:p>
          <a:p>
            <a:pPr marL="457200">
              <a:lnSpc>
                <a:spcPts val="1425"/>
              </a:lnSpc>
              <a:spcAft>
                <a:spcPts val="800"/>
              </a:spcAf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Mangal" panose="020B0502040204020203" pitchFamily="18" charset="0"/>
            </a:endParaRPr>
          </a:p>
          <a:p>
            <a:r>
              <a:rPr lang="en-GB" sz="20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mapping</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=&gt; </a:t>
            </a:r>
            <a:r>
              <a:rPr lang="en-GB" sz="20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userDetails</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20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a:t>
            </a:r>
            <a:endParaRPr lang="en-GB" sz="2000" dirty="0"/>
          </a:p>
        </p:txBody>
      </p:sp>
      <p:sp>
        <p:nvSpPr>
          <p:cNvPr id="6" name="TextBox 5">
            <a:extLst>
              <a:ext uri="{FF2B5EF4-FFF2-40B4-BE49-F238E27FC236}">
                <a16:creationId xmlns:a16="http://schemas.microsoft.com/office/drawing/2014/main" id="{F01B102C-61E7-49B0-9B6C-44FA36DD692F}"/>
              </a:ext>
            </a:extLst>
          </p:cNvPr>
          <p:cNvSpPr txBox="1"/>
          <p:nvPr/>
        </p:nvSpPr>
        <p:spPr>
          <a:xfrm>
            <a:off x="3031958" y="3846021"/>
            <a:ext cx="6128084" cy="470000"/>
          </a:xfrm>
          <a:prstGeom prst="rect">
            <a:avLst/>
          </a:prstGeom>
          <a:noFill/>
        </p:spPr>
        <p:txBody>
          <a:bodyPr wrap="square">
            <a:spAutoFit/>
          </a:bodyPr>
          <a:lstStyle/>
          <a:p>
            <a:pPr lvl="0" algn="ctr">
              <a:lnSpc>
                <a:spcPct val="107000"/>
              </a:lnSpc>
              <a:spcAft>
                <a:spcPts val="800"/>
              </a:spcAft>
            </a:pPr>
            <a:r>
              <a:rPr lang="en-GB" sz="2400" b="1" dirty="0">
                <a:effectLst/>
                <a:latin typeface="Calibri" panose="020F0502020204030204" pitchFamily="34" charset="0"/>
                <a:ea typeface="Calibri" panose="020F0502020204030204" pitchFamily="34" charset="0"/>
                <a:cs typeface="Calibri" panose="020F0502020204030204" pitchFamily="34" charset="0"/>
              </a:rPr>
              <a:t>State Variables</a:t>
            </a:r>
            <a:endParaRPr lang="en-GB" sz="2400" b="1" dirty="0">
              <a:effectLst/>
              <a:latin typeface="Calibri" panose="020F0502020204030204" pitchFamily="34" charset="0"/>
              <a:ea typeface="Calibri" panose="020F0502020204030204" pitchFamily="34" charset="0"/>
              <a:cs typeface="Mangal" panose="020B0502040204020203" pitchFamily="18" charset="0"/>
            </a:endParaRPr>
          </a:p>
        </p:txBody>
      </p:sp>
    </p:spTree>
    <p:extLst>
      <p:ext uri="{BB962C8B-B14F-4D97-AF65-F5344CB8AC3E}">
        <p14:creationId xmlns:p14="http://schemas.microsoft.com/office/powerpoint/2010/main" val="412930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12F1-A28F-4927-9F28-91879EDFA48D}"/>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rPr>
              <a:t>AUTHENTICATION CONTRACT</a:t>
            </a:r>
            <a:endParaRPr lang="en-GB" sz="3600" dirty="0"/>
          </a:p>
        </p:txBody>
      </p:sp>
      <p:sp>
        <p:nvSpPr>
          <p:cNvPr id="8" name="TextBox 7">
            <a:extLst>
              <a:ext uri="{FF2B5EF4-FFF2-40B4-BE49-F238E27FC236}">
                <a16:creationId xmlns:a16="http://schemas.microsoft.com/office/drawing/2014/main" id="{86E2EEDC-28DE-42B9-BDA6-4B72FE56022A}"/>
              </a:ext>
            </a:extLst>
          </p:cNvPr>
          <p:cNvSpPr txBox="1"/>
          <p:nvPr/>
        </p:nvSpPr>
        <p:spPr>
          <a:xfrm>
            <a:off x="3031958" y="3846021"/>
            <a:ext cx="6128084" cy="470000"/>
          </a:xfrm>
          <a:prstGeom prst="rect">
            <a:avLst/>
          </a:prstGeom>
          <a:noFill/>
        </p:spPr>
        <p:txBody>
          <a:bodyPr wrap="square">
            <a:spAutoFit/>
          </a:bodyPr>
          <a:lstStyle/>
          <a:p>
            <a:pPr lvl="0" algn="ctr">
              <a:lnSpc>
                <a:spcPct val="107000"/>
              </a:lnSpc>
              <a:spcAft>
                <a:spcPts val="800"/>
              </a:spcAft>
            </a:pPr>
            <a:r>
              <a:rPr lang="en-GB" sz="2400" b="1" dirty="0">
                <a:effectLst/>
                <a:latin typeface="Calibri" panose="020F0502020204030204" pitchFamily="34" charset="0"/>
                <a:ea typeface="Calibri" panose="020F0502020204030204" pitchFamily="34" charset="0"/>
                <a:cs typeface="Calibri" panose="020F0502020204030204" pitchFamily="34" charset="0"/>
              </a:rPr>
              <a:t>Member Functions</a:t>
            </a:r>
            <a:endParaRPr lang="en-GB" sz="2400" b="1" dirty="0">
              <a:effectLst/>
              <a:latin typeface="Calibri" panose="020F0502020204030204" pitchFamily="34" charset="0"/>
              <a:ea typeface="Calibri" panose="020F0502020204030204" pitchFamily="34" charset="0"/>
              <a:cs typeface="Mangal" panose="020B0502040204020203" pitchFamily="18" charset="0"/>
            </a:endParaRPr>
          </a:p>
        </p:txBody>
      </p:sp>
      <p:sp>
        <p:nvSpPr>
          <p:cNvPr id="10" name="TextBox 9">
            <a:extLst>
              <a:ext uri="{FF2B5EF4-FFF2-40B4-BE49-F238E27FC236}">
                <a16:creationId xmlns:a16="http://schemas.microsoft.com/office/drawing/2014/main" id="{7C59FDD5-9088-4C58-8031-CD8EC31071A5}"/>
              </a:ext>
            </a:extLst>
          </p:cNvPr>
          <p:cNvSpPr txBox="1"/>
          <p:nvPr/>
        </p:nvSpPr>
        <p:spPr>
          <a:xfrm>
            <a:off x="-16042" y="387702"/>
            <a:ext cx="6096000" cy="3693319"/>
          </a:xfrm>
          <a:prstGeom prst="rect">
            <a:avLst/>
          </a:prstGeom>
          <a:noFill/>
        </p:spPr>
        <p:txBody>
          <a:bodyPr wrap="square">
            <a:spAutoFit/>
          </a:bodyPr>
          <a:lstStyle/>
          <a:p>
            <a:pPr marL="457200">
              <a:lnSpc>
                <a:spcPts val="1425"/>
              </a:lnSpc>
              <a:spcAft>
                <a:spcPts val="800"/>
              </a:spcAft>
            </a:pP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USER REGISTRATION FUNCTION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register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_name,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_password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bool</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require</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addr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msg</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.sender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addr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[_address].name = _name;</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[_address].password = _password;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isUserLoggedIn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p>
        </p:txBody>
      </p:sp>
      <p:sp>
        <p:nvSpPr>
          <p:cNvPr id="12" name="TextBox 11">
            <a:extLst>
              <a:ext uri="{FF2B5EF4-FFF2-40B4-BE49-F238E27FC236}">
                <a16:creationId xmlns:a16="http://schemas.microsoft.com/office/drawing/2014/main" id="{D5AB33BB-3748-4A5F-B2DE-F199C5F75A10}"/>
              </a:ext>
            </a:extLst>
          </p:cNvPr>
          <p:cNvSpPr txBox="1"/>
          <p:nvPr/>
        </p:nvSpPr>
        <p:spPr>
          <a:xfrm>
            <a:off x="6102517" y="2020360"/>
            <a:ext cx="6115050" cy="4121321"/>
          </a:xfrm>
          <a:prstGeom prst="rect">
            <a:avLst/>
          </a:prstGeom>
          <a:noFill/>
        </p:spPr>
        <p:txBody>
          <a:bodyPr wrap="square">
            <a:spAutoFit/>
          </a:bodyPr>
          <a:lstStyle/>
          <a:p>
            <a:pPr marL="457200">
              <a:lnSpc>
                <a:spcPts val="1425"/>
              </a:lnSpc>
              <a:spcAft>
                <a:spcPts val="800"/>
              </a:spcAft>
            </a:pP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USER LOGIN FUNCTION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login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_address,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_password</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bool</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keccak256</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abi</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.encodePacked</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[_address].password))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keccak256</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abi</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.encodePacked</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(_password)))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isUserLoggedIn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isUserLoggedIn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4" name="TextBox 13">
            <a:extLst>
              <a:ext uri="{FF2B5EF4-FFF2-40B4-BE49-F238E27FC236}">
                <a16:creationId xmlns:a16="http://schemas.microsoft.com/office/drawing/2014/main" id="{060BB382-CCC6-42FD-A39B-869950109ACC}"/>
              </a:ext>
            </a:extLst>
          </p:cNvPr>
          <p:cNvSpPr txBox="1"/>
          <p:nvPr/>
        </p:nvSpPr>
        <p:spPr>
          <a:xfrm>
            <a:off x="0" y="5128905"/>
            <a:ext cx="6124574" cy="1718419"/>
          </a:xfrm>
          <a:prstGeom prst="rect">
            <a:avLst/>
          </a:prstGeom>
          <a:noFill/>
        </p:spPr>
        <p:txBody>
          <a:bodyPr wrap="square">
            <a:spAutoFit/>
          </a:bodyPr>
          <a:lstStyle/>
          <a:p>
            <a:pPr marL="457200">
              <a:lnSpc>
                <a:spcPts val="1425"/>
              </a:lnSpc>
              <a:spcAft>
                <a:spcPts val="800"/>
              </a:spcAft>
            </a:pP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USER LOGIN CHECK FUNCTION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checkIsUserLogged</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view</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bool</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isUserLoggedIn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p>
        </p:txBody>
      </p:sp>
      <p:sp>
        <p:nvSpPr>
          <p:cNvPr id="16" name="TextBox 15">
            <a:extLst>
              <a:ext uri="{FF2B5EF4-FFF2-40B4-BE49-F238E27FC236}">
                <a16:creationId xmlns:a16="http://schemas.microsoft.com/office/drawing/2014/main" id="{1C8A7D03-0507-4C77-94DD-465004489A80}"/>
              </a:ext>
            </a:extLst>
          </p:cNvPr>
          <p:cNvSpPr txBox="1"/>
          <p:nvPr/>
        </p:nvSpPr>
        <p:spPr>
          <a:xfrm>
            <a:off x="7310438" y="0"/>
            <a:ext cx="6124574" cy="1779974"/>
          </a:xfrm>
          <a:prstGeom prst="rect">
            <a:avLst/>
          </a:prstGeom>
          <a:noFill/>
        </p:spPr>
        <p:txBody>
          <a:bodyPr wrap="square">
            <a:spAutoFit/>
          </a:bodyPr>
          <a:lstStyle/>
          <a:p>
            <a:pPr marL="457200">
              <a:lnSpc>
                <a:spcPts val="1425"/>
              </a:lnSpc>
              <a:spcAft>
                <a:spcPts val="800"/>
              </a:spcAft>
            </a:pP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LOGOUT FUNCTION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logout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isUserLoggedIn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p>
        </p:txBody>
      </p:sp>
    </p:spTree>
    <p:extLst>
      <p:ext uri="{BB962C8B-B14F-4D97-AF65-F5344CB8AC3E}">
        <p14:creationId xmlns:p14="http://schemas.microsoft.com/office/powerpoint/2010/main" val="172246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12F1-A28F-4927-9F28-91879EDFA48D}"/>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rPr>
              <a:t>DOCUMENT MANAGEMENT CONTRACT</a:t>
            </a:r>
            <a:endParaRPr lang="en-GB" sz="3600" dirty="0"/>
          </a:p>
        </p:txBody>
      </p:sp>
      <p:sp>
        <p:nvSpPr>
          <p:cNvPr id="8" name="TextBox 7">
            <a:extLst>
              <a:ext uri="{FF2B5EF4-FFF2-40B4-BE49-F238E27FC236}">
                <a16:creationId xmlns:a16="http://schemas.microsoft.com/office/drawing/2014/main" id="{86E2EEDC-28DE-42B9-BDA6-4B72FE56022A}"/>
              </a:ext>
            </a:extLst>
          </p:cNvPr>
          <p:cNvSpPr txBox="1"/>
          <p:nvPr/>
        </p:nvSpPr>
        <p:spPr>
          <a:xfrm>
            <a:off x="7239000" y="41394"/>
            <a:ext cx="6128084" cy="1779974"/>
          </a:xfrm>
          <a:prstGeom prst="rect">
            <a:avLst/>
          </a:prstGeom>
          <a:noFill/>
        </p:spPr>
        <p:txBody>
          <a:bodyPr wrap="square">
            <a:spAutoFit/>
          </a:bodyPr>
          <a:lstStyle/>
          <a:p>
            <a:pPr marL="457200">
              <a:lnSpc>
                <a:spcPts val="1425"/>
              </a:lnSpc>
              <a:spcAft>
                <a:spcPts val="800"/>
              </a:spcAft>
            </a:pP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UPLOAD FUNCTION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upload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bookB64</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a:t>
            </a:r>
            <a:r>
              <a:rPr lang="en-GB"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msg</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.sender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files.push</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(bookB64);</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b="1" dirty="0">
              <a:effectLst/>
              <a:latin typeface="Calibri" panose="020F0502020204030204" pitchFamily="34" charset="0"/>
              <a:ea typeface="Calibri" panose="020F0502020204030204" pitchFamily="34" charset="0"/>
              <a:cs typeface="Mangal" panose="020B0502040204020203" pitchFamily="18" charset="0"/>
            </a:endParaRPr>
          </a:p>
        </p:txBody>
      </p:sp>
      <p:sp>
        <p:nvSpPr>
          <p:cNvPr id="9" name="TextBox 8">
            <a:extLst>
              <a:ext uri="{FF2B5EF4-FFF2-40B4-BE49-F238E27FC236}">
                <a16:creationId xmlns:a16="http://schemas.microsoft.com/office/drawing/2014/main" id="{20C8CA2D-6922-4EDC-91AB-A6481395887D}"/>
              </a:ext>
            </a:extLst>
          </p:cNvPr>
          <p:cNvSpPr txBox="1"/>
          <p:nvPr/>
        </p:nvSpPr>
        <p:spPr>
          <a:xfrm>
            <a:off x="-223837" y="685800"/>
            <a:ext cx="6105524" cy="3557064"/>
          </a:xfrm>
          <a:prstGeom prst="rect">
            <a:avLst/>
          </a:prstGeom>
          <a:noFill/>
        </p:spPr>
        <p:txBody>
          <a:bodyPr wrap="square">
            <a:spAutoFit/>
          </a:bodyPr>
          <a:lstStyle/>
          <a:p>
            <a:pPr marL="457200">
              <a:lnSpc>
                <a:spcPts val="1425"/>
              </a:lnSpc>
              <a:spcAft>
                <a:spcPts val="800"/>
              </a:spcAft>
            </a:pP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GET ALL DOCUMENTS FUNCTION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getDocument</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bookB64,</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user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0;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newArray.length</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(bookB64 ==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a:t>
            </a:r>
            <a:r>
              <a:rPr lang="en-GB"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msg</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.sender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].files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566205F5-C09D-4570-9180-0E4206838826}"/>
              </a:ext>
            </a:extLst>
          </p:cNvPr>
          <p:cNvSpPr txBox="1"/>
          <p:nvPr/>
        </p:nvSpPr>
        <p:spPr>
          <a:xfrm>
            <a:off x="5881687" y="2942147"/>
            <a:ext cx="6800850" cy="3941785"/>
          </a:xfrm>
          <a:prstGeom prst="rect">
            <a:avLst/>
          </a:prstGeom>
          <a:noFill/>
        </p:spPr>
        <p:txBody>
          <a:bodyPr wrap="square">
            <a:spAutoFit/>
          </a:bodyPr>
          <a:lstStyle/>
          <a:p>
            <a:pPr marL="457200">
              <a:lnSpc>
                <a:spcPts val="1425"/>
              </a:lnSpc>
              <a:spcAft>
                <a:spcPts val="800"/>
              </a:spcAft>
            </a:pPr>
            <a:r>
              <a:rPr lang="en-GB"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DELETE FUNCTION</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removeDocument</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bookB64,</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address</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400" dirty="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memory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user [_address];</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0;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newArray.length</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(bookB64 ==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a:t>
            </a:r>
            <a:r>
              <a:rPr lang="en-GB"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msg</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.sender</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files.pop</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break</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user [_address] = </a:t>
            </a:r>
            <a:r>
              <a:rPr lang="en-GB"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newArray</a:t>
            </a: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a:p>
            <a:pPr marL="457200">
              <a:lnSpc>
                <a:spcPts val="1425"/>
              </a:lnSpc>
              <a:spcAft>
                <a:spcPts val="800"/>
              </a:spcAf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4622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12F1-A28F-4927-9F28-91879EDFA48D}"/>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rPr>
              <a:t>SUMMING UP</a:t>
            </a:r>
            <a:endParaRPr lang="en-GB" sz="3600" dirty="0"/>
          </a:p>
        </p:txBody>
      </p:sp>
      <p:sp>
        <p:nvSpPr>
          <p:cNvPr id="4" name="TextBox 3">
            <a:extLst>
              <a:ext uri="{FF2B5EF4-FFF2-40B4-BE49-F238E27FC236}">
                <a16:creationId xmlns:a16="http://schemas.microsoft.com/office/drawing/2014/main" id="{69FD7968-D4DF-480D-8B86-55C2B9C5CB23}"/>
              </a:ext>
            </a:extLst>
          </p:cNvPr>
          <p:cNvSpPr txBox="1"/>
          <p:nvPr/>
        </p:nvSpPr>
        <p:spPr>
          <a:xfrm>
            <a:off x="0" y="2311821"/>
            <a:ext cx="12192000" cy="968278"/>
          </a:xfrm>
          <a:prstGeom prst="rect">
            <a:avLst/>
          </a:prstGeom>
          <a:noFill/>
        </p:spPr>
        <p:txBody>
          <a:bodyPr wrap="square">
            <a:sp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In this </a:t>
            </a:r>
            <a:r>
              <a:rPr lang="en-GB" sz="1800" dirty="0" err="1">
                <a:effectLst/>
                <a:latin typeface="Calibri" panose="020F0502020204030204" pitchFamily="34" charset="0"/>
                <a:ea typeface="Calibri" panose="020F0502020204030204" pitchFamily="34" charset="0"/>
                <a:cs typeface="Calibri" panose="020F0502020204030204" pitchFamily="34" charset="0"/>
              </a:rPr>
              <a:t>dApp</a:t>
            </a:r>
            <a:r>
              <a:rPr lang="en-GB" sz="1800" dirty="0">
                <a:effectLst/>
                <a:latin typeface="Calibri" panose="020F0502020204030204" pitchFamily="34" charset="0"/>
                <a:ea typeface="Calibri" panose="020F0502020204030204" pitchFamily="34" charset="0"/>
                <a:cs typeface="Calibri" panose="020F0502020204030204" pitchFamily="34" charset="0"/>
              </a:rPr>
              <a:t>, frontend will interact with user and will connect it to blockchain based backend. This will overcome the limitation of conventional DMS. When compared to the conventional DMS, block-based DMS would be more secure, and hence, more viable option. Here, </a:t>
            </a:r>
            <a:r>
              <a:rPr lang="en-GB" sz="1800" dirty="0" err="1">
                <a:effectLst/>
                <a:latin typeface="Calibri" panose="020F0502020204030204" pitchFamily="34" charset="0"/>
                <a:ea typeface="Calibri" panose="020F0502020204030204" pitchFamily="34" charset="0"/>
                <a:cs typeface="Calibri" panose="020F0502020204030204" pitchFamily="34" charset="0"/>
              </a:rPr>
              <a:t>metamask</a:t>
            </a:r>
            <a:r>
              <a:rPr lang="en-GB" sz="1800" dirty="0">
                <a:effectLst/>
                <a:latin typeface="Calibri" panose="020F0502020204030204" pitchFamily="34" charset="0"/>
                <a:ea typeface="Calibri" panose="020F0502020204030204" pitchFamily="34" charset="0"/>
                <a:cs typeface="Calibri" panose="020F0502020204030204" pitchFamily="34" charset="0"/>
              </a:rPr>
              <a:t> wallet is used for cryptocurrency to operate system functionalities over blockchain.</a:t>
            </a:r>
            <a:endParaRPr lang="en-GB"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7675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12F1-A28F-4927-9F28-91879EDFA48D}"/>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rPr>
              <a:t>BIBLIOGRAPHY : RESEARCH PAPER/CASE STUDY/JOURNAL:</a:t>
            </a:r>
            <a:endParaRPr lang="en-GB" sz="3600" dirty="0"/>
          </a:p>
        </p:txBody>
      </p:sp>
      <p:sp>
        <p:nvSpPr>
          <p:cNvPr id="4" name="TextBox 3">
            <a:extLst>
              <a:ext uri="{FF2B5EF4-FFF2-40B4-BE49-F238E27FC236}">
                <a16:creationId xmlns:a16="http://schemas.microsoft.com/office/drawing/2014/main" id="{69FD7968-D4DF-480D-8B86-55C2B9C5CB23}"/>
              </a:ext>
            </a:extLst>
          </p:cNvPr>
          <p:cNvSpPr txBox="1"/>
          <p:nvPr/>
        </p:nvSpPr>
        <p:spPr>
          <a:xfrm>
            <a:off x="0" y="2426121"/>
            <a:ext cx="12192000" cy="3441776"/>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Research Paper/Case Study/Journal References:</a:t>
            </a: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Lee, David </a:t>
            </a:r>
            <a:r>
              <a:rPr lang="en-GB" sz="1800" dirty="0" err="1">
                <a:effectLst/>
                <a:latin typeface="Calibri" panose="020F0502020204030204" pitchFamily="34" charset="0"/>
                <a:ea typeface="Calibri" panose="020F0502020204030204" pitchFamily="34" charset="0"/>
                <a:cs typeface="Mangal" panose="02040503050203030202" pitchFamily="18" charset="0"/>
              </a:rPr>
              <a:t>Kuo</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Chuen</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Fintech Tsunami: Blockchain as the Driver of the Fourth Industrial Revolution</a:t>
            </a:r>
            <a:r>
              <a:rPr lang="en-GB" sz="1800" dirty="0">
                <a:effectLst/>
                <a:latin typeface="Calibri" panose="020F0502020204030204" pitchFamily="34" charset="0"/>
                <a:ea typeface="Calibri" panose="020F0502020204030204" pitchFamily="34" charset="0"/>
                <a:cs typeface="Mangal" panose="02040503050203030202" pitchFamily="18" charset="0"/>
              </a:rPr>
              <a:t>. Economics of Networks </a:t>
            </a:r>
            <a:r>
              <a:rPr lang="en-GB" sz="1800" dirty="0" err="1">
                <a:effectLst/>
                <a:latin typeface="Calibri" panose="020F0502020204030204" pitchFamily="34" charset="0"/>
                <a:ea typeface="Calibri" panose="020F0502020204030204" pitchFamily="34" charset="0"/>
                <a:cs typeface="Mangal" panose="02040503050203030202" pitchFamily="18" charset="0"/>
              </a:rPr>
              <a:t>eJournal</a:t>
            </a:r>
            <a:r>
              <a:rPr lang="en-GB" sz="1800" dirty="0">
                <a:effectLst/>
                <a:latin typeface="Calibri" panose="020F0502020204030204" pitchFamily="34" charset="0"/>
                <a:ea typeface="Calibri" panose="020F0502020204030204" pitchFamily="34" charset="0"/>
                <a:cs typeface="Mangal" panose="02040503050203030202" pitchFamily="18" charset="0"/>
              </a:rPr>
              <a:t> (2017)</a:t>
            </a:r>
          </a:p>
          <a:p>
            <a:pPr marL="342900" lvl="0" indent="-342900">
              <a:lnSpc>
                <a:spcPct val="107000"/>
              </a:lnSpc>
              <a:buFont typeface="+mj-lt"/>
              <a:buAutoNum type="arabicPeriod"/>
            </a:pPr>
            <a:r>
              <a:rPr lang="en-GB" sz="1800" dirty="0" err="1">
                <a:effectLst/>
                <a:latin typeface="Calibri" panose="020F0502020204030204" pitchFamily="34" charset="0"/>
                <a:ea typeface="Calibri" panose="020F0502020204030204" pitchFamily="34" charset="0"/>
                <a:cs typeface="Mangal" panose="02040503050203030202" pitchFamily="18" charset="0"/>
              </a:rPr>
              <a:t>Martiri</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Edlira</a:t>
            </a:r>
            <a:r>
              <a:rPr lang="en-GB" sz="1800" dirty="0">
                <a:effectLst/>
                <a:latin typeface="Calibri" panose="020F0502020204030204" pitchFamily="34" charset="0"/>
                <a:ea typeface="Calibri" panose="020F0502020204030204" pitchFamily="34" charset="0"/>
                <a:cs typeface="Mangal" panose="02040503050203030202" pitchFamily="18" charset="0"/>
              </a:rPr>
              <a:t> and </a:t>
            </a:r>
            <a:r>
              <a:rPr lang="en-GB" sz="1800" dirty="0" err="1">
                <a:effectLst/>
                <a:latin typeface="Calibri" panose="020F0502020204030204" pitchFamily="34" charset="0"/>
                <a:ea typeface="Calibri" panose="020F0502020204030204" pitchFamily="34" charset="0"/>
                <a:cs typeface="Mangal" panose="02040503050203030202" pitchFamily="18" charset="0"/>
              </a:rPr>
              <a:t>Gentjana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Muca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DMS-XT: A Blockchain-based Document Management System for Secure and Intelligent </a:t>
            </a:r>
            <a:r>
              <a:rPr lang="en-GB" sz="1800" i="1" dirty="0" err="1">
                <a:effectLst/>
                <a:latin typeface="Calibri" panose="020F0502020204030204" pitchFamily="34" charset="0"/>
                <a:ea typeface="Calibri" panose="020F0502020204030204" pitchFamily="34" charset="0"/>
                <a:cs typeface="Mangal" panose="02040503050203030202" pitchFamily="18" charset="0"/>
              </a:rPr>
              <a:t>Archiva</a:t>
            </a:r>
            <a:r>
              <a:rPr lang="en-GB" sz="1800" dirty="0">
                <a:effectLst/>
                <a:latin typeface="Calibri" panose="020F0502020204030204" pitchFamily="34" charset="0"/>
                <a:ea typeface="Calibri" panose="020F0502020204030204" pitchFamily="34" charset="0"/>
                <a:cs typeface="Mangal" panose="02040503050203030202" pitchFamily="18" charset="0"/>
              </a:rPr>
              <a:t>. RTA-CSIT (2018)</a:t>
            </a:r>
          </a:p>
          <a:p>
            <a:pPr marL="342900" lvl="0" indent="-342900">
              <a:lnSpc>
                <a:spcPct val="107000"/>
              </a:lnSpc>
              <a:buFont typeface="+mj-lt"/>
              <a:buAutoNum type="arabicPeriod"/>
            </a:pPr>
            <a:r>
              <a:rPr lang="en-GB" sz="1800" dirty="0" err="1">
                <a:effectLst/>
                <a:latin typeface="Calibri" panose="020F0502020204030204" pitchFamily="34" charset="0"/>
                <a:ea typeface="Calibri" panose="020F0502020204030204" pitchFamily="34" charset="0"/>
                <a:cs typeface="Mangal" panose="02040503050203030202" pitchFamily="18" charset="0"/>
              </a:rPr>
              <a:t>Vashistha</a:t>
            </a:r>
            <a:r>
              <a:rPr lang="en-GB" sz="1800" dirty="0">
                <a:effectLst/>
                <a:latin typeface="Calibri" panose="020F0502020204030204" pitchFamily="34" charset="0"/>
                <a:ea typeface="Calibri" panose="020F0502020204030204" pitchFamily="34" charset="0"/>
                <a:cs typeface="Mangal" panose="02040503050203030202" pitchFamily="18" charset="0"/>
              </a:rPr>
              <a:t>, Mohit and Ferdous Ahmed </a:t>
            </a:r>
            <a:r>
              <a:rPr lang="en-GB" sz="1800" dirty="0" err="1">
                <a:effectLst/>
                <a:latin typeface="Calibri" panose="020F0502020204030204" pitchFamily="34" charset="0"/>
                <a:ea typeface="Calibri" panose="020F0502020204030204" pitchFamily="34" charset="0"/>
                <a:cs typeface="Mangal" panose="02040503050203030202" pitchFamily="18" charset="0"/>
              </a:rPr>
              <a:t>Barbhuiya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Document Management System using Blockchain and Inter Planetary File System</a:t>
            </a:r>
            <a:r>
              <a:rPr lang="en-GB" sz="1800" dirty="0">
                <a:effectLst/>
                <a:latin typeface="Calibri" panose="020F0502020204030204" pitchFamily="34" charset="0"/>
                <a:ea typeface="Calibri" panose="020F0502020204030204" pitchFamily="34" charset="0"/>
                <a:cs typeface="Mangal" panose="02040503050203030202" pitchFamily="18" charset="0"/>
              </a:rPr>
              <a:t>. Proceedings of the 2nd ACM International Symposium on Blockchain and Secure Critical Infrastructure (2020)</a:t>
            </a:r>
          </a:p>
          <a:p>
            <a:pPr marL="342900" lvl="0" indent="-342900">
              <a:lnSpc>
                <a:spcPct val="107000"/>
              </a:lnSpc>
              <a:buFont typeface="+mj-lt"/>
              <a:buAutoNum type="arabicPeriod"/>
            </a:pPr>
            <a:r>
              <a:rPr lang="en-GB" sz="1800" dirty="0" err="1">
                <a:effectLst/>
                <a:latin typeface="Calibri" panose="020F0502020204030204" pitchFamily="34" charset="0"/>
                <a:ea typeface="Calibri" panose="020F0502020204030204" pitchFamily="34" charset="0"/>
                <a:cs typeface="Mangal" panose="02040503050203030202" pitchFamily="18" charset="0"/>
              </a:rPr>
              <a:t>Shriyash</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Shingare</a:t>
            </a:r>
            <a:r>
              <a:rPr lang="en-GB" sz="1800" dirty="0">
                <a:effectLst/>
                <a:latin typeface="Calibri" panose="020F0502020204030204" pitchFamily="34" charset="0"/>
                <a:ea typeface="Calibri" panose="020F0502020204030204" pitchFamily="34" charset="0"/>
                <a:cs typeface="Mangal" panose="02040503050203030202" pitchFamily="18" charset="0"/>
              </a:rPr>
              <a:t>, Neel </a:t>
            </a:r>
            <a:r>
              <a:rPr lang="en-GB" sz="1800" dirty="0" err="1">
                <a:effectLst/>
                <a:latin typeface="Calibri" panose="020F0502020204030204" pitchFamily="34" charset="0"/>
                <a:ea typeface="Calibri" panose="020F0502020204030204" pitchFamily="34" charset="0"/>
                <a:cs typeface="Mangal" panose="02040503050203030202" pitchFamily="18" charset="0"/>
              </a:rPr>
              <a:t>Khalade</a:t>
            </a:r>
            <a:r>
              <a:rPr lang="en-GB" sz="1800" dirty="0">
                <a:effectLst/>
                <a:latin typeface="Calibri" panose="020F0502020204030204" pitchFamily="34" charset="0"/>
                <a:ea typeface="Calibri" panose="020F0502020204030204" pitchFamily="34" charset="0"/>
                <a:cs typeface="Mangal" panose="02040503050203030202" pitchFamily="18" charset="0"/>
              </a:rPr>
              <a:t>, Raghav </a:t>
            </a:r>
            <a:r>
              <a:rPr lang="en-GB" sz="1800" dirty="0" err="1">
                <a:effectLst/>
                <a:latin typeface="Calibri" panose="020F0502020204030204" pitchFamily="34" charset="0"/>
                <a:ea typeface="Calibri" panose="020F0502020204030204" pitchFamily="34" charset="0"/>
                <a:cs typeface="Mangal" panose="02040503050203030202" pitchFamily="18" charset="0"/>
              </a:rPr>
              <a:t>Saoji</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Avadhoot</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Dhanve</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Dr.Uma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Pujeri</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Document Management using Private Permissioned Blockchain</a:t>
            </a:r>
            <a:r>
              <a:rPr lang="en-GB" sz="1800" dirty="0">
                <a:effectLst/>
                <a:latin typeface="Calibri" panose="020F0502020204030204" pitchFamily="34" charset="0"/>
                <a:ea typeface="Calibri" panose="020F0502020204030204" pitchFamily="34" charset="0"/>
                <a:cs typeface="Mangal" panose="02040503050203030202" pitchFamily="18" charset="0"/>
              </a:rPr>
              <a:t>. IRJET (2021)</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Mr. S. </a:t>
            </a:r>
            <a:r>
              <a:rPr lang="en-GB" sz="1800" dirty="0" err="1">
                <a:effectLst/>
                <a:latin typeface="Calibri" panose="020F0502020204030204" pitchFamily="34" charset="0"/>
                <a:ea typeface="Calibri" panose="020F0502020204030204" pitchFamily="34" charset="0"/>
                <a:cs typeface="Mangal" panose="02040503050203030202" pitchFamily="18" charset="0"/>
              </a:rPr>
              <a:t>Choudaiah</a:t>
            </a:r>
            <a:r>
              <a:rPr lang="en-GB" sz="1800" dirty="0">
                <a:effectLst/>
                <a:latin typeface="Calibri" panose="020F0502020204030204" pitchFamily="34" charset="0"/>
                <a:ea typeface="Calibri" panose="020F0502020204030204" pitchFamily="34" charset="0"/>
                <a:cs typeface="Mangal" panose="02040503050203030202" pitchFamily="18" charset="0"/>
              </a:rPr>
              <a:t>, Mr. U. </a:t>
            </a:r>
            <a:r>
              <a:rPr lang="en-GB" sz="1800" dirty="0" err="1">
                <a:effectLst/>
                <a:latin typeface="Calibri" panose="020F0502020204030204" pitchFamily="34" charset="0"/>
                <a:ea typeface="Calibri" panose="020F0502020204030204" pitchFamily="34" charset="0"/>
                <a:cs typeface="Mangal" panose="02040503050203030202" pitchFamily="18" charset="0"/>
              </a:rPr>
              <a:t>Chandraselhar</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Blockchain Based Document Management System</a:t>
            </a:r>
            <a:r>
              <a:rPr lang="en-GB" sz="1800" dirty="0">
                <a:effectLst/>
                <a:latin typeface="Calibri" panose="020F0502020204030204" pitchFamily="34" charset="0"/>
                <a:ea typeface="Calibri" panose="020F0502020204030204" pitchFamily="34" charset="0"/>
                <a:cs typeface="Mangal" panose="02040503050203030202" pitchFamily="18" charset="0"/>
              </a:rPr>
              <a:t>. Journal of Engineering Science (2021)</a:t>
            </a:r>
          </a:p>
        </p:txBody>
      </p:sp>
    </p:spTree>
    <p:extLst>
      <p:ext uri="{BB962C8B-B14F-4D97-AF65-F5344CB8AC3E}">
        <p14:creationId xmlns:p14="http://schemas.microsoft.com/office/powerpoint/2010/main" val="396371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12F1-A28F-4927-9F28-91879EDFA48D}"/>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rPr>
              <a:t>BIBLIOGRAPHY : WEBSITE REFERENCES</a:t>
            </a:r>
            <a:endParaRPr lang="en-GB" sz="3600" dirty="0"/>
          </a:p>
        </p:txBody>
      </p:sp>
      <p:sp>
        <p:nvSpPr>
          <p:cNvPr id="4" name="TextBox 3">
            <a:extLst>
              <a:ext uri="{FF2B5EF4-FFF2-40B4-BE49-F238E27FC236}">
                <a16:creationId xmlns:a16="http://schemas.microsoft.com/office/drawing/2014/main" id="{69FD7968-D4DF-480D-8B86-55C2B9C5CB23}"/>
              </a:ext>
            </a:extLst>
          </p:cNvPr>
          <p:cNvSpPr txBox="1"/>
          <p:nvPr/>
        </p:nvSpPr>
        <p:spPr>
          <a:xfrm>
            <a:off x="0" y="2263424"/>
            <a:ext cx="12192000" cy="4296112"/>
          </a:xfrm>
          <a:prstGeom prst="rect">
            <a:avLst/>
          </a:prstGeom>
          <a:noFill/>
        </p:spPr>
        <p:txBody>
          <a:bodyPr wrap="square">
            <a:spAutoFit/>
          </a:bodyPr>
          <a:lstStyle/>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Document management defined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https://www.ibm.com/topics/document-management</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What is DMS or Document Management System?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https://mobileappdevster.medium.com/traditional-vs-modern-document-management-system-f898af1a9c54</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How </a:t>
            </a:r>
            <a:r>
              <a:rPr lang="en-GB" sz="1600" dirty="0" err="1">
                <a:effectLst/>
                <a:latin typeface="Calibri" panose="020F0502020204030204" pitchFamily="34" charset="0"/>
                <a:ea typeface="Calibri" panose="020F0502020204030204" pitchFamily="34" charset="0"/>
                <a:cs typeface="Calibri" panose="020F0502020204030204" pitchFamily="34" charset="0"/>
              </a:rPr>
              <a:t>dApps</a:t>
            </a:r>
            <a:r>
              <a:rPr lang="en-GB" sz="1600" dirty="0">
                <a:effectLst/>
                <a:latin typeface="Calibri" panose="020F0502020204030204" pitchFamily="34" charset="0"/>
                <a:ea typeface="Calibri" panose="020F0502020204030204" pitchFamily="34" charset="0"/>
                <a:cs typeface="Calibri" panose="020F0502020204030204" pitchFamily="34" charset="0"/>
              </a:rPr>
              <a:t> work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https://ethereum.org/en/dapps/</a:t>
            </a:r>
            <a:r>
              <a:rPr lang="en-GB" sz="1600" dirty="0">
                <a:effectLst/>
                <a:latin typeface="Calibri" panose="020F0502020204030204" pitchFamily="34" charset="0"/>
                <a:ea typeface="Calibri" panose="020F0502020204030204" pitchFamily="34" charset="0"/>
                <a:cs typeface="Calibri" panose="020F0502020204030204" pitchFamily="34" charset="0"/>
              </a:rPr>
              <a:t> ]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Traditional Document Management Software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https://mobileappdevster.medium.com/traditional-vs-modern-document-management-system-f898af1a9c54</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Modern Document Management Software- Major Advantages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https://mobileappdevster.medium.com/traditional-vs-modern-document-management-system-f898af1a9c54</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What is Document Management (DMS)?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https://www.aiim.org/what-is-document-imaging</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What is Blockchain and why should Records Management Professionals Care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6"/>
              </a:rPr>
              <a:t>https://www.ironmountain.com/resources/general-articles/w/what-is-blockchain-and-why-should-records-management-professionals-care</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Top 8 Blockchain Application for Documents You Need to Know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https://originstamp.com/blog/top-8-blockchain-applications-for-documents/</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Smart contracts defined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8"/>
              </a:rPr>
              <a:t>https://www.ibm.com/topics/smart-contracts</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Using Smart Contract Code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9"/>
              </a:rPr>
              <a:t>https://medium.com/coinmonks/how-to-do-authentication-in-decentralized-application-dapp-d9bc66b6249c</a:t>
            </a:r>
            <a:r>
              <a:rPr lang="en-GB" sz="16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GB" sz="1600" dirty="0" err="1">
                <a:effectLst/>
                <a:latin typeface="Calibri" panose="020F0502020204030204" pitchFamily="34" charset="0"/>
                <a:ea typeface="Calibri" panose="020F0502020204030204" pitchFamily="34" charset="0"/>
                <a:cs typeface="Calibri" panose="020F0502020204030204" pitchFamily="34" charset="0"/>
              </a:rPr>
              <a:t>Dapp</a:t>
            </a:r>
            <a:r>
              <a:rPr lang="en-GB" sz="1600" dirty="0">
                <a:effectLst/>
                <a:latin typeface="Calibri" panose="020F0502020204030204" pitchFamily="34" charset="0"/>
                <a:ea typeface="Calibri" panose="020F0502020204030204" pitchFamily="34" charset="0"/>
                <a:cs typeface="Calibri" panose="020F0502020204030204" pitchFamily="34" charset="0"/>
              </a:rPr>
              <a:t> Authentication [ </a:t>
            </a:r>
            <a:r>
              <a:rPr lang="en-GB" sz="16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10"/>
              </a:rPr>
              <a:t>https://github.com/Zaryab-Programmer/dapp-authentication</a:t>
            </a:r>
            <a:r>
              <a:rPr lang="en-GB" sz="1600" dirty="0">
                <a:effectLst/>
                <a:latin typeface="Calibri" panose="020F0502020204030204" pitchFamily="34" charset="0"/>
                <a:ea typeface="Calibri" panose="020F0502020204030204" pitchFamily="34" charset="0"/>
                <a:cs typeface="Calibri" panose="020F0502020204030204" pitchFamily="34" charset="0"/>
              </a:rPr>
              <a:t> ]	</a:t>
            </a:r>
            <a:endParaRPr lang="en-GB"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0608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4B469-2AC9-49D9-B088-BFDA40E8B222}"/>
              </a:ext>
            </a:extLst>
          </p:cNvPr>
          <p:cNvSpPr/>
          <p:nvPr/>
        </p:nvSpPr>
        <p:spPr>
          <a:xfrm>
            <a:off x="2370514" y="3291185"/>
            <a:ext cx="428867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58262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78DAAC-29A4-4651-9C7D-9AA2FAE03BFD}"/>
              </a:ext>
            </a:extLst>
          </p:cNvPr>
          <p:cNvSpPr txBox="1"/>
          <p:nvPr/>
        </p:nvSpPr>
        <p:spPr>
          <a:xfrm>
            <a:off x="0" y="1403503"/>
            <a:ext cx="6096000" cy="707886"/>
          </a:xfrm>
          <a:prstGeom prst="rect">
            <a:avLst/>
          </a:prstGeom>
          <a:noFill/>
        </p:spPr>
        <p:txBody>
          <a:bodyPr wrap="square">
            <a:spAutoFit/>
          </a:bodyPr>
          <a:lstStyle/>
          <a:p>
            <a:r>
              <a:rPr lang="en-GB" sz="4000" b="1" dirty="0">
                <a:effectLst/>
                <a:latin typeface="Calibri" panose="020F0502020204030204" pitchFamily="34" charset="0"/>
                <a:ea typeface="Calibri" panose="020F0502020204030204" pitchFamily="34" charset="0"/>
                <a:cs typeface="Mangal" panose="02040503050203030202" pitchFamily="18" charset="0"/>
              </a:rPr>
              <a:t>TOPIC</a:t>
            </a:r>
            <a:endParaRPr lang="en-GB" sz="4000" dirty="0"/>
          </a:p>
        </p:txBody>
      </p:sp>
      <p:sp>
        <p:nvSpPr>
          <p:cNvPr id="5" name="TextBox 4">
            <a:extLst>
              <a:ext uri="{FF2B5EF4-FFF2-40B4-BE49-F238E27FC236}">
                <a16:creationId xmlns:a16="http://schemas.microsoft.com/office/drawing/2014/main" id="{6C732EE3-E06D-40DD-9E10-64BB71122D24}"/>
              </a:ext>
            </a:extLst>
          </p:cNvPr>
          <p:cNvSpPr txBox="1"/>
          <p:nvPr/>
        </p:nvSpPr>
        <p:spPr>
          <a:xfrm>
            <a:off x="0" y="2111389"/>
            <a:ext cx="12192000" cy="993926"/>
          </a:xfrm>
          <a:prstGeom prst="rect">
            <a:avLst/>
          </a:prstGeom>
          <a:noFill/>
        </p:spPr>
        <p:txBody>
          <a:bodyPr wrap="square">
            <a:spAutoFit/>
          </a:bodyPr>
          <a:lstStyle/>
          <a:p>
            <a:pPr algn="just">
              <a:lnSpc>
                <a:spcPct val="107000"/>
              </a:lnSpc>
              <a:spcAft>
                <a:spcPts val="800"/>
              </a:spcAft>
            </a:pPr>
            <a:r>
              <a:rPr lang="en-GB" sz="2800" dirty="0">
                <a:effectLst/>
                <a:latin typeface="Calibri" panose="020F0502020204030204" pitchFamily="34" charset="0"/>
                <a:ea typeface="Calibri" panose="020F0502020204030204" pitchFamily="34" charset="0"/>
                <a:cs typeface="Mangal" panose="02040503050203030202" pitchFamily="18" charset="0"/>
              </a:rPr>
              <a:t>IMPLEMENTATION OF DAPP (DECENTRALISED APPLICATION) FOR DOCUMENT MANAGEMENT SYSTEM.</a:t>
            </a:r>
          </a:p>
        </p:txBody>
      </p:sp>
      <p:sp>
        <p:nvSpPr>
          <p:cNvPr id="7" name="TextBox 6">
            <a:extLst>
              <a:ext uri="{FF2B5EF4-FFF2-40B4-BE49-F238E27FC236}">
                <a16:creationId xmlns:a16="http://schemas.microsoft.com/office/drawing/2014/main" id="{B5EF60A7-D252-4C81-AF04-AE96B6442443}"/>
              </a:ext>
            </a:extLst>
          </p:cNvPr>
          <p:cNvSpPr txBox="1"/>
          <p:nvPr/>
        </p:nvSpPr>
        <p:spPr>
          <a:xfrm>
            <a:off x="0" y="3875359"/>
            <a:ext cx="12191999" cy="470000"/>
          </a:xfrm>
          <a:prstGeom prst="rect">
            <a:avLst/>
          </a:prstGeom>
          <a:noFill/>
        </p:spPr>
        <p:txBody>
          <a:bodyPr wrap="square">
            <a:spAutoFit/>
          </a:bodyPr>
          <a:lstStyle/>
          <a:p>
            <a:pPr algn="ctr">
              <a:lnSpc>
                <a:spcPct val="107000"/>
              </a:lnSpc>
              <a:spcAft>
                <a:spcPts val="800"/>
              </a:spcAft>
            </a:pPr>
            <a:r>
              <a:rPr lang="en-GB" sz="2400" b="1" dirty="0">
                <a:effectLst/>
                <a:latin typeface="Calibri" panose="020F0502020204030204" pitchFamily="34" charset="0"/>
                <a:ea typeface="Calibri" panose="020F0502020204030204" pitchFamily="34" charset="0"/>
                <a:cs typeface="Mangal" panose="02040503050203030202" pitchFamily="18" charset="0"/>
              </a:rPr>
              <a:t>OBJECTIVES</a:t>
            </a:r>
            <a:endParaRPr lang="en-GB"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AC4C19A4-5FC6-4AEB-A108-83421120AB72}"/>
              </a:ext>
            </a:extLst>
          </p:cNvPr>
          <p:cNvSpPr txBox="1"/>
          <p:nvPr/>
        </p:nvSpPr>
        <p:spPr>
          <a:xfrm>
            <a:off x="-1" y="4970358"/>
            <a:ext cx="12192000" cy="1260345"/>
          </a:xfrm>
          <a:prstGeom prst="rect">
            <a:avLst/>
          </a:prstGeom>
          <a:noFill/>
        </p:spPr>
        <p:txBody>
          <a:bodyPr wrap="square">
            <a:spAutoFit/>
          </a:bodyPr>
          <a:lstStyle/>
          <a:p>
            <a:pPr marL="342900" lvl="0" indent="-342900" algn="just">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Mangal" panose="02040503050203030202" pitchFamily="18" charset="0"/>
              </a:rPr>
              <a:t>TO IMPLEMENT A DECENTRALISED DOCUMENT MANAGEMENT SYSTEM.</a:t>
            </a:r>
          </a:p>
          <a:p>
            <a:pPr marL="342900" lvl="0" indent="-342900" algn="just">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Mangal" panose="02040503050203030202" pitchFamily="18" charset="0"/>
              </a:rPr>
              <a:t>TO DRAW THE ARCHITECTURE OF DAPP AND SHOW THE DATA FLOW.</a:t>
            </a:r>
          </a:p>
          <a:p>
            <a:pPr marL="342900" lvl="0" indent="-342900" algn="just">
              <a:lnSpc>
                <a:spcPct val="107000"/>
              </a:lnSpc>
              <a:spcAft>
                <a:spcPts val="800"/>
              </a:spcAft>
              <a:buFont typeface="+mj-lt"/>
              <a:buAutoNum type="arabicPeriod"/>
            </a:pPr>
            <a:r>
              <a:rPr lang="en-GB" sz="2400" dirty="0">
                <a:effectLst/>
                <a:latin typeface="Calibri" panose="020F0502020204030204" pitchFamily="34" charset="0"/>
                <a:ea typeface="Calibri" panose="020F0502020204030204" pitchFamily="34" charset="0"/>
                <a:cs typeface="Mangal" panose="02040503050203030202" pitchFamily="18" charset="0"/>
              </a:rPr>
              <a:t>TO IMPLEMENT SECURITY PROTOCOLS IN FILE SYSTEM.</a:t>
            </a:r>
          </a:p>
        </p:txBody>
      </p:sp>
    </p:spTree>
    <p:extLst>
      <p:ext uri="{BB962C8B-B14F-4D97-AF65-F5344CB8AC3E}">
        <p14:creationId xmlns:p14="http://schemas.microsoft.com/office/powerpoint/2010/main" val="15460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29D15A-ECEA-4E04-9340-2F73AEA03098}"/>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cs typeface="Mangal" panose="02040503050203030202" pitchFamily="18" charset="0"/>
              </a:rPr>
              <a:t>UNDERSTANDING DECENTRALISED APPLICATION (DAPP)</a:t>
            </a:r>
            <a:endParaRPr lang="en-GB" sz="3600" dirty="0"/>
          </a:p>
        </p:txBody>
      </p:sp>
      <p:sp>
        <p:nvSpPr>
          <p:cNvPr id="5" name="TextBox 4">
            <a:extLst>
              <a:ext uri="{FF2B5EF4-FFF2-40B4-BE49-F238E27FC236}">
                <a16:creationId xmlns:a16="http://schemas.microsoft.com/office/drawing/2014/main" id="{81BFB2CD-077E-42EE-96B4-EB9A030D8752}"/>
              </a:ext>
            </a:extLst>
          </p:cNvPr>
          <p:cNvSpPr txBox="1"/>
          <p:nvPr/>
        </p:nvSpPr>
        <p:spPr>
          <a:xfrm>
            <a:off x="0" y="2081917"/>
            <a:ext cx="12191999" cy="1754326"/>
          </a:xfrm>
          <a:prstGeom prst="rect">
            <a:avLst/>
          </a:prstGeom>
          <a:noFill/>
        </p:spPr>
        <p:txBody>
          <a:bodyPr wrap="square">
            <a:spAutoFit/>
          </a:bodyPr>
          <a:lstStyle/>
          <a:p>
            <a:pPr marL="285750" indent="-285750" algn="jus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Applications that run on a blockchain network of computers instead of relying on a single computer or a server. </a:t>
            </a:r>
          </a:p>
          <a:p>
            <a:pPr marL="285750" indent="-285750" algn="just">
              <a:buFont typeface="Arial" panose="020B0604020202020204" pitchFamily="34" charset="0"/>
              <a:buChar char="•"/>
            </a:pP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buFont typeface="Arial" panose="020B0604020202020204" pitchFamily="34" charset="0"/>
              <a:buChar char="•"/>
            </a:pPr>
            <a:r>
              <a:rPr lang="en-GB" dirty="0">
                <a:latin typeface="Calibri" panose="020F0502020204030204" pitchFamily="34" charset="0"/>
                <a:ea typeface="Calibri" panose="020F0502020204030204" pitchFamily="34" charset="0"/>
                <a:cs typeface="Mangal" panose="02040503050203030202" pitchFamily="18" charset="0"/>
              </a:rPr>
              <a:t>A</a:t>
            </a:r>
            <a:r>
              <a:rPr lang="en-GB" sz="1800" dirty="0">
                <a:effectLst/>
                <a:latin typeface="Calibri" panose="020F0502020204030204" pitchFamily="34" charset="0"/>
                <a:ea typeface="Calibri" panose="020F0502020204030204" pitchFamily="34" charset="0"/>
                <a:cs typeface="Mangal" panose="02040503050203030202" pitchFamily="18" charset="0"/>
              </a:rPr>
              <a:t>pplication that can operate autonomously, typically through the use of smart contracts, that runs on a decentralised computing- the blockchain system</a:t>
            </a:r>
          </a:p>
          <a:p>
            <a:pPr marL="285750" indent="-285750" algn="just">
              <a:buFont typeface="Arial" panose="020B0604020202020204" pitchFamily="34" charset="0"/>
              <a:buChar char="•"/>
            </a:pP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Typically built on Ethereum and aim to give users more control over their finances and data.</a:t>
            </a:r>
            <a:endParaRPr lang="en-GB" dirty="0"/>
          </a:p>
        </p:txBody>
      </p:sp>
      <p:sp>
        <p:nvSpPr>
          <p:cNvPr id="7" name="TextBox 6">
            <a:extLst>
              <a:ext uri="{FF2B5EF4-FFF2-40B4-BE49-F238E27FC236}">
                <a16:creationId xmlns:a16="http://schemas.microsoft.com/office/drawing/2014/main" id="{D905AD27-31B4-4DB7-9192-597293896243}"/>
              </a:ext>
            </a:extLst>
          </p:cNvPr>
          <p:cNvSpPr txBox="1"/>
          <p:nvPr/>
        </p:nvSpPr>
        <p:spPr>
          <a:xfrm>
            <a:off x="0" y="3836243"/>
            <a:ext cx="12192000" cy="461665"/>
          </a:xfrm>
          <a:prstGeom prst="rect">
            <a:avLst/>
          </a:prstGeom>
          <a:noFill/>
        </p:spPr>
        <p:txBody>
          <a:bodyPr wrap="square">
            <a:spAutoFit/>
          </a:bodyPr>
          <a:lstStyle/>
          <a:p>
            <a:pPr algn="ctr"/>
            <a:r>
              <a:rPr lang="en-GB" sz="2400" b="1" dirty="0">
                <a:effectLst/>
                <a:latin typeface="Calibri" panose="020F0502020204030204" pitchFamily="34" charset="0"/>
                <a:ea typeface="Calibri" panose="020F0502020204030204" pitchFamily="34" charset="0"/>
                <a:cs typeface="Mangal" panose="02040503050203030202" pitchFamily="18" charset="0"/>
              </a:rPr>
              <a:t>MECHANISM AND FEATURES OF DAPPS</a:t>
            </a:r>
            <a:endParaRPr lang="en-GB" sz="2400" dirty="0"/>
          </a:p>
        </p:txBody>
      </p:sp>
      <p:sp>
        <p:nvSpPr>
          <p:cNvPr id="9" name="TextBox 8">
            <a:extLst>
              <a:ext uri="{FF2B5EF4-FFF2-40B4-BE49-F238E27FC236}">
                <a16:creationId xmlns:a16="http://schemas.microsoft.com/office/drawing/2014/main" id="{62D56B0C-7FBD-4AAE-AF20-0C46BE3A4CA2}"/>
              </a:ext>
            </a:extLst>
          </p:cNvPr>
          <p:cNvSpPr txBox="1"/>
          <p:nvPr/>
        </p:nvSpPr>
        <p:spPr>
          <a:xfrm>
            <a:off x="0" y="4551659"/>
            <a:ext cx="5807239" cy="2153731"/>
          </a:xfrm>
          <a:prstGeom prst="rect">
            <a:avLst/>
          </a:prstGeom>
          <a:noFill/>
        </p:spPr>
        <p:txBody>
          <a:bodyPr wrap="square">
            <a:spAutoFit/>
          </a:bodyPr>
          <a:lstStyle/>
          <a:p>
            <a:pPr algn="just">
              <a:lnSpc>
                <a:spcPct val="107000"/>
              </a:lnSpc>
              <a:spcAft>
                <a:spcPts val="800"/>
              </a:spcAft>
            </a:pPr>
            <a:r>
              <a:rPr lang="en-GB" sz="1800" dirty="0" err="1">
                <a:effectLst/>
                <a:latin typeface="Calibri" panose="020F0502020204030204" pitchFamily="34" charset="0"/>
                <a:ea typeface="Calibri" panose="020F0502020204030204" pitchFamily="34" charset="0"/>
                <a:cs typeface="Mangal" panose="02040503050203030202" pitchFamily="18" charset="0"/>
              </a:rPr>
              <a:t>dApps</a:t>
            </a:r>
            <a:r>
              <a:rPr lang="en-GB" sz="1800" dirty="0">
                <a:effectLst/>
                <a:latin typeface="Calibri" panose="020F0502020204030204" pitchFamily="34" charset="0"/>
                <a:ea typeface="Calibri" panose="020F0502020204030204" pitchFamily="34" charset="0"/>
                <a:cs typeface="Mangal" panose="02040503050203030202" pitchFamily="18" charset="0"/>
              </a:rPr>
              <a:t> have their backend code (smart contracts) running on a decentralized network and not a centralized server. They use the blockchain for data storage and smart contracts for their app logic. Once </a:t>
            </a:r>
            <a:r>
              <a:rPr lang="en-GB" sz="1800" dirty="0" err="1">
                <a:effectLst/>
                <a:latin typeface="Calibri" panose="020F0502020204030204" pitchFamily="34" charset="0"/>
                <a:ea typeface="Calibri" panose="020F0502020204030204" pitchFamily="34" charset="0"/>
                <a:cs typeface="Mangal" panose="02040503050203030202" pitchFamily="18" charset="0"/>
              </a:rPr>
              <a:t>dapps</a:t>
            </a:r>
            <a:r>
              <a:rPr lang="en-GB" sz="1800" dirty="0">
                <a:effectLst/>
                <a:latin typeface="Calibri" panose="020F0502020204030204" pitchFamily="34" charset="0"/>
                <a:ea typeface="Calibri" panose="020F0502020204030204" pitchFamily="34" charset="0"/>
                <a:cs typeface="Mangal" panose="02040503050203030202" pitchFamily="18" charset="0"/>
              </a:rPr>
              <a:t> are deployed on the blockchain network, no individual can change them. </a:t>
            </a:r>
            <a:r>
              <a:rPr lang="en-GB" sz="1800" dirty="0" err="1">
                <a:effectLst/>
                <a:latin typeface="Calibri" panose="020F0502020204030204" pitchFamily="34" charset="0"/>
                <a:ea typeface="Calibri" panose="020F0502020204030204" pitchFamily="34" charset="0"/>
                <a:cs typeface="Mangal" panose="02040503050203030202" pitchFamily="18" charset="0"/>
              </a:rPr>
              <a:t>dApps</a:t>
            </a:r>
            <a:r>
              <a:rPr lang="en-GB" sz="1800" dirty="0">
                <a:effectLst/>
                <a:latin typeface="Calibri" panose="020F0502020204030204" pitchFamily="34" charset="0"/>
                <a:ea typeface="Calibri" panose="020F0502020204030204" pitchFamily="34" charset="0"/>
                <a:cs typeface="Mangal" panose="02040503050203030202" pitchFamily="18" charset="0"/>
              </a:rPr>
              <a:t> can be decentralized because they are controlled by the logic written into the contract, not an individual or a company.</a:t>
            </a:r>
          </a:p>
        </p:txBody>
      </p:sp>
      <p:sp>
        <p:nvSpPr>
          <p:cNvPr id="11" name="TextBox 10">
            <a:extLst>
              <a:ext uri="{FF2B5EF4-FFF2-40B4-BE49-F238E27FC236}">
                <a16:creationId xmlns:a16="http://schemas.microsoft.com/office/drawing/2014/main" id="{EF5C6BEA-0B65-48E9-9E68-29ADC7225FE6}"/>
              </a:ext>
            </a:extLst>
          </p:cNvPr>
          <p:cNvSpPr txBox="1"/>
          <p:nvPr/>
        </p:nvSpPr>
        <p:spPr>
          <a:xfrm>
            <a:off x="6095999" y="4551659"/>
            <a:ext cx="5807239" cy="215373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They run on blockchain.</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Their code is made open-source.</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They generate DAPP tokens to provide value to their contributing node.</a:t>
            </a:r>
          </a:p>
          <a:p>
            <a:pPr marL="342900" lvl="0" indent="-342900" algn="just">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Users are granted access to them in exchange for tokens.</a:t>
            </a:r>
          </a:p>
          <a:p>
            <a:pPr marL="342900" lvl="0" indent="-342900" algn="just">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Miners are rewarded with tokens when they successfully contribute to the ecosystem.</a:t>
            </a:r>
          </a:p>
        </p:txBody>
      </p:sp>
    </p:spTree>
    <p:extLst>
      <p:ext uri="{BB962C8B-B14F-4D97-AF65-F5344CB8AC3E}">
        <p14:creationId xmlns:p14="http://schemas.microsoft.com/office/powerpoint/2010/main" val="333185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B92A65-32EC-448A-BC96-ADC7A6EF7B9A}"/>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cs typeface="Mangal" panose="02040503050203030202" pitchFamily="18" charset="0"/>
              </a:rPr>
              <a:t>UNDERSTANDING SMART CONTRACT</a:t>
            </a:r>
            <a:endParaRPr lang="en-GB" sz="3600" dirty="0"/>
          </a:p>
        </p:txBody>
      </p:sp>
      <p:sp>
        <p:nvSpPr>
          <p:cNvPr id="4" name="TextBox 3">
            <a:extLst>
              <a:ext uri="{FF2B5EF4-FFF2-40B4-BE49-F238E27FC236}">
                <a16:creationId xmlns:a16="http://schemas.microsoft.com/office/drawing/2014/main" id="{A0C0DB5A-78B6-4AE1-962E-D0349F03205A}"/>
              </a:ext>
            </a:extLst>
          </p:cNvPr>
          <p:cNvSpPr txBox="1"/>
          <p:nvPr/>
        </p:nvSpPr>
        <p:spPr>
          <a:xfrm>
            <a:off x="0" y="2210254"/>
            <a:ext cx="12191999" cy="1394997"/>
          </a:xfrm>
          <a:prstGeom prst="rect">
            <a:avLst/>
          </a:prstGeom>
          <a:noFill/>
        </p:spPr>
        <p:txBody>
          <a:bodyPr wrap="square">
            <a:spAutoFit/>
          </a:bodyPr>
          <a:lstStyle/>
          <a:p>
            <a:pPr algn="just">
              <a:lnSpc>
                <a:spcPct val="107000"/>
              </a:lnSpc>
              <a:spcAft>
                <a:spcPts val="800"/>
              </a:spcAft>
            </a:pPr>
            <a:r>
              <a:rPr lang="en-GB" sz="2000" dirty="0">
                <a:effectLst/>
                <a:latin typeface="Calibri" panose="020F0502020204030204" pitchFamily="34" charset="0"/>
                <a:ea typeface="Calibri" panose="020F0502020204030204" pitchFamily="34" charset="0"/>
                <a:cs typeface="Mangal" panose="02040503050203030202" pitchFamily="18" charset="0"/>
              </a:rPr>
              <a:t>A smart contract is like a set of rules that live on-chain for all to see and run exactly according to those rules. For example, a vending machine: if one supplies it with enough funds and the right selection, they'll get the item they want. And like vending machines, smart contracts can hold funds much like a cryptocurrency account. This allows code to mediate agreements and transactions.</a:t>
            </a:r>
          </a:p>
        </p:txBody>
      </p:sp>
    </p:spTree>
    <p:extLst>
      <p:ext uri="{BB962C8B-B14F-4D97-AF65-F5344CB8AC3E}">
        <p14:creationId xmlns:p14="http://schemas.microsoft.com/office/powerpoint/2010/main" val="403749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10301-E2A4-4828-9E33-44BC607C0BA2}"/>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cs typeface="Mangal" panose="02040503050203030202" pitchFamily="18" charset="0"/>
              </a:rPr>
              <a:t>UNDERSTANDING DOCUMENT MANAGEMENT SYSTEM</a:t>
            </a:r>
            <a:endParaRPr lang="en-GB" sz="3600" dirty="0"/>
          </a:p>
        </p:txBody>
      </p:sp>
      <p:sp>
        <p:nvSpPr>
          <p:cNvPr id="4" name="TextBox 3">
            <a:extLst>
              <a:ext uri="{FF2B5EF4-FFF2-40B4-BE49-F238E27FC236}">
                <a16:creationId xmlns:a16="http://schemas.microsoft.com/office/drawing/2014/main" id="{6F3E1050-A050-45AA-9CFA-40A3CDA919C0}"/>
              </a:ext>
            </a:extLst>
          </p:cNvPr>
          <p:cNvSpPr txBox="1"/>
          <p:nvPr/>
        </p:nvSpPr>
        <p:spPr>
          <a:xfrm>
            <a:off x="-1" y="2278848"/>
            <a:ext cx="12191999" cy="1323439"/>
          </a:xfrm>
          <a:prstGeom prst="rect">
            <a:avLst/>
          </a:prstGeom>
          <a:noFill/>
        </p:spPr>
        <p:txBody>
          <a:bodyPr wrap="square">
            <a:spAutoFit/>
          </a:bodyPr>
          <a:lstStyle/>
          <a:p>
            <a:pPr algn="just"/>
            <a:r>
              <a:rPr lang="en-GB" sz="2000" dirty="0">
                <a:effectLst/>
                <a:latin typeface="Calibri" panose="020F0502020204030204" pitchFamily="34" charset="0"/>
                <a:ea typeface="Calibri" panose="020F0502020204030204" pitchFamily="34" charset="0"/>
                <a:cs typeface="Mangal" panose="02040503050203030202" pitchFamily="18" charset="0"/>
              </a:rPr>
              <a:t>A document is a recorded information or object which can be treated as a unit (ISO 12651-2). Document Management System (DMS), also known as Record Management System, is a system or process used to capture, track and store electronic documents such as PDFs, word processing files and digital images of paper-based content. It helps to reduce and thus automate the entire document management. It makes the entire process paperless.</a:t>
            </a:r>
            <a:endParaRPr lang="en-GB" sz="2000" dirty="0"/>
          </a:p>
        </p:txBody>
      </p:sp>
      <p:sp>
        <p:nvSpPr>
          <p:cNvPr id="6" name="TextBox 5">
            <a:extLst>
              <a:ext uri="{FF2B5EF4-FFF2-40B4-BE49-F238E27FC236}">
                <a16:creationId xmlns:a16="http://schemas.microsoft.com/office/drawing/2014/main" id="{EE597D3A-ABBF-4989-993F-0DB9ABA14BFE}"/>
              </a:ext>
            </a:extLst>
          </p:cNvPr>
          <p:cNvSpPr txBox="1"/>
          <p:nvPr/>
        </p:nvSpPr>
        <p:spPr>
          <a:xfrm>
            <a:off x="-1" y="3943597"/>
            <a:ext cx="12191998" cy="461665"/>
          </a:xfrm>
          <a:prstGeom prst="rect">
            <a:avLst/>
          </a:prstGeom>
          <a:noFill/>
        </p:spPr>
        <p:txBody>
          <a:bodyPr wrap="square">
            <a:spAutoFit/>
          </a:bodyPr>
          <a:lstStyle/>
          <a:p>
            <a:pPr algn="ctr"/>
            <a:r>
              <a:rPr lang="en-GB" sz="2400" b="1" dirty="0">
                <a:effectLst/>
                <a:latin typeface="Calibri" panose="020F0502020204030204" pitchFamily="34" charset="0"/>
                <a:ea typeface="Calibri" panose="020F0502020204030204" pitchFamily="34" charset="0"/>
                <a:cs typeface="Mangal" panose="02040503050203030202" pitchFamily="18" charset="0"/>
              </a:rPr>
              <a:t>CHALLENGES OF TRADITIONAL DMS</a:t>
            </a:r>
            <a:endParaRPr lang="en-GB" sz="2400" dirty="0"/>
          </a:p>
        </p:txBody>
      </p:sp>
      <p:sp>
        <p:nvSpPr>
          <p:cNvPr id="8" name="TextBox 7">
            <a:extLst>
              <a:ext uri="{FF2B5EF4-FFF2-40B4-BE49-F238E27FC236}">
                <a16:creationId xmlns:a16="http://schemas.microsoft.com/office/drawing/2014/main" id="{D4C755E0-B82E-427A-A0D1-76673005B828}"/>
              </a:ext>
            </a:extLst>
          </p:cNvPr>
          <p:cNvSpPr txBox="1"/>
          <p:nvPr/>
        </p:nvSpPr>
        <p:spPr>
          <a:xfrm>
            <a:off x="3" y="4407906"/>
            <a:ext cx="12191997" cy="2450094"/>
          </a:xfrm>
          <a:prstGeom prst="rect">
            <a:avLst/>
          </a:prstGeom>
          <a:noFill/>
        </p:spPr>
        <p:txBody>
          <a:bodyPr wrap="square">
            <a:spAutoFit/>
          </a:bodyPr>
          <a:lstStyle/>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Traditional DMS saved files, folders, documents and images in a single location, such that it was impossible to retrieve the files at times of need easily.</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It was time-consuming to manually search every folder one by one.</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In addition to time consuming, it was cost ineffective to maintain after some usage.</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The flexibility in naming and linking the related documents was not possible.</a:t>
            </a:r>
          </a:p>
          <a:p>
            <a:pPr marL="342900" lvl="0" indent="-342900" algn="just">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Duplicate information was often impossible to detect which would eventually lead to massive disorganisation that puts the security of the data at risk, along with damaging the productivity of a company. This also includes risk of having the data tampered with.</a:t>
            </a:r>
          </a:p>
        </p:txBody>
      </p:sp>
    </p:spTree>
    <p:extLst>
      <p:ext uri="{BB962C8B-B14F-4D97-AF65-F5344CB8AC3E}">
        <p14:creationId xmlns:p14="http://schemas.microsoft.com/office/powerpoint/2010/main" val="16229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845CC1-8585-4136-9F1D-0860F0240F38}"/>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cs typeface="Mangal" panose="02040503050203030202" pitchFamily="18" charset="0"/>
              </a:rPr>
              <a:t>UNDERSTANDING BLOCKCHAIN AND ITS FUNCTION IN DMS:</a:t>
            </a:r>
            <a:endParaRPr lang="en-GB" sz="3600" dirty="0"/>
          </a:p>
        </p:txBody>
      </p:sp>
      <p:sp>
        <p:nvSpPr>
          <p:cNvPr id="4" name="TextBox 3">
            <a:extLst>
              <a:ext uri="{FF2B5EF4-FFF2-40B4-BE49-F238E27FC236}">
                <a16:creationId xmlns:a16="http://schemas.microsoft.com/office/drawing/2014/main" id="{58EADC92-FB7F-4B52-9DF6-205535B1228D}"/>
              </a:ext>
            </a:extLst>
          </p:cNvPr>
          <p:cNvSpPr txBox="1"/>
          <p:nvPr/>
        </p:nvSpPr>
        <p:spPr>
          <a:xfrm>
            <a:off x="0" y="2142529"/>
            <a:ext cx="12191999" cy="1394997"/>
          </a:xfrm>
          <a:prstGeom prst="rect">
            <a:avLst/>
          </a:prstGeom>
          <a:noFill/>
        </p:spPr>
        <p:txBody>
          <a:bodyPr wrap="square">
            <a:spAutoFit/>
          </a:bodyPr>
          <a:lstStyle/>
          <a:p>
            <a:pPr algn="just">
              <a:lnSpc>
                <a:spcPct val="107000"/>
              </a:lnSpc>
              <a:spcAft>
                <a:spcPts val="800"/>
              </a:spcAft>
            </a:pPr>
            <a:r>
              <a:rPr lang="en-GB" sz="2000" dirty="0">
                <a:effectLst/>
                <a:latin typeface="Calibri" panose="020F0502020204030204" pitchFamily="34" charset="0"/>
                <a:ea typeface="Calibri" panose="020F0502020204030204" pitchFamily="34" charset="0"/>
                <a:cs typeface="Mangal" panose="02040503050203030202" pitchFamily="18" charset="0"/>
              </a:rPr>
              <a:t>Blockchain is a digital mechanism that enables two stranger parties to engage in trusted transaction with full confidence in the integrity of the assets being exchanged. Blockchain uses a distributed record-keeping system called a </a:t>
            </a:r>
            <a:r>
              <a:rPr lang="en-GB" sz="2000" i="1" dirty="0">
                <a:effectLst/>
                <a:latin typeface="Calibri" panose="020F0502020204030204" pitchFamily="34" charset="0"/>
                <a:ea typeface="Calibri" panose="020F0502020204030204" pitchFamily="34" charset="0"/>
                <a:cs typeface="Mangal" panose="02040503050203030202" pitchFamily="18" charset="0"/>
              </a:rPr>
              <a:t>ledger</a:t>
            </a:r>
            <a:r>
              <a:rPr lang="en-GB" sz="2000" dirty="0">
                <a:effectLst/>
                <a:latin typeface="Calibri" panose="020F0502020204030204" pitchFamily="34" charset="0"/>
                <a:ea typeface="Calibri" panose="020F0502020204030204" pitchFamily="34" charset="0"/>
                <a:cs typeface="Mangal" panose="02040503050203030202" pitchFamily="18" charset="0"/>
              </a:rPr>
              <a:t> that keeps track of changes to assets within the chain. This ledger is not centralised, instead distributed to all the computers in the chain, making it decentralised.</a:t>
            </a:r>
          </a:p>
        </p:txBody>
      </p:sp>
      <p:sp>
        <p:nvSpPr>
          <p:cNvPr id="6" name="TextBox 5">
            <a:extLst>
              <a:ext uri="{FF2B5EF4-FFF2-40B4-BE49-F238E27FC236}">
                <a16:creationId xmlns:a16="http://schemas.microsoft.com/office/drawing/2014/main" id="{C9415FF0-F6DC-4449-B62D-FB6BA1804586}"/>
              </a:ext>
            </a:extLst>
          </p:cNvPr>
          <p:cNvSpPr txBox="1"/>
          <p:nvPr/>
        </p:nvSpPr>
        <p:spPr>
          <a:xfrm>
            <a:off x="0" y="3906071"/>
            <a:ext cx="12191999" cy="461665"/>
          </a:xfrm>
          <a:prstGeom prst="rect">
            <a:avLst/>
          </a:prstGeom>
          <a:noFill/>
        </p:spPr>
        <p:txBody>
          <a:bodyPr wrap="square">
            <a:spAutoFit/>
          </a:bodyPr>
          <a:lstStyle/>
          <a:p>
            <a:pPr algn="ctr"/>
            <a:r>
              <a:rPr lang="en-GB" sz="2400" b="1" dirty="0">
                <a:effectLst/>
                <a:latin typeface="Calibri" panose="020F0502020204030204" pitchFamily="34" charset="0"/>
                <a:ea typeface="Calibri" panose="020F0502020204030204" pitchFamily="34" charset="0"/>
                <a:cs typeface="Mangal" panose="02040503050203030202" pitchFamily="18" charset="0"/>
              </a:rPr>
              <a:t>ADVANTAGES OF DECENTRALISED DMS</a:t>
            </a:r>
            <a:endParaRPr lang="en-GB" sz="2400" dirty="0"/>
          </a:p>
        </p:txBody>
      </p:sp>
      <p:sp>
        <p:nvSpPr>
          <p:cNvPr id="8" name="TextBox 7">
            <a:extLst>
              <a:ext uri="{FF2B5EF4-FFF2-40B4-BE49-F238E27FC236}">
                <a16:creationId xmlns:a16="http://schemas.microsoft.com/office/drawing/2014/main" id="{B1FDDDA9-75C3-49B9-B407-CBC57F7B2678}"/>
              </a:ext>
            </a:extLst>
          </p:cNvPr>
          <p:cNvSpPr txBox="1"/>
          <p:nvPr/>
        </p:nvSpPr>
        <p:spPr>
          <a:xfrm>
            <a:off x="0" y="4407906"/>
            <a:ext cx="12191998" cy="2450094"/>
          </a:xfrm>
          <a:prstGeom prst="rect">
            <a:avLst/>
          </a:prstGeom>
          <a:noFill/>
        </p:spPr>
        <p:txBody>
          <a:bodyPr wrap="square">
            <a:spAutoFit/>
          </a:bodyPr>
          <a:lstStyle/>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Recognition of Documents</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Classification and Data Indexing.</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Data Validation guaranteeing integrity.</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Increased Document Security and Control.</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Better Search and Knowledge Management.</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More reliable backups.</a:t>
            </a:r>
          </a:p>
          <a:p>
            <a:pPr marL="342900" lvl="0"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Fraud Control.</a:t>
            </a:r>
          </a:p>
          <a:p>
            <a:pPr marL="342900" lvl="0" indent="-342900" algn="just">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Mangal" panose="02040503050203030202" pitchFamily="18" charset="0"/>
              </a:rPr>
              <a:t>Processing using AI Algorithms.</a:t>
            </a:r>
          </a:p>
        </p:txBody>
      </p:sp>
    </p:spTree>
    <p:extLst>
      <p:ext uri="{BB962C8B-B14F-4D97-AF65-F5344CB8AC3E}">
        <p14:creationId xmlns:p14="http://schemas.microsoft.com/office/powerpoint/2010/main" val="61875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6F5329-6548-4016-95EB-D581433093E8}"/>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cs typeface="Mangal" panose="02040503050203030202" pitchFamily="18" charset="0"/>
              </a:rPr>
              <a:t>RELATED WORKS</a:t>
            </a:r>
            <a:endParaRPr lang="en-GB" sz="3600" dirty="0"/>
          </a:p>
        </p:txBody>
      </p:sp>
      <p:sp>
        <p:nvSpPr>
          <p:cNvPr id="4" name="TextBox 3">
            <a:extLst>
              <a:ext uri="{FF2B5EF4-FFF2-40B4-BE49-F238E27FC236}">
                <a16:creationId xmlns:a16="http://schemas.microsoft.com/office/drawing/2014/main" id="{8CE82243-6E29-4C6F-8ABD-79E1CC12AA00}"/>
              </a:ext>
            </a:extLst>
          </p:cNvPr>
          <p:cNvSpPr txBox="1"/>
          <p:nvPr/>
        </p:nvSpPr>
        <p:spPr>
          <a:xfrm>
            <a:off x="0" y="2081916"/>
            <a:ext cx="12191999" cy="4524637"/>
          </a:xfrm>
          <a:prstGeom prst="rect">
            <a:avLst/>
          </a:prstGeom>
          <a:noFill/>
        </p:spPr>
        <p:txBody>
          <a:bodyPr wrap="square">
            <a:spAutoFit/>
          </a:bodyPr>
          <a:lstStyle/>
          <a:p>
            <a:pPr lvl="0" algn="just">
              <a:lnSpc>
                <a:spcPct val="107000"/>
              </a:lnSpc>
            </a:pPr>
            <a:r>
              <a:rPr lang="en-GB" sz="1800" dirty="0">
                <a:effectLst/>
                <a:latin typeface="Calibri" panose="020F0502020204030204" pitchFamily="34" charset="0"/>
                <a:ea typeface="Calibri" panose="020F0502020204030204" pitchFamily="34" charset="0"/>
                <a:cs typeface="Mangal" panose="02040503050203030202" pitchFamily="18" charset="0"/>
              </a:rPr>
              <a:t>Lee, David </a:t>
            </a:r>
            <a:r>
              <a:rPr lang="en-GB" sz="1800" dirty="0" err="1">
                <a:effectLst/>
                <a:latin typeface="Calibri" panose="020F0502020204030204" pitchFamily="34" charset="0"/>
                <a:ea typeface="Calibri" panose="020F0502020204030204" pitchFamily="34" charset="0"/>
                <a:cs typeface="Mangal" panose="02040503050203030202" pitchFamily="18" charset="0"/>
              </a:rPr>
              <a:t>Kuo</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Chuen</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Fintech Tsunami: Blockchain as the Driver of the Fourth Industrial Revolution</a:t>
            </a:r>
            <a:r>
              <a:rPr lang="en-GB" sz="1800" dirty="0">
                <a:effectLst/>
                <a:latin typeface="Calibri" panose="020F0502020204030204" pitchFamily="34" charset="0"/>
                <a:ea typeface="Calibri" panose="020F0502020204030204" pitchFamily="34" charset="0"/>
                <a:cs typeface="Mangal" panose="02040503050203030202" pitchFamily="18" charset="0"/>
              </a:rPr>
              <a:t>. Economics of Networks </a:t>
            </a:r>
            <a:r>
              <a:rPr lang="en-GB" sz="1800" dirty="0" err="1">
                <a:effectLst/>
                <a:latin typeface="Calibri" panose="020F0502020204030204" pitchFamily="34" charset="0"/>
                <a:ea typeface="Calibri" panose="020F0502020204030204" pitchFamily="34" charset="0"/>
                <a:cs typeface="Mangal" panose="02040503050203030202" pitchFamily="18" charset="0"/>
              </a:rPr>
              <a:t>eJournal</a:t>
            </a:r>
            <a:r>
              <a:rPr lang="en-GB" sz="1800" dirty="0">
                <a:effectLst/>
                <a:latin typeface="Calibri" panose="020F0502020204030204" pitchFamily="34" charset="0"/>
                <a:ea typeface="Calibri" panose="020F0502020204030204" pitchFamily="34" charset="0"/>
                <a:cs typeface="Mangal" panose="02040503050203030202" pitchFamily="18" charset="0"/>
              </a:rPr>
              <a:t> (2017)</a:t>
            </a:r>
          </a:p>
          <a:p>
            <a:pPr lvl="0" algn="just">
              <a:lnSpc>
                <a:spcPct val="107000"/>
              </a:lnSpc>
            </a:pP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pPr>
            <a:r>
              <a:rPr lang="en-GB" sz="1800" dirty="0" err="1">
                <a:effectLst/>
                <a:latin typeface="Calibri" panose="020F0502020204030204" pitchFamily="34" charset="0"/>
                <a:ea typeface="Calibri" panose="020F0502020204030204" pitchFamily="34" charset="0"/>
                <a:cs typeface="Mangal" panose="02040503050203030202" pitchFamily="18" charset="0"/>
              </a:rPr>
              <a:t>Martiri</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Edlira</a:t>
            </a:r>
            <a:r>
              <a:rPr lang="en-GB" sz="1800" dirty="0">
                <a:effectLst/>
                <a:latin typeface="Calibri" panose="020F0502020204030204" pitchFamily="34" charset="0"/>
                <a:ea typeface="Calibri" panose="020F0502020204030204" pitchFamily="34" charset="0"/>
                <a:cs typeface="Mangal" panose="02040503050203030202" pitchFamily="18" charset="0"/>
              </a:rPr>
              <a:t> and </a:t>
            </a:r>
            <a:r>
              <a:rPr lang="en-GB" sz="1800" dirty="0" err="1">
                <a:effectLst/>
                <a:latin typeface="Calibri" panose="020F0502020204030204" pitchFamily="34" charset="0"/>
                <a:ea typeface="Calibri" panose="020F0502020204030204" pitchFamily="34" charset="0"/>
                <a:cs typeface="Mangal" panose="02040503050203030202" pitchFamily="18" charset="0"/>
              </a:rPr>
              <a:t>Gentjana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Muca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DMS-XT: A Blockchain-based Document Management System for Secure and Intelligent </a:t>
            </a:r>
            <a:r>
              <a:rPr lang="en-GB" sz="1800" i="1" dirty="0" err="1">
                <a:effectLst/>
                <a:latin typeface="Calibri" panose="020F0502020204030204" pitchFamily="34" charset="0"/>
                <a:ea typeface="Calibri" panose="020F0502020204030204" pitchFamily="34" charset="0"/>
                <a:cs typeface="Mangal" panose="02040503050203030202" pitchFamily="18" charset="0"/>
              </a:rPr>
              <a:t>Archiva</a:t>
            </a:r>
            <a:r>
              <a:rPr lang="en-GB" sz="1800" dirty="0">
                <a:effectLst/>
                <a:latin typeface="Calibri" panose="020F0502020204030204" pitchFamily="34" charset="0"/>
                <a:ea typeface="Calibri" panose="020F0502020204030204" pitchFamily="34" charset="0"/>
                <a:cs typeface="Mangal" panose="02040503050203030202" pitchFamily="18" charset="0"/>
              </a:rPr>
              <a:t>. RTA-CSIT (2018) </a:t>
            </a:r>
          </a:p>
          <a:p>
            <a:pPr lvl="0" algn="just">
              <a:lnSpc>
                <a:spcPct val="107000"/>
              </a:lnSpc>
            </a:pPr>
            <a:endParaRPr lang="en-GB" dirty="0">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pP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pP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pPr>
            <a:r>
              <a:rPr lang="en-GB" sz="1800" dirty="0" err="1">
                <a:effectLst/>
                <a:latin typeface="Calibri" panose="020F0502020204030204" pitchFamily="34" charset="0"/>
                <a:ea typeface="Calibri" panose="020F0502020204030204" pitchFamily="34" charset="0"/>
                <a:cs typeface="Mangal" panose="02040503050203030202" pitchFamily="18" charset="0"/>
              </a:rPr>
              <a:t>Vashistha</a:t>
            </a:r>
            <a:r>
              <a:rPr lang="en-GB" sz="1800" dirty="0">
                <a:effectLst/>
                <a:latin typeface="Calibri" panose="020F0502020204030204" pitchFamily="34" charset="0"/>
                <a:ea typeface="Calibri" panose="020F0502020204030204" pitchFamily="34" charset="0"/>
                <a:cs typeface="Mangal" panose="02040503050203030202" pitchFamily="18" charset="0"/>
              </a:rPr>
              <a:t>, Mohit and Ferdous Ahmed </a:t>
            </a:r>
            <a:r>
              <a:rPr lang="en-GB" sz="1800" dirty="0" err="1">
                <a:effectLst/>
                <a:latin typeface="Calibri" panose="020F0502020204030204" pitchFamily="34" charset="0"/>
                <a:ea typeface="Calibri" panose="020F0502020204030204" pitchFamily="34" charset="0"/>
                <a:cs typeface="Mangal" panose="02040503050203030202" pitchFamily="18" charset="0"/>
              </a:rPr>
              <a:t>Barbhuiya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Document Management System using Blockchain and Inter Planetary File System</a:t>
            </a:r>
            <a:r>
              <a:rPr lang="en-GB" sz="1800" dirty="0">
                <a:effectLst/>
                <a:latin typeface="Calibri" panose="020F0502020204030204" pitchFamily="34" charset="0"/>
                <a:ea typeface="Calibri" panose="020F0502020204030204" pitchFamily="34" charset="0"/>
                <a:cs typeface="Mangal" panose="02040503050203030202" pitchFamily="18" charset="0"/>
              </a:rPr>
              <a:t>. Proceedings of the 2nd ACM International Symposium on Blockchain and Secure Critical Infrastructure (2020) </a:t>
            </a:r>
          </a:p>
          <a:p>
            <a:pPr lvl="0" algn="just">
              <a:lnSpc>
                <a:spcPct val="107000"/>
              </a:lnSpc>
            </a:pPr>
            <a:endParaRPr lang="en-GB" sz="1800" dirty="0">
              <a:effectLst/>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pPr>
            <a:r>
              <a:rPr lang="en-GB" sz="1800" dirty="0" err="1">
                <a:effectLst/>
                <a:latin typeface="Calibri" panose="020F0502020204030204" pitchFamily="34" charset="0"/>
                <a:ea typeface="Calibri" panose="020F0502020204030204" pitchFamily="34" charset="0"/>
                <a:cs typeface="Mangal" panose="02040503050203030202" pitchFamily="18" charset="0"/>
              </a:rPr>
              <a:t>Shriyash</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Shingare</a:t>
            </a:r>
            <a:r>
              <a:rPr lang="en-GB" sz="1800" dirty="0">
                <a:effectLst/>
                <a:latin typeface="Calibri" panose="020F0502020204030204" pitchFamily="34" charset="0"/>
                <a:ea typeface="Calibri" panose="020F0502020204030204" pitchFamily="34" charset="0"/>
                <a:cs typeface="Mangal" panose="02040503050203030202" pitchFamily="18" charset="0"/>
              </a:rPr>
              <a:t>, Neel </a:t>
            </a:r>
            <a:r>
              <a:rPr lang="en-GB" sz="1800" dirty="0" err="1">
                <a:effectLst/>
                <a:latin typeface="Calibri" panose="020F0502020204030204" pitchFamily="34" charset="0"/>
                <a:ea typeface="Calibri" panose="020F0502020204030204" pitchFamily="34" charset="0"/>
                <a:cs typeface="Mangal" panose="02040503050203030202" pitchFamily="18" charset="0"/>
              </a:rPr>
              <a:t>Khalade</a:t>
            </a:r>
            <a:r>
              <a:rPr lang="en-GB" sz="1800" dirty="0">
                <a:effectLst/>
                <a:latin typeface="Calibri" panose="020F0502020204030204" pitchFamily="34" charset="0"/>
                <a:ea typeface="Calibri" panose="020F0502020204030204" pitchFamily="34" charset="0"/>
                <a:cs typeface="Mangal" panose="02040503050203030202" pitchFamily="18" charset="0"/>
              </a:rPr>
              <a:t>, Raghav </a:t>
            </a:r>
            <a:r>
              <a:rPr lang="en-GB" sz="1800" dirty="0" err="1">
                <a:effectLst/>
                <a:latin typeface="Calibri" panose="020F0502020204030204" pitchFamily="34" charset="0"/>
                <a:ea typeface="Calibri" panose="020F0502020204030204" pitchFamily="34" charset="0"/>
                <a:cs typeface="Mangal" panose="02040503050203030202" pitchFamily="18" charset="0"/>
              </a:rPr>
              <a:t>Saoji</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Avadhoot</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Dhanve</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Dr.Uma</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dirty="0" err="1">
                <a:effectLst/>
                <a:latin typeface="Calibri" panose="020F0502020204030204" pitchFamily="34" charset="0"/>
                <a:ea typeface="Calibri" panose="020F0502020204030204" pitchFamily="34" charset="0"/>
                <a:cs typeface="Mangal" panose="02040503050203030202" pitchFamily="18" charset="0"/>
              </a:rPr>
              <a:t>Pujeri</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Document Management using Private Permissioned Blockchain</a:t>
            </a:r>
            <a:r>
              <a:rPr lang="en-GB" sz="1800" dirty="0">
                <a:effectLst/>
                <a:latin typeface="Calibri" panose="020F0502020204030204" pitchFamily="34" charset="0"/>
                <a:ea typeface="Calibri" panose="020F0502020204030204" pitchFamily="34" charset="0"/>
                <a:cs typeface="Mangal" panose="02040503050203030202" pitchFamily="18" charset="0"/>
              </a:rPr>
              <a:t>. IRJET (2021)</a:t>
            </a:r>
          </a:p>
          <a:p>
            <a:pPr lvl="0" algn="just">
              <a:lnSpc>
                <a:spcPct val="107000"/>
              </a:lnSpc>
            </a:pPr>
            <a:endParaRPr lang="en-GB" dirty="0">
              <a:latin typeface="Calibri" panose="020F0502020204030204" pitchFamily="34" charset="0"/>
              <a:ea typeface="Calibri" panose="020F0502020204030204" pitchFamily="34" charset="0"/>
              <a:cs typeface="Mangal" panose="02040503050203030202" pitchFamily="18" charset="0"/>
            </a:endParaRPr>
          </a:p>
          <a:p>
            <a:pPr lvl="0" algn="just">
              <a:lnSpc>
                <a:spcPct val="107000"/>
              </a:lnSpc>
            </a:pPr>
            <a:r>
              <a:rPr lang="en-GB" sz="1800" dirty="0">
                <a:effectLst/>
                <a:latin typeface="Calibri" panose="020F0502020204030204" pitchFamily="34" charset="0"/>
                <a:ea typeface="Calibri" panose="020F0502020204030204" pitchFamily="34" charset="0"/>
                <a:cs typeface="Mangal" panose="02040503050203030202" pitchFamily="18" charset="0"/>
              </a:rPr>
              <a:t>Mr. S. </a:t>
            </a:r>
            <a:r>
              <a:rPr lang="en-GB" sz="1800" dirty="0" err="1">
                <a:effectLst/>
                <a:latin typeface="Calibri" panose="020F0502020204030204" pitchFamily="34" charset="0"/>
                <a:ea typeface="Calibri" panose="020F0502020204030204" pitchFamily="34" charset="0"/>
                <a:cs typeface="Mangal" panose="02040503050203030202" pitchFamily="18" charset="0"/>
              </a:rPr>
              <a:t>Choudaiah</a:t>
            </a:r>
            <a:r>
              <a:rPr lang="en-GB" sz="1800" dirty="0">
                <a:effectLst/>
                <a:latin typeface="Calibri" panose="020F0502020204030204" pitchFamily="34" charset="0"/>
                <a:ea typeface="Calibri" panose="020F0502020204030204" pitchFamily="34" charset="0"/>
                <a:cs typeface="Mangal" panose="02040503050203030202" pitchFamily="18" charset="0"/>
              </a:rPr>
              <a:t>, Mr. U. </a:t>
            </a:r>
            <a:r>
              <a:rPr lang="en-GB" sz="1800" dirty="0" err="1">
                <a:effectLst/>
                <a:latin typeface="Calibri" panose="020F0502020204030204" pitchFamily="34" charset="0"/>
                <a:ea typeface="Calibri" panose="020F0502020204030204" pitchFamily="34" charset="0"/>
                <a:cs typeface="Mangal" panose="02040503050203030202" pitchFamily="18" charset="0"/>
              </a:rPr>
              <a:t>Chandraselhar</a:t>
            </a:r>
            <a:r>
              <a:rPr lang="en-GB" sz="1800" dirty="0">
                <a:effectLst/>
                <a:latin typeface="Calibri" panose="020F0502020204030204" pitchFamily="34" charset="0"/>
                <a:ea typeface="Calibri" panose="020F0502020204030204" pitchFamily="34" charset="0"/>
                <a:cs typeface="Mangal" panose="02040503050203030202" pitchFamily="18" charset="0"/>
              </a:rPr>
              <a:t>, </a:t>
            </a:r>
            <a:r>
              <a:rPr lang="en-GB" sz="1800" i="1" dirty="0">
                <a:effectLst/>
                <a:latin typeface="Calibri" panose="020F0502020204030204" pitchFamily="34" charset="0"/>
                <a:ea typeface="Calibri" panose="020F0502020204030204" pitchFamily="34" charset="0"/>
                <a:cs typeface="Mangal" panose="02040503050203030202" pitchFamily="18" charset="0"/>
              </a:rPr>
              <a:t>Blockchain Based Document Management System</a:t>
            </a:r>
            <a:r>
              <a:rPr lang="en-GB" sz="1800" dirty="0">
                <a:effectLst/>
                <a:latin typeface="Calibri" panose="020F0502020204030204" pitchFamily="34" charset="0"/>
                <a:ea typeface="Calibri" panose="020F0502020204030204" pitchFamily="34" charset="0"/>
                <a:cs typeface="Mangal" panose="02040503050203030202" pitchFamily="18" charset="0"/>
              </a:rPr>
              <a:t>. Journal of Engineering Science (2021):</a:t>
            </a:r>
          </a:p>
        </p:txBody>
      </p:sp>
    </p:spTree>
    <p:extLst>
      <p:ext uri="{BB962C8B-B14F-4D97-AF65-F5344CB8AC3E}">
        <p14:creationId xmlns:p14="http://schemas.microsoft.com/office/powerpoint/2010/main" val="70175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09DF9-BBE7-4FEA-BABC-4E08F1539B6D}"/>
              </a:ext>
            </a:extLst>
          </p:cNvPr>
          <p:cNvSpPr txBox="1"/>
          <p:nvPr/>
        </p:nvSpPr>
        <p:spPr>
          <a:xfrm>
            <a:off x="0" y="1435586"/>
            <a:ext cx="12192000" cy="646331"/>
          </a:xfrm>
          <a:prstGeom prst="rect">
            <a:avLst/>
          </a:prstGeom>
          <a:noFill/>
        </p:spPr>
        <p:txBody>
          <a:bodyPr wrap="square">
            <a:spAutoFit/>
          </a:bodyPr>
          <a:lstStyle/>
          <a:p>
            <a:pPr algn="just"/>
            <a:r>
              <a:rPr lang="en-GB" sz="3600" b="1" dirty="0">
                <a:effectLst/>
                <a:latin typeface="Calibri" panose="020F0502020204030204" pitchFamily="34" charset="0"/>
                <a:ea typeface="Calibri" panose="020F0502020204030204" pitchFamily="34" charset="0"/>
                <a:cs typeface="Mangal" panose="02040503050203030202" pitchFamily="18" charset="0"/>
              </a:rPr>
              <a:t>BRIEF ARCHITECTURE</a:t>
            </a:r>
            <a:endParaRPr lang="en-GB" sz="3600" dirty="0"/>
          </a:p>
        </p:txBody>
      </p:sp>
      <p:grpSp>
        <p:nvGrpSpPr>
          <p:cNvPr id="3" name="Group 2">
            <a:extLst>
              <a:ext uri="{FF2B5EF4-FFF2-40B4-BE49-F238E27FC236}">
                <a16:creationId xmlns:a16="http://schemas.microsoft.com/office/drawing/2014/main" id="{8FB852F5-A89F-434C-AD8D-AFFFB92C01B2}"/>
              </a:ext>
            </a:extLst>
          </p:cNvPr>
          <p:cNvGrpSpPr/>
          <p:nvPr/>
        </p:nvGrpSpPr>
        <p:grpSpPr>
          <a:xfrm>
            <a:off x="6724650" y="883569"/>
            <a:ext cx="5467350" cy="5572122"/>
            <a:chOff x="0" y="0"/>
            <a:chExt cx="5467350" cy="5210446"/>
          </a:xfrm>
        </p:grpSpPr>
        <p:grpSp>
          <p:nvGrpSpPr>
            <p:cNvPr id="4" name="Group 3">
              <a:extLst>
                <a:ext uri="{FF2B5EF4-FFF2-40B4-BE49-F238E27FC236}">
                  <a16:creationId xmlns:a16="http://schemas.microsoft.com/office/drawing/2014/main" id="{9DDEE962-C4EC-48B1-9AFD-387B1F578187}"/>
                </a:ext>
              </a:extLst>
            </p:cNvPr>
            <p:cNvGrpSpPr/>
            <p:nvPr/>
          </p:nvGrpSpPr>
          <p:grpSpPr>
            <a:xfrm>
              <a:off x="0" y="0"/>
              <a:ext cx="5467350" cy="5210446"/>
              <a:chOff x="0" y="0"/>
              <a:chExt cx="5467350" cy="5210446"/>
            </a:xfrm>
          </p:grpSpPr>
          <p:grpSp>
            <p:nvGrpSpPr>
              <p:cNvPr id="6" name="Group 5">
                <a:extLst>
                  <a:ext uri="{FF2B5EF4-FFF2-40B4-BE49-F238E27FC236}">
                    <a16:creationId xmlns:a16="http://schemas.microsoft.com/office/drawing/2014/main" id="{026EC41F-3925-409C-988B-75FA6EE24E46}"/>
                  </a:ext>
                </a:extLst>
              </p:cNvPr>
              <p:cNvGrpSpPr/>
              <p:nvPr/>
            </p:nvGrpSpPr>
            <p:grpSpPr>
              <a:xfrm>
                <a:off x="0" y="0"/>
                <a:ext cx="5467350" cy="5210446"/>
                <a:chOff x="0" y="0"/>
                <a:chExt cx="5467350" cy="5210446"/>
              </a:xfrm>
            </p:grpSpPr>
            <p:grpSp>
              <p:nvGrpSpPr>
                <p:cNvPr id="8" name="Group 7">
                  <a:extLst>
                    <a:ext uri="{FF2B5EF4-FFF2-40B4-BE49-F238E27FC236}">
                      <a16:creationId xmlns:a16="http://schemas.microsoft.com/office/drawing/2014/main" id="{D4240B1A-DFF2-44EA-8ABD-C9EA2F71B370}"/>
                    </a:ext>
                  </a:extLst>
                </p:cNvPr>
                <p:cNvGrpSpPr/>
                <p:nvPr/>
              </p:nvGrpSpPr>
              <p:grpSpPr>
                <a:xfrm>
                  <a:off x="2028826" y="4457971"/>
                  <a:ext cx="3067049" cy="752475"/>
                  <a:chOff x="-28574" y="838471"/>
                  <a:chExt cx="3067049" cy="752475"/>
                </a:xfrm>
              </p:grpSpPr>
              <p:sp>
                <p:nvSpPr>
                  <p:cNvPr id="23" name="Flowchart: Alternate Process 22">
                    <a:extLst>
                      <a:ext uri="{FF2B5EF4-FFF2-40B4-BE49-F238E27FC236}">
                        <a16:creationId xmlns:a16="http://schemas.microsoft.com/office/drawing/2014/main" id="{4CFA7537-F54C-4228-872E-88601FFA17E8}"/>
                      </a:ext>
                    </a:extLst>
                  </p:cNvPr>
                  <p:cNvSpPr/>
                  <p:nvPr/>
                </p:nvSpPr>
                <p:spPr>
                  <a:xfrm>
                    <a:off x="-28574" y="905145"/>
                    <a:ext cx="1409700" cy="6000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Document Storage (Decentralised)</a:t>
                    </a:r>
                  </a:p>
                </p:txBody>
              </p:sp>
              <p:sp>
                <p:nvSpPr>
                  <p:cNvPr id="24" name="Cylinder 23">
                    <a:extLst>
                      <a:ext uri="{FF2B5EF4-FFF2-40B4-BE49-F238E27FC236}">
                        <a16:creationId xmlns:a16="http://schemas.microsoft.com/office/drawing/2014/main" id="{79536185-5F48-470E-A8F5-0AE12223D316}"/>
                      </a:ext>
                    </a:extLst>
                  </p:cNvPr>
                  <p:cNvSpPr/>
                  <p:nvPr/>
                </p:nvSpPr>
                <p:spPr>
                  <a:xfrm>
                    <a:off x="2428875" y="838471"/>
                    <a:ext cx="609600" cy="75247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DB</a:t>
                    </a:r>
                  </a:p>
                </p:txBody>
              </p:sp>
            </p:grpSp>
            <p:grpSp>
              <p:nvGrpSpPr>
                <p:cNvPr id="9" name="Group 8">
                  <a:extLst>
                    <a:ext uri="{FF2B5EF4-FFF2-40B4-BE49-F238E27FC236}">
                      <a16:creationId xmlns:a16="http://schemas.microsoft.com/office/drawing/2014/main" id="{AB127582-A21C-4CFD-88CE-3546D83658FC}"/>
                    </a:ext>
                  </a:extLst>
                </p:cNvPr>
                <p:cNvGrpSpPr/>
                <p:nvPr/>
              </p:nvGrpSpPr>
              <p:grpSpPr>
                <a:xfrm>
                  <a:off x="0" y="0"/>
                  <a:ext cx="5467350" cy="3433212"/>
                  <a:chOff x="0" y="0"/>
                  <a:chExt cx="5467350" cy="3433212"/>
                </a:xfrm>
              </p:grpSpPr>
              <p:sp>
                <p:nvSpPr>
                  <p:cNvPr id="11" name="Flowchart: Alternate Process 10">
                    <a:extLst>
                      <a:ext uri="{FF2B5EF4-FFF2-40B4-BE49-F238E27FC236}">
                        <a16:creationId xmlns:a16="http://schemas.microsoft.com/office/drawing/2014/main" id="{008E8F1D-C269-4BD2-A41C-D42FD21DC58E}"/>
                      </a:ext>
                    </a:extLst>
                  </p:cNvPr>
                  <p:cNvSpPr/>
                  <p:nvPr/>
                </p:nvSpPr>
                <p:spPr>
                  <a:xfrm>
                    <a:off x="2028825" y="2833137"/>
                    <a:ext cx="1409700" cy="6000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Smart Contract</a:t>
                    </a:r>
                  </a:p>
                </p:txBody>
              </p:sp>
              <p:grpSp>
                <p:nvGrpSpPr>
                  <p:cNvPr id="12" name="Group 11">
                    <a:extLst>
                      <a:ext uri="{FF2B5EF4-FFF2-40B4-BE49-F238E27FC236}">
                        <a16:creationId xmlns:a16="http://schemas.microsoft.com/office/drawing/2014/main" id="{395CFF55-E12F-424C-8FAA-38F16CB7DE33}"/>
                      </a:ext>
                    </a:extLst>
                  </p:cNvPr>
                  <p:cNvGrpSpPr/>
                  <p:nvPr/>
                </p:nvGrpSpPr>
                <p:grpSpPr>
                  <a:xfrm>
                    <a:off x="0" y="0"/>
                    <a:ext cx="5467350" cy="2671212"/>
                    <a:chOff x="0" y="0"/>
                    <a:chExt cx="5467350" cy="2671212"/>
                  </a:xfrm>
                </p:grpSpPr>
                <p:sp>
                  <p:nvSpPr>
                    <p:cNvPr id="15" name="Flowchart: Alternate Process 14">
                      <a:extLst>
                        <a:ext uri="{FF2B5EF4-FFF2-40B4-BE49-F238E27FC236}">
                          <a16:creationId xmlns:a16="http://schemas.microsoft.com/office/drawing/2014/main" id="{B2D8D2F5-0490-4BCD-BF7A-C0153674D5DE}"/>
                        </a:ext>
                      </a:extLst>
                    </p:cNvPr>
                    <p:cNvSpPr/>
                    <p:nvPr/>
                  </p:nvSpPr>
                  <p:spPr>
                    <a:xfrm>
                      <a:off x="0" y="2071137"/>
                      <a:ext cx="1409700" cy="6000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Function Triggered in Smart Contract</a:t>
                      </a:r>
                    </a:p>
                  </p:txBody>
                </p:sp>
                <p:sp>
                  <p:nvSpPr>
                    <p:cNvPr id="16" name="Flowchart: Alternate Process 15">
                      <a:extLst>
                        <a:ext uri="{FF2B5EF4-FFF2-40B4-BE49-F238E27FC236}">
                          <a16:creationId xmlns:a16="http://schemas.microsoft.com/office/drawing/2014/main" id="{3E04E229-18C4-448E-AD78-667DF251EF3B}"/>
                        </a:ext>
                      </a:extLst>
                    </p:cNvPr>
                    <p:cNvSpPr/>
                    <p:nvPr/>
                  </p:nvSpPr>
                  <p:spPr>
                    <a:xfrm>
                      <a:off x="4057650" y="2061612"/>
                      <a:ext cx="1409700" cy="6000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API</a:t>
                      </a:r>
                    </a:p>
                  </p:txBody>
                </p:sp>
                <p:grpSp>
                  <p:nvGrpSpPr>
                    <p:cNvPr id="17" name="Group 16">
                      <a:extLst>
                        <a:ext uri="{FF2B5EF4-FFF2-40B4-BE49-F238E27FC236}">
                          <a16:creationId xmlns:a16="http://schemas.microsoft.com/office/drawing/2014/main" id="{E41CA3F7-B0D8-49B5-B71F-B8F2E30DCBD8}"/>
                        </a:ext>
                      </a:extLst>
                    </p:cNvPr>
                    <p:cNvGrpSpPr/>
                    <p:nvPr/>
                  </p:nvGrpSpPr>
                  <p:grpSpPr>
                    <a:xfrm>
                      <a:off x="2028825" y="0"/>
                      <a:ext cx="1409700" cy="1728237"/>
                      <a:chOff x="0" y="0"/>
                      <a:chExt cx="1409700" cy="1728237"/>
                    </a:xfrm>
                  </p:grpSpPr>
                  <p:sp>
                    <p:nvSpPr>
                      <p:cNvPr id="20" name="Flowchart: Alternate Process 19">
                        <a:extLst>
                          <a:ext uri="{FF2B5EF4-FFF2-40B4-BE49-F238E27FC236}">
                            <a16:creationId xmlns:a16="http://schemas.microsoft.com/office/drawing/2014/main" id="{0AE7F383-B644-4726-BD21-06C884BDAA31}"/>
                          </a:ext>
                        </a:extLst>
                      </p:cNvPr>
                      <p:cNvSpPr/>
                      <p:nvPr/>
                    </p:nvSpPr>
                    <p:spPr>
                      <a:xfrm>
                        <a:off x="0" y="0"/>
                        <a:ext cx="1409700" cy="6000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End User</a:t>
                        </a:r>
                      </a:p>
                    </p:txBody>
                  </p:sp>
                  <p:sp>
                    <p:nvSpPr>
                      <p:cNvPr id="21" name="Flowchart: Alternate Process 20">
                        <a:extLst>
                          <a:ext uri="{FF2B5EF4-FFF2-40B4-BE49-F238E27FC236}">
                            <a16:creationId xmlns:a16="http://schemas.microsoft.com/office/drawing/2014/main" id="{0F1E3BFC-E0BA-41C2-BF4F-475502FDADD0}"/>
                          </a:ext>
                        </a:extLst>
                      </p:cNvPr>
                      <p:cNvSpPr/>
                      <p:nvPr/>
                    </p:nvSpPr>
                    <p:spPr>
                      <a:xfrm>
                        <a:off x="0" y="1128162"/>
                        <a:ext cx="1409700" cy="6000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User Interface Layer (Front-end Devices)</a:t>
                        </a:r>
                      </a:p>
                    </p:txBody>
                  </p:sp>
                  <p:cxnSp>
                    <p:nvCxnSpPr>
                      <p:cNvPr id="22" name="Straight Arrow Connector 21">
                        <a:extLst>
                          <a:ext uri="{FF2B5EF4-FFF2-40B4-BE49-F238E27FC236}">
                            <a16:creationId xmlns:a16="http://schemas.microsoft.com/office/drawing/2014/main" id="{DCB240DE-35DB-42EE-A02A-E9A09ED03CB5}"/>
                          </a:ext>
                        </a:extLst>
                      </p:cNvPr>
                      <p:cNvCxnSpPr>
                        <a:stCxn id="20" idx="2"/>
                        <a:endCxn id="21" idx="0"/>
                      </p:cNvCxnSpPr>
                      <p:nvPr/>
                    </p:nvCxnSpPr>
                    <p:spPr>
                      <a:xfrm>
                        <a:off x="704850" y="600075"/>
                        <a:ext cx="0" cy="528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Connector: Elbow 17">
                      <a:extLst>
                        <a:ext uri="{FF2B5EF4-FFF2-40B4-BE49-F238E27FC236}">
                          <a16:creationId xmlns:a16="http://schemas.microsoft.com/office/drawing/2014/main" id="{BC9ED8C0-CAE1-4053-A8DA-5A904C09F610}"/>
                        </a:ext>
                      </a:extLst>
                    </p:cNvPr>
                    <p:cNvCxnSpPr>
                      <a:stCxn id="21" idx="1"/>
                      <a:endCxn id="15" idx="0"/>
                    </p:cNvCxnSpPr>
                    <p:nvPr/>
                  </p:nvCxnSpPr>
                  <p:spPr>
                    <a:xfrm rot="10800000" flipV="1">
                      <a:off x="704851" y="1428200"/>
                      <a:ext cx="1323975" cy="6429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0FCE507-8F0F-4494-AAB2-E46698C62CCC}"/>
                        </a:ext>
                      </a:extLst>
                    </p:cNvPr>
                    <p:cNvCxnSpPr>
                      <a:stCxn id="21" idx="3"/>
                      <a:endCxn id="16" idx="0"/>
                    </p:cNvCxnSpPr>
                    <p:nvPr/>
                  </p:nvCxnSpPr>
                  <p:spPr>
                    <a:xfrm>
                      <a:off x="3438525" y="1428200"/>
                      <a:ext cx="1323975" cy="63341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 name="Connector: Elbow 12">
                    <a:extLst>
                      <a:ext uri="{FF2B5EF4-FFF2-40B4-BE49-F238E27FC236}">
                        <a16:creationId xmlns:a16="http://schemas.microsoft.com/office/drawing/2014/main" id="{B1EF9BD0-5B23-422C-9227-ACBC9DC0DA66}"/>
                      </a:ext>
                    </a:extLst>
                  </p:cNvPr>
                  <p:cNvCxnSpPr>
                    <a:stCxn id="15" idx="2"/>
                    <a:endCxn id="11" idx="1"/>
                  </p:cNvCxnSpPr>
                  <p:nvPr/>
                </p:nvCxnSpPr>
                <p:spPr>
                  <a:xfrm rot="16200000" flipH="1">
                    <a:off x="1135855" y="2240205"/>
                    <a:ext cx="461963" cy="1323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13F731B-216A-4DE9-B52C-381940C289C4}"/>
                      </a:ext>
                    </a:extLst>
                  </p:cNvPr>
                  <p:cNvCxnSpPr>
                    <a:stCxn id="16" idx="2"/>
                    <a:endCxn id="11" idx="3"/>
                  </p:cNvCxnSpPr>
                  <p:nvPr/>
                </p:nvCxnSpPr>
                <p:spPr>
                  <a:xfrm rot="5400000">
                    <a:off x="3864769" y="2235444"/>
                    <a:ext cx="471488" cy="1323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0878C320-F36D-44DC-928E-705904C2512B}"/>
                    </a:ext>
                  </a:extLst>
                </p:cNvPr>
                <p:cNvCxnSpPr>
                  <a:stCxn id="11" idx="2"/>
                  <a:endCxn id="23" idx="0"/>
                </p:cNvCxnSpPr>
                <p:nvPr/>
              </p:nvCxnSpPr>
              <p:spPr>
                <a:xfrm>
                  <a:off x="2733675" y="3433212"/>
                  <a:ext cx="1" cy="1091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B7D5FDFC-34D2-4E0C-A15F-195BC5C7DA35}"/>
                  </a:ext>
                </a:extLst>
              </p:cNvPr>
              <p:cNvCxnSpPr>
                <a:stCxn id="24" idx="2"/>
                <a:endCxn id="23" idx="3"/>
              </p:cNvCxnSpPr>
              <p:nvPr/>
            </p:nvCxnSpPr>
            <p:spPr>
              <a:xfrm flipH="1" flipV="1">
                <a:off x="3438526" y="4824683"/>
                <a:ext cx="1047749" cy="95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 name="Text Box 2">
              <a:extLst>
                <a:ext uri="{FF2B5EF4-FFF2-40B4-BE49-F238E27FC236}">
                  <a16:creationId xmlns:a16="http://schemas.microsoft.com/office/drawing/2014/main" id="{EC8EBE53-F729-4DAC-8956-F4BE64C5B778}"/>
                </a:ext>
              </a:extLst>
            </p:cNvPr>
            <p:cNvSpPr txBox="1">
              <a:spLocks noChangeArrowheads="1"/>
            </p:cNvSpPr>
            <p:nvPr/>
          </p:nvSpPr>
          <p:spPr bwMode="auto">
            <a:xfrm>
              <a:off x="2676525" y="3755709"/>
              <a:ext cx="1371600" cy="57023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IPSC Linked Through IPSC Hash</a:t>
              </a:r>
            </a:p>
          </p:txBody>
        </p:sp>
      </p:grpSp>
      <p:sp>
        <p:nvSpPr>
          <p:cNvPr id="26" name="TextBox 25">
            <a:extLst>
              <a:ext uri="{FF2B5EF4-FFF2-40B4-BE49-F238E27FC236}">
                <a16:creationId xmlns:a16="http://schemas.microsoft.com/office/drawing/2014/main" id="{C8D4B382-D68E-4AB2-B7F9-C3BD8E9CBFE4}"/>
              </a:ext>
            </a:extLst>
          </p:cNvPr>
          <p:cNvSpPr txBox="1"/>
          <p:nvPr/>
        </p:nvSpPr>
        <p:spPr>
          <a:xfrm>
            <a:off x="117186" y="4482967"/>
            <a:ext cx="7306926" cy="2053639"/>
          </a:xfrm>
          <a:prstGeom prst="rect">
            <a:avLst/>
          </a:prstGeom>
          <a:noFill/>
        </p:spPr>
        <p:txBody>
          <a:bodyPr wrap="square">
            <a:spAutoFit/>
          </a:bodyPr>
          <a:lstStyle/>
          <a:p>
            <a:pPr algn="just">
              <a:lnSpc>
                <a:spcPct val="107000"/>
              </a:lnSpc>
              <a:spcAft>
                <a:spcPts val="800"/>
              </a:spcAft>
            </a:pPr>
            <a:r>
              <a:rPr lang="en-GB" sz="2000" dirty="0">
                <a:effectLst/>
                <a:latin typeface="Calibri" panose="020F0502020204030204" pitchFamily="34" charset="0"/>
                <a:ea typeface="Calibri" panose="020F0502020204030204" pitchFamily="34" charset="0"/>
                <a:cs typeface="Calibri" panose="020F0502020204030204" pitchFamily="34" charset="0"/>
              </a:rPr>
              <a:t>Firstly, the user interacts with the frontend. Similarly, the frontend interacts with the API. Then, the smart contract meant for the specific task is called, which processes the request and does the necessary. The smart contracts query the distributed storage. The decentralised storage splits up the workload and processes that query and return the requested data or document.</a:t>
            </a:r>
            <a:endParaRPr lang="en-GB"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9969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E43F3-16AC-42EE-9792-0C941C0399A9}"/>
              </a:ext>
            </a:extLst>
          </p:cNvPr>
          <p:cNvSpPr txBox="1"/>
          <p:nvPr/>
        </p:nvSpPr>
        <p:spPr>
          <a:xfrm>
            <a:off x="0" y="1435586"/>
            <a:ext cx="12192000" cy="646331"/>
          </a:xfrm>
          <a:prstGeom prst="rect">
            <a:avLst/>
          </a:prstGeom>
          <a:noFill/>
        </p:spPr>
        <p:txBody>
          <a:bodyPr wrap="square">
            <a:spAutoFit/>
          </a:bodyPr>
          <a:lstStyle/>
          <a:p>
            <a:pPr algn="ctr"/>
            <a:r>
              <a:rPr lang="en-GB" sz="3600" b="1" dirty="0">
                <a:effectLst/>
                <a:latin typeface="Calibri" panose="020F0502020204030204" pitchFamily="34" charset="0"/>
                <a:ea typeface="Calibri" panose="020F0502020204030204" pitchFamily="34" charset="0"/>
                <a:cs typeface="Mangal" panose="02040503050203030202" pitchFamily="18" charset="0"/>
              </a:rPr>
              <a:t>DATA FLOW DIAGRAM</a:t>
            </a:r>
            <a:endParaRPr lang="en-GB" sz="3600" dirty="0"/>
          </a:p>
        </p:txBody>
      </p:sp>
      <p:sp>
        <p:nvSpPr>
          <p:cNvPr id="4" name="TextBox 3">
            <a:extLst>
              <a:ext uri="{FF2B5EF4-FFF2-40B4-BE49-F238E27FC236}">
                <a16:creationId xmlns:a16="http://schemas.microsoft.com/office/drawing/2014/main" id="{56D4D857-A802-4499-8F6B-14B1BF5E4534}"/>
              </a:ext>
            </a:extLst>
          </p:cNvPr>
          <p:cNvSpPr txBox="1"/>
          <p:nvPr/>
        </p:nvSpPr>
        <p:spPr>
          <a:xfrm>
            <a:off x="0" y="2182595"/>
            <a:ext cx="9787214" cy="1561005"/>
          </a:xfrm>
          <a:prstGeom prst="rect">
            <a:avLst/>
          </a:prstGeom>
          <a:noFill/>
        </p:spPr>
        <p:txBody>
          <a:bodyPr wrap="square">
            <a:sp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Calibri" panose="020F0502020204030204" pitchFamily="34" charset="0"/>
              </a:rPr>
              <a:t>Firstly, if a User wants to apply for a particular certificate, then they need to fill out an application regarding information related to that particular document. Then, this application is passed to the Regulator for verification and its further processing. If the application is verified by the Regulator, then they will check whether there is any balance available in the wallet or not. If the User gets a positive response after completing all the proceedings, they can issue or download the certificate.</a:t>
            </a:r>
            <a:endParaRPr lang="en-GB" sz="1800" dirty="0">
              <a:effectLst/>
              <a:latin typeface="Calibri" panose="020F0502020204030204" pitchFamily="34" charset="0"/>
              <a:ea typeface="Calibri" panose="020F0502020204030204" pitchFamily="34" charset="0"/>
              <a:cs typeface="Mangal" panose="02040503050203030202" pitchFamily="18" charset="0"/>
            </a:endParaRPr>
          </a:p>
        </p:txBody>
      </p:sp>
      <p:grpSp>
        <p:nvGrpSpPr>
          <p:cNvPr id="5" name="Group 4">
            <a:extLst>
              <a:ext uri="{FF2B5EF4-FFF2-40B4-BE49-F238E27FC236}">
                <a16:creationId xmlns:a16="http://schemas.microsoft.com/office/drawing/2014/main" id="{1E8B932F-18D4-414B-AD0D-6B4E36DFD224}"/>
              </a:ext>
            </a:extLst>
          </p:cNvPr>
          <p:cNvGrpSpPr/>
          <p:nvPr/>
        </p:nvGrpSpPr>
        <p:grpSpPr>
          <a:xfrm>
            <a:off x="10244455" y="2081917"/>
            <a:ext cx="1947545" cy="3964942"/>
            <a:chOff x="0" y="0"/>
            <a:chExt cx="1948069" cy="3964942"/>
          </a:xfrm>
        </p:grpSpPr>
        <p:grpSp>
          <p:nvGrpSpPr>
            <p:cNvPr id="6" name="Group 5">
              <a:extLst>
                <a:ext uri="{FF2B5EF4-FFF2-40B4-BE49-F238E27FC236}">
                  <a16:creationId xmlns:a16="http://schemas.microsoft.com/office/drawing/2014/main" id="{ABC88B82-2BCF-414B-B567-AE514B9305C8}"/>
                </a:ext>
              </a:extLst>
            </p:cNvPr>
            <p:cNvGrpSpPr/>
            <p:nvPr/>
          </p:nvGrpSpPr>
          <p:grpSpPr>
            <a:xfrm>
              <a:off x="0" y="0"/>
              <a:ext cx="1948069" cy="3964942"/>
              <a:chOff x="0" y="0"/>
              <a:chExt cx="1948069" cy="3964942"/>
            </a:xfrm>
          </p:grpSpPr>
          <p:grpSp>
            <p:nvGrpSpPr>
              <p:cNvPr id="10" name="Group 9">
                <a:extLst>
                  <a:ext uri="{FF2B5EF4-FFF2-40B4-BE49-F238E27FC236}">
                    <a16:creationId xmlns:a16="http://schemas.microsoft.com/office/drawing/2014/main" id="{6B5D41F4-D134-4531-B69C-469351CE3AFA}"/>
                  </a:ext>
                </a:extLst>
              </p:cNvPr>
              <p:cNvGrpSpPr/>
              <p:nvPr/>
            </p:nvGrpSpPr>
            <p:grpSpPr>
              <a:xfrm>
                <a:off x="111318" y="0"/>
                <a:ext cx="1409065" cy="3964942"/>
                <a:chOff x="0" y="0"/>
                <a:chExt cx="1409700" cy="3965889"/>
              </a:xfrm>
            </p:grpSpPr>
            <p:grpSp>
              <p:nvGrpSpPr>
                <p:cNvPr id="15" name="Group 14">
                  <a:extLst>
                    <a:ext uri="{FF2B5EF4-FFF2-40B4-BE49-F238E27FC236}">
                      <a16:creationId xmlns:a16="http://schemas.microsoft.com/office/drawing/2014/main" id="{46E16ADA-70C5-4E31-8892-3B96D1FD9BDE}"/>
                    </a:ext>
                  </a:extLst>
                </p:cNvPr>
                <p:cNvGrpSpPr/>
                <p:nvPr/>
              </p:nvGrpSpPr>
              <p:grpSpPr>
                <a:xfrm>
                  <a:off x="0" y="0"/>
                  <a:ext cx="1409700" cy="3965889"/>
                  <a:chOff x="0" y="0"/>
                  <a:chExt cx="1409700" cy="3965889"/>
                </a:xfrm>
              </p:grpSpPr>
              <p:sp>
                <p:nvSpPr>
                  <p:cNvPr id="18" name="Flowchart: Alternate Process 17">
                    <a:extLst>
                      <a:ext uri="{FF2B5EF4-FFF2-40B4-BE49-F238E27FC236}">
                        <a16:creationId xmlns:a16="http://schemas.microsoft.com/office/drawing/2014/main" id="{CE507DE0-1CDD-464A-A07D-26C0D56C1319}"/>
                      </a:ext>
                    </a:extLst>
                  </p:cNvPr>
                  <p:cNvSpPr/>
                  <p:nvPr/>
                </p:nvSpPr>
                <p:spPr>
                  <a:xfrm>
                    <a:off x="0" y="0"/>
                    <a:ext cx="1409700" cy="64172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User</a:t>
                    </a:r>
                  </a:p>
                </p:txBody>
              </p:sp>
              <p:sp>
                <p:nvSpPr>
                  <p:cNvPr id="19" name="Flowchart: Alternate Process 18">
                    <a:extLst>
                      <a:ext uri="{FF2B5EF4-FFF2-40B4-BE49-F238E27FC236}">
                        <a16:creationId xmlns:a16="http://schemas.microsoft.com/office/drawing/2014/main" id="{A41E8ACD-4F7F-47D5-96C0-5AD0C3C2F511}"/>
                      </a:ext>
                    </a:extLst>
                  </p:cNvPr>
                  <p:cNvSpPr/>
                  <p:nvPr/>
                </p:nvSpPr>
                <p:spPr>
                  <a:xfrm>
                    <a:off x="0" y="1669369"/>
                    <a:ext cx="1409700" cy="64172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Certificate Provider</a:t>
                    </a:r>
                  </a:p>
                </p:txBody>
              </p:sp>
              <p:sp>
                <p:nvSpPr>
                  <p:cNvPr id="20" name="Flowchart: Alternate Process 19">
                    <a:extLst>
                      <a:ext uri="{FF2B5EF4-FFF2-40B4-BE49-F238E27FC236}">
                        <a16:creationId xmlns:a16="http://schemas.microsoft.com/office/drawing/2014/main" id="{4CCA1F50-D4A7-484C-BF00-1F4E75FE413F}"/>
                      </a:ext>
                    </a:extLst>
                  </p:cNvPr>
                  <p:cNvSpPr/>
                  <p:nvPr/>
                </p:nvSpPr>
                <p:spPr>
                  <a:xfrm>
                    <a:off x="0" y="3324160"/>
                    <a:ext cx="1409700" cy="64172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chemeClr val="tx1"/>
                        </a:solidFill>
                        <a:effectLst/>
                        <a:ea typeface="Calibri" panose="020F0502020204030204" pitchFamily="34" charset="0"/>
                        <a:cs typeface="Mangal" panose="02040503050203030202" pitchFamily="18" charset="0"/>
                      </a:rPr>
                      <a:t>Regulator</a:t>
                    </a:r>
                  </a:p>
                </p:txBody>
              </p:sp>
            </p:grpSp>
            <p:cxnSp>
              <p:nvCxnSpPr>
                <p:cNvPr id="16" name="Straight Arrow Connector 15">
                  <a:extLst>
                    <a:ext uri="{FF2B5EF4-FFF2-40B4-BE49-F238E27FC236}">
                      <a16:creationId xmlns:a16="http://schemas.microsoft.com/office/drawing/2014/main" id="{A6D6F448-583A-4BF1-A7B2-BC4364A4C2C3}"/>
                    </a:ext>
                  </a:extLst>
                </p:cNvPr>
                <p:cNvCxnSpPr/>
                <p:nvPr/>
              </p:nvCxnSpPr>
              <p:spPr>
                <a:xfrm>
                  <a:off x="641027" y="641729"/>
                  <a:ext cx="0" cy="1027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5D11A8D-00DC-401B-B8B2-BBC1E8EE790D}"/>
                    </a:ext>
                  </a:extLst>
                </p:cNvPr>
                <p:cNvCxnSpPr/>
                <p:nvPr/>
              </p:nvCxnSpPr>
              <p:spPr>
                <a:xfrm flipV="1">
                  <a:off x="768674" y="641729"/>
                  <a:ext cx="0" cy="1027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 Box 2">
                <a:extLst>
                  <a:ext uri="{FF2B5EF4-FFF2-40B4-BE49-F238E27FC236}">
                    <a16:creationId xmlns:a16="http://schemas.microsoft.com/office/drawing/2014/main" id="{E7165B9D-A90A-4802-9005-5559DDA43F6D}"/>
                  </a:ext>
                </a:extLst>
              </p:cNvPr>
              <p:cNvSpPr txBox="1">
                <a:spLocks noChangeArrowheads="1"/>
              </p:cNvSpPr>
              <p:nvPr/>
            </p:nvSpPr>
            <p:spPr bwMode="auto">
              <a:xfrm>
                <a:off x="159026" y="1065475"/>
                <a:ext cx="675861" cy="2703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Request</a:t>
                </a:r>
              </a:p>
            </p:txBody>
          </p:sp>
          <p:sp>
            <p:nvSpPr>
              <p:cNvPr id="12" name="Text Box 2">
                <a:extLst>
                  <a:ext uri="{FF2B5EF4-FFF2-40B4-BE49-F238E27FC236}">
                    <a16:creationId xmlns:a16="http://schemas.microsoft.com/office/drawing/2014/main" id="{B14748CD-50CD-45C2-9317-2C2ECAB9D895}"/>
                  </a:ext>
                </a:extLst>
              </p:cNvPr>
              <p:cNvSpPr txBox="1">
                <a:spLocks noChangeArrowheads="1"/>
              </p:cNvSpPr>
              <p:nvPr/>
            </p:nvSpPr>
            <p:spPr bwMode="auto">
              <a:xfrm>
                <a:off x="842838" y="1081377"/>
                <a:ext cx="779228" cy="27034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Response</a:t>
                </a:r>
              </a:p>
            </p:txBody>
          </p:sp>
          <p:sp>
            <p:nvSpPr>
              <p:cNvPr id="13" name="Text Box 2">
                <a:extLst>
                  <a:ext uri="{FF2B5EF4-FFF2-40B4-BE49-F238E27FC236}">
                    <a16:creationId xmlns:a16="http://schemas.microsoft.com/office/drawing/2014/main" id="{0FBDE57C-F354-4570-922B-391BD3756751}"/>
                  </a:ext>
                </a:extLst>
              </p:cNvPr>
              <p:cNvSpPr txBox="1">
                <a:spLocks noChangeArrowheads="1"/>
              </p:cNvSpPr>
              <p:nvPr/>
            </p:nvSpPr>
            <p:spPr bwMode="auto">
              <a:xfrm>
                <a:off x="0" y="2536466"/>
                <a:ext cx="946206" cy="63610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Request for Document Verification</a:t>
                </a:r>
              </a:p>
            </p:txBody>
          </p:sp>
          <p:sp>
            <p:nvSpPr>
              <p:cNvPr id="14" name="Text Box 2">
                <a:extLst>
                  <a:ext uri="{FF2B5EF4-FFF2-40B4-BE49-F238E27FC236}">
                    <a16:creationId xmlns:a16="http://schemas.microsoft.com/office/drawing/2014/main" id="{3B6CDB4B-A9C8-4441-AD06-D538669FD647}"/>
                  </a:ext>
                </a:extLst>
              </p:cNvPr>
              <p:cNvSpPr txBox="1">
                <a:spLocks noChangeArrowheads="1"/>
              </p:cNvSpPr>
              <p:nvPr/>
            </p:nvSpPr>
            <p:spPr bwMode="auto">
              <a:xfrm>
                <a:off x="866692" y="2727297"/>
                <a:ext cx="1081377" cy="25444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Approve/Deny</a:t>
                </a:r>
              </a:p>
            </p:txBody>
          </p:sp>
        </p:grpSp>
        <p:grpSp>
          <p:nvGrpSpPr>
            <p:cNvPr id="7" name="Group 6">
              <a:extLst>
                <a:ext uri="{FF2B5EF4-FFF2-40B4-BE49-F238E27FC236}">
                  <a16:creationId xmlns:a16="http://schemas.microsoft.com/office/drawing/2014/main" id="{E065220A-8647-4FB2-8B28-9F6F4C9AEE68}"/>
                </a:ext>
              </a:extLst>
            </p:cNvPr>
            <p:cNvGrpSpPr/>
            <p:nvPr/>
          </p:nvGrpSpPr>
          <p:grpSpPr>
            <a:xfrm>
              <a:off x="788598" y="2324100"/>
              <a:ext cx="129396" cy="999265"/>
              <a:chOff x="0" y="0"/>
              <a:chExt cx="129396" cy="1027413"/>
            </a:xfrm>
          </p:grpSpPr>
          <p:cxnSp>
            <p:nvCxnSpPr>
              <p:cNvPr id="8" name="Straight Arrow Connector 7">
                <a:extLst>
                  <a:ext uri="{FF2B5EF4-FFF2-40B4-BE49-F238E27FC236}">
                    <a16:creationId xmlns:a16="http://schemas.microsoft.com/office/drawing/2014/main" id="{B2E08B5A-B2CF-4098-B12F-09F8908ECF5B}"/>
                  </a:ext>
                </a:extLst>
              </p:cNvPr>
              <p:cNvCxnSpPr/>
              <p:nvPr/>
            </p:nvCxnSpPr>
            <p:spPr>
              <a:xfrm>
                <a:off x="0" y="0"/>
                <a:ext cx="0" cy="1026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50052F-58A1-4540-90FF-AB15053E522F}"/>
                  </a:ext>
                </a:extLst>
              </p:cNvPr>
              <p:cNvCxnSpPr/>
              <p:nvPr/>
            </p:nvCxnSpPr>
            <p:spPr>
              <a:xfrm flipV="1">
                <a:off x="129396" y="0"/>
                <a:ext cx="0" cy="1027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 name="TextBox 21">
            <a:extLst>
              <a:ext uri="{FF2B5EF4-FFF2-40B4-BE49-F238E27FC236}">
                <a16:creationId xmlns:a16="http://schemas.microsoft.com/office/drawing/2014/main" id="{43B7A27F-C3BB-42E7-9FB4-C251703D4AE2}"/>
              </a:ext>
            </a:extLst>
          </p:cNvPr>
          <p:cNvSpPr txBox="1"/>
          <p:nvPr/>
        </p:nvSpPr>
        <p:spPr>
          <a:xfrm>
            <a:off x="3031958" y="3907874"/>
            <a:ext cx="6128084" cy="461665"/>
          </a:xfrm>
          <a:prstGeom prst="rect">
            <a:avLst/>
          </a:prstGeom>
          <a:noFill/>
        </p:spPr>
        <p:txBody>
          <a:bodyPr wrap="square">
            <a:spAutoFit/>
          </a:bodyPr>
          <a:lstStyle/>
          <a:p>
            <a:pPr algn="ctr"/>
            <a:r>
              <a:rPr lang="en-GB" sz="2400" b="1" dirty="0">
                <a:effectLst/>
                <a:latin typeface="Calibri" panose="020F0502020204030204" pitchFamily="34" charset="0"/>
                <a:ea typeface="Calibri" panose="020F0502020204030204" pitchFamily="34" charset="0"/>
                <a:cs typeface="Mangal" panose="02040503050203030202" pitchFamily="18" charset="0"/>
              </a:rPr>
              <a:t>STAKEHOLDERS</a:t>
            </a:r>
            <a:endParaRPr lang="en-GB" sz="2400" dirty="0"/>
          </a:p>
        </p:txBody>
      </p:sp>
      <p:sp>
        <p:nvSpPr>
          <p:cNvPr id="25" name="TextBox 24">
            <a:extLst>
              <a:ext uri="{FF2B5EF4-FFF2-40B4-BE49-F238E27FC236}">
                <a16:creationId xmlns:a16="http://schemas.microsoft.com/office/drawing/2014/main" id="{03DD6CFB-1AD8-4759-9131-D76ABE985BBA}"/>
              </a:ext>
            </a:extLst>
          </p:cNvPr>
          <p:cNvSpPr txBox="1"/>
          <p:nvPr/>
        </p:nvSpPr>
        <p:spPr>
          <a:xfrm>
            <a:off x="0" y="4436727"/>
            <a:ext cx="12215509" cy="1971374"/>
          </a:xfrm>
          <a:prstGeom prst="rect">
            <a:avLst/>
          </a:prstGeom>
          <a:noFill/>
        </p:spPr>
        <p:txBody>
          <a:bodyPr wrap="square">
            <a:spAutoFit/>
          </a:bodyPr>
          <a:lstStyle/>
          <a:p>
            <a:pPr marL="285750" indent="-285750" algn="ctr">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User</a:t>
            </a:r>
          </a:p>
          <a:p>
            <a:pPr marL="285750" indent="-285750" algn="just">
              <a:lnSpc>
                <a:spcPct val="107000"/>
              </a:lnSpc>
              <a:spcAft>
                <a:spcPts val="800"/>
              </a:spcAft>
              <a:buFont typeface="Arial" panose="020B0604020202020204" pitchFamily="34" charset="0"/>
              <a:buChar char="•"/>
            </a:pPr>
            <a:endParaRPr lang="en-GB" dirty="0">
              <a:latin typeface="Calibri" panose="020F0502020204030204" pitchFamily="34" charset="0"/>
              <a:ea typeface="Calibri" panose="020F0502020204030204" pitchFamily="34" charset="0"/>
              <a:cs typeface="Mangal" panose="02040503050203030202" pitchFamily="18" charset="0"/>
            </a:endParaRPr>
          </a:p>
          <a:p>
            <a:pPr marL="285750" indent="-285750" algn="ctr">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Certificate Provider</a:t>
            </a:r>
          </a:p>
          <a:p>
            <a:pPr marL="285750" indent="-285750" algn="just">
              <a:lnSpc>
                <a:spcPct val="107000"/>
              </a:lnSpc>
              <a:spcAft>
                <a:spcPts val="800"/>
              </a:spcAft>
              <a:buFont typeface="Arial" panose="020B0604020202020204" pitchFamily="34" charset="0"/>
              <a:buChar char="•"/>
            </a:pPr>
            <a:endParaRPr lang="en-GB" dirty="0">
              <a:latin typeface="Calibri" panose="020F0502020204030204" pitchFamily="34" charset="0"/>
              <a:ea typeface="Calibri" panose="020F0502020204030204" pitchFamily="34" charset="0"/>
              <a:cs typeface="Mangal" panose="02040503050203030202" pitchFamily="18" charset="0"/>
            </a:endParaRPr>
          </a:p>
          <a:p>
            <a:pPr marL="285750" indent="-285750" algn="ctr">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Mangal" panose="02040503050203030202" pitchFamily="18" charset="0"/>
              </a:rPr>
              <a:t>Regulator</a:t>
            </a:r>
          </a:p>
        </p:txBody>
      </p:sp>
    </p:spTree>
    <p:extLst>
      <p:ext uri="{BB962C8B-B14F-4D97-AF65-F5344CB8AC3E}">
        <p14:creationId xmlns:p14="http://schemas.microsoft.com/office/powerpoint/2010/main" val="1264809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3.xml><?xml version="1.0" encoding="utf-8"?>
<a:theme xmlns:a="http://schemas.openxmlformats.org/drawingml/2006/main" name="1_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4.xml><?xml version="1.0" encoding="utf-8"?>
<a:theme xmlns:a="http://schemas.openxmlformats.org/drawingml/2006/main" name="2_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5.xml><?xml version="1.0" encoding="utf-8"?>
<a:theme xmlns:a="http://schemas.openxmlformats.org/drawingml/2006/main" name="3_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6.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TM03090430[[fn=Banded]]</Template>
  <TotalTime>44</TotalTime>
  <Words>2184</Words>
  <Application>Microsoft Office PowerPoint</Application>
  <PresentationFormat>Widescreen</PresentationFormat>
  <Paragraphs>203</Paragraphs>
  <Slides>17</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17</vt:i4>
      </vt:variant>
    </vt:vector>
  </HeadingPairs>
  <TitlesOfParts>
    <vt:vector size="34" baseType="lpstr">
      <vt:lpstr>Arial</vt:lpstr>
      <vt:lpstr>Bookman Old Style</vt:lpstr>
      <vt:lpstr>Calibri</vt:lpstr>
      <vt:lpstr>Consolas</vt:lpstr>
      <vt:lpstr>Corbel</vt:lpstr>
      <vt:lpstr>MS Shell Dlg 2</vt:lpstr>
      <vt:lpstr>Symbol</vt:lpstr>
      <vt:lpstr>Tw Cen MT</vt:lpstr>
      <vt:lpstr>Tw Cen MT Condensed</vt:lpstr>
      <vt:lpstr>Wingdings</vt:lpstr>
      <vt:lpstr>Wingdings 3</vt:lpstr>
      <vt:lpstr>Banded</vt:lpstr>
      <vt:lpstr>Integral</vt:lpstr>
      <vt:lpstr>1_Banded</vt:lpstr>
      <vt:lpstr>2_Banded</vt:lpstr>
      <vt:lpstr>3_Banded</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Subhojit Ghimire</dc:creator>
  <cp:lastModifiedBy>Subhojit Ghimire</cp:lastModifiedBy>
  <cp:revision>126</cp:revision>
  <dcterms:created xsi:type="dcterms:W3CDTF">2022-04-18T07:06:22Z</dcterms:created>
  <dcterms:modified xsi:type="dcterms:W3CDTF">2022-04-20T06:46:43Z</dcterms:modified>
</cp:coreProperties>
</file>