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82" r:id="rId5"/>
    <p:sldId id="267" r:id="rId6"/>
    <p:sldId id="269" r:id="rId7"/>
    <p:sldId id="277" r:id="rId8"/>
    <p:sldId id="278" r:id="rId9"/>
    <p:sldId id="279" r:id="rId10"/>
    <p:sldId id="283" r:id="rId11"/>
    <p:sldId id="284" r:id="rId12"/>
    <p:sldId id="285" r:id="rId13"/>
    <p:sldId id="297" r:id="rId14"/>
    <p:sldId id="286" r:id="rId15"/>
    <p:sldId id="291" r:id="rId16"/>
    <p:sldId id="290" r:id="rId17"/>
    <p:sldId id="289" r:id="rId18"/>
    <p:sldId id="288" r:id="rId19"/>
    <p:sldId id="287" r:id="rId20"/>
    <p:sldId id="295" r:id="rId21"/>
    <p:sldId id="292" r:id="rId22"/>
    <p:sldId id="294" r:id="rId23"/>
    <p:sldId id="298" r:id="rId24"/>
    <p:sldId id="293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EC"/>
    <a:srgbClr val="0D0957"/>
    <a:srgbClr val="14425D"/>
    <a:srgbClr val="164967"/>
    <a:srgbClr val="174C69"/>
    <a:srgbClr val="184E6D"/>
    <a:srgbClr val="164A67"/>
    <a:srgbClr val="174D6B"/>
    <a:srgbClr val="164966"/>
    <a:srgbClr val="164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3" autoAdjust="0"/>
    <p:restoredTop sz="94652" autoAdjust="0"/>
  </p:normalViewPr>
  <p:slideViewPr>
    <p:cSldViewPr snapToGrid="0">
      <p:cViewPr varScale="1">
        <p:scale>
          <a:sx n="108" d="100"/>
          <a:sy n="108" d="100"/>
        </p:scale>
        <p:origin x="12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820" y="3103419"/>
            <a:ext cx="8683625" cy="88577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Laboratory (PH-111)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5062" y="3009102"/>
            <a:ext cx="8683625" cy="7328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19" y="1195459"/>
            <a:ext cx="1723791" cy="161346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 txBox="1">
            <a:spLocks/>
          </p:cNvSpPr>
          <p:nvPr/>
        </p:nvSpPr>
        <p:spPr bwMode="white">
          <a:xfrm>
            <a:off x="2715062" y="4154978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0187" y="4521398"/>
            <a:ext cx="3238500" cy="2000510"/>
          </a:xfrm>
          <a:prstGeom prst="rect">
            <a:avLst/>
          </a:prstGeom>
          <a:solidFill>
            <a:srgbClr val="174C6C"/>
          </a:solidFill>
          <a:ln>
            <a:noFill/>
          </a:ln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 txBox="1">
            <a:spLocks/>
          </p:cNvSpPr>
          <p:nvPr/>
        </p:nvSpPr>
        <p:spPr bwMode="white">
          <a:xfrm>
            <a:off x="2676961" y="4607776"/>
            <a:ext cx="8683625" cy="18849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Group-16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Das (1912156)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Prottay kumar (1912157)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Sourabh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 (1912158)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Saurabh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Sinha (1912159)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Subhojit ghimIre (1912160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68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6202" y="528033"/>
            <a:ext cx="248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OBSERVEATION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04311"/>
              </p:ext>
            </p:extLst>
          </p:nvPr>
        </p:nvGraphicFramePr>
        <p:xfrm>
          <a:off x="2057308" y="1180198"/>
          <a:ext cx="7076738" cy="51253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45518">
                  <a:extLst>
                    <a:ext uri="{9D8B030D-6E8A-4147-A177-3AD203B41FA5}">
                      <a16:colId xmlns:a16="http://schemas.microsoft.com/office/drawing/2014/main" val="3968517793"/>
                    </a:ext>
                  </a:extLst>
                </a:gridCol>
                <a:gridCol w="2111668">
                  <a:extLst>
                    <a:ext uri="{9D8B030D-6E8A-4147-A177-3AD203B41FA5}">
                      <a16:colId xmlns:a16="http://schemas.microsoft.com/office/drawing/2014/main" val="2255632681"/>
                    </a:ext>
                  </a:extLst>
                </a:gridCol>
                <a:gridCol w="2449990">
                  <a:extLst>
                    <a:ext uri="{9D8B030D-6E8A-4147-A177-3AD203B41FA5}">
                      <a16:colId xmlns:a16="http://schemas.microsoft.com/office/drawing/2014/main" val="614369542"/>
                    </a:ext>
                  </a:extLst>
                </a:gridCol>
                <a:gridCol w="1769562">
                  <a:extLst>
                    <a:ext uri="{9D8B030D-6E8A-4147-A177-3AD203B41FA5}">
                      <a16:colId xmlns:a16="http://schemas.microsoft.com/office/drawing/2014/main" val="2197385950"/>
                    </a:ext>
                  </a:extLst>
                </a:gridCol>
              </a:tblGrid>
              <a:tr h="500421">
                <a:tc rowSpan="21"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Voltage, 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(in V)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Charge, Q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C)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Charging time, t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483452809"/>
                  </a:ext>
                </a:extLst>
              </a:tr>
              <a:tr h="282496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484.0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139591698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902.0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2152772646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1320.0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261372745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0.780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1716.0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3863050768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2090.0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354816729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2481.6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292664267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1.272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2798.4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184693226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1.420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3124.0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2000343255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1.551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3412.2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3523998358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1.680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3696.0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1853345693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3952.2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74129229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4221.8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4237145923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4468.2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2236110285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2.136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4699.2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3764927212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4923.6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96281078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5128.2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1350872194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5330.6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1196147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5522.0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187898440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2.588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5693.6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294188048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2.667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5774.04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2378661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1244600" y="355820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charging capacitor</a:t>
            </a:r>
          </a:p>
        </p:txBody>
      </p:sp>
    </p:spTree>
    <p:extLst>
      <p:ext uri="{BB962C8B-B14F-4D97-AF65-F5344CB8AC3E}">
        <p14:creationId xmlns:p14="http://schemas.microsoft.com/office/powerpoint/2010/main" val="298600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25212"/>
              </p:ext>
            </p:extLst>
          </p:nvPr>
        </p:nvGraphicFramePr>
        <p:xfrm>
          <a:off x="2057308" y="1180198"/>
          <a:ext cx="7076738" cy="51253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45518">
                  <a:extLst>
                    <a:ext uri="{9D8B030D-6E8A-4147-A177-3AD203B41FA5}">
                      <a16:colId xmlns:a16="http://schemas.microsoft.com/office/drawing/2014/main" val="3968517793"/>
                    </a:ext>
                  </a:extLst>
                </a:gridCol>
                <a:gridCol w="2111668">
                  <a:extLst>
                    <a:ext uri="{9D8B030D-6E8A-4147-A177-3AD203B41FA5}">
                      <a16:colId xmlns:a16="http://schemas.microsoft.com/office/drawing/2014/main" val="2255632681"/>
                    </a:ext>
                  </a:extLst>
                </a:gridCol>
                <a:gridCol w="2449990">
                  <a:extLst>
                    <a:ext uri="{9D8B030D-6E8A-4147-A177-3AD203B41FA5}">
                      <a16:colId xmlns:a16="http://schemas.microsoft.com/office/drawing/2014/main" val="614369542"/>
                    </a:ext>
                  </a:extLst>
                </a:gridCol>
                <a:gridCol w="1769562">
                  <a:extLst>
                    <a:ext uri="{9D8B030D-6E8A-4147-A177-3AD203B41FA5}">
                      <a16:colId xmlns:a16="http://schemas.microsoft.com/office/drawing/2014/main" val="2197385950"/>
                    </a:ext>
                  </a:extLst>
                </a:gridCol>
              </a:tblGrid>
              <a:tr h="500421">
                <a:tc rowSpan="21"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Voltage, 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(in V)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Charge, Q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C)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Charging time, t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483452809"/>
                  </a:ext>
                </a:extLst>
              </a:tr>
              <a:tr h="282496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6032.4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591698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6190.8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772646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6336.0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72745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6479.0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050768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6661.0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16729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6740.8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64267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6861.8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93226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6978.4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343255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7088.4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998358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7191.8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345693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7295.2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29229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7387.6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145923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7462.4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110285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7565.8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927212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7636.2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81078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7726.4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872194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7878.2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147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7946.4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98440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8012.4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88048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8071.8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6610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36202" y="528033"/>
            <a:ext cx="248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OBSERVEATION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244600" y="355820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charging capacitor</a:t>
            </a:r>
          </a:p>
        </p:txBody>
      </p:sp>
    </p:spTree>
    <p:extLst>
      <p:ext uri="{BB962C8B-B14F-4D97-AF65-F5344CB8AC3E}">
        <p14:creationId xmlns:p14="http://schemas.microsoft.com/office/powerpoint/2010/main" val="423793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1528"/>
              </p:ext>
            </p:extLst>
          </p:nvPr>
        </p:nvGraphicFramePr>
        <p:xfrm>
          <a:off x="2057308" y="1180198"/>
          <a:ext cx="7076738" cy="51253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45518">
                  <a:extLst>
                    <a:ext uri="{9D8B030D-6E8A-4147-A177-3AD203B41FA5}">
                      <a16:colId xmlns:a16="http://schemas.microsoft.com/office/drawing/2014/main" val="3968517793"/>
                    </a:ext>
                  </a:extLst>
                </a:gridCol>
                <a:gridCol w="2111668">
                  <a:extLst>
                    <a:ext uri="{9D8B030D-6E8A-4147-A177-3AD203B41FA5}">
                      <a16:colId xmlns:a16="http://schemas.microsoft.com/office/drawing/2014/main" val="2255632681"/>
                    </a:ext>
                  </a:extLst>
                </a:gridCol>
                <a:gridCol w="2449990">
                  <a:extLst>
                    <a:ext uri="{9D8B030D-6E8A-4147-A177-3AD203B41FA5}">
                      <a16:colId xmlns:a16="http://schemas.microsoft.com/office/drawing/2014/main" val="614369542"/>
                    </a:ext>
                  </a:extLst>
                </a:gridCol>
                <a:gridCol w="1769562">
                  <a:extLst>
                    <a:ext uri="{9D8B030D-6E8A-4147-A177-3AD203B41FA5}">
                      <a16:colId xmlns:a16="http://schemas.microsoft.com/office/drawing/2014/main" val="2197385950"/>
                    </a:ext>
                  </a:extLst>
                </a:gridCol>
              </a:tblGrid>
              <a:tr h="500421">
                <a:tc rowSpan="21"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Voltage, 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(in V)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Charge, Q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C)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Charging time, t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483452809"/>
                  </a:ext>
                </a:extLst>
              </a:tr>
              <a:tr h="282496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8131.2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591698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8186.2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772646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8239.0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72745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8289.6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050768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8340.2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16729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8386.4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64267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8430.4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93226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8472.0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343255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8514.4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998358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8551.8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345693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8588.8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29229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8621.0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145923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8657.0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110285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8690.6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927212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8718.6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81078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8747.2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872194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8773.6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147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98440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8830.8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88048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8855.0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661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6202" y="528033"/>
            <a:ext cx="248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OBSERVEATION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244600" y="355820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charging capacitor</a:t>
            </a:r>
          </a:p>
        </p:txBody>
      </p:sp>
    </p:spTree>
    <p:extLst>
      <p:ext uri="{BB962C8B-B14F-4D97-AF65-F5344CB8AC3E}">
        <p14:creationId xmlns:p14="http://schemas.microsoft.com/office/powerpoint/2010/main" val="21868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91525"/>
              </p:ext>
            </p:extLst>
          </p:nvPr>
        </p:nvGraphicFramePr>
        <p:xfrm>
          <a:off x="2057308" y="1180198"/>
          <a:ext cx="7076738" cy="51253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45518">
                  <a:extLst>
                    <a:ext uri="{9D8B030D-6E8A-4147-A177-3AD203B41FA5}">
                      <a16:colId xmlns:a16="http://schemas.microsoft.com/office/drawing/2014/main" val="3968517793"/>
                    </a:ext>
                  </a:extLst>
                </a:gridCol>
                <a:gridCol w="2111668">
                  <a:extLst>
                    <a:ext uri="{9D8B030D-6E8A-4147-A177-3AD203B41FA5}">
                      <a16:colId xmlns:a16="http://schemas.microsoft.com/office/drawing/2014/main" val="2255632681"/>
                    </a:ext>
                  </a:extLst>
                </a:gridCol>
                <a:gridCol w="2449990">
                  <a:extLst>
                    <a:ext uri="{9D8B030D-6E8A-4147-A177-3AD203B41FA5}">
                      <a16:colId xmlns:a16="http://schemas.microsoft.com/office/drawing/2014/main" val="614369542"/>
                    </a:ext>
                  </a:extLst>
                </a:gridCol>
                <a:gridCol w="1769562">
                  <a:extLst>
                    <a:ext uri="{9D8B030D-6E8A-4147-A177-3AD203B41FA5}">
                      <a16:colId xmlns:a16="http://schemas.microsoft.com/office/drawing/2014/main" val="2197385950"/>
                    </a:ext>
                  </a:extLst>
                </a:gridCol>
              </a:tblGrid>
              <a:tr h="500421">
                <a:tc rowSpan="21"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Voltage, 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(in V)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Charge, Q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C)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Charging time, t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5" marR="62195" marT="0" marB="0"/>
                </a:tc>
                <a:extLst>
                  <a:ext uri="{0D108BD9-81ED-4DB2-BD59-A6C34878D82A}">
                    <a16:rowId xmlns:a16="http://schemas.microsoft.com/office/drawing/2014/main" val="483452809"/>
                  </a:ext>
                </a:extLst>
              </a:tr>
              <a:tr h="282496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8879.2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591698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8899.0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772646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8918.8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72745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8938.6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050768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8958.4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16729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8973.8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64267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8999.6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932269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9006.8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343255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9024.4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998358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9037.6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345693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29229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9066.2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145923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9079.4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110285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9090.4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927212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9103.6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81078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9119.0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872194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9125.6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147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9.134.4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984400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9.134.4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880487"/>
                  </a:ext>
                </a:extLst>
              </a:tr>
              <a:tr h="228549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9.134.4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661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6202" y="528033"/>
            <a:ext cx="248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OBSERVEATION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244600" y="355820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charging capacitor</a:t>
            </a:r>
          </a:p>
        </p:txBody>
      </p:sp>
    </p:spTree>
    <p:extLst>
      <p:ext uri="{BB962C8B-B14F-4D97-AF65-F5344CB8AC3E}">
        <p14:creationId xmlns:p14="http://schemas.microsoft.com/office/powerpoint/2010/main" val="312747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64208"/>
              </p:ext>
            </p:extLst>
          </p:nvPr>
        </p:nvGraphicFramePr>
        <p:xfrm>
          <a:off x="1829385" y="1103998"/>
          <a:ext cx="7588935" cy="538823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72524">
                  <a:extLst>
                    <a:ext uri="{9D8B030D-6E8A-4147-A177-3AD203B41FA5}">
                      <a16:colId xmlns:a16="http://schemas.microsoft.com/office/drawing/2014/main" val="1832688328"/>
                    </a:ext>
                  </a:extLst>
                </a:gridCol>
                <a:gridCol w="1826214">
                  <a:extLst>
                    <a:ext uri="{9D8B030D-6E8A-4147-A177-3AD203B41FA5}">
                      <a16:colId xmlns:a16="http://schemas.microsoft.com/office/drawing/2014/main" val="3233678321"/>
                    </a:ext>
                  </a:extLst>
                </a:gridCol>
                <a:gridCol w="2629749">
                  <a:extLst>
                    <a:ext uri="{9D8B030D-6E8A-4147-A177-3AD203B41FA5}">
                      <a16:colId xmlns:a16="http://schemas.microsoft.com/office/drawing/2014/main" val="3377731687"/>
                    </a:ext>
                  </a:extLst>
                </a:gridCol>
                <a:gridCol w="2260448">
                  <a:extLst>
                    <a:ext uri="{9D8B030D-6E8A-4147-A177-3AD203B41FA5}">
                      <a16:colId xmlns:a16="http://schemas.microsoft.com/office/drawing/2014/main" val="4012599150"/>
                    </a:ext>
                  </a:extLst>
                </a:gridCol>
              </a:tblGrid>
              <a:tr h="489839">
                <a:tc rowSpan="21"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Voltage, V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V)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Charge, Q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C)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Discharging time, 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(in 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2846702229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4.152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9134.4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3646209594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4.150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9130.0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273874001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3.7425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8239.0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3272772986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3.420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7524.0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570242221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3.310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7282.0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27315525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2.866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6305.0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144149032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2.622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5768.4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1481625186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5277.8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377551314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2.134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4826.8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3234776162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4424.2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41560893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1.841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4050.2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1828653565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1.690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3418.0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399178507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3399.0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904780429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1.416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3115.2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996007576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2857.8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2657063575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1.184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2604.8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1342742599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1.090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2398.0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3699658420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2200.0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2942477831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2017.4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3391559114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0.842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1852.4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4465950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6202" y="528033"/>
            <a:ext cx="248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OBSERVEATION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015591" y="3397143"/>
            <a:ext cx="25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discharging capacitor</a:t>
            </a:r>
          </a:p>
        </p:txBody>
      </p:sp>
    </p:spTree>
    <p:extLst>
      <p:ext uri="{BB962C8B-B14F-4D97-AF65-F5344CB8AC3E}">
        <p14:creationId xmlns:p14="http://schemas.microsoft.com/office/powerpoint/2010/main" val="170059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04701"/>
              </p:ext>
            </p:extLst>
          </p:nvPr>
        </p:nvGraphicFramePr>
        <p:xfrm>
          <a:off x="1829385" y="1116698"/>
          <a:ext cx="7588935" cy="538823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72524">
                  <a:extLst>
                    <a:ext uri="{9D8B030D-6E8A-4147-A177-3AD203B41FA5}">
                      <a16:colId xmlns:a16="http://schemas.microsoft.com/office/drawing/2014/main" val="1832688328"/>
                    </a:ext>
                  </a:extLst>
                </a:gridCol>
                <a:gridCol w="1826214">
                  <a:extLst>
                    <a:ext uri="{9D8B030D-6E8A-4147-A177-3AD203B41FA5}">
                      <a16:colId xmlns:a16="http://schemas.microsoft.com/office/drawing/2014/main" val="3233678321"/>
                    </a:ext>
                  </a:extLst>
                </a:gridCol>
                <a:gridCol w="2629749">
                  <a:extLst>
                    <a:ext uri="{9D8B030D-6E8A-4147-A177-3AD203B41FA5}">
                      <a16:colId xmlns:a16="http://schemas.microsoft.com/office/drawing/2014/main" val="3377731687"/>
                    </a:ext>
                  </a:extLst>
                </a:gridCol>
                <a:gridCol w="2260448">
                  <a:extLst>
                    <a:ext uri="{9D8B030D-6E8A-4147-A177-3AD203B41FA5}">
                      <a16:colId xmlns:a16="http://schemas.microsoft.com/office/drawing/2014/main" val="4012599150"/>
                    </a:ext>
                  </a:extLst>
                </a:gridCol>
              </a:tblGrid>
              <a:tr h="489839">
                <a:tc rowSpan="21"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Voltage, V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(in V)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Charge, Q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C)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Discharging time, 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(in 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2846702229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1698.4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209594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1555.4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74001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772986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1306.8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242221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1199.0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5525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1106.6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49032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1014.2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1625186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932.8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51314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855.8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776162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787.6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0893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723.8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53565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78507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611.6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780429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558.8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07576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063575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477.4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742599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658420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402.6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477831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371.8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559114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349.8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5950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6202" y="528033"/>
            <a:ext cx="248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OBSERVEATION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015591" y="3397143"/>
            <a:ext cx="25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discharging capacitor</a:t>
            </a:r>
          </a:p>
        </p:txBody>
      </p:sp>
    </p:spTree>
    <p:extLst>
      <p:ext uri="{BB962C8B-B14F-4D97-AF65-F5344CB8AC3E}">
        <p14:creationId xmlns:p14="http://schemas.microsoft.com/office/powerpoint/2010/main" val="328488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62106"/>
              </p:ext>
            </p:extLst>
          </p:nvPr>
        </p:nvGraphicFramePr>
        <p:xfrm>
          <a:off x="1829385" y="1091298"/>
          <a:ext cx="7588935" cy="416363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72524">
                  <a:extLst>
                    <a:ext uri="{9D8B030D-6E8A-4147-A177-3AD203B41FA5}">
                      <a16:colId xmlns:a16="http://schemas.microsoft.com/office/drawing/2014/main" val="1832688328"/>
                    </a:ext>
                  </a:extLst>
                </a:gridCol>
                <a:gridCol w="1826214">
                  <a:extLst>
                    <a:ext uri="{9D8B030D-6E8A-4147-A177-3AD203B41FA5}">
                      <a16:colId xmlns:a16="http://schemas.microsoft.com/office/drawing/2014/main" val="3233678321"/>
                    </a:ext>
                  </a:extLst>
                </a:gridCol>
                <a:gridCol w="2629749">
                  <a:extLst>
                    <a:ext uri="{9D8B030D-6E8A-4147-A177-3AD203B41FA5}">
                      <a16:colId xmlns:a16="http://schemas.microsoft.com/office/drawing/2014/main" val="3377731687"/>
                    </a:ext>
                  </a:extLst>
                </a:gridCol>
                <a:gridCol w="2260448">
                  <a:extLst>
                    <a:ext uri="{9D8B030D-6E8A-4147-A177-3AD203B41FA5}">
                      <a16:colId xmlns:a16="http://schemas.microsoft.com/office/drawing/2014/main" val="4012599150"/>
                    </a:ext>
                  </a:extLst>
                </a:gridCol>
              </a:tblGrid>
              <a:tr h="489839">
                <a:tc rowSpan="16"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Voltage, V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V)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Charge, Q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C)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Discharging time, 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(in 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21" marR="63421" marT="0" marB="0"/>
                </a:tc>
                <a:extLst>
                  <a:ext uri="{0D108BD9-81ED-4DB2-BD59-A6C34878D82A}">
                    <a16:rowId xmlns:a16="http://schemas.microsoft.com/office/drawing/2014/main" val="2846702229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343.2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209594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314.6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74001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288.2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772986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266.2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242221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246.4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5525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49032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213.4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1625186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195.8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51314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776162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167.2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0893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158.4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53565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167.2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785077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780429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07576"/>
                  </a:ext>
                </a:extLst>
              </a:tr>
              <a:tr h="244920">
                <a:tc vMerge="1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06357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6202" y="528033"/>
            <a:ext cx="248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OBSERVEATION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079092" y="2988450"/>
            <a:ext cx="25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discharging capacitor</a:t>
            </a:r>
          </a:p>
        </p:txBody>
      </p:sp>
    </p:spTree>
    <p:extLst>
      <p:ext uri="{BB962C8B-B14F-4D97-AF65-F5344CB8AC3E}">
        <p14:creationId xmlns:p14="http://schemas.microsoft.com/office/powerpoint/2010/main" val="246711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971549"/>
            <a:ext cx="7118350" cy="49946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4" name="TextBox 93"/>
          <p:cNvSpPr txBox="1"/>
          <p:nvPr/>
        </p:nvSpPr>
        <p:spPr>
          <a:xfrm>
            <a:off x="4562475" y="6223000"/>
            <a:ext cx="2425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Fig: Graph for charging</a:t>
            </a:r>
          </a:p>
        </p:txBody>
      </p:sp>
    </p:spTree>
    <p:extLst>
      <p:ext uri="{BB962C8B-B14F-4D97-AF65-F5344CB8AC3E}">
        <p14:creationId xmlns:p14="http://schemas.microsoft.com/office/powerpoint/2010/main" val="148635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938212"/>
            <a:ext cx="7277100" cy="49053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4" name="TextBox 3"/>
          <p:cNvSpPr txBox="1"/>
          <p:nvPr/>
        </p:nvSpPr>
        <p:spPr>
          <a:xfrm>
            <a:off x="4562474" y="6223000"/>
            <a:ext cx="28035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Fig: Graph for discharging</a:t>
            </a:r>
          </a:p>
        </p:txBody>
      </p:sp>
    </p:spTree>
    <p:extLst>
      <p:ext uri="{BB962C8B-B14F-4D97-AF65-F5344CB8AC3E}">
        <p14:creationId xmlns:p14="http://schemas.microsoft.com/office/powerpoint/2010/main" val="230772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 txBox="1">
            <a:spLocks/>
          </p:cNvSpPr>
          <p:nvPr/>
        </p:nvSpPr>
        <p:spPr>
          <a:xfrm>
            <a:off x="3923297" y="661115"/>
            <a:ext cx="3340387" cy="630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+mn-lt"/>
              </a:rPr>
              <a:t>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846FF52-309D-45FC-A407-74955F1EF1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708" y="1548692"/>
                <a:ext cx="9563099" cy="5183902"/>
              </a:xfrm>
              <a:prstGeom prst="roundRect">
                <a:avLst>
                  <a:gd name="adj" fmla="val 2211"/>
                </a:avLst>
              </a:prstGeom>
            </p:spPr>
            <p:txBody>
              <a:bodyPr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b="1" dirty="0"/>
                  <a:t>Time constant for given combination:</a:t>
                </a:r>
              </a:p>
              <a:p>
                <a:pPr marL="0" indent="0">
                  <a:buFont typeface="Arial"/>
                  <a:buNone/>
                </a:pPr>
                <a:r>
                  <a:rPr lang="en-US" b="1" dirty="0"/>
                  <a:t>Theoretical value, charging,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/>
                          <m:t>z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𝟐𝟕𝟔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𝟐𝟐𝟎𝟎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1" dirty="0" smtClean="0"/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𝟔𝟎𝟕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US" b="1" dirty="0"/>
              </a:p>
              <a:p>
                <a:pPr marL="0" indent="0">
                  <a:buFont typeface="Arial"/>
                  <a:buNone/>
                </a:pPr>
                <a:r>
                  <a:rPr lang="en-US" b="1" dirty="0"/>
                  <a:t>Theoretical value, discharging,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/>
                          <m:t>z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𝟏𝟓𝟎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𝟐𝟐𝟎𝟎</m:t>
                        </m:r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𝟑𝟑𝟎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US" b="1" dirty="0"/>
              </a:p>
              <a:p>
                <a:pPr marL="0" indent="0">
                  <a:buFont typeface="Arial"/>
                  <a:buNone/>
                </a:pPr>
                <a:r>
                  <a:rPr lang="en-US" b="1" dirty="0"/>
                  <a:t>For charging, at t = </a:t>
                </a:r>
                <a:r>
                  <a:rPr lang="el-GR" b="1" dirty="0"/>
                  <a:t>τ</a:t>
                </a:r>
                <a:r>
                  <a:rPr lang="en-US" b="1" dirty="0"/>
                  <a:t>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b="1" dirty="0"/>
                  <a:t>			Charge,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𝟗𝟏𝟑𝟒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𝟔𝟑𝟐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𝟓𝟕𝟕𝟒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  <a:p>
                <a:pPr marL="0" indent="0">
                  <a:buFont typeface="Arial"/>
                  <a:buNone/>
                </a:pPr>
                <a:r>
                  <a:rPr lang="en-US" b="1" dirty="0"/>
                  <a:t>From the graph, we observe that our practical value.</a:t>
                </a:r>
              </a:p>
              <a:p>
                <a:pPr marL="0" indent="0">
                  <a:buFont typeface="Arial"/>
                  <a:buNone/>
                </a:pPr>
                <a:r>
                  <a:rPr lang="en-US" b="1" dirty="0"/>
                  <a:t>At t= 600 sec, error=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𝟔𝟎𝟕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𝟔𝟎𝟎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𝟔𝟎𝟕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  <m:r>
                      <a:rPr lang="en-US" b="1" i="1" smtClean="0">
                        <a:latin typeface="Cambria Math"/>
                      </a:rPr>
                      <m:t>𝟏𝟖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For discharging, at t = </a:t>
                </a:r>
                <a:r>
                  <a:rPr lang="el-GR" b="1" dirty="0"/>
                  <a:t>τ</a:t>
                </a:r>
                <a:r>
                  <a:rPr lang="en-US" b="1" dirty="0"/>
                  <a:t>2. </a:t>
                </a:r>
              </a:p>
              <a:p>
                <a:pPr marL="0" indent="0">
                  <a:buNone/>
                </a:pPr>
                <a:r>
                  <a:rPr lang="en-US" b="1" dirty="0"/>
                  <a:t>			Charge,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𝟗𝟏𝟑𝟒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𝟑𝟑𝟔𝟎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From the graph, we observe that our practical value.</a:t>
                </a:r>
              </a:p>
              <a:p>
                <a:pPr marL="0" indent="0">
                  <a:buNone/>
                </a:pPr>
                <a:r>
                  <a:rPr lang="en-US" b="1" dirty="0"/>
                  <a:t>At t= 335 sec, error=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𝟑𝟓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𝟑𝟎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𝟑𝟎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%=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  <m:r>
                      <a:rPr lang="en-US" b="1" i="1" smtClean="0">
                        <a:latin typeface="Cambria Math"/>
                      </a:rPr>
                      <m:t>𝟓𝟏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b="1" dirty="0"/>
              </a:p>
              <a:p>
                <a:pPr marL="0" indent="0">
                  <a:buFont typeface="Arial"/>
                  <a:buNone/>
                </a:pPr>
                <a:endParaRPr lang="en-US" b="1" dirty="0"/>
              </a:p>
              <a:p>
                <a:pPr marL="0" indent="0">
                  <a:buFont typeface="Arial"/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846FF52-309D-45FC-A407-74955F1EF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08" y="1548692"/>
                <a:ext cx="9563099" cy="5183902"/>
              </a:xfrm>
              <a:prstGeom prst="roundRect">
                <a:avLst>
                  <a:gd name="adj" fmla="val 2211"/>
                </a:avLst>
              </a:prstGeom>
              <a:blipFill>
                <a:blip r:embed="rId2"/>
                <a:stretch>
                  <a:fillRect l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7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28" y="1227363"/>
            <a:ext cx="9686272" cy="52920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cs typeface="Times New Roman" pitchFamily="18" charset="0"/>
              </a:rPr>
              <a:t>AIM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56" y="2403094"/>
            <a:ext cx="9189755" cy="2707359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Study the charging and discharging of a capacitor</a:t>
            </a:r>
          </a:p>
          <a:p>
            <a:pPr marL="0" indent="0"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measure the time constant characterizing charging/discharging process and compare the experimental RC time constant with theoretical RC time constant.</a:t>
            </a:r>
          </a:p>
          <a:p>
            <a:pPr marL="0" indent="0"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755" y="654030"/>
            <a:ext cx="333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8400" y="1676400"/>
                <a:ext cx="7442200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b="1" dirty="0"/>
                  <a:t>Hence the charging and discharging was studied by the help of the data obtained experimentally which were shown above.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b="1" dirty="0"/>
                  <a:t>The time constant characterizing charging of capacitor was found to be at  t = 600 s practically and t=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𝟔𝟎𝟕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/>
                  <a:t>  theoritically.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b="1" dirty="0"/>
                  <a:t>The time constant characterizing discharging of capacitor was found to be at  t = 335 s practically and t=330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/>
                  <a:t>  theoritically.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1676400"/>
                <a:ext cx="7442200" cy="4431983"/>
              </a:xfrm>
              <a:prstGeom prst="rect">
                <a:avLst/>
              </a:prstGeom>
              <a:blipFill>
                <a:blip r:embed="rId2"/>
                <a:stretch>
                  <a:fillRect l="-1147" t="-1100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99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8528" y="748146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PRECAUTIONS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4483" y="1816100"/>
            <a:ext cx="899278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 readings are to be taken carefully and accurately after every 30 seconds.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Discharging of the capacitor should be done immediately after charging.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Apparatus must be used carefully and handled with 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Connections should be checked before giving the power supply.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410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1726" y="3360132"/>
            <a:ext cx="5910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467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46" y="577039"/>
            <a:ext cx="7292008" cy="1414567"/>
          </a:xfrm>
        </p:spPr>
        <p:txBody>
          <a:bodyPr/>
          <a:lstStyle/>
          <a:p>
            <a:pPr algn="ctr"/>
            <a:r>
              <a:rPr lang="en-US" sz="3600" b="1" dirty="0">
                <a:latin typeface="+mn-lt"/>
              </a:rPr>
              <a:t>Apparatus USED</a:t>
            </a:r>
          </a:p>
        </p:txBody>
      </p:sp>
      <p:pic>
        <p:nvPicPr>
          <p:cNvPr id="1026" name="Picture 2" descr="Electrolytic Capacitors 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37" y="3033293"/>
            <a:ext cx="2551089" cy="17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c voltage Icon of Flat style - Available in SVG, PNG, EPS, A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30" y="1412323"/>
            <a:ext cx="2393082" cy="305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i Engineers &amp; Fabricators Digital Multimeter, Rs 850 /piece | ID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1" y="1946698"/>
            <a:ext cx="1847850" cy="198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istor | Arduino Projec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0" y="2128958"/>
            <a:ext cx="1917700" cy="141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re PNG Images - Free Png Libra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1" y="3484962"/>
            <a:ext cx="1860549" cy="121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65362" y="4872808"/>
            <a:ext cx="1481037" cy="46166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Capacitor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3023" y="3774387"/>
            <a:ext cx="2012576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DC Voltage</a:t>
            </a:r>
          </a:p>
          <a:p>
            <a:pPr algn="ctr"/>
            <a:r>
              <a:rPr lang="en-US" sz="2400" b="1" dirty="0"/>
              <a:t>Source (12V)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38700" y="3959054"/>
            <a:ext cx="2806700" cy="46166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 Digital Multi-meter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9400" y="3823214"/>
            <a:ext cx="1422400" cy="46166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Resistors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4300" y="4872808"/>
            <a:ext cx="2362200" cy="46166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Connecting 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784" y="1570927"/>
            <a:ext cx="113101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>
                <a:cs typeface="Times New Roman" pitchFamily="18" charset="0"/>
              </a:rPr>
              <a:t>A Capacitor is a passive device that stores energy in its Electric Field and returns energy to the circuit whenever required.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>
                <a:cs typeface="Times New Roman" pitchFamily="18" charset="0"/>
              </a:rPr>
              <a:t>A Capacitor consists of two Conducting Plates separated by an Insulating Material or Dielectric.</a:t>
            </a:r>
          </a:p>
          <a:p>
            <a:pPr algn="just"/>
            <a:endParaRPr lang="en-US" sz="2000" b="1" dirty="0"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/>
              <a:t>When a Capacitor is connected to a circuit with Direct Current (DC) source, "charging" and "discharging" the Capacitor, will happen in specific conditions.</a:t>
            </a:r>
            <a:endParaRPr lang="en-US" sz="2000" b="1" dirty="0"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81" y="3955244"/>
            <a:ext cx="2210911" cy="2306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7018" y="6262203"/>
            <a:ext cx="3557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Fig: Basic structure of the Capacitor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FD7476-BE0D-406F-B8A8-06FBDB47B7DD}"/>
              </a:ext>
            </a:extLst>
          </p:cNvPr>
          <p:cNvGrpSpPr/>
          <p:nvPr/>
        </p:nvGrpSpPr>
        <p:grpSpPr>
          <a:xfrm>
            <a:off x="4916083" y="595797"/>
            <a:ext cx="2721089" cy="954107"/>
            <a:chOff x="4139821" y="193427"/>
            <a:chExt cx="2359833" cy="954107"/>
          </a:xfrm>
        </p:grpSpPr>
        <p:sp>
          <p:nvSpPr>
            <p:cNvPr id="5" name="TextBox 4"/>
            <p:cNvSpPr txBox="1"/>
            <p:nvPr/>
          </p:nvSpPr>
          <p:spPr>
            <a:xfrm>
              <a:off x="4139821" y="193427"/>
              <a:ext cx="23598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Capacitor (     )</a:t>
              </a:r>
            </a:p>
          </p:txBody>
        </p:sp>
        <p:pic>
          <p:nvPicPr>
            <p:cNvPr id="1026" name="Picture 2" descr="http://www.cmm.gov.mo/images/exhibits/2_3_5_2_chi.png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343" y="288727"/>
              <a:ext cx="433784" cy="381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006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74256" y="0"/>
            <a:ext cx="4917744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H:\Experiment to the MSc laboratory\Charging and discharging.png"/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558800"/>
            <a:ext cx="4686300" cy="39036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090009" y="0"/>
            <a:ext cx="184243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969" y="1284946"/>
            <a:ext cx="69057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>
                <a:cs typeface="Times New Roman" pitchFamily="18" charset="0"/>
              </a:rPr>
              <a:t>If </a:t>
            </a:r>
            <a:r>
              <a:rPr lang="en-US" sz="2400" b="1" i="1" dirty="0">
                <a:cs typeface="Times New Roman" pitchFamily="18" charset="0"/>
              </a:rPr>
              <a:t>S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b="1" dirty="0">
                <a:cs typeface="Times New Roman" pitchFamily="18" charset="0"/>
              </a:rPr>
              <a:t> is closed (by connecting terminal 1 to terminal 2) keeping S</a:t>
            </a:r>
            <a:r>
              <a:rPr lang="en-US" sz="2400" b="1" baseline="-25000" dirty="0">
                <a:cs typeface="Times New Roman" pitchFamily="18" charset="0"/>
              </a:rPr>
              <a:t>2</a:t>
            </a:r>
            <a:r>
              <a:rPr lang="en-US" sz="2400" b="1" dirty="0">
                <a:cs typeface="Times New Roman" pitchFamily="18" charset="0"/>
              </a:rPr>
              <a:t> open, then the battery charges the capacitor and current flows through the resistor </a:t>
            </a:r>
            <a:r>
              <a:rPr lang="en-US" sz="2400" b="1" i="1" dirty="0">
                <a:cs typeface="Times New Roman" pitchFamily="18" charset="0"/>
              </a:rPr>
              <a:t>R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b="1" dirty="0">
                <a:cs typeface="Times New Roman" pitchFamily="18" charset="0"/>
              </a:rPr>
              <a:t> until the capacitor is fully charged.</a:t>
            </a:r>
            <a:r>
              <a:rPr lang="en-US" sz="2400" b="1" dirty="0"/>
              <a:t> Once the capacitor is fully charged then the current i through the resistor become zero</a:t>
            </a:r>
            <a:endParaRPr lang="en-US" sz="2400" b="1" dirty="0"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>
              <a:cs typeface="Times New Roman" pitchFamily="18" charset="0"/>
            </a:endParaRP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400" b="1" dirty="0">
                <a:cs typeface="Times New Roman" pitchFamily="18" charset="0"/>
              </a:rPr>
              <a:t>If the switch S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b="1" dirty="0">
                <a:cs typeface="Times New Roman" pitchFamily="18" charset="0"/>
              </a:rPr>
              <a:t> is opened (by disconnecting terminal 1 to terminal 2) and S</a:t>
            </a:r>
            <a:r>
              <a:rPr lang="en-US" sz="2400" b="1" baseline="-25000" dirty="0">
                <a:cs typeface="Times New Roman" pitchFamily="18" charset="0"/>
              </a:rPr>
              <a:t>2</a:t>
            </a:r>
            <a:r>
              <a:rPr lang="en-US" sz="2400" b="1" dirty="0">
                <a:cs typeface="Times New Roman" pitchFamily="18" charset="0"/>
              </a:rPr>
              <a:t> is closed (by connecting terminal 1 to terminal 3) the charge in the capacitor discharges through the resistor R</a:t>
            </a:r>
            <a:r>
              <a:rPr lang="en-US" sz="2400" b="1" baseline="-25000" dirty="0">
                <a:cs typeface="Times New Roman" pitchFamily="18" charset="0"/>
              </a:rPr>
              <a:t>2</a:t>
            </a:r>
            <a:r>
              <a:rPr lang="en-US" sz="2400" b="1" dirty="0"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05636" y="5109234"/>
            <a:ext cx="2781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Resistor (R1) =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276 K </a:t>
            </a:r>
            <a:r>
              <a:rPr lang="el-G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Resistor (R2) =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 K </a:t>
            </a:r>
            <a:r>
              <a:rPr lang="el-G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cs typeface="Times New Roman" pitchFamily="18" charset="0"/>
              </a:rPr>
              <a:t>Capacitor (C) =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2200</a:t>
            </a:r>
            <a:r>
              <a:rPr lang="en-US" b="1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l-G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r>
              <a:rPr lang="en-US" b="1" dirty="0">
                <a:solidFill>
                  <a:schemeClr val="bg1"/>
                </a:solidFill>
                <a:cs typeface="Times New Roman" pitchFamily="18" charset="0"/>
              </a:rPr>
              <a:t>DC supply =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4V</a:t>
            </a:r>
            <a:endParaRPr lang="en-US" b="1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cs typeface="Times New Roman" pitchFamily="18" charset="0"/>
              </a:rPr>
              <a:t>Voltmeter (V)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5588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Circuit Working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90000" y="4520168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Fig: 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145135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8941" y="1312523"/>
                <a:ext cx="9885825" cy="5011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Voltage across the capacitor  V = q/C and the current through </a:t>
                </a:r>
                <a:r>
                  <a:rPr lang="en-US" sz="2000" b="1" i="1" dirty="0"/>
                  <a:t>R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 </a:t>
                </a:r>
              </a:p>
              <a:p>
                <a:pPr algn="ctr"/>
                <a:r>
                  <a:rPr lang="en-US" sz="2000" b="1" dirty="0"/>
                  <a:t> I = </a:t>
                </a:r>
                <a:r>
                  <a:rPr lang="en-US" sz="2000" b="1" dirty="0" err="1"/>
                  <a:t>dq</a:t>
                </a:r>
                <a:r>
                  <a:rPr lang="en-US" sz="2000" b="1" dirty="0"/>
                  <a:t>/dt, </a:t>
                </a:r>
              </a:p>
              <a:p>
                <a:r>
                  <a:rPr lang="en-US" sz="2000" b="1" dirty="0"/>
                  <a:t>where  q(t) = charge on the capacitor at time t.</a:t>
                </a:r>
              </a:p>
              <a:p>
                <a:endParaRPr lang="en-US" sz="2000" b="1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1" dirty="0"/>
                  <a:t>By applying </a:t>
                </a:r>
                <a:r>
                  <a:rPr lang="en-US" sz="2000" b="1" dirty="0" err="1"/>
                  <a:t>Kirchoff’s</a:t>
                </a:r>
                <a:r>
                  <a:rPr lang="en-US" sz="2000" b="1" dirty="0"/>
                  <a:t> second law,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𝒊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000" b="1" dirty="0"/>
                  <a:t> ---(1)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𝒅𝒒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sz="2000" b="1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1" dirty="0"/>
                  <a:t>Which has the solution,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𝜺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num>
                              <m:den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000" b="1" dirty="0"/>
                  <a:t>  - (2)</a:t>
                </a:r>
              </a:p>
              <a:p>
                <a:r>
                  <a:rPr lang="en-US" sz="2000" b="1" dirty="0"/>
                  <a:t>      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000" b="1" dirty="0"/>
                  <a:t> and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endParaRPr lang="en-US" sz="2000" b="1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b="1" dirty="0"/>
                  <a:t>The quantity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000" b="1" dirty="0"/>
                  <a:t>is the charging time constant which characterizes the rate at which charge is deposited on the capacitor.</a:t>
                </a:r>
              </a:p>
              <a:p>
                <a:endParaRPr lang="en-US" sz="2000" b="1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b="1" dirty="0"/>
                  <a:t>As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r>
                  <a:rPr lang="en-US" sz="2000" b="1" dirty="0"/>
                  <a:t>, equation (2) shows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/>
                  <a:t>. In practice the capacitor charges to its maximum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/>
                  <a:t>(asymptotically) after a time interval equal to a few time constants.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1" y="1312523"/>
                <a:ext cx="9885825" cy="5011052"/>
              </a:xfrm>
              <a:prstGeom prst="rect">
                <a:avLst/>
              </a:prstGeom>
              <a:blipFill>
                <a:blip r:embed="rId2"/>
                <a:stretch>
                  <a:fillRect l="-679" t="-608" r="-679" b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BC31904-D5A8-47C4-A918-C0D893D7C271}"/>
              </a:ext>
            </a:extLst>
          </p:cNvPr>
          <p:cNvSpPr txBox="1"/>
          <p:nvPr/>
        </p:nvSpPr>
        <p:spPr>
          <a:xfrm>
            <a:off x="4786183" y="442637"/>
            <a:ext cx="261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While Charging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7559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50636" y="1269338"/>
                <a:ext cx="8928216" cy="4112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/>
                  <a:t>Discharges through the resistor R</a:t>
                </a:r>
                <a:r>
                  <a:rPr lang="en-US" sz="2000" b="1" baseline="-25000" dirty="0"/>
                  <a:t>2</a:t>
                </a:r>
                <a:r>
                  <a:rPr lang="en-US" sz="2000" b="1" dirty="0"/>
                  <a:t>.</a:t>
                </a:r>
              </a:p>
              <a:p>
                <a:endParaRPr lang="en-US" sz="2000" b="1" dirty="0"/>
              </a:p>
              <a:p>
                <a:r>
                  <a:rPr lang="en-US" sz="2000" b="1" dirty="0"/>
                  <a:t>By </a:t>
                </a:r>
                <a:r>
                  <a:rPr lang="en-US" sz="2000" b="1" dirty="0" err="1"/>
                  <a:t>Kirchoff’s</a:t>
                </a:r>
                <a:r>
                  <a:rPr lang="en-US" sz="2000" b="1" dirty="0"/>
                  <a:t> second law,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𝒅𝒒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/>
                  <a:t>,</a:t>
                </a:r>
              </a:p>
              <a:p>
                <a:pPr algn="ctr"/>
                <a:endParaRPr lang="en-US" sz="2000" b="1" dirty="0"/>
              </a:p>
              <a:p>
                <a:r>
                  <a:rPr lang="en-US" sz="2000" b="1" dirty="0"/>
                  <a:t>with the solution (taking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/>
                  <a:t> at </a:t>
                </a:r>
                <a:r>
                  <a:rPr lang="en-US" sz="2000" b="1"/>
                  <a:t>t=0)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000" b="1" dirty="0"/>
                  <a:t>The charge on the capacitor decays exponentially with time.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sz="2000" b="1" dirty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000" b="1" dirty="0"/>
                  <a:t>After a time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000" b="1" dirty="0"/>
                  <a:t> (equal to the discharging time constant) the charge drops from it’s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/>
                  <a:t>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6" y="1269338"/>
                <a:ext cx="8928216" cy="4112023"/>
              </a:xfrm>
              <a:prstGeom prst="rect">
                <a:avLst/>
              </a:prstGeom>
              <a:blipFill>
                <a:blip r:embed="rId2"/>
                <a:stretch>
                  <a:fillRect l="-683" t="-741" b="-1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4B74D1-D110-4C69-B785-91D6D409AE1E}"/>
              </a:ext>
            </a:extLst>
          </p:cNvPr>
          <p:cNvSpPr txBox="1"/>
          <p:nvPr/>
        </p:nvSpPr>
        <p:spPr>
          <a:xfrm>
            <a:off x="4382523" y="473734"/>
            <a:ext cx="2982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While Discharging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627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5E600-404F-49FF-8848-01B61A47273B}"/>
              </a:ext>
            </a:extLst>
          </p:cNvPr>
          <p:cNvSpPr txBox="1"/>
          <p:nvPr/>
        </p:nvSpPr>
        <p:spPr>
          <a:xfrm>
            <a:off x="5009617" y="487299"/>
            <a:ext cx="225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PROCEDURE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F2750-2241-40DF-802F-3AD4B902B713}"/>
              </a:ext>
            </a:extLst>
          </p:cNvPr>
          <p:cNvSpPr txBox="1"/>
          <p:nvPr/>
        </p:nvSpPr>
        <p:spPr>
          <a:xfrm>
            <a:off x="667522" y="1177946"/>
            <a:ext cx="91735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GB" sz="1600" b="1" dirty="0"/>
              <a:t>The circuit was set as shown in the circuit diagram.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GB" sz="1600" b="1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GB" sz="1600" b="1" dirty="0"/>
              <a:t>To charge the capacitor, the circuit S</a:t>
            </a:r>
            <a:r>
              <a:rPr lang="en-GB" sz="1600" b="1" baseline="-25000" dirty="0"/>
              <a:t>1 </a:t>
            </a:r>
            <a:r>
              <a:rPr lang="en-GB" sz="1600" b="1" dirty="0"/>
              <a:t>was closed, and S</a:t>
            </a:r>
            <a:r>
              <a:rPr lang="en-GB" sz="1600" b="1" baseline="-25000" dirty="0"/>
              <a:t>2</a:t>
            </a:r>
            <a:r>
              <a:rPr lang="en-GB" sz="1600" b="1" dirty="0"/>
              <a:t> was kept open.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GB" sz="1600" b="1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GB" sz="1600" b="1" dirty="0"/>
              <a:t>The readings of voltmeter V (in V) were noted alongside the time t (in sec) and charge Q (in µC) with every time interval of 30 seconds, until the voltmeter readings were maxed at an unchanged voltage value.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GB" sz="1600" b="1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GB" sz="1600" b="1" dirty="0"/>
              <a:t>The graph for Charge Q vs Time t was plotted for the readings of charging of the capacitor.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GB" sz="1600" b="1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GB" sz="1600" b="1" dirty="0"/>
              <a:t>To read the discharging of the capacitor, the circuit S</a:t>
            </a:r>
            <a:r>
              <a:rPr lang="en-GB" sz="1600" b="1" baseline="-25000" dirty="0"/>
              <a:t>2</a:t>
            </a:r>
            <a:r>
              <a:rPr lang="en-GB" sz="1600" b="1" dirty="0"/>
              <a:t> was closed and S</a:t>
            </a:r>
            <a:r>
              <a:rPr lang="en-GB" sz="1600" b="1" baseline="-25000" dirty="0"/>
              <a:t>1 </a:t>
            </a:r>
            <a:r>
              <a:rPr lang="en-GB" sz="1600" b="1" dirty="0"/>
              <a:t>was opened.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GB" sz="1600" b="1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GB" sz="1600" b="1" dirty="0"/>
              <a:t>Similar to the charging, the readings of the voltmeter V (in V) alongside the time t (in sec) and charge Q (in µC) with every time interval of 30 seconds, until the voltmeter readings dropped down to the minimum unchanged voltage value.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GB" sz="1600" b="1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GB" sz="1600" b="1" dirty="0"/>
              <a:t>The graph for Charge Q and Time t was plotted for the readings of discharging of the capacitor.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GB" sz="1600" b="1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GB" sz="1600" b="1" dirty="0"/>
              <a:t>Time Constant for both charging and discharging of the capacitor was calculated using the noted theoretical readings and compared with the graphically plotted values.</a:t>
            </a:r>
          </a:p>
          <a:p>
            <a:pPr marL="342900" indent="-342900" algn="just">
              <a:buFont typeface="+mj-lt"/>
              <a:buAutoNum type="arabicPeriod"/>
            </a:pP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8556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9802" y="1277333"/>
            <a:ext cx="248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OBSERVEATION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05551" y="2159000"/>
                <a:ext cx="3937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dirty="0"/>
                  <a:t>From the given apparatus,</a:t>
                </a: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=276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l-GR"/>
                        <m:t>Ω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l-GR"/>
                        <m:t>Ω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ct val="200000"/>
                  </a:lnSpc>
                </a:pPr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2200 </m:t>
                    </m:r>
                    <m:r>
                      <m:rPr>
                        <m:nor/>
                      </m:rPr>
                      <a:rPr lang="en-US"/>
                      <m:t>µ</m:t>
                    </m:r>
                    <m:r>
                      <m:rPr>
                        <m:nor/>
                      </m:rPr>
                      <a:rPr lang="en-US" b="0" i="0" smtClean="0"/>
                      <m:t>F</m:t>
                    </m:r>
                  </m:oMath>
                </a14:m>
                <a:endParaRPr lang="en-US" dirty="0"/>
              </a:p>
              <a:p>
                <a:pPr algn="ctr"/>
                <a:endParaRPr lang="en-US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51" y="2159000"/>
                <a:ext cx="3937000" cy="2585323"/>
              </a:xfrm>
              <a:prstGeom prst="rect">
                <a:avLst/>
              </a:prstGeom>
              <a:blipFill rotWithShape="1">
                <a:blip r:embed="rId2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599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1627</Words>
  <Application>Microsoft Office PowerPoint</Application>
  <PresentationFormat>Widescreen</PresentationFormat>
  <Paragraphs>580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Times New Roman</vt:lpstr>
      <vt:lpstr>Celestial</vt:lpstr>
      <vt:lpstr>Physics Laboratory (PH-111)</vt:lpstr>
      <vt:lpstr>AIM of the Presentation</vt:lpstr>
      <vt:lpstr>Apparatus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2020-07-18T11:17:52Z</dcterms:created>
  <dcterms:modified xsi:type="dcterms:W3CDTF">2020-07-24T06:26:47Z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