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 id="2147483796" r:id="rId2"/>
  </p:sldMasterIdLst>
  <p:notesMasterIdLst>
    <p:notesMasterId r:id="rId12"/>
  </p:notesMasterIdLst>
  <p:sldIdLst>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0" autoAdjust="0"/>
    <p:restoredTop sz="94660"/>
  </p:normalViewPr>
  <p:slideViewPr>
    <p:cSldViewPr snapToGrid="0">
      <p:cViewPr>
        <p:scale>
          <a:sx n="60" d="100"/>
          <a:sy n="60" d="100"/>
        </p:scale>
        <p:origin x="186"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7FB86-4351-41CF-B0B1-4C62690A3453}" type="datetimeFigureOut">
              <a:rPr lang="en-GB" smtClean="0"/>
              <a:t>16/07/2020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EC6DE-B71D-4888-B416-8B3B9073767D}" type="slidenum">
              <a:rPr lang="en-GB" smtClean="0"/>
              <a:t>‹#›</a:t>
            </a:fld>
            <a:endParaRPr lang="en-GB"/>
          </a:p>
        </p:txBody>
      </p:sp>
    </p:spTree>
    <p:extLst>
      <p:ext uri="{BB962C8B-B14F-4D97-AF65-F5344CB8AC3E}">
        <p14:creationId xmlns:p14="http://schemas.microsoft.com/office/powerpoint/2010/main" val="297791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54EC6DE-B71D-4888-B416-8B3B9073767D}" type="slidenum">
              <a:rPr lang="en-GB" smtClean="0"/>
              <a:t>1</a:t>
            </a:fld>
            <a:endParaRPr lang="en-GB"/>
          </a:p>
        </p:txBody>
      </p:sp>
    </p:spTree>
    <p:extLst>
      <p:ext uri="{BB962C8B-B14F-4D97-AF65-F5344CB8AC3E}">
        <p14:creationId xmlns:p14="http://schemas.microsoft.com/office/powerpoint/2010/main" val="192411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76CCD-9C71-4D2C-8B02-100CA4EAF2D7}"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145560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269071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441468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32912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602585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D76CCD-9C71-4D2C-8B02-100CA4EAF2D7}" type="datetimeFigureOut">
              <a:rPr lang="en-GB" smtClean="0"/>
              <a:t>16/07/2020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030378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D76CCD-9C71-4D2C-8B02-100CA4EAF2D7}" type="datetimeFigureOut">
              <a:rPr lang="en-GB" smtClean="0"/>
              <a:t>16/07/2020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090873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76CCD-9C71-4D2C-8B02-100CA4EAF2D7}"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23669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76CCD-9C71-4D2C-8B02-100CA4EAF2D7}"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206085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97A99-0D8B-4BD4-A8B3-546C22C9F30E}"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0F84A-E7BF-4121-8A33-45D5E8C34775}" type="slidenum">
              <a:rPr lang="en-GB" smtClean="0"/>
              <a:t>‹#›</a:t>
            </a:fld>
            <a:endParaRPr lang="en-GB"/>
          </a:p>
        </p:txBody>
      </p:sp>
    </p:spTree>
    <p:extLst>
      <p:ext uri="{BB962C8B-B14F-4D97-AF65-F5344CB8AC3E}">
        <p14:creationId xmlns:p14="http://schemas.microsoft.com/office/powerpoint/2010/main" val="2757988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76CCD-9C71-4D2C-8B02-100CA4EAF2D7}"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72142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76CCD-9C71-4D2C-8B02-100CA4EAF2D7}"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1700800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76CCD-9C71-4D2C-8B02-100CA4EAF2D7}"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2547773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76CCD-9C71-4D2C-8B02-100CA4EAF2D7}"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105462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4413121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76CCD-9C71-4D2C-8B02-100CA4EAF2D7}" type="datetimeFigureOut">
              <a:rPr lang="en-GB" smtClean="0"/>
              <a:t>16/07/2020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22334135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76CCD-9C71-4D2C-8B02-100CA4EAF2D7}" type="datetimeFigureOut">
              <a:rPr lang="en-GB" smtClean="0"/>
              <a:t>16/07/2020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963478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0D76CCD-9C71-4D2C-8B02-100CA4EAF2D7}" type="datetimeFigureOut">
              <a:rPr lang="en-GB" smtClean="0"/>
              <a:t>16/07/2020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2920494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313888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1805145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416818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181616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76CCD-9C71-4D2C-8B02-100CA4EAF2D7}"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24857903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9670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5326679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D76CCD-9C71-4D2C-8B02-100CA4EAF2D7}" type="datetimeFigureOut">
              <a:rPr lang="en-GB" smtClean="0"/>
              <a:t>16/07/2020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29693354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D76CCD-9C71-4D2C-8B02-100CA4EAF2D7}" type="datetimeFigureOut">
              <a:rPr lang="en-GB" smtClean="0"/>
              <a:t>16/07/2020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16988515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76CCD-9C71-4D2C-8B02-100CA4EAF2D7}"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16720798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76CCD-9C71-4D2C-8B02-100CA4EAF2D7}"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21152584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97A99-0D8B-4BD4-A8B3-546C22C9F30E}" type="datetimeFigureOut">
              <a:rPr lang="en-GB" smtClean="0"/>
              <a:t>16/07/2020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0F84A-E7BF-4121-8A33-45D5E8C34775}" type="slidenum">
              <a:rPr lang="en-GB" smtClean="0"/>
              <a:t>‹#›</a:t>
            </a:fld>
            <a:endParaRPr lang="en-GB"/>
          </a:p>
        </p:txBody>
      </p:sp>
    </p:spTree>
    <p:extLst>
      <p:ext uri="{BB962C8B-B14F-4D97-AF65-F5344CB8AC3E}">
        <p14:creationId xmlns:p14="http://schemas.microsoft.com/office/powerpoint/2010/main" val="186152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342297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76CCD-9C71-4D2C-8B02-100CA4EAF2D7}" type="datetimeFigureOut">
              <a:rPr lang="en-GB" smtClean="0"/>
              <a:t>16/07/2020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429371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76CCD-9C71-4D2C-8B02-100CA4EAF2D7}" type="datetimeFigureOut">
              <a:rPr lang="en-GB" smtClean="0"/>
              <a:t>16/07/2020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265678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0D76CCD-9C71-4D2C-8B02-100CA4EAF2D7}" type="datetimeFigureOut">
              <a:rPr lang="en-GB" smtClean="0"/>
              <a:t>16/07/2020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13607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384621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76CCD-9C71-4D2C-8B02-100CA4EAF2D7}" type="datetimeFigureOut">
              <a:rPr lang="en-GB" smtClean="0"/>
              <a:t>16/07/2020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AF85C2-CC59-4DFE-AB75-1858F5698945}" type="slidenum">
              <a:rPr lang="en-GB" smtClean="0"/>
              <a:t>‹#›</a:t>
            </a:fld>
            <a:endParaRPr lang="en-GB"/>
          </a:p>
        </p:txBody>
      </p:sp>
    </p:spTree>
    <p:extLst>
      <p:ext uri="{BB962C8B-B14F-4D97-AF65-F5344CB8AC3E}">
        <p14:creationId xmlns:p14="http://schemas.microsoft.com/office/powerpoint/2010/main" val="7994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0D76CCD-9C71-4D2C-8B02-100CA4EAF2D7}" type="datetimeFigureOut">
              <a:rPr lang="en-GB" smtClean="0"/>
              <a:t>16/07/2020</a:t>
            </a:fld>
            <a:endParaRPr lang="en-GB"/>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3AF85C2-CC59-4DFE-AB75-1858F5698945}" type="slidenum">
              <a:rPr lang="en-GB" smtClean="0"/>
              <a:t>‹#›</a:t>
            </a:fld>
            <a:endParaRPr lang="en-GB"/>
          </a:p>
        </p:txBody>
      </p:sp>
    </p:spTree>
    <p:extLst>
      <p:ext uri="{BB962C8B-B14F-4D97-AF65-F5344CB8AC3E}">
        <p14:creationId xmlns:p14="http://schemas.microsoft.com/office/powerpoint/2010/main" val="194790706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0D76CCD-9C71-4D2C-8B02-100CA4EAF2D7}" type="datetimeFigureOut">
              <a:rPr lang="en-GB" smtClean="0"/>
              <a:t>16/07/2020</a:t>
            </a:fld>
            <a:endParaRPr lang="en-GB"/>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3AF85C2-CC59-4DFE-AB75-1858F5698945}" type="slidenum">
              <a:rPr lang="en-GB" smtClean="0"/>
              <a:t>‹#›</a:t>
            </a:fld>
            <a:endParaRPr lang="en-GB"/>
          </a:p>
        </p:txBody>
      </p:sp>
    </p:spTree>
    <p:extLst>
      <p:ext uri="{BB962C8B-B14F-4D97-AF65-F5344CB8AC3E}">
        <p14:creationId xmlns:p14="http://schemas.microsoft.com/office/powerpoint/2010/main" val="1069545324"/>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B2F563BA-1679-498C-995B-7F67A1A2B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129" y="1108601"/>
            <a:ext cx="1201737" cy="1108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C6C08FF-AD4D-4D10-8452-D5D95448ADA9}"/>
              </a:ext>
            </a:extLst>
          </p:cNvPr>
          <p:cNvSpPr>
            <a:spLocks noChangeArrowheads="1"/>
          </p:cNvSpPr>
          <p:nvPr/>
        </p:nvSpPr>
        <p:spPr bwMode="auto">
          <a:xfrm>
            <a:off x="5104189" y="168727"/>
            <a:ext cx="19836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 Mini Project Report on</a:t>
            </a:r>
            <a:endParaRPr kumimoji="0" lang="en-GB" altLang="en-US" sz="14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4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CAD1A5A4-35FF-4642-B740-0EA7EF564ECA}"/>
              </a:ext>
            </a:extLst>
          </p:cNvPr>
          <p:cNvSpPr>
            <a:spLocks noChangeArrowheads="1"/>
          </p:cNvSpPr>
          <p:nvPr/>
        </p:nvSpPr>
        <p:spPr bwMode="auto">
          <a:xfrm>
            <a:off x="5491506" y="538059"/>
            <a:ext cx="120898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100" b="1">
                <a:latin typeface="Calibri" panose="020F0502020204030204" pitchFamily="34" charset="0"/>
                <a:cs typeface="Mangal" panose="02040503050203030202" pitchFamily="18" charset="0"/>
              </a:rPr>
              <a:t>PHYSICS [PH 101]</a:t>
            </a:r>
            <a:endParaRPr kumimoji="0" lang="en-GB" altLang="en-US" sz="800" b="1" i="0" u="none" strike="noStrike" cap="none" normalizeH="0" baseline="0">
              <a:ln>
                <a:noFill/>
              </a:ln>
              <a:solidFill>
                <a:schemeClr val="tx1"/>
              </a:solidFill>
              <a:effectLst/>
            </a:endParaRPr>
          </a:p>
        </p:txBody>
      </p:sp>
      <p:sp>
        <p:nvSpPr>
          <p:cNvPr id="8" name="Rectangle 7">
            <a:extLst>
              <a:ext uri="{FF2B5EF4-FFF2-40B4-BE49-F238E27FC236}">
                <a16:creationId xmlns:a16="http://schemas.microsoft.com/office/drawing/2014/main" id="{C1CCBA2C-F1C0-463F-AC41-E503C21A119B}"/>
              </a:ext>
            </a:extLst>
          </p:cNvPr>
          <p:cNvSpPr/>
          <p:nvPr/>
        </p:nvSpPr>
        <p:spPr>
          <a:xfrm>
            <a:off x="3047997" y="2417886"/>
            <a:ext cx="6096000" cy="954107"/>
          </a:xfrm>
          <a:prstGeom prst="rect">
            <a:avLst/>
          </a:prstGeom>
        </p:spPr>
        <p:txBody>
          <a:bodyPr>
            <a:spAutoFit/>
          </a:bodyPr>
          <a:lstStyle/>
          <a:p>
            <a:pPr lvl="0" algn="ctr" eaLnBrk="0" fontAlgn="base" hangingPunct="0">
              <a:spcBef>
                <a:spcPct val="0"/>
              </a:spcBef>
              <a:spcAft>
                <a:spcPct val="0"/>
              </a:spcAft>
            </a:pPr>
            <a:r>
              <a:rPr lang="en-GB" altLang="en-US" sz="1400" i="1">
                <a:latin typeface="Calibri" panose="020F0502020204030204" pitchFamily="34" charset="0"/>
                <a:ea typeface="Calibri" panose="020F0502020204030204" pitchFamily="34" charset="0"/>
                <a:cs typeface="Mangal" panose="02040503050203030202" pitchFamily="18" charset="0"/>
              </a:rPr>
              <a:t>Submitted in partial fulfilment of the requirement for the Degree of</a:t>
            </a:r>
            <a:endParaRPr kumimoji="0" lang="en-GB" altLang="en-US" sz="1400" b="0" i="0" u="none" strike="noStrike" cap="none" normalizeH="0" baseline="0">
              <a:ln>
                <a:noFill/>
              </a:ln>
              <a:solidFill>
                <a:schemeClr val="tx1"/>
              </a:solidFill>
              <a:effectLst/>
            </a:endParaRPr>
          </a:p>
          <a:p>
            <a:pPr lvl="0" algn="ctr" eaLnBrk="0" fontAlgn="base" hangingPunct="0">
              <a:spcBef>
                <a:spcPct val="0"/>
              </a:spcBef>
              <a:spcAft>
                <a:spcPct val="0"/>
              </a:spcAft>
            </a:pPr>
            <a:r>
              <a:rPr kumimoji="0" lang="en-GB"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B. Tech.</a:t>
            </a:r>
            <a:endParaRPr kumimoji="0" lang="en-GB" altLang="en-US" sz="1400" b="0" i="0" u="none" strike="noStrike" cap="none" normalizeH="0" baseline="0">
              <a:ln>
                <a:noFill/>
              </a:ln>
              <a:solidFill>
                <a:schemeClr val="tx1"/>
              </a:solidFill>
              <a:effectLst/>
            </a:endParaRPr>
          </a:p>
          <a:p>
            <a:pPr lvl="0" algn="ctr" eaLnBrk="0" fontAlgn="base" hangingPunct="0">
              <a:spcBef>
                <a:spcPct val="0"/>
              </a:spcBef>
              <a:spcAft>
                <a:spcPct val="0"/>
              </a:spcAft>
            </a:pPr>
            <a:r>
              <a:rPr lang="en-GB" altLang="en-US" sz="1400">
                <a:latin typeface="Calibri" panose="020F0502020204030204" pitchFamily="34" charset="0"/>
                <a:ea typeface="Calibri" panose="020F0502020204030204" pitchFamily="34" charset="0"/>
                <a:cs typeface="Mangal" panose="02040503050203030202" pitchFamily="18" charset="0"/>
              </a:rPr>
              <a:t>in</a:t>
            </a:r>
            <a:endParaRPr kumimoji="0" lang="en-GB" altLang="en-US" sz="1400" b="0" i="0" u="none" strike="noStrike" cap="none" normalizeH="0" baseline="0">
              <a:ln>
                <a:noFill/>
              </a:ln>
              <a:solidFill>
                <a:schemeClr val="tx1"/>
              </a:solidFill>
              <a:effectLst/>
            </a:endParaRPr>
          </a:p>
          <a:p>
            <a:pPr lvl="0" algn="ctr" eaLnBrk="0" fontAlgn="base" hangingPunct="0">
              <a:spcBef>
                <a:spcPct val="0"/>
              </a:spcBef>
              <a:spcAft>
                <a:spcPct val="0"/>
              </a:spcAft>
            </a:pPr>
            <a:r>
              <a:rPr kumimoji="0" lang="en-GB" altLang="en-US" sz="1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Computer Science and Technology</a:t>
            </a:r>
            <a:endParaRPr kumimoji="0" lang="en-GB" altLang="en-US" sz="1400" b="0" i="0" u="none" strike="noStrike" cap="none" normalizeH="0" baseline="0">
              <a:ln>
                <a:noFill/>
              </a:ln>
              <a:solidFill>
                <a:schemeClr val="tx1"/>
              </a:solidFill>
              <a:effectLst/>
            </a:endParaRPr>
          </a:p>
        </p:txBody>
      </p:sp>
      <p:sp>
        <p:nvSpPr>
          <p:cNvPr id="9" name="Rectangle 8">
            <a:extLst>
              <a:ext uri="{FF2B5EF4-FFF2-40B4-BE49-F238E27FC236}">
                <a16:creationId xmlns:a16="http://schemas.microsoft.com/office/drawing/2014/main" id="{55BA7C3A-FB02-4AA3-9814-82C444D38C79}"/>
              </a:ext>
            </a:extLst>
          </p:cNvPr>
          <p:cNvSpPr/>
          <p:nvPr/>
        </p:nvSpPr>
        <p:spPr>
          <a:xfrm>
            <a:off x="3047997" y="5399702"/>
            <a:ext cx="6096000" cy="1169551"/>
          </a:xfrm>
          <a:prstGeom prst="rect">
            <a:avLst/>
          </a:prstGeom>
        </p:spPr>
        <p:txBody>
          <a:bodyPr>
            <a:spAutoFit/>
          </a:bodyPr>
          <a:lstStyle/>
          <a:p>
            <a:pPr lvl="0" algn="ctr" eaLnBrk="0" fontAlgn="base" hangingPunct="0">
              <a:spcBef>
                <a:spcPct val="0"/>
              </a:spcBef>
              <a:spcAft>
                <a:spcPct val="0"/>
              </a:spcAft>
              <a:tabLst>
                <a:tab pos="1711325" algn="l"/>
                <a:tab pos="2970213" algn="l"/>
              </a:tabLst>
            </a:pPr>
            <a:r>
              <a:rPr lang="en-GB" altLang="en-US" sz="1400" i="1">
                <a:latin typeface="Calibri" panose="020F0502020204030204" pitchFamily="34" charset="0"/>
                <a:ea typeface="Calibri" panose="020F0502020204030204" pitchFamily="34" charset="0"/>
                <a:cs typeface="Mangal" panose="02040503050203030202" pitchFamily="18" charset="0"/>
              </a:rPr>
              <a:t>Under the guidance of:</a:t>
            </a:r>
            <a:endParaRPr lang="en-GB" altLang="en-US" sz="1400"/>
          </a:p>
          <a:p>
            <a:pPr lvl="0" algn="ctr" eaLnBrk="0" fontAlgn="base" hangingPunct="0">
              <a:spcBef>
                <a:spcPct val="0"/>
              </a:spcBef>
              <a:spcAft>
                <a:spcPct val="0"/>
              </a:spcAft>
              <a:tabLst>
                <a:tab pos="1711325" algn="l"/>
                <a:tab pos="2970213" algn="l"/>
              </a:tabLst>
            </a:pPr>
            <a:r>
              <a:rPr lang="en-GB" altLang="en-US" sz="1400" b="1" err="1">
                <a:latin typeface="Calibri" panose="020F0502020204030204" pitchFamily="34" charset="0"/>
                <a:ea typeface="Calibri" panose="020F0502020204030204" pitchFamily="34" charset="0"/>
                <a:cs typeface="Mangal" panose="02040503050203030202" pitchFamily="18" charset="0"/>
              </a:rPr>
              <a:t>Dr.</a:t>
            </a:r>
            <a:r>
              <a:rPr lang="en-GB" altLang="en-US" sz="1400" b="1">
                <a:latin typeface="Calibri" panose="020F0502020204030204" pitchFamily="34" charset="0"/>
                <a:ea typeface="Calibri" panose="020F0502020204030204" pitchFamily="34" charset="0"/>
                <a:cs typeface="Mangal" panose="02040503050203030202" pitchFamily="18" charset="0"/>
              </a:rPr>
              <a:t> P. Srinivasan</a:t>
            </a:r>
            <a:endParaRPr lang="en-GB" altLang="en-US" sz="1400"/>
          </a:p>
          <a:p>
            <a:pPr lvl="0" algn="ctr" eaLnBrk="0" fontAlgn="base" hangingPunct="0">
              <a:spcBef>
                <a:spcPct val="0"/>
              </a:spcBef>
              <a:spcAft>
                <a:spcPct val="0"/>
              </a:spcAft>
              <a:tabLst>
                <a:tab pos="1711325" algn="l"/>
                <a:tab pos="2970213" algn="l"/>
              </a:tabLst>
            </a:pPr>
            <a:r>
              <a:rPr lang="en-GB" altLang="en-US" sz="1400" b="1">
                <a:latin typeface="Calibri" panose="020F0502020204030204" pitchFamily="34" charset="0"/>
                <a:ea typeface="Calibri" panose="020F0502020204030204" pitchFamily="34" charset="0"/>
                <a:cs typeface="Mangal" panose="02040503050203030202" pitchFamily="18" charset="0"/>
              </a:rPr>
              <a:t>Assistant Professor, Grade I</a:t>
            </a:r>
            <a:endParaRPr lang="en-GB" altLang="en-US" sz="1400"/>
          </a:p>
          <a:p>
            <a:pPr lvl="0" algn="ctr" eaLnBrk="0" fontAlgn="base" hangingPunct="0">
              <a:spcBef>
                <a:spcPct val="0"/>
              </a:spcBef>
              <a:spcAft>
                <a:spcPct val="0"/>
              </a:spcAft>
              <a:tabLst>
                <a:tab pos="1711325" algn="l"/>
                <a:tab pos="2970213" algn="l"/>
              </a:tabLst>
            </a:pPr>
            <a:r>
              <a:rPr lang="en-GB" altLang="en-US" sz="1400" b="1">
                <a:latin typeface="Calibri" panose="020F0502020204030204" pitchFamily="34" charset="0"/>
                <a:ea typeface="Calibri" panose="020F0502020204030204" pitchFamily="34" charset="0"/>
                <a:cs typeface="Mangal" panose="02040503050203030202" pitchFamily="18" charset="0"/>
              </a:rPr>
              <a:t>Department of Physics</a:t>
            </a:r>
            <a:endParaRPr lang="en-GB" altLang="en-US" sz="1400"/>
          </a:p>
          <a:p>
            <a:pPr lvl="0" algn="ctr" eaLnBrk="0" fontAlgn="base" hangingPunct="0">
              <a:spcBef>
                <a:spcPct val="0"/>
              </a:spcBef>
              <a:spcAft>
                <a:spcPct val="0"/>
              </a:spcAft>
              <a:tabLst>
                <a:tab pos="1711325" algn="l"/>
                <a:tab pos="2970213" algn="l"/>
              </a:tabLst>
            </a:pPr>
            <a:r>
              <a:rPr lang="en-GB" altLang="en-US" sz="1400" b="1">
                <a:latin typeface="Calibri" panose="020F0502020204030204" pitchFamily="34" charset="0"/>
                <a:ea typeface="Calibri" panose="020F0502020204030204" pitchFamily="34" charset="0"/>
                <a:cs typeface="Mangal" panose="02040503050203030202" pitchFamily="18" charset="0"/>
              </a:rPr>
              <a:t>NIT </a:t>
            </a:r>
            <a:r>
              <a:rPr lang="en-GB" altLang="en-US" sz="1400" b="1" err="1">
                <a:latin typeface="Calibri" panose="020F0502020204030204" pitchFamily="34" charset="0"/>
                <a:ea typeface="Calibri" panose="020F0502020204030204" pitchFamily="34" charset="0"/>
                <a:cs typeface="Mangal" panose="02040503050203030202" pitchFamily="18" charset="0"/>
              </a:rPr>
              <a:t>Silchar</a:t>
            </a:r>
            <a:endParaRPr lang="en-GB" altLang="en-US" sz="1400">
              <a:latin typeface="Arial" panose="020B0604020202020204" pitchFamily="34" charset="0"/>
            </a:endParaRPr>
          </a:p>
        </p:txBody>
      </p:sp>
      <p:sp>
        <p:nvSpPr>
          <p:cNvPr id="11" name="TextBox 10">
            <a:extLst>
              <a:ext uri="{FF2B5EF4-FFF2-40B4-BE49-F238E27FC236}">
                <a16:creationId xmlns:a16="http://schemas.microsoft.com/office/drawing/2014/main" id="{4D255A37-1CD8-4A77-8FAF-177C80139685}"/>
              </a:ext>
            </a:extLst>
          </p:cNvPr>
          <p:cNvSpPr txBox="1"/>
          <p:nvPr/>
        </p:nvSpPr>
        <p:spPr>
          <a:xfrm>
            <a:off x="1412846" y="3585628"/>
            <a:ext cx="9366301" cy="1600438"/>
          </a:xfrm>
          <a:prstGeom prst="rect">
            <a:avLst/>
          </a:prstGeom>
          <a:noFill/>
        </p:spPr>
        <p:txBody>
          <a:bodyPr wrap="square" rtlCol="0">
            <a:spAutoFit/>
          </a:bodyPr>
          <a:lstStyle/>
          <a:p>
            <a:pPr algn="ctr"/>
            <a:r>
              <a:rPr lang="en-GB" altLang="en-US" sz="1400" i="1">
                <a:latin typeface="Calibri" panose="020F0502020204030204" pitchFamily="34" charset="0"/>
                <a:ea typeface="Calibri" panose="020F0502020204030204" pitchFamily="34" charset="0"/>
                <a:cs typeface="Mangal" panose="02040503050203030202" pitchFamily="18" charset="0"/>
              </a:rPr>
              <a:t>Submitted By:</a:t>
            </a:r>
          </a:p>
          <a:p>
            <a:pPr algn="ctr"/>
            <a:endParaRPr lang="en-GB" altLang="en-US" sz="1400" i="1">
              <a:latin typeface="Calibri" panose="020F0502020204030204" pitchFamily="34" charset="0"/>
              <a:ea typeface="Calibri" panose="020F0502020204030204" pitchFamily="34" charset="0"/>
              <a:cs typeface="Mangal" panose="02040503050203030202" pitchFamily="18" charset="0"/>
            </a:endParaRPr>
          </a:p>
          <a:p>
            <a:pPr marL="342900" indent="-342900" algn="ctr">
              <a:buAutoNum type="arabicPeriod"/>
            </a:pPr>
            <a:r>
              <a:rPr lang="en-GB" altLang="en-US" sz="1400" b="1">
                <a:latin typeface="Calibri" panose="020F0502020204030204" pitchFamily="34" charset="0"/>
                <a:ea typeface="Calibri" panose="020F0502020204030204" pitchFamily="34" charset="0"/>
                <a:cs typeface="Mangal" panose="02040503050203030202" pitchFamily="18" charset="0"/>
              </a:rPr>
              <a:t>Rahul Gautam Singh	: 1912082</a:t>
            </a:r>
          </a:p>
          <a:p>
            <a:pPr marL="342900" indent="-342900" algn="ctr">
              <a:buAutoNum type="arabicPeriod"/>
            </a:pPr>
            <a:r>
              <a:rPr lang="en-GB" altLang="en-US" sz="1400" b="1">
                <a:latin typeface="Calibri" panose="020F0502020204030204" pitchFamily="34" charset="0"/>
                <a:ea typeface="Calibri" panose="020F0502020204030204" pitchFamily="34" charset="0"/>
                <a:cs typeface="Mangal" panose="02040503050203030202" pitchFamily="18" charset="0"/>
              </a:rPr>
              <a:t>Ashish Upadhyaya		: 1912132</a:t>
            </a:r>
          </a:p>
          <a:p>
            <a:pPr marL="342900" indent="-342900" algn="ctr">
              <a:buAutoNum type="arabicPeriod"/>
            </a:pPr>
            <a:r>
              <a:rPr lang="en-GB" altLang="en-US" sz="1400" b="1">
                <a:latin typeface="Calibri" panose="020F0502020204030204" pitchFamily="34" charset="0"/>
                <a:ea typeface="Calibri" panose="020F0502020204030204" pitchFamily="34" charset="0"/>
                <a:cs typeface="Mangal" panose="02040503050203030202" pitchFamily="18" charset="0"/>
              </a:rPr>
              <a:t>Prottay Kumar Adhikary	: 1912157</a:t>
            </a:r>
          </a:p>
          <a:p>
            <a:pPr marL="342900" indent="-342900" algn="ctr">
              <a:buAutoNum type="arabicPeriod"/>
            </a:pPr>
            <a:r>
              <a:rPr lang="en-GB" altLang="en-US" sz="1400" b="1">
                <a:latin typeface="Calibri" panose="020F0502020204030204" pitchFamily="34" charset="0"/>
                <a:ea typeface="Calibri" panose="020F0502020204030204" pitchFamily="34" charset="0"/>
                <a:cs typeface="Mangal" panose="02040503050203030202" pitchFamily="18" charset="0"/>
              </a:rPr>
              <a:t>Saurabh Sinha		: 1912159</a:t>
            </a:r>
          </a:p>
          <a:p>
            <a:pPr marL="342900" indent="-342900" algn="ctr">
              <a:buAutoNum type="arabicPeriod"/>
            </a:pPr>
            <a:r>
              <a:rPr lang="en-GB" altLang="en-US" sz="1400" b="1">
                <a:latin typeface="Calibri" panose="020F0502020204030204" pitchFamily="34" charset="0"/>
                <a:ea typeface="Calibri" panose="020F0502020204030204" pitchFamily="34" charset="0"/>
                <a:cs typeface="Mangal" panose="02040503050203030202" pitchFamily="18" charset="0"/>
              </a:rPr>
              <a:t>Subhojit Ghimire		: 1912160</a:t>
            </a:r>
          </a:p>
        </p:txBody>
      </p:sp>
    </p:spTree>
    <p:extLst>
      <p:ext uri="{BB962C8B-B14F-4D97-AF65-F5344CB8AC3E}">
        <p14:creationId xmlns:p14="http://schemas.microsoft.com/office/powerpoint/2010/main" val="431642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BF94F0-C784-406F-8F23-5A485513F2D8}"/>
              </a:ext>
            </a:extLst>
          </p:cNvPr>
          <p:cNvSpPr txBox="1"/>
          <p:nvPr/>
        </p:nvSpPr>
        <p:spPr>
          <a:xfrm>
            <a:off x="1997242" y="1732184"/>
            <a:ext cx="8197515" cy="707886"/>
          </a:xfrm>
          <a:prstGeom prst="rect">
            <a:avLst/>
          </a:prstGeom>
          <a:noFill/>
        </p:spPr>
        <p:txBody>
          <a:bodyPr wrap="square" rtlCol="0">
            <a:spAutoFit/>
          </a:bodyPr>
          <a:lstStyle/>
          <a:p>
            <a:pPr algn="ctr"/>
            <a:r>
              <a:rPr lang="en-GB" sz="4000" b="1"/>
              <a:t>Wavefunction</a:t>
            </a:r>
          </a:p>
        </p:txBody>
      </p:sp>
      <p:sp>
        <p:nvSpPr>
          <p:cNvPr id="5" name="TextBox 4">
            <a:extLst>
              <a:ext uri="{FF2B5EF4-FFF2-40B4-BE49-F238E27FC236}">
                <a16:creationId xmlns:a16="http://schemas.microsoft.com/office/drawing/2014/main" id="{FFF108B1-03BF-4181-A0C2-657C822A1973}"/>
              </a:ext>
            </a:extLst>
          </p:cNvPr>
          <p:cNvSpPr txBox="1"/>
          <p:nvPr/>
        </p:nvSpPr>
        <p:spPr>
          <a:xfrm>
            <a:off x="1387641" y="2600491"/>
            <a:ext cx="9488906" cy="2677656"/>
          </a:xfrm>
          <a:prstGeom prst="rect">
            <a:avLst/>
          </a:prstGeom>
          <a:noFill/>
        </p:spPr>
        <p:txBody>
          <a:bodyPr wrap="square" rtlCol="0">
            <a:spAutoFit/>
          </a:bodyPr>
          <a:lstStyle/>
          <a:p>
            <a:pPr marL="285750" indent="-285750" algn="just">
              <a:buFont typeface="Wingdings" panose="05000000000000000000" pitchFamily="2" charset="2"/>
              <a:buChar char="Ø"/>
            </a:pPr>
            <a:r>
              <a:rPr lang="en-GB" sz="2400" dirty="0"/>
              <a:t>Wave function is a variable quantity that mathematically describes the wave characteristics of a particle.</a:t>
            </a:r>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It is a function describing the probability of a particle’s quantum state as a function of position, momentum, time, and/or spin.</a:t>
            </a:r>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It is denoted by the Greek Symbol </a:t>
            </a:r>
            <a:r>
              <a:rPr lang="el-GR" sz="2400" dirty="0">
                <a:latin typeface="Calibri" panose="020F0502020204030204" pitchFamily="34" charset="0"/>
                <a:cs typeface="Calibri" panose="020F0502020204030204" pitchFamily="34" charset="0"/>
              </a:rPr>
              <a:t>ψ</a:t>
            </a:r>
            <a:r>
              <a:rPr lang="en-GB" sz="2400" dirty="0">
                <a:latin typeface="Calibri" panose="020F0502020204030204" pitchFamily="34" charset="0"/>
                <a:cs typeface="Calibri" panose="020F0502020204030204" pitchFamily="34" charset="0"/>
              </a:rPr>
              <a:t> (pronounced as ‘psi’)</a:t>
            </a:r>
            <a:endParaRPr lang="en-GB" sz="2400" dirty="0"/>
          </a:p>
        </p:txBody>
      </p:sp>
    </p:spTree>
    <p:extLst>
      <p:ext uri="{BB962C8B-B14F-4D97-AF65-F5344CB8AC3E}">
        <p14:creationId xmlns:p14="http://schemas.microsoft.com/office/powerpoint/2010/main" val="360007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BF94F0-C784-406F-8F23-5A485513F2D8}"/>
              </a:ext>
            </a:extLst>
          </p:cNvPr>
          <p:cNvSpPr txBox="1"/>
          <p:nvPr/>
        </p:nvSpPr>
        <p:spPr>
          <a:xfrm>
            <a:off x="1997242" y="1732184"/>
            <a:ext cx="8197515" cy="707886"/>
          </a:xfrm>
          <a:prstGeom prst="rect">
            <a:avLst/>
          </a:prstGeom>
          <a:noFill/>
        </p:spPr>
        <p:txBody>
          <a:bodyPr wrap="square" rtlCol="0">
            <a:spAutoFit/>
          </a:bodyPr>
          <a:lstStyle/>
          <a:p>
            <a:pPr algn="ctr"/>
            <a:r>
              <a:rPr lang="en-GB" sz="4000" b="1" dirty="0"/>
              <a:t>Properties of Wavefunction</a:t>
            </a:r>
          </a:p>
        </p:txBody>
      </p:sp>
      <p:sp>
        <p:nvSpPr>
          <p:cNvPr id="5" name="TextBox 4">
            <a:extLst>
              <a:ext uri="{FF2B5EF4-FFF2-40B4-BE49-F238E27FC236}">
                <a16:creationId xmlns:a16="http://schemas.microsoft.com/office/drawing/2014/main" id="{FFF108B1-03BF-4181-A0C2-657C822A1973}"/>
              </a:ext>
            </a:extLst>
          </p:cNvPr>
          <p:cNvSpPr txBox="1"/>
          <p:nvPr/>
        </p:nvSpPr>
        <p:spPr>
          <a:xfrm>
            <a:off x="1387641" y="2600491"/>
            <a:ext cx="9488906" cy="3785652"/>
          </a:xfrm>
          <a:prstGeom prst="rect">
            <a:avLst/>
          </a:prstGeom>
          <a:noFill/>
        </p:spPr>
        <p:txBody>
          <a:bodyPr wrap="square" rtlCol="0">
            <a:spAutoFit/>
          </a:bodyPr>
          <a:lstStyle/>
          <a:p>
            <a:pPr marL="285750" indent="-285750" algn="just">
              <a:buFont typeface="Wingdings" panose="05000000000000000000" pitchFamily="2" charset="2"/>
              <a:buChar char="Ø"/>
            </a:pPr>
            <a:r>
              <a:rPr lang="en-GB" sz="2400" dirty="0"/>
              <a:t>All the measurable information about the particle is available.</a:t>
            </a:r>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l-GR" sz="2400" dirty="0">
                <a:latin typeface="Calibri" panose="020F0502020204030204" pitchFamily="34" charset="0"/>
                <a:cs typeface="Calibri" panose="020F0502020204030204" pitchFamily="34" charset="0"/>
              </a:rPr>
              <a:t>Ψ</a:t>
            </a:r>
            <a:r>
              <a:rPr lang="en-GB" sz="2400" dirty="0">
                <a:latin typeface="Calibri" panose="020F0502020204030204" pitchFamily="34" charset="0"/>
                <a:cs typeface="Calibri" panose="020F0502020204030204" pitchFamily="34" charset="0"/>
              </a:rPr>
              <a:t> should be continuous and single-valued.</a:t>
            </a:r>
          </a:p>
          <a:p>
            <a:pPr marL="285750" indent="-285750" algn="just">
              <a:buFont typeface="Wingdings" panose="05000000000000000000" pitchFamily="2" charset="2"/>
              <a:buChar char="Ø"/>
            </a:pPr>
            <a:endParaRPr lang="en-GB" sz="2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GB" sz="2400" dirty="0">
                <a:latin typeface="Calibri" panose="020F0502020204030204" pitchFamily="34" charset="0"/>
                <a:cs typeface="Calibri" panose="020F0502020204030204" pitchFamily="34" charset="0"/>
              </a:rPr>
              <a:t>Probability distribution in three dimensions is established using the wave function.</a:t>
            </a:r>
          </a:p>
          <a:p>
            <a:pPr marL="285750" indent="-285750" algn="just">
              <a:buFont typeface="Wingdings" panose="05000000000000000000" pitchFamily="2" charset="2"/>
              <a:buChar char="Ø"/>
            </a:pPr>
            <a:endParaRPr lang="en-GB" sz="2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GB" sz="2400" dirty="0">
                <a:latin typeface="Calibri" panose="020F0502020204030204" pitchFamily="34" charset="0"/>
                <a:cs typeface="Calibri" panose="020F0502020204030204" pitchFamily="34" charset="0"/>
              </a:rPr>
              <a:t>The probability of finding a particle, if it exists, is 1.</a:t>
            </a:r>
          </a:p>
          <a:p>
            <a:pPr marL="285750" indent="-285750" algn="just">
              <a:buFont typeface="Wingdings" panose="05000000000000000000" pitchFamily="2" charset="2"/>
              <a:buChar char="Ø"/>
            </a:pPr>
            <a:endParaRPr lang="en-GB" sz="24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GB" sz="2400" dirty="0"/>
              <a:t>Using Schrodinger Equation, energy calculations become easy to solve.</a:t>
            </a:r>
          </a:p>
        </p:txBody>
      </p:sp>
    </p:spTree>
    <p:extLst>
      <p:ext uri="{BB962C8B-B14F-4D97-AF65-F5344CB8AC3E}">
        <p14:creationId xmlns:p14="http://schemas.microsoft.com/office/powerpoint/2010/main" val="3226288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BF94F0-C784-406F-8F23-5A485513F2D8}"/>
              </a:ext>
            </a:extLst>
          </p:cNvPr>
          <p:cNvSpPr txBox="1"/>
          <p:nvPr/>
        </p:nvSpPr>
        <p:spPr>
          <a:xfrm>
            <a:off x="1997242" y="1732184"/>
            <a:ext cx="8197515" cy="707886"/>
          </a:xfrm>
          <a:prstGeom prst="rect">
            <a:avLst/>
          </a:prstGeom>
          <a:noFill/>
        </p:spPr>
        <p:txBody>
          <a:bodyPr wrap="square" rtlCol="0">
            <a:spAutoFit/>
          </a:bodyPr>
          <a:lstStyle/>
          <a:p>
            <a:pPr algn="ctr"/>
            <a:r>
              <a:rPr lang="en-GB" sz="4000" b="1" dirty="0"/>
              <a:t>Constraints of Wavefunction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FF108B1-03BF-4181-A0C2-657C822A1973}"/>
                  </a:ext>
                </a:extLst>
              </p:cNvPr>
              <p:cNvSpPr txBox="1"/>
              <p:nvPr/>
            </p:nvSpPr>
            <p:spPr>
              <a:xfrm>
                <a:off x="1387641" y="2600491"/>
                <a:ext cx="9488906" cy="3587457"/>
              </a:xfrm>
              <a:prstGeom prst="rect">
                <a:avLst/>
              </a:prstGeom>
              <a:noFill/>
            </p:spPr>
            <p:txBody>
              <a:bodyPr wrap="square" rtlCol="0">
                <a:spAutoFit/>
              </a:bodyPr>
              <a:lstStyle/>
              <a:p>
                <a:pPr marL="285750" indent="-285750" algn="just">
                  <a:buFont typeface="Wingdings" panose="05000000000000000000" pitchFamily="2" charset="2"/>
                  <a:buChar char="Ø"/>
                </a:pPr>
                <a:r>
                  <a:rPr lang="en-GB" sz="2400" dirty="0"/>
                  <a:t>It must be a solution if the Schrodinger Equation.</a:t>
                </a:r>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It must be </a:t>
                </a:r>
                <a:r>
                  <a:rPr lang="en-GB" sz="2400" dirty="0" err="1"/>
                  <a:t>normalisable</a:t>
                </a:r>
                <a:r>
                  <a:rPr lang="en-GB" sz="2400" dirty="0"/>
                  <a:t>. This implies that the wavefunction approaches zero as x approaches infinity.</a:t>
                </a:r>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It must be continuous function of x.</a:t>
                </a:r>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The slope of the function in x must be continuous, specially </a:t>
                </a:r>
                <a14:m>
                  <m:oMath xmlns:m="http://schemas.openxmlformats.org/officeDocument/2006/math">
                    <m:f>
                      <m:fPr>
                        <m:ctrlPr>
                          <a:rPr lang="en-GB" sz="2400" i="1"/>
                        </m:ctrlPr>
                      </m:fPr>
                      <m:num>
                        <m:r>
                          <a:rPr lang="en-US" sz="2400" i="1"/>
                          <m:t>𝜕𝜓</m:t>
                        </m:r>
                        <m:r>
                          <a:rPr lang="en-US" sz="2400" i="1"/>
                          <m:t>(</m:t>
                        </m:r>
                        <m:r>
                          <a:rPr lang="en-US" sz="2400" i="1"/>
                          <m:t>𝑦</m:t>
                        </m:r>
                        <m:r>
                          <a:rPr lang="en-US" sz="2400" i="1"/>
                          <m:t>)</m:t>
                        </m:r>
                      </m:num>
                      <m:den>
                        <m:r>
                          <a:rPr lang="en-US" sz="2400" i="1"/>
                          <m:t>𝜕</m:t>
                        </m:r>
                        <m:r>
                          <a:rPr lang="en-US" sz="2400" i="1"/>
                          <m:t>𝑥</m:t>
                        </m:r>
                      </m:den>
                    </m:f>
                  </m:oMath>
                </a14:m>
                <a:r>
                  <a:rPr lang="en-GB" sz="2400" dirty="0"/>
                  <a:t> must be continuous. </a:t>
                </a:r>
              </a:p>
            </p:txBody>
          </p:sp>
        </mc:Choice>
        <mc:Fallback>
          <p:sp>
            <p:nvSpPr>
              <p:cNvPr id="5" name="TextBox 4">
                <a:extLst>
                  <a:ext uri="{FF2B5EF4-FFF2-40B4-BE49-F238E27FC236}">
                    <a16:creationId xmlns:a16="http://schemas.microsoft.com/office/drawing/2014/main" id="{FFF108B1-03BF-4181-A0C2-657C822A1973}"/>
                  </a:ext>
                </a:extLst>
              </p:cNvPr>
              <p:cNvSpPr txBox="1">
                <a:spLocks noRot="1" noChangeAspect="1" noMove="1" noResize="1" noEditPoints="1" noAdjustHandles="1" noChangeArrowheads="1" noChangeShapeType="1" noTextEdit="1"/>
              </p:cNvSpPr>
              <p:nvPr/>
            </p:nvSpPr>
            <p:spPr>
              <a:xfrm>
                <a:off x="1387641" y="2600491"/>
                <a:ext cx="9488906" cy="3587457"/>
              </a:xfrm>
              <a:prstGeom prst="rect">
                <a:avLst/>
              </a:prstGeom>
              <a:blipFill>
                <a:blip r:embed="rId2"/>
                <a:stretch>
                  <a:fillRect l="-900" t="-1361" r="-1028" b="-3061"/>
                </a:stretch>
              </a:blipFill>
            </p:spPr>
            <p:txBody>
              <a:bodyPr/>
              <a:lstStyle/>
              <a:p>
                <a:r>
                  <a:rPr lang="en-GB">
                    <a:noFill/>
                  </a:rPr>
                  <a:t> </a:t>
                </a:r>
              </a:p>
            </p:txBody>
          </p:sp>
        </mc:Fallback>
      </mc:AlternateContent>
    </p:spTree>
    <p:extLst>
      <p:ext uri="{BB962C8B-B14F-4D97-AF65-F5344CB8AC3E}">
        <p14:creationId xmlns:p14="http://schemas.microsoft.com/office/powerpoint/2010/main" val="3535052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BF94F0-C784-406F-8F23-5A485513F2D8}"/>
              </a:ext>
            </a:extLst>
          </p:cNvPr>
          <p:cNvSpPr txBox="1"/>
          <p:nvPr/>
        </p:nvSpPr>
        <p:spPr>
          <a:xfrm>
            <a:off x="1997242" y="1732184"/>
            <a:ext cx="8197515" cy="707886"/>
          </a:xfrm>
          <a:prstGeom prst="rect">
            <a:avLst/>
          </a:prstGeom>
          <a:noFill/>
        </p:spPr>
        <p:txBody>
          <a:bodyPr wrap="square" rtlCol="0">
            <a:spAutoFit/>
          </a:bodyPr>
          <a:lstStyle/>
          <a:p>
            <a:pPr algn="ctr"/>
            <a:r>
              <a:rPr lang="en-GB" sz="4000" b="1" dirty="0"/>
              <a:t>Postulates of Quantum Mechanics</a:t>
            </a:r>
          </a:p>
        </p:txBody>
      </p:sp>
      <p:sp>
        <p:nvSpPr>
          <p:cNvPr id="5" name="TextBox 4">
            <a:extLst>
              <a:ext uri="{FF2B5EF4-FFF2-40B4-BE49-F238E27FC236}">
                <a16:creationId xmlns:a16="http://schemas.microsoft.com/office/drawing/2014/main" id="{FFF108B1-03BF-4181-A0C2-657C822A1973}"/>
              </a:ext>
            </a:extLst>
          </p:cNvPr>
          <p:cNvSpPr txBox="1"/>
          <p:nvPr/>
        </p:nvSpPr>
        <p:spPr>
          <a:xfrm>
            <a:off x="1351546" y="2440070"/>
            <a:ext cx="9910012" cy="443198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With the help of time-dependent Schrodinger equation, the time evolution of wave function is given.</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dirty="0"/>
              <a:t>For a particle in a conservative field of force system, using wave function, it becomes easy to understand the system.</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dirty="0"/>
              <a:t>Linear set of independent functions is formed from the set of eigen functions of operator Q.</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dirty="0"/>
              <a:t>Operator Q associated with a physically measurable property q is Hermitian.</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dirty="0"/>
              <a:t>By performing the expectation value integral with respect to the wave function associated with the system, the expectation value of the property q can be determined.</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dirty="0"/>
              <a:t>For every physical observable q, there is an operator Q operating on wave function associated with a definite value of that observable such that it yields wave function of that many times.</a:t>
            </a:r>
            <a:endParaRPr lang="en-GB" sz="2400" dirty="0"/>
          </a:p>
        </p:txBody>
      </p:sp>
    </p:spTree>
    <p:extLst>
      <p:ext uri="{BB962C8B-B14F-4D97-AF65-F5344CB8AC3E}">
        <p14:creationId xmlns:p14="http://schemas.microsoft.com/office/powerpoint/2010/main" val="2837736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BF94F0-C784-406F-8F23-5A485513F2D8}"/>
              </a:ext>
            </a:extLst>
          </p:cNvPr>
          <p:cNvSpPr txBox="1"/>
          <p:nvPr/>
        </p:nvSpPr>
        <p:spPr>
          <a:xfrm>
            <a:off x="1997242" y="1732184"/>
            <a:ext cx="8197515" cy="707886"/>
          </a:xfrm>
          <a:prstGeom prst="rect">
            <a:avLst/>
          </a:prstGeom>
          <a:noFill/>
        </p:spPr>
        <p:txBody>
          <a:bodyPr wrap="square" rtlCol="0">
            <a:spAutoFit/>
          </a:bodyPr>
          <a:lstStyle/>
          <a:p>
            <a:pPr algn="ctr"/>
            <a:r>
              <a:rPr lang="en-GB" sz="4000" b="1" dirty="0"/>
              <a:t>Schrodinger Wave Equation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FF108B1-03BF-4181-A0C2-657C822A1973}"/>
                  </a:ext>
                </a:extLst>
              </p:cNvPr>
              <p:cNvSpPr txBox="1"/>
              <p:nvPr/>
            </p:nvSpPr>
            <p:spPr>
              <a:xfrm>
                <a:off x="1387641" y="2600491"/>
                <a:ext cx="9713496" cy="4363374"/>
              </a:xfrm>
              <a:prstGeom prst="rect">
                <a:avLst/>
              </a:prstGeom>
              <a:noFill/>
            </p:spPr>
            <p:txBody>
              <a:bodyPr wrap="square" rtlCol="0">
                <a:spAutoFit/>
              </a:bodyPr>
              <a:lstStyle/>
              <a:p>
                <a:pPr marL="285750" indent="-285750" algn="just">
                  <a:buFont typeface="Wingdings" panose="05000000000000000000" pitchFamily="2" charset="2"/>
                  <a:buChar char="Ø"/>
                </a:pPr>
                <a:r>
                  <a:rPr lang="en-GB" sz="2400" dirty="0"/>
                  <a:t>Schrodinger Wave Equation describes the behaviour of a particle in a field of force or the change of a physical quantity over time.</a:t>
                </a:r>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Schrodinger Wave Equation is mathematical expression describing the energy and position of the electron in the space and time, taking into account the matter wave nature of the electron inside an atom.</a:t>
                </a:r>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Time Dependent Schrodinger Wave Equation: </a:t>
                </a:r>
                <a14:m>
                  <m:oMath xmlns:m="http://schemas.openxmlformats.org/officeDocument/2006/math">
                    <m:acc>
                      <m:accPr>
                        <m:chr m:val="̂"/>
                        <m:ctrlPr>
                          <a:rPr lang="en-GB" sz="2000" i="1"/>
                        </m:ctrlPr>
                      </m:accPr>
                      <m:e>
                        <m:r>
                          <a:rPr lang="en-US" sz="2000" i="1"/>
                          <m:t>𝐻</m:t>
                        </m:r>
                      </m:e>
                    </m:acc>
                    <m:d>
                      <m:dPr>
                        <m:begChr m:val=""/>
                        <m:endChr m:val="⟩"/>
                        <m:ctrlPr>
                          <a:rPr lang="en-GB" sz="2000" i="1"/>
                        </m:ctrlPr>
                      </m:dPr>
                      <m:e>
                        <m:r>
                          <a:rPr lang="en-US" sz="2000" i="1"/>
                          <m:t>|</m:t>
                        </m:r>
                        <m:r>
                          <a:rPr lang="en-US" sz="2000" i="1"/>
                          <m:t>𝜓</m:t>
                        </m:r>
                        <m:r>
                          <a:rPr lang="en-US" sz="2000" i="1"/>
                          <m:t>(</m:t>
                        </m:r>
                        <m:r>
                          <a:rPr lang="en-US" sz="2000" i="1"/>
                          <m:t>𝑡</m:t>
                        </m:r>
                        <m:r>
                          <a:rPr lang="en-US" sz="2000" i="1"/>
                          <m:t>)</m:t>
                        </m:r>
                      </m:e>
                    </m:d>
                    <m:r>
                      <a:rPr lang="en-US" sz="2000" i="1"/>
                      <m:t>=</m:t>
                    </m:r>
                    <m:r>
                      <a:rPr lang="en-US" sz="2000" i="1"/>
                      <m:t>𝑖h</m:t>
                    </m:r>
                    <m:f>
                      <m:fPr>
                        <m:ctrlPr>
                          <a:rPr lang="en-GB" sz="2000" i="1"/>
                        </m:ctrlPr>
                      </m:fPr>
                      <m:num>
                        <m:r>
                          <a:rPr lang="en-US" sz="2000" i="1"/>
                          <m:t>𝜕</m:t>
                        </m:r>
                      </m:num>
                      <m:den>
                        <m:r>
                          <a:rPr lang="en-US" sz="2000" i="1"/>
                          <m:t>𝜕</m:t>
                        </m:r>
                        <m:r>
                          <a:rPr lang="en-US" sz="2000" i="1"/>
                          <m:t>𝑡</m:t>
                        </m:r>
                      </m:den>
                    </m:f>
                    <m:d>
                      <m:dPr>
                        <m:begChr m:val=""/>
                        <m:endChr m:val="⟩"/>
                        <m:ctrlPr>
                          <a:rPr lang="en-GB" sz="2000" i="1"/>
                        </m:ctrlPr>
                      </m:dPr>
                      <m:e>
                        <m:r>
                          <a:rPr lang="en-US" sz="2000" i="1"/>
                          <m:t>|</m:t>
                        </m:r>
                        <m:r>
                          <a:rPr lang="en-US" sz="2000" i="1"/>
                          <m:t>𝜓</m:t>
                        </m:r>
                        <m:r>
                          <a:rPr lang="en-US" sz="2000" i="1"/>
                          <m:t>(</m:t>
                        </m:r>
                        <m:r>
                          <a:rPr lang="en-US" sz="2000" i="1"/>
                          <m:t>𝑡</m:t>
                        </m:r>
                        <m:r>
                          <a:rPr lang="en-US" sz="2000" i="1"/>
                          <m:t>)</m:t>
                        </m:r>
                      </m:e>
                    </m:d>
                  </m:oMath>
                </a14:m>
                <a:endParaRPr lang="en-GB" sz="2400" dirty="0"/>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Time Independent Schrodinger Wave Equation: </a:t>
                </a:r>
                <a14:m>
                  <m:oMath xmlns:m="http://schemas.openxmlformats.org/officeDocument/2006/math">
                    <m:r>
                      <a:rPr lang="en-US" sz="2000" i="1"/>
                      <m:t>𝐸</m:t>
                    </m:r>
                    <m:r>
                      <a:rPr lang="en-US" sz="2000" i="1"/>
                      <m:t>𝜓</m:t>
                    </m:r>
                    <m:d>
                      <m:dPr>
                        <m:ctrlPr>
                          <a:rPr lang="en-GB" sz="2000" i="1"/>
                        </m:ctrlPr>
                      </m:dPr>
                      <m:e>
                        <m:r>
                          <a:rPr lang="en-US" sz="2000" i="1"/>
                          <m:t>𝑥</m:t>
                        </m:r>
                      </m:e>
                    </m:d>
                    <m:r>
                      <a:rPr lang="en-US" sz="2000" i="1"/>
                      <m:t>=</m:t>
                    </m:r>
                    <m:d>
                      <m:dPr>
                        <m:begChr m:val="["/>
                        <m:endChr m:val="]"/>
                        <m:ctrlPr>
                          <a:rPr lang="en-GB" sz="2000" i="1"/>
                        </m:ctrlPr>
                      </m:dPr>
                      <m:e>
                        <m:f>
                          <m:fPr>
                            <m:ctrlPr>
                              <a:rPr lang="en-GB" sz="2000" i="1"/>
                            </m:ctrlPr>
                          </m:fPr>
                          <m:num>
                            <m:r>
                              <a:rPr lang="en-US" sz="2000" i="1"/>
                              <m:t>−</m:t>
                            </m:r>
                            <m:sSup>
                              <m:sSupPr>
                                <m:ctrlPr>
                                  <a:rPr lang="en-GB" sz="2000" i="1"/>
                                </m:ctrlPr>
                              </m:sSupPr>
                              <m:e>
                                <m:r>
                                  <a:rPr lang="en-US" sz="2000" i="1"/>
                                  <m:t>h</m:t>
                                </m:r>
                              </m:e>
                              <m:sup>
                                <m:r>
                                  <a:rPr lang="en-US" sz="2000" i="1"/>
                                  <m:t>2</m:t>
                                </m:r>
                              </m:sup>
                            </m:sSup>
                          </m:num>
                          <m:den>
                            <m:r>
                              <a:rPr lang="en-US" sz="2000" i="1"/>
                              <m:t>2</m:t>
                            </m:r>
                            <m:r>
                              <a:rPr lang="en-US" sz="2000" i="1"/>
                              <m:t>𝑚</m:t>
                            </m:r>
                          </m:den>
                        </m:f>
                        <m:sSup>
                          <m:sSupPr>
                            <m:ctrlPr>
                              <a:rPr lang="en-GB" sz="2000" i="1"/>
                            </m:ctrlPr>
                          </m:sSupPr>
                          <m:e>
                            <m:r>
                              <m:rPr>
                                <m:sty m:val="p"/>
                              </m:rPr>
                              <a:rPr lang="en-US" sz="2000"/>
                              <m:t>∇</m:t>
                            </m:r>
                          </m:e>
                          <m:sup>
                            <m:r>
                              <a:rPr lang="en-US" sz="2000" i="1"/>
                              <m:t>2</m:t>
                            </m:r>
                          </m:sup>
                        </m:sSup>
                        <m:r>
                          <a:rPr lang="en-US" sz="2000" i="1"/>
                          <m:t>+</m:t>
                        </m:r>
                        <m:r>
                          <a:rPr lang="en-US" sz="2000" i="1"/>
                          <m:t>𝑉</m:t>
                        </m:r>
                        <m:d>
                          <m:dPr>
                            <m:ctrlPr>
                              <a:rPr lang="en-GB" sz="2000" i="1"/>
                            </m:ctrlPr>
                          </m:dPr>
                          <m:e>
                            <m:r>
                              <a:rPr lang="en-US" sz="2000" i="1"/>
                              <m:t>𝑥</m:t>
                            </m:r>
                          </m:e>
                        </m:d>
                      </m:e>
                    </m:d>
                    <m:r>
                      <a:rPr lang="en-US" sz="2000" i="1"/>
                      <m:t>𝜓</m:t>
                    </m:r>
                    <m:r>
                      <a:rPr lang="en-US" sz="2000" i="1"/>
                      <m:t>(</m:t>
                    </m:r>
                    <m:r>
                      <a:rPr lang="en-US" sz="2000" i="1"/>
                      <m:t>𝑥</m:t>
                    </m:r>
                    <m:r>
                      <a:rPr lang="en-US" sz="2000" i="1"/>
                      <m:t>)</m:t>
                    </m:r>
                  </m:oMath>
                </a14:m>
                <a:endParaRPr lang="en-GB" sz="2000" dirty="0"/>
              </a:p>
              <a:p>
                <a:pPr marL="285750" indent="-285750" algn="just">
                  <a:buFont typeface="Wingdings" panose="05000000000000000000" pitchFamily="2" charset="2"/>
                  <a:buChar char="Ø"/>
                </a:pPr>
                <a:endParaRPr lang="en-GB" sz="2400" dirty="0"/>
              </a:p>
            </p:txBody>
          </p:sp>
        </mc:Choice>
        <mc:Fallback>
          <p:sp>
            <p:nvSpPr>
              <p:cNvPr id="5" name="TextBox 4">
                <a:extLst>
                  <a:ext uri="{FF2B5EF4-FFF2-40B4-BE49-F238E27FC236}">
                    <a16:creationId xmlns:a16="http://schemas.microsoft.com/office/drawing/2014/main" id="{FFF108B1-03BF-4181-A0C2-657C822A1973}"/>
                  </a:ext>
                </a:extLst>
              </p:cNvPr>
              <p:cNvSpPr txBox="1">
                <a:spLocks noRot="1" noChangeAspect="1" noMove="1" noResize="1" noEditPoints="1" noAdjustHandles="1" noChangeArrowheads="1" noChangeShapeType="1" noTextEdit="1"/>
              </p:cNvSpPr>
              <p:nvPr/>
            </p:nvSpPr>
            <p:spPr>
              <a:xfrm>
                <a:off x="1387641" y="2600491"/>
                <a:ext cx="9713496" cy="4363374"/>
              </a:xfrm>
              <a:prstGeom prst="rect">
                <a:avLst/>
              </a:prstGeom>
              <a:blipFill>
                <a:blip r:embed="rId2"/>
                <a:stretch>
                  <a:fillRect l="-879" t="-1119" r="-942"/>
                </a:stretch>
              </a:blipFill>
            </p:spPr>
            <p:txBody>
              <a:bodyPr/>
              <a:lstStyle/>
              <a:p>
                <a:r>
                  <a:rPr lang="en-GB">
                    <a:noFill/>
                  </a:rPr>
                  <a:t> </a:t>
                </a:r>
              </a:p>
            </p:txBody>
          </p:sp>
        </mc:Fallback>
      </mc:AlternateContent>
    </p:spTree>
    <p:extLst>
      <p:ext uri="{BB962C8B-B14F-4D97-AF65-F5344CB8AC3E}">
        <p14:creationId xmlns:p14="http://schemas.microsoft.com/office/powerpoint/2010/main" val="884817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BF94F0-C784-406F-8F23-5A485513F2D8}"/>
              </a:ext>
            </a:extLst>
          </p:cNvPr>
          <p:cNvSpPr txBox="1"/>
          <p:nvPr/>
        </p:nvSpPr>
        <p:spPr>
          <a:xfrm>
            <a:off x="1315454" y="1748226"/>
            <a:ext cx="9561094" cy="707886"/>
          </a:xfrm>
          <a:prstGeom prst="rect">
            <a:avLst/>
          </a:prstGeom>
          <a:noFill/>
        </p:spPr>
        <p:txBody>
          <a:bodyPr wrap="square" rtlCol="0">
            <a:spAutoFit/>
          </a:bodyPr>
          <a:lstStyle/>
          <a:p>
            <a:pPr algn="ctr"/>
            <a:r>
              <a:rPr lang="en-GB" sz="4000" b="1" dirty="0"/>
              <a:t>Schrodinger Wave Equation Considerations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FF108B1-03BF-4181-A0C2-657C822A1973}"/>
                  </a:ext>
                </a:extLst>
              </p:cNvPr>
              <p:cNvSpPr txBox="1"/>
              <p:nvPr/>
            </p:nvSpPr>
            <p:spPr>
              <a:xfrm>
                <a:off x="1387642" y="3129881"/>
                <a:ext cx="9488906" cy="2769348"/>
              </a:xfrm>
              <a:prstGeom prst="rect">
                <a:avLst/>
              </a:prstGeom>
              <a:noFill/>
            </p:spPr>
            <p:txBody>
              <a:bodyPr wrap="square" rtlCol="0">
                <a:spAutoFit/>
              </a:bodyPr>
              <a:lstStyle/>
              <a:p>
                <a:pPr marL="285750" indent="-285750" algn="just">
                  <a:buFont typeface="Wingdings" panose="05000000000000000000" pitchFamily="2" charset="2"/>
                  <a:buChar char="Ø"/>
                </a:pPr>
                <a:r>
                  <a:rPr lang="en-GB" sz="2400" dirty="0"/>
                  <a:t>Classical Plane Wave Equation: </a:t>
                </a:r>
                <a14:m>
                  <m:oMath xmlns:m="http://schemas.openxmlformats.org/officeDocument/2006/math">
                    <m:r>
                      <a:rPr lang="en-US" i="1"/>
                      <m:t>𝑦</m:t>
                    </m:r>
                    <m:r>
                      <a:rPr lang="en-US" i="1"/>
                      <m:t>=</m:t>
                    </m:r>
                    <m:sSup>
                      <m:sSupPr>
                        <m:ctrlPr>
                          <a:rPr lang="en-GB" i="1"/>
                        </m:ctrlPr>
                      </m:sSupPr>
                      <m:e>
                        <m:r>
                          <a:rPr lang="en-US" i="1"/>
                          <m:t>𝑒</m:t>
                        </m:r>
                      </m:e>
                      <m:sup>
                        <m:r>
                          <a:rPr lang="en-US" i="1"/>
                          <m:t>𝑖</m:t>
                        </m:r>
                        <m:d>
                          <m:dPr>
                            <m:ctrlPr>
                              <a:rPr lang="en-GB" i="1"/>
                            </m:ctrlPr>
                          </m:dPr>
                          <m:e>
                            <m:f>
                              <m:fPr>
                                <m:ctrlPr>
                                  <a:rPr lang="en-GB" i="1"/>
                                </m:ctrlPr>
                              </m:fPr>
                              <m:num>
                                <m:r>
                                  <a:rPr lang="en-US" i="1"/>
                                  <m:t>2</m:t>
                                </m:r>
                                <m:r>
                                  <a:rPr lang="en-US" i="1"/>
                                  <m:t>𝜋</m:t>
                                </m:r>
                                <m:r>
                                  <a:rPr lang="en-US" i="1"/>
                                  <m:t>𝑥</m:t>
                                </m:r>
                              </m:num>
                              <m:den>
                                <m:r>
                                  <a:rPr lang="en-US" i="1"/>
                                  <m:t>𝜆</m:t>
                                </m:r>
                              </m:den>
                            </m:f>
                            <m:r>
                              <a:rPr lang="en-US" i="1"/>
                              <m:t>−2</m:t>
                            </m:r>
                            <m:r>
                              <a:rPr lang="en-US" i="1"/>
                              <m:t>𝜋</m:t>
                            </m:r>
                            <m:r>
                              <a:rPr lang="en-US" i="1"/>
                              <m:t>𝑣𝑡</m:t>
                            </m:r>
                          </m:e>
                        </m:d>
                      </m:sup>
                    </m:sSup>
                    <m:r>
                      <a:rPr lang="en-US" i="1"/>
                      <m:t>=</m:t>
                    </m:r>
                    <m:sSup>
                      <m:sSupPr>
                        <m:ctrlPr>
                          <a:rPr lang="en-GB" i="1"/>
                        </m:ctrlPr>
                      </m:sSupPr>
                      <m:e>
                        <m:r>
                          <a:rPr lang="en-US" i="1"/>
                          <m:t>𝑒</m:t>
                        </m:r>
                      </m:e>
                      <m:sup>
                        <m:r>
                          <a:rPr lang="en-US" i="1"/>
                          <m:t>−</m:t>
                        </m:r>
                        <m:r>
                          <a:rPr lang="en-US" i="1"/>
                          <m:t>𝑖</m:t>
                        </m:r>
                        <m:d>
                          <m:dPr>
                            <m:ctrlPr>
                              <a:rPr lang="en-GB" i="1"/>
                            </m:ctrlPr>
                          </m:dPr>
                          <m:e>
                            <m:r>
                              <a:rPr lang="en-US" i="1"/>
                              <m:t>2</m:t>
                            </m:r>
                            <m:r>
                              <a:rPr lang="en-US" i="1"/>
                              <m:t>𝜋</m:t>
                            </m:r>
                            <m:r>
                              <a:rPr lang="en-US" i="1"/>
                              <m:t>𝑣𝑡</m:t>
                            </m:r>
                            <m:r>
                              <a:rPr lang="en-US" i="1"/>
                              <m:t>−</m:t>
                            </m:r>
                            <m:f>
                              <m:fPr>
                                <m:ctrlPr>
                                  <a:rPr lang="en-GB" i="1"/>
                                </m:ctrlPr>
                              </m:fPr>
                              <m:num>
                                <m:r>
                                  <a:rPr lang="en-US" i="1"/>
                                  <m:t>2</m:t>
                                </m:r>
                                <m:r>
                                  <a:rPr lang="en-US" i="1"/>
                                  <m:t>𝜋</m:t>
                                </m:r>
                                <m:r>
                                  <a:rPr lang="en-US" i="1"/>
                                  <m:t>𝑥</m:t>
                                </m:r>
                              </m:num>
                              <m:den>
                                <m:r>
                                  <a:rPr lang="en-US" i="1"/>
                                  <m:t>𝜆</m:t>
                                </m:r>
                              </m:den>
                            </m:f>
                          </m:e>
                        </m:d>
                      </m:sup>
                    </m:sSup>
                  </m:oMath>
                </a14:m>
                <a:endParaRPr lang="en-GB" sz="2400" dirty="0"/>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Broglie’s Hypothesis of Matter Wave: </a:t>
                </a:r>
                <a14:m>
                  <m:oMath xmlns:m="http://schemas.openxmlformats.org/officeDocument/2006/math">
                    <m:r>
                      <a:rPr lang="en-US" i="1"/>
                      <m:t>𝐸</m:t>
                    </m:r>
                    <m:r>
                      <a:rPr lang="en-US" i="1"/>
                      <m:t>𝜓</m:t>
                    </m:r>
                    <m:r>
                      <a:rPr lang="en-US" i="1"/>
                      <m:t>=−</m:t>
                    </m:r>
                    <m:f>
                      <m:fPr>
                        <m:ctrlPr>
                          <a:rPr lang="en-GB" i="1"/>
                        </m:ctrlPr>
                      </m:fPr>
                      <m:num>
                        <m:r>
                          <a:rPr lang="en-US" i="1"/>
                          <m:t>h</m:t>
                        </m:r>
                      </m:num>
                      <m:den>
                        <m:r>
                          <a:rPr lang="en-US" i="1"/>
                          <m:t>𝑖</m:t>
                        </m:r>
                      </m:den>
                    </m:f>
                    <m:f>
                      <m:fPr>
                        <m:ctrlPr>
                          <a:rPr lang="en-GB" i="1"/>
                        </m:ctrlPr>
                      </m:fPr>
                      <m:num>
                        <m:r>
                          <a:rPr lang="en-US" i="1"/>
                          <m:t>𝜕𝜓</m:t>
                        </m:r>
                      </m:num>
                      <m:den>
                        <m:r>
                          <a:rPr lang="en-US" i="1"/>
                          <m:t>𝜕</m:t>
                        </m:r>
                        <m:r>
                          <a:rPr lang="en-US" i="1"/>
                          <m:t>𝑡</m:t>
                        </m:r>
                      </m:den>
                    </m:f>
                    <m:r>
                      <a:rPr lang="en-US" i="1"/>
                      <m:t>=</m:t>
                    </m:r>
                    <m:r>
                      <a:rPr lang="en-US" i="1"/>
                      <m:t>𝑖h</m:t>
                    </m:r>
                    <m:f>
                      <m:fPr>
                        <m:ctrlPr>
                          <a:rPr lang="en-GB" i="1"/>
                        </m:ctrlPr>
                      </m:fPr>
                      <m:num>
                        <m:r>
                          <a:rPr lang="en-US" i="1"/>
                          <m:t>𝜕𝜓</m:t>
                        </m:r>
                      </m:num>
                      <m:den>
                        <m:r>
                          <a:rPr lang="en-US" i="1"/>
                          <m:t>𝜕</m:t>
                        </m:r>
                        <m:r>
                          <a:rPr lang="en-US" i="1"/>
                          <m:t>𝑡</m:t>
                        </m:r>
                      </m:den>
                    </m:f>
                  </m:oMath>
                </a14:m>
                <a:endParaRPr lang="en-GB" sz="2400" dirty="0"/>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Conservation of Energy: </a:t>
                </a:r>
                <a14:m>
                  <m:oMath xmlns:m="http://schemas.openxmlformats.org/officeDocument/2006/math">
                    <m:sSup>
                      <m:sSupPr>
                        <m:ctrlPr>
                          <a:rPr lang="en-GB" i="1"/>
                        </m:ctrlPr>
                      </m:sSupPr>
                      <m:e>
                        <m:r>
                          <m:rPr>
                            <m:sty m:val="p"/>
                          </m:rPr>
                          <a:rPr lang="en-US"/>
                          <m:t>∇</m:t>
                        </m:r>
                      </m:e>
                      <m:sup>
                        <m:r>
                          <a:rPr lang="en-US" i="1"/>
                          <m:t>2</m:t>
                        </m:r>
                      </m:sup>
                    </m:sSup>
                    <m:r>
                      <a:rPr lang="en-US" i="1"/>
                      <m:t>𝜓</m:t>
                    </m:r>
                    <m:r>
                      <a:rPr lang="en-US" i="1"/>
                      <m:t>+</m:t>
                    </m:r>
                    <m:f>
                      <m:fPr>
                        <m:ctrlPr>
                          <a:rPr lang="en-GB" i="1"/>
                        </m:ctrlPr>
                      </m:fPr>
                      <m:num>
                        <m:r>
                          <a:rPr lang="en-US" i="1"/>
                          <m:t>2</m:t>
                        </m:r>
                        <m:r>
                          <a:rPr lang="en-US" i="1"/>
                          <m:t>𝑚</m:t>
                        </m:r>
                      </m:num>
                      <m:den>
                        <m:sSup>
                          <m:sSupPr>
                            <m:ctrlPr>
                              <a:rPr lang="en-GB" i="1"/>
                            </m:ctrlPr>
                          </m:sSupPr>
                          <m:e>
                            <m:r>
                              <a:rPr lang="en-US" i="1"/>
                              <m:t>h</m:t>
                            </m:r>
                          </m:e>
                          <m:sup>
                            <m:r>
                              <a:rPr lang="en-US" i="1"/>
                              <m:t>2</m:t>
                            </m:r>
                          </m:sup>
                        </m:sSup>
                      </m:den>
                    </m:f>
                    <m:d>
                      <m:dPr>
                        <m:ctrlPr>
                          <a:rPr lang="en-GB" i="1"/>
                        </m:ctrlPr>
                      </m:dPr>
                      <m:e>
                        <m:r>
                          <a:rPr lang="en-US" i="1"/>
                          <m:t>𝐸</m:t>
                        </m:r>
                        <m:r>
                          <a:rPr lang="en-US" i="1"/>
                          <m:t>−</m:t>
                        </m:r>
                        <m:r>
                          <a:rPr lang="en-US" i="1"/>
                          <m:t>𝑈</m:t>
                        </m:r>
                      </m:e>
                    </m:d>
                    <m:r>
                      <a:rPr lang="en-US" i="1"/>
                      <m:t>𝜓</m:t>
                    </m:r>
                    <m:r>
                      <a:rPr lang="en-US" i="1"/>
                      <m:t>=0</m:t>
                    </m:r>
                  </m:oMath>
                </a14:m>
                <a:endParaRPr lang="en-GB" sz="2400" dirty="0"/>
              </a:p>
            </p:txBody>
          </p:sp>
        </mc:Choice>
        <mc:Fallback>
          <p:sp>
            <p:nvSpPr>
              <p:cNvPr id="5" name="TextBox 4">
                <a:extLst>
                  <a:ext uri="{FF2B5EF4-FFF2-40B4-BE49-F238E27FC236}">
                    <a16:creationId xmlns:a16="http://schemas.microsoft.com/office/drawing/2014/main" id="{FFF108B1-03BF-4181-A0C2-657C822A1973}"/>
                  </a:ext>
                </a:extLst>
              </p:cNvPr>
              <p:cNvSpPr txBox="1">
                <a:spLocks noRot="1" noChangeAspect="1" noMove="1" noResize="1" noEditPoints="1" noAdjustHandles="1" noChangeArrowheads="1" noChangeShapeType="1" noTextEdit="1"/>
              </p:cNvSpPr>
              <p:nvPr/>
            </p:nvSpPr>
            <p:spPr>
              <a:xfrm>
                <a:off x="1387642" y="3129881"/>
                <a:ext cx="9488906" cy="2769348"/>
              </a:xfrm>
              <a:prstGeom prst="rect">
                <a:avLst/>
              </a:prstGeom>
              <a:blipFill>
                <a:blip r:embed="rId2"/>
                <a:stretch>
                  <a:fillRect l="-900" t="-659" b="-2637"/>
                </a:stretch>
              </a:blipFill>
            </p:spPr>
            <p:txBody>
              <a:bodyPr/>
              <a:lstStyle/>
              <a:p>
                <a:r>
                  <a:rPr lang="en-GB">
                    <a:noFill/>
                  </a:rPr>
                  <a:t> </a:t>
                </a:r>
              </a:p>
            </p:txBody>
          </p:sp>
        </mc:Fallback>
      </mc:AlternateContent>
    </p:spTree>
    <p:extLst>
      <p:ext uri="{BB962C8B-B14F-4D97-AF65-F5344CB8AC3E}">
        <p14:creationId xmlns:p14="http://schemas.microsoft.com/office/powerpoint/2010/main" val="916775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BF94F0-C784-406F-8F23-5A485513F2D8}"/>
              </a:ext>
            </a:extLst>
          </p:cNvPr>
          <p:cNvSpPr txBox="1"/>
          <p:nvPr/>
        </p:nvSpPr>
        <p:spPr>
          <a:xfrm>
            <a:off x="288758" y="1716142"/>
            <a:ext cx="11903242" cy="707886"/>
          </a:xfrm>
          <a:prstGeom prst="rect">
            <a:avLst/>
          </a:prstGeom>
          <a:noFill/>
        </p:spPr>
        <p:txBody>
          <a:bodyPr wrap="square" rtlCol="0">
            <a:spAutoFit/>
          </a:bodyPr>
          <a:lstStyle/>
          <a:p>
            <a:pPr algn="ctr"/>
            <a:r>
              <a:rPr lang="en-GB" sz="4000" b="1" dirty="0"/>
              <a:t>Physical Significance of Schrodinger Wave Function</a:t>
            </a:r>
          </a:p>
        </p:txBody>
      </p:sp>
      <p:sp>
        <p:nvSpPr>
          <p:cNvPr id="5" name="TextBox 4">
            <a:extLst>
              <a:ext uri="{FF2B5EF4-FFF2-40B4-BE49-F238E27FC236}">
                <a16:creationId xmlns:a16="http://schemas.microsoft.com/office/drawing/2014/main" id="{FFF108B1-03BF-4181-A0C2-657C822A1973}"/>
              </a:ext>
            </a:extLst>
          </p:cNvPr>
          <p:cNvSpPr txBox="1"/>
          <p:nvPr/>
        </p:nvSpPr>
        <p:spPr>
          <a:xfrm>
            <a:off x="1387641" y="2600491"/>
            <a:ext cx="9488906" cy="3785652"/>
          </a:xfrm>
          <a:prstGeom prst="rect">
            <a:avLst/>
          </a:prstGeom>
          <a:noFill/>
        </p:spPr>
        <p:txBody>
          <a:bodyPr wrap="square" rtlCol="0">
            <a:spAutoFit/>
          </a:bodyPr>
          <a:lstStyle/>
          <a:p>
            <a:pPr marL="285750" indent="-285750" algn="just">
              <a:buFont typeface="Wingdings" panose="05000000000000000000" pitchFamily="2" charset="2"/>
              <a:buChar char="Ø"/>
            </a:pPr>
            <a:r>
              <a:rPr lang="en-GB" sz="2400" dirty="0"/>
              <a:t>Bohr concept of an atom cannot explain the presence of multiple orbitals and the fine spectrum arising out of them. It is applicable only to the one-electron system.</a:t>
            </a:r>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Schrodinger wave function has multiple unique solutions representing characteristic radius, energy, amplitude.</a:t>
            </a:r>
          </a:p>
          <a:p>
            <a:pPr marL="285750" indent="-285750" algn="just">
              <a:buFont typeface="Wingdings" panose="05000000000000000000" pitchFamily="2" charset="2"/>
              <a:buChar char="Ø"/>
            </a:pPr>
            <a:endParaRPr lang="en-GB" sz="2400" dirty="0"/>
          </a:p>
          <a:p>
            <a:pPr marL="285750" indent="-285750" algn="just">
              <a:buFont typeface="Wingdings" panose="05000000000000000000" pitchFamily="2" charset="2"/>
              <a:buChar char="Ø"/>
            </a:pPr>
            <a:r>
              <a:rPr lang="en-GB" sz="2400" dirty="0"/>
              <a:t>Schrodinger equation could explain the presence of multiple orbitals and the fine spectrum arising out of all atoms, not necessarily hydrogen-like atoms.</a:t>
            </a:r>
          </a:p>
        </p:txBody>
      </p:sp>
    </p:spTree>
    <p:extLst>
      <p:ext uri="{BB962C8B-B14F-4D97-AF65-F5344CB8AC3E}">
        <p14:creationId xmlns:p14="http://schemas.microsoft.com/office/powerpoint/2010/main" val="4028205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C7D224-BB9F-4D1C-909E-7E3AAC3BBB19}"/>
              </a:ext>
            </a:extLst>
          </p:cNvPr>
          <p:cNvSpPr/>
          <p:nvPr/>
        </p:nvSpPr>
        <p:spPr>
          <a:xfrm>
            <a:off x="4495435" y="2967335"/>
            <a:ext cx="320113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622300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1_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595</Words>
  <Application>Microsoft Office PowerPoint</Application>
  <PresentationFormat>Widescreen</PresentationFormat>
  <Paragraphs>78</Paragraphs>
  <Slides>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Tw Cen MT</vt:lpstr>
      <vt:lpstr>Wingdings</vt:lpstr>
      <vt:lpstr>Droplet</vt:lpstr>
      <vt:lpstr>1_Droplet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Subhojit Ghimire</dc:creator>
  <cp:lastModifiedBy>Subhojit Ghimire</cp:lastModifiedBy>
  <cp:revision>29</cp:revision>
  <dcterms:created xsi:type="dcterms:W3CDTF">2020-07-16T09:23:06Z</dcterms:created>
  <dcterms:modified xsi:type="dcterms:W3CDTF">2020-07-16T10:50:18Z</dcterms:modified>
</cp:coreProperties>
</file>