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3E7C-E767-48F5-87AC-202096FDFB33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38DD-B110-48EE-B2FF-6EFF407E8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46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3E7C-E767-48F5-87AC-202096FDFB33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38DD-B110-48EE-B2FF-6EFF407E8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361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3E7C-E767-48F5-87AC-202096FDFB33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38DD-B110-48EE-B2FF-6EFF407E8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41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3E7C-E767-48F5-87AC-202096FDFB33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38DD-B110-48EE-B2FF-6EFF407E8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13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3E7C-E767-48F5-87AC-202096FDFB33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38DD-B110-48EE-B2FF-6EFF407E8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20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3E7C-E767-48F5-87AC-202096FDFB33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38DD-B110-48EE-B2FF-6EFF407E8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19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3E7C-E767-48F5-87AC-202096FDFB33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38DD-B110-48EE-B2FF-6EFF407E8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74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3E7C-E767-48F5-87AC-202096FDFB33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38DD-B110-48EE-B2FF-6EFF407E8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07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3E7C-E767-48F5-87AC-202096FDFB33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38DD-B110-48EE-B2FF-6EFF407E8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91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3E7C-E767-48F5-87AC-202096FDFB33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38DD-B110-48EE-B2FF-6EFF407E8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05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3E7C-E767-48F5-87AC-202096FDFB33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38DD-B110-48EE-B2FF-6EFF407E8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35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D3E7C-E767-48F5-87AC-202096FDFB33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F38DD-B110-48EE-B2FF-6EFF407E8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14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25789" y="267613"/>
            <a:ext cx="4540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Roboto"/>
              </a:rPr>
              <a:t>Applications of Dynamic </a:t>
            </a:r>
            <a:r>
              <a:rPr lang="en-GB" b="1" dirty="0" smtClean="0">
                <a:latin typeface="Roboto"/>
              </a:rPr>
              <a:t>Programming</a:t>
            </a:r>
            <a:endParaRPr lang="en-GB" b="1" dirty="0"/>
          </a:p>
        </p:txBody>
      </p:sp>
      <p:sp>
        <p:nvSpPr>
          <p:cNvPr id="5" name="Rectangle 4"/>
          <p:cNvSpPr/>
          <p:nvPr/>
        </p:nvSpPr>
        <p:spPr>
          <a:xfrm>
            <a:off x="186266" y="891740"/>
            <a:ext cx="1181946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GB" sz="1600" b="1" dirty="0" smtClean="0">
                <a:latin typeface="Bookman Old Style" panose="02050604050505020204" pitchFamily="18" charset="0"/>
              </a:rPr>
              <a:t>0/1 Knapsack Problems:</a:t>
            </a:r>
            <a:r>
              <a:rPr lang="en-GB" sz="1600" dirty="0" smtClean="0">
                <a:latin typeface="Bookman Old Style" panose="02050604050505020204" pitchFamily="18" charset="0"/>
              </a:rPr>
              <a:t> Knapsack problems appear in real-world decision-making processes in a wide variety of fields, such as finding the least wasteful way to cut raw materials, selection of investments and portfolios, selection of assets for asset-backed securitization, and generating keys for the </a:t>
            </a:r>
            <a:r>
              <a:rPr lang="en-GB" sz="1600" dirty="0" err="1" smtClean="0">
                <a:latin typeface="Bookman Old Style" panose="02050604050505020204" pitchFamily="18" charset="0"/>
              </a:rPr>
              <a:t>Merkle</a:t>
            </a:r>
            <a:r>
              <a:rPr lang="en-GB" sz="1600" dirty="0" smtClean="0">
                <a:latin typeface="Bookman Old Style" panose="02050604050505020204" pitchFamily="18" charset="0"/>
              </a:rPr>
              <a:t>–Hellman and other knapsack cryptosystems.</a:t>
            </a: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GB" sz="1600" dirty="0" smtClean="0">
              <a:latin typeface="Bookman Old Style" panose="02050604050505020204" pitchFamily="18" charset="0"/>
            </a:endParaRP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GB" sz="1600" b="1" smtClean="0">
                <a:latin typeface="Bookman Old Style" panose="02050604050505020204" pitchFamily="18" charset="0"/>
              </a:rPr>
              <a:t>Mathematical </a:t>
            </a:r>
            <a:r>
              <a:rPr lang="en-GB" sz="1600" b="1" dirty="0" smtClean="0">
                <a:latin typeface="Bookman Old Style" panose="02050604050505020204" pitchFamily="18" charset="0"/>
              </a:rPr>
              <a:t>optimization problems: </a:t>
            </a:r>
            <a:r>
              <a:rPr lang="en-GB" sz="1600" dirty="0" smtClean="0">
                <a:latin typeface="Bookman Old Style" panose="02050604050505020204" pitchFamily="18" charset="0"/>
              </a:rPr>
              <a:t> An optimization problem can be represented in the following way</a:t>
            </a:r>
            <a:br>
              <a:rPr lang="en-GB" sz="1600" dirty="0" smtClean="0">
                <a:latin typeface="Bookman Old Style" panose="02050604050505020204" pitchFamily="18" charset="0"/>
              </a:rPr>
            </a:br>
            <a:r>
              <a:rPr lang="en-GB" sz="1600" dirty="0" smtClean="0">
                <a:latin typeface="Bookman Old Style" panose="02050604050505020204" pitchFamily="18" charset="0"/>
              </a:rPr>
              <a:t>	Given	: a function f : A → ℝ from some set A to the real numbers</a:t>
            </a:r>
            <a:br>
              <a:rPr lang="en-GB" sz="1600" dirty="0" smtClean="0">
                <a:latin typeface="Bookman Old Style" panose="02050604050505020204" pitchFamily="18" charset="0"/>
              </a:rPr>
            </a:br>
            <a:r>
              <a:rPr lang="en-GB" sz="1600" dirty="0" smtClean="0">
                <a:latin typeface="Bookman Old Style" panose="02050604050505020204" pitchFamily="18" charset="0"/>
              </a:rPr>
              <a:t>	Sought	: an element x0 ∈ A such that f(x0) ≤ f(x) for all x ∈ A ("minimization") or such that f(x0) ≥ f(x) for all 		  x ∈ A ("maximization").</a:t>
            </a:r>
            <a:br>
              <a:rPr lang="en-GB" sz="1600" dirty="0" smtClean="0">
                <a:latin typeface="Bookman Old Style" panose="02050604050505020204" pitchFamily="18" charset="0"/>
              </a:rPr>
            </a:br>
            <a:r>
              <a:rPr lang="en-GB" sz="1600" dirty="0" smtClean="0">
                <a:latin typeface="Bookman Old Style" panose="02050604050505020204" pitchFamily="18" charset="0"/>
              </a:rPr>
              <a:t>Such a formulation is called an optimization problem or a mathematical programming problem (a term not directly related to computer programming, but still in use for example in linear programming – see History below). Many 	real-world and theoretical problems may be modelled in this general framework.</a:t>
            </a: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GB" sz="1600" dirty="0" smtClean="0">
              <a:latin typeface="Bookman Old Style" panose="02050604050505020204" pitchFamily="18" charset="0"/>
            </a:endParaRP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GB" sz="1600" b="1" dirty="0" smtClean="0">
                <a:latin typeface="Bookman Old Style" panose="02050604050505020204" pitchFamily="18" charset="0"/>
              </a:rPr>
              <a:t>All pair Shortest path problem: </a:t>
            </a:r>
            <a:r>
              <a:rPr lang="en-GB" sz="1600" dirty="0">
                <a:latin typeface="Bookman Old Style" panose="02050604050505020204" pitchFamily="18" charset="0"/>
              </a:rPr>
              <a:t>The all-pairs shortest path problem finds the shortest paths between every pair of </a:t>
            </a:r>
            <a:r>
              <a:rPr lang="en-GB" sz="1600" dirty="0" smtClean="0">
                <a:latin typeface="Bookman Old Style" panose="02050604050505020204" pitchFamily="18" charset="0"/>
              </a:rPr>
              <a:t>vertices</a:t>
            </a:r>
            <a:r>
              <a:rPr lang="en-GB" sz="1600" dirty="0">
                <a:latin typeface="Bookman Old Style" panose="02050604050505020204" pitchFamily="18" charset="0"/>
              </a:rPr>
              <a:t> v, v' in the graph. The all-pairs shortest paths problem for unweighted directed graphs was introduced </a:t>
            </a:r>
            <a:r>
              <a:rPr lang="en-GB" sz="1600" dirty="0" smtClean="0">
                <a:latin typeface="Bookman Old Style" panose="02050604050505020204" pitchFamily="18" charset="0"/>
              </a:rPr>
              <a:t>by</a:t>
            </a:r>
            <a:r>
              <a:rPr lang="en-GB" sz="1600" dirty="0">
                <a:latin typeface="Bookman Old Style" panose="02050604050505020204" pitchFamily="18" charset="0"/>
              </a:rPr>
              <a:t> </a:t>
            </a:r>
            <a:r>
              <a:rPr lang="en-GB" sz="1600" dirty="0" err="1">
                <a:latin typeface="Bookman Old Style" panose="02050604050505020204" pitchFamily="18" charset="0"/>
              </a:rPr>
              <a:t>Shimbel</a:t>
            </a:r>
            <a:r>
              <a:rPr lang="en-GB" sz="1600" dirty="0">
                <a:latin typeface="Bookman Old Style" panose="02050604050505020204" pitchFamily="18" charset="0"/>
              </a:rPr>
              <a:t> (1953), who observed that it could be solved by a linear number of matrix multiplications that takes a </a:t>
            </a:r>
            <a:r>
              <a:rPr lang="en-GB" sz="1600" dirty="0" smtClean="0">
                <a:latin typeface="Bookman Old Style" panose="02050604050505020204" pitchFamily="18" charset="0"/>
              </a:rPr>
              <a:t>total </a:t>
            </a:r>
            <a:r>
              <a:rPr lang="en-GB" sz="1600" dirty="0">
                <a:latin typeface="Bookman Old Style" panose="02050604050505020204" pitchFamily="18" charset="0"/>
              </a:rPr>
              <a:t>time of O(V</a:t>
            </a:r>
            <a:r>
              <a:rPr lang="en-GB" sz="1600" baseline="30000" dirty="0">
                <a:latin typeface="Bookman Old Style" panose="02050604050505020204" pitchFamily="18" charset="0"/>
              </a:rPr>
              <a:t>4</a:t>
            </a:r>
            <a:r>
              <a:rPr lang="en-GB" sz="1600" dirty="0" smtClean="0">
                <a:latin typeface="Bookman Old Style" panose="02050604050505020204" pitchFamily="18" charset="0"/>
              </a:rPr>
              <a:t>).</a:t>
            </a: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GB" sz="1600" dirty="0" smtClean="0">
              <a:latin typeface="Bookman Old Style" panose="02050604050505020204" pitchFamily="18" charset="0"/>
            </a:endParaRP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GB" sz="1600" b="1" dirty="0" smtClean="0">
                <a:latin typeface="Bookman Old Style" panose="02050604050505020204" pitchFamily="18" charset="0"/>
              </a:rPr>
              <a:t>Longest Common Subsequence (LCS) Problems: </a:t>
            </a:r>
            <a:r>
              <a:rPr lang="en-GB" sz="1600" dirty="0">
                <a:latin typeface="Bookman Old Style" panose="02050604050505020204" pitchFamily="18" charset="0"/>
              </a:rPr>
              <a:t>C</a:t>
            </a:r>
            <a:r>
              <a:rPr lang="en-GB" sz="1600" dirty="0" smtClean="0">
                <a:latin typeface="Bookman Old Style" panose="02050604050505020204" pitchFamily="18" charset="0"/>
              </a:rPr>
              <a:t>onsider the sequences (ABCD) and (ACBAD). They have 5 length-2 common </a:t>
            </a:r>
            <a:r>
              <a:rPr lang="en-GB" sz="1600" dirty="0" err="1" smtClean="0">
                <a:latin typeface="Bookman Old Style" panose="02050604050505020204" pitchFamily="18" charset="0"/>
              </a:rPr>
              <a:t>subsequences</a:t>
            </a:r>
            <a:r>
              <a:rPr lang="en-GB" sz="1600" dirty="0" smtClean="0">
                <a:latin typeface="Bookman Old Style" panose="02050604050505020204" pitchFamily="18" charset="0"/>
              </a:rPr>
              <a:t>: (AB), (AC), (AD), (BD), and (CD); 2 length-3 common </a:t>
            </a:r>
            <a:r>
              <a:rPr lang="en-GB" sz="1600" dirty="0" err="1" smtClean="0">
                <a:latin typeface="Bookman Old Style" panose="02050604050505020204" pitchFamily="18" charset="0"/>
              </a:rPr>
              <a:t>subsequences</a:t>
            </a:r>
            <a:r>
              <a:rPr lang="en-GB" sz="1600" dirty="0" smtClean="0">
                <a:latin typeface="Bookman Old Style" panose="02050604050505020204" pitchFamily="18" charset="0"/>
              </a:rPr>
              <a:t>: (ABD) and (ACD); and no longer common </a:t>
            </a:r>
            <a:r>
              <a:rPr lang="en-GB" sz="1600" dirty="0" err="1" smtClean="0">
                <a:latin typeface="Bookman Old Style" panose="02050604050505020204" pitchFamily="18" charset="0"/>
              </a:rPr>
              <a:t>subsequences</a:t>
            </a:r>
            <a:r>
              <a:rPr lang="en-GB" sz="1600" dirty="0" smtClean="0">
                <a:latin typeface="Bookman Old Style" panose="02050604050505020204" pitchFamily="18" charset="0"/>
              </a:rPr>
              <a:t>. So (ABD) and (ACD) are their longest common </a:t>
            </a:r>
            <a:r>
              <a:rPr lang="en-GB" sz="1600" dirty="0" err="1" smtClean="0">
                <a:latin typeface="Bookman Old Style" panose="02050604050505020204" pitchFamily="18" charset="0"/>
              </a:rPr>
              <a:t>subsequences</a:t>
            </a:r>
            <a:r>
              <a:rPr lang="en-GB" sz="1600" dirty="0" smtClean="0">
                <a:latin typeface="Bookman Old Style" panose="02050604050505020204" pitchFamily="18" charset="0"/>
              </a:rPr>
              <a:t>.</a:t>
            </a:r>
            <a:br>
              <a:rPr lang="en-GB" sz="1600" dirty="0" smtClean="0">
                <a:latin typeface="Bookman Old Style" panose="02050604050505020204" pitchFamily="18" charset="0"/>
              </a:rPr>
            </a:br>
            <a:endParaRPr lang="en-GB" sz="16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61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25789" y="267613"/>
            <a:ext cx="4540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Roboto"/>
              </a:rPr>
              <a:t>Applications of Dynamic </a:t>
            </a:r>
            <a:r>
              <a:rPr lang="en-GB" b="1" dirty="0" smtClean="0">
                <a:latin typeface="Roboto"/>
              </a:rPr>
              <a:t>Programming</a:t>
            </a:r>
            <a:endParaRPr lang="en-GB" b="1" dirty="0"/>
          </a:p>
        </p:txBody>
      </p:sp>
      <p:sp>
        <p:nvSpPr>
          <p:cNvPr id="5" name="Rectangle 4"/>
          <p:cNvSpPr/>
          <p:nvPr/>
        </p:nvSpPr>
        <p:spPr>
          <a:xfrm>
            <a:off x="186266" y="891740"/>
            <a:ext cx="11819467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GB" b="1" dirty="0"/>
              <a:t>Time sharing: </a:t>
            </a:r>
            <a:r>
              <a:rPr lang="en-GB" dirty="0"/>
              <a:t>It schedules the job to maximize CPU </a:t>
            </a:r>
            <a:r>
              <a:rPr lang="en-GB" dirty="0" smtClean="0"/>
              <a:t>usage. A time shared operating system uses CPU scheduling and multi-programming to provide each with a small portion of a shared computer at once. Each user has at least one separate program in memory. A program loaded into memory and executes, it performs a short period of time either before completion or to complete I/O. This short period of time during which user gets attention of CPU is known as time slice, time slot or quantum. </a:t>
            </a: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GB" dirty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GB" sz="1600" b="1" dirty="0" smtClean="0">
                <a:latin typeface="Bookman Old Style" panose="02050604050505020204" pitchFamily="18" charset="0"/>
              </a:rPr>
              <a:t>Robotics Control: </a:t>
            </a:r>
            <a:r>
              <a:rPr lang="en-GB" sz="1600" dirty="0" smtClean="0">
                <a:latin typeface="Bookman Old Style" panose="02050604050505020204" pitchFamily="18" charset="0"/>
              </a:rPr>
              <a:t>The problem of robot path planning can be solved using Dynamic Programming (DP) designed to perform well in case of a sudden path blockage. A conventional DP algorithm works well for real time scenarios only when the update frequency is high i.e. changes can be readily propagated.</a:t>
            </a: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GB" sz="1600" dirty="0">
              <a:latin typeface="Bookman Old Style" panose="02050604050505020204" pitchFamily="18" charset="0"/>
            </a:endParaRP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GB" sz="1600" b="1" dirty="0" smtClean="0">
                <a:latin typeface="Bookman Old Style" panose="02050604050505020204" pitchFamily="18" charset="0"/>
              </a:rPr>
              <a:t>Flight Control: </a:t>
            </a:r>
            <a:r>
              <a:rPr lang="en-GB" sz="1600" dirty="0" smtClean="0">
                <a:latin typeface="Bookman Old Style" panose="02050604050505020204" pitchFamily="18" charset="0"/>
              </a:rPr>
              <a:t>An approach to the adaptive flight control is possible from the dynamic programming. An automated flight trajectory optimisation system is one of the few successes of dynamic programming in flight control.</a:t>
            </a: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GB" sz="1600" b="1" dirty="0">
              <a:latin typeface="Bookman Old Style" panose="02050604050505020204" pitchFamily="18" charset="0"/>
            </a:endParaRP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GB" sz="1600" b="1" dirty="0" smtClean="0">
                <a:latin typeface="Bookman Old Style" panose="02050604050505020204" pitchFamily="18" charset="0"/>
              </a:rPr>
              <a:t>Reliability Design Problem</a:t>
            </a:r>
            <a:r>
              <a:rPr lang="en-GB" sz="1600" dirty="0" smtClean="0">
                <a:latin typeface="Bookman Old Style" panose="02050604050505020204" pitchFamily="18" charset="0"/>
              </a:rPr>
              <a:t>: In reliability design, the problem is to design a system that is composed of several devices connected in series. If we imagine that R</a:t>
            </a:r>
            <a:r>
              <a:rPr lang="en-GB" sz="1600" baseline="-25000" dirty="0" smtClean="0">
                <a:latin typeface="Bookman Old Style" panose="02050604050505020204" pitchFamily="18" charset="0"/>
              </a:rPr>
              <a:t>1</a:t>
            </a:r>
            <a:r>
              <a:rPr lang="en-GB" sz="1600" dirty="0" smtClean="0">
                <a:latin typeface="Bookman Old Style" panose="02050604050505020204" pitchFamily="18" charset="0"/>
              </a:rPr>
              <a:t> is the reliability of the device, then the reliability of the function can be given by πR</a:t>
            </a:r>
            <a:r>
              <a:rPr lang="en-GB" sz="1600" baseline="-25000" dirty="0" smtClean="0">
                <a:latin typeface="Bookman Old Style" panose="02050604050505020204" pitchFamily="18" charset="0"/>
              </a:rPr>
              <a:t>1</a:t>
            </a:r>
            <a:r>
              <a:rPr lang="en-GB" sz="1600" dirty="0" smtClean="0">
                <a:latin typeface="Bookman Old Style" panose="02050604050505020204" pitchFamily="18" charset="0"/>
              </a:rPr>
              <a:t>. If R</a:t>
            </a:r>
            <a:r>
              <a:rPr lang="en-GB" sz="1600" baseline="-25000" dirty="0" smtClean="0">
                <a:latin typeface="Bookman Old Style" panose="02050604050505020204" pitchFamily="18" charset="0"/>
              </a:rPr>
              <a:t>1</a:t>
            </a:r>
            <a:r>
              <a:rPr lang="en-GB" sz="1600" dirty="0" smtClean="0">
                <a:latin typeface="Bookman Old Style" panose="02050604050505020204" pitchFamily="18" charset="0"/>
              </a:rPr>
              <a:t> = 0.99 and N = 10, that N devices are set in a series, 1 &lt;= </a:t>
            </a:r>
            <a:r>
              <a:rPr lang="en-GB" sz="1600" dirty="0" err="1" smtClean="0">
                <a:latin typeface="Bookman Old Style" panose="02050604050505020204" pitchFamily="18" charset="0"/>
              </a:rPr>
              <a:t>i</a:t>
            </a:r>
            <a:r>
              <a:rPr lang="en-GB" sz="1600" dirty="0" smtClean="0">
                <a:latin typeface="Bookman Old Style" panose="02050604050505020204" pitchFamily="18" charset="0"/>
              </a:rPr>
              <a:t> &lt;= 10, then reliability of the whole system π</a:t>
            </a:r>
            <a:r>
              <a:rPr lang="en-GB" sz="1600" dirty="0" err="1" smtClean="0">
                <a:latin typeface="Bookman Old Style" panose="02050604050505020204" pitchFamily="18" charset="0"/>
              </a:rPr>
              <a:t>R</a:t>
            </a:r>
            <a:r>
              <a:rPr lang="en-GB" sz="1600" baseline="-25000" dirty="0" err="1" smtClean="0">
                <a:latin typeface="Bookman Old Style" panose="02050604050505020204" pitchFamily="18" charset="0"/>
              </a:rPr>
              <a:t>i</a:t>
            </a:r>
            <a:r>
              <a:rPr lang="en-GB" sz="1600" dirty="0" smtClean="0">
                <a:latin typeface="Bookman Old Style" panose="02050604050505020204" pitchFamily="18" charset="0"/>
              </a:rPr>
              <a:t> can be given as: </a:t>
            </a:r>
            <a:r>
              <a:rPr lang="en-GB" sz="1600" dirty="0" smtClean="0">
                <a:latin typeface="Bookman Old Style" panose="02050604050505020204" pitchFamily="18" charset="0"/>
              </a:rPr>
              <a:t>π</a:t>
            </a:r>
            <a:r>
              <a:rPr lang="en-GB" sz="1600" dirty="0" err="1" smtClean="0">
                <a:latin typeface="Bookman Old Style" panose="02050604050505020204" pitchFamily="18" charset="0"/>
              </a:rPr>
              <a:t>R</a:t>
            </a:r>
            <a:r>
              <a:rPr lang="en-GB" sz="1600" baseline="-25000" dirty="0" err="1" smtClean="0">
                <a:latin typeface="Bookman Old Style" panose="02050604050505020204" pitchFamily="18" charset="0"/>
              </a:rPr>
              <a:t>i</a:t>
            </a:r>
            <a:r>
              <a:rPr lang="en-GB" sz="1600" dirty="0" smtClean="0">
                <a:latin typeface="Bookman Old Style" panose="02050604050505020204" pitchFamily="18" charset="0"/>
              </a:rPr>
              <a:t> = 0.904.</a:t>
            </a:r>
            <a:br>
              <a:rPr lang="en-GB" sz="1600" dirty="0" smtClean="0">
                <a:latin typeface="Bookman Old Style" panose="02050604050505020204" pitchFamily="18" charset="0"/>
              </a:rPr>
            </a:br>
            <a:r>
              <a:rPr lang="en-GB" sz="1600" dirty="0" smtClean="0">
                <a:latin typeface="Bookman Old Style" panose="02050604050505020204" pitchFamily="18" charset="0"/>
              </a:rPr>
              <a:t>So, if we duplicate the devices at each stage then the reliability of the system can be increased.</a:t>
            </a:r>
            <a:endParaRPr lang="en-GB" sz="16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654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631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Bookman Old Style</vt:lpstr>
      <vt:lpstr>Calibri</vt:lpstr>
      <vt:lpstr>Calibri Light</vt:lpstr>
      <vt:lpstr>Roboto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Subhojit Ghimire</dc:creator>
  <cp:lastModifiedBy>Subhojit Ghimire</cp:lastModifiedBy>
  <cp:revision>14</cp:revision>
  <dcterms:created xsi:type="dcterms:W3CDTF">2020-11-26T06:37:35Z</dcterms:created>
  <dcterms:modified xsi:type="dcterms:W3CDTF">2020-11-26T07:26:02Z</dcterms:modified>
</cp:coreProperties>
</file>