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0" r:id="rId4"/>
    <p:sldId id="261" r:id="rId5"/>
    <p:sldId id="262" r:id="rId6"/>
    <p:sldId id="263" r:id="rId7"/>
    <p:sldId id="264" r:id="rId8"/>
    <p:sldId id="265" r:id="rId9"/>
    <p:sldId id="266" r:id="rId10"/>
    <p:sldId id="269" r:id="rId11"/>
    <p:sldId id="270" r:id="rId12"/>
    <p:sldId id="271" r:id="rId13"/>
    <p:sldId id="272" r:id="rId14"/>
    <p:sldId id="273" r:id="rId15"/>
    <p:sldId id="267" r:id="rId16"/>
    <p:sldId id="268"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8EB946-A45C-4E79-9E95-14F62EBFA716}" type="datetimeFigureOut">
              <a:rPr lang="en-GB" smtClean="0"/>
              <a:t>12/12/2021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23858644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8EB946-A45C-4E79-9E95-14F62EBFA716}" type="datetimeFigureOut">
              <a:rPr lang="en-GB" smtClean="0"/>
              <a:t>12/12/2021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17851460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8EB946-A45C-4E79-9E95-14F62EBFA716}" type="datetimeFigureOut">
              <a:rPr lang="en-GB" smtClean="0"/>
              <a:t>12/12/2021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13394547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8EB946-A45C-4E79-9E95-14F62EBFA716}" type="datetimeFigureOut">
              <a:rPr lang="en-GB" smtClean="0"/>
              <a:t>12/12/2021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61AFFCA0-0AEE-4768-8DF5-021CE6016FFC}"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183046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8EB946-A45C-4E79-9E95-14F62EBFA716}" type="datetimeFigureOut">
              <a:rPr lang="en-GB" smtClean="0"/>
              <a:t>12/12/2021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12992097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48EB946-A45C-4E79-9E95-14F62EBFA716}" type="datetimeFigureOut">
              <a:rPr lang="en-GB" smtClean="0"/>
              <a:t>12/12/2021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3588086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48EB946-A45C-4E79-9E95-14F62EBFA716}" type="datetimeFigureOut">
              <a:rPr lang="en-GB" smtClean="0"/>
              <a:t>12/12/2021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7722497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8EB946-A45C-4E79-9E95-14F62EBFA716}" type="datetimeFigureOut">
              <a:rPr lang="en-GB" smtClean="0"/>
              <a:t>12/12/2021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15832204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48EB946-A45C-4E79-9E95-14F62EBFA716}" type="datetimeFigureOut">
              <a:rPr lang="en-GB" smtClean="0"/>
              <a:t>12/12/2021</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1AFFCA0-0AEE-4768-8DF5-021CE6016FFC}" type="slidenum">
              <a:rPr lang="en-GB" smtClean="0"/>
              <a:t>‹#›</a:t>
            </a:fld>
            <a:endParaRPr lang="en-GB"/>
          </a:p>
        </p:txBody>
      </p:sp>
    </p:spTree>
    <p:extLst>
      <p:ext uri="{BB962C8B-B14F-4D97-AF65-F5344CB8AC3E}">
        <p14:creationId xmlns:p14="http://schemas.microsoft.com/office/powerpoint/2010/main" val="31394002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8EB946-A45C-4E79-9E95-14F62EBFA716}" type="datetimeFigureOut">
              <a:rPr lang="en-GB" smtClean="0"/>
              <a:t>12/12/2021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30926884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8EB946-A45C-4E79-9E95-14F62EBFA716}" type="datetimeFigureOut">
              <a:rPr lang="en-GB" smtClean="0"/>
              <a:t>12/12/2021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27443104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8EB946-A45C-4E79-9E95-14F62EBFA716}" type="datetimeFigureOut">
              <a:rPr lang="en-GB" smtClean="0"/>
              <a:t>12/12/2021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11677560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8EB946-A45C-4E79-9E95-14F62EBFA716}" type="datetimeFigureOut">
              <a:rPr lang="en-GB" smtClean="0"/>
              <a:t>12/12/2021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86493772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8EB946-A45C-4E79-9E95-14F62EBFA716}" type="datetimeFigureOut">
              <a:rPr lang="en-GB" smtClean="0"/>
              <a:t>12/12/2021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3695157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48EB946-A45C-4E79-9E95-14F62EBFA716}" type="datetimeFigureOut">
              <a:rPr lang="en-GB" smtClean="0"/>
              <a:t>12/12/2021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216551581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8EB946-A45C-4E79-9E95-14F62EBFA716}" type="datetimeFigureOut">
              <a:rPr lang="en-GB" smtClean="0"/>
              <a:t>12/12/2021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41594597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8EB946-A45C-4E79-9E95-14F62EBFA716}" type="datetimeFigureOut">
              <a:rPr lang="en-GB" smtClean="0"/>
              <a:t>12/12/2021</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AFFCA0-0AEE-4768-8DF5-021CE6016FFC}" type="slidenum">
              <a:rPr lang="en-GB" smtClean="0"/>
              <a:t>‹#›</a:t>
            </a:fld>
            <a:endParaRPr lang="en-GB"/>
          </a:p>
        </p:txBody>
      </p:sp>
    </p:spTree>
    <p:extLst>
      <p:ext uri="{BB962C8B-B14F-4D97-AF65-F5344CB8AC3E}">
        <p14:creationId xmlns:p14="http://schemas.microsoft.com/office/powerpoint/2010/main" val="23963386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8EB946-A45C-4E79-9E95-14F62EBFA716}" type="datetimeFigureOut">
              <a:rPr lang="en-GB" smtClean="0"/>
              <a:t>12/12/2021</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1AFFCA0-0AEE-4768-8DF5-021CE6016FFC}" type="slidenum">
              <a:rPr lang="en-GB" smtClean="0"/>
              <a:t>‹#›</a:t>
            </a:fld>
            <a:endParaRPr lang="en-GB"/>
          </a:p>
        </p:txBody>
      </p:sp>
    </p:spTree>
    <p:extLst>
      <p:ext uri="{BB962C8B-B14F-4D97-AF65-F5344CB8AC3E}">
        <p14:creationId xmlns:p14="http://schemas.microsoft.com/office/powerpoint/2010/main" val="385722543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5221"/>
            <a:ext cx="12192000" cy="737510"/>
          </a:xfrm>
          <a:prstGeom prst="rect">
            <a:avLst/>
          </a:prstGeom>
          <a:noFill/>
        </p:spPr>
        <p:txBody>
          <a:bodyPr wrap="square" rtlCol="0">
            <a:spAutoFit/>
          </a:bodyPr>
          <a:lstStyle/>
          <a:p>
            <a:pPr algn="ctr">
              <a:lnSpc>
                <a:spcPct val="107000"/>
              </a:lnSpc>
              <a:spcAft>
                <a:spcPts val="800"/>
              </a:spcAft>
            </a:pPr>
            <a:r>
              <a:rPr lang="en-GB" b="1" dirty="0">
                <a:latin typeface="Bookman Old Style" panose="02050604050505020204" pitchFamily="18" charset="0"/>
                <a:ea typeface="Calibri" panose="020F0502020204030204" pitchFamily="34" charset="0"/>
                <a:cs typeface="Mangal" panose="02040503050203030202" pitchFamily="18" charset="0"/>
              </a:rPr>
              <a:t>NATIONAL INSTITUTE OF TECHNOLOGY SILCHAR</a:t>
            </a:r>
            <a:endParaRPr lang="en-GB" sz="1400" dirty="0">
              <a:latin typeface="Calibri" panose="020F0502020204030204" pitchFamily="34" charset="0"/>
              <a:ea typeface="Calibri" panose="020F0502020204030204" pitchFamily="34" charset="0"/>
              <a:cs typeface="Mangal" panose="02040503050203030202" pitchFamily="18" charset="0"/>
            </a:endParaRPr>
          </a:p>
          <a:p>
            <a:pPr algn="ctr"/>
            <a:r>
              <a:rPr lang="en-GB" sz="1600" b="1" dirty="0" err="1">
                <a:latin typeface="Bookman Old Style" panose="02050604050505020204" pitchFamily="18" charset="0"/>
                <a:ea typeface="Calibri" panose="020F0502020204030204" pitchFamily="34" charset="0"/>
                <a:cs typeface="Mangal" panose="02040503050203030202" pitchFamily="18" charset="0"/>
              </a:rPr>
              <a:t>Cachar</a:t>
            </a:r>
            <a:r>
              <a:rPr lang="en-GB" sz="1600" b="1" dirty="0">
                <a:latin typeface="Bookman Old Style" panose="02050604050505020204" pitchFamily="18" charset="0"/>
                <a:ea typeface="Calibri" panose="020F0502020204030204" pitchFamily="34" charset="0"/>
                <a:cs typeface="Mangal" panose="02040503050203030202" pitchFamily="18" charset="0"/>
              </a:rPr>
              <a:t>, Assam</a:t>
            </a:r>
            <a:endParaRPr lang="en-GB" dirty="0"/>
          </a:p>
        </p:txBody>
      </p:sp>
      <p:sp>
        <p:nvSpPr>
          <p:cNvPr id="5" name="TextBox 4"/>
          <p:cNvSpPr txBox="1"/>
          <p:nvPr/>
        </p:nvSpPr>
        <p:spPr>
          <a:xfrm>
            <a:off x="0" y="2630905"/>
            <a:ext cx="8983579" cy="1603516"/>
          </a:xfrm>
          <a:prstGeom prst="rect">
            <a:avLst/>
          </a:prstGeom>
          <a:noFill/>
        </p:spPr>
        <p:txBody>
          <a:bodyPr wrap="square" rtlCol="0">
            <a:spAutoFit/>
          </a:bodyPr>
          <a:lstStyle/>
          <a:p>
            <a:pPr algn="ctr">
              <a:lnSpc>
                <a:spcPct val="107000"/>
              </a:lnSpc>
              <a:spcAft>
                <a:spcPts val="800"/>
              </a:spcAft>
            </a:pPr>
            <a:r>
              <a:rPr lang="en-GB" sz="2000" b="1" dirty="0">
                <a:latin typeface="Bookman Old Style" panose="02050604050505020204" pitchFamily="18" charset="0"/>
                <a:ea typeface="Calibri" panose="020F0502020204030204" pitchFamily="34" charset="0"/>
                <a:cs typeface="Mangal" panose="02040503050203030202" pitchFamily="18" charset="0"/>
              </a:rPr>
              <a:t>A Research Paper Presentation</a:t>
            </a:r>
            <a:endParaRPr lang="en-GB" sz="20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2000" b="1" dirty="0">
                <a:latin typeface="Bookman Old Style" panose="02050604050505020204" pitchFamily="18" charset="0"/>
                <a:ea typeface="Calibri" panose="020F0502020204030204" pitchFamily="34" charset="0"/>
                <a:cs typeface="Mangal" panose="02040503050203030202" pitchFamily="18" charset="0"/>
              </a:rPr>
              <a:t>on</a:t>
            </a:r>
            <a:endParaRPr lang="en-GB" sz="20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2000" b="1" dirty="0">
                <a:latin typeface="Bookman Old Style" panose="02050604050505020204" pitchFamily="18" charset="0"/>
                <a:ea typeface="Calibri" panose="020F0502020204030204" pitchFamily="34" charset="0"/>
                <a:cs typeface="Mangal" panose="02040503050203030202" pitchFamily="18" charset="0"/>
              </a:rPr>
              <a:t>An Architecture for Software Engineering Gamification</a:t>
            </a:r>
            <a:endParaRPr lang="en-GB" sz="2000" dirty="0">
              <a:latin typeface="Calibri" panose="020F0502020204030204" pitchFamily="34" charset="0"/>
              <a:ea typeface="Calibri" panose="020F0502020204030204" pitchFamily="34" charset="0"/>
              <a:cs typeface="Mangal" panose="02040503050203030202" pitchFamily="18" charset="0"/>
            </a:endParaRPr>
          </a:p>
          <a:p>
            <a:pPr algn="ctr"/>
            <a:r>
              <a:rPr lang="en-GB" sz="1400" b="1" dirty="0">
                <a:latin typeface="Bookman Old Style" panose="02050604050505020204" pitchFamily="18" charset="0"/>
                <a:ea typeface="Calibri" panose="020F0502020204030204" pitchFamily="34" charset="0"/>
                <a:cs typeface="Mangal" panose="02040503050203030202" pitchFamily="18" charset="0"/>
              </a:rPr>
              <a:t>by </a:t>
            </a:r>
            <a:r>
              <a:rPr lang="en-GB" sz="1400" b="1" dirty="0">
                <a:latin typeface="Bookman Old Style" panose="02050604050505020204" pitchFamily="18" charset="0"/>
                <a:ea typeface="Calibri" panose="020F0502020204030204" pitchFamily="34" charset="0"/>
                <a:cs typeface="Mangal" panose="02040503050203030202" pitchFamily="18" charset="0"/>
              </a:rPr>
              <a:t>Oscar </a:t>
            </a:r>
            <a:r>
              <a:rPr lang="en-GB" sz="1400" b="1" dirty="0" err="1">
                <a:latin typeface="Bookman Old Style" panose="02050604050505020204" pitchFamily="18" charset="0"/>
                <a:ea typeface="Calibri" panose="020F0502020204030204" pitchFamily="34" charset="0"/>
                <a:cs typeface="Mangal" panose="02040503050203030202" pitchFamily="18" charset="0"/>
              </a:rPr>
              <a:t>Pedreira</a:t>
            </a:r>
            <a:r>
              <a:rPr lang="en-GB" sz="1400" b="1" dirty="0">
                <a:latin typeface="Bookman Old Style" panose="02050604050505020204" pitchFamily="18" charset="0"/>
                <a:ea typeface="Calibri" panose="020F0502020204030204" pitchFamily="34" charset="0"/>
                <a:cs typeface="Mangal" panose="02040503050203030202" pitchFamily="18" charset="0"/>
              </a:rPr>
              <a:t>, </a:t>
            </a:r>
            <a:r>
              <a:rPr lang="en-GB" sz="1400" b="1" dirty="0">
                <a:latin typeface="Bookman Old Style" panose="02050604050505020204" pitchFamily="18" charset="0"/>
                <a:ea typeface="Calibri" panose="020F0502020204030204" pitchFamily="34" charset="0"/>
                <a:cs typeface="Mangal" panose="02040503050203030202" pitchFamily="18" charset="0"/>
              </a:rPr>
              <a:t>Félix </a:t>
            </a:r>
            <a:r>
              <a:rPr lang="en-GB" sz="1400" b="1" dirty="0" err="1">
                <a:latin typeface="Bookman Old Style" panose="02050604050505020204" pitchFamily="18" charset="0"/>
                <a:ea typeface="Calibri" panose="020F0502020204030204" pitchFamily="34" charset="0"/>
                <a:cs typeface="Mangal" panose="02040503050203030202" pitchFamily="18" charset="0"/>
              </a:rPr>
              <a:t>García</a:t>
            </a:r>
            <a:r>
              <a:rPr lang="en-GB" sz="1400" b="1" dirty="0">
                <a:latin typeface="Bookman Old Style" panose="02050604050505020204" pitchFamily="18" charset="0"/>
                <a:ea typeface="Calibri" panose="020F0502020204030204" pitchFamily="34" charset="0"/>
                <a:cs typeface="Mangal" panose="02040503050203030202" pitchFamily="18" charset="0"/>
              </a:rPr>
              <a:t>, Mario </a:t>
            </a:r>
            <a:r>
              <a:rPr lang="en-GB" sz="1400" b="1" dirty="0" err="1">
                <a:latin typeface="Bookman Old Style" panose="02050604050505020204" pitchFamily="18" charset="0"/>
                <a:ea typeface="Calibri" panose="020F0502020204030204" pitchFamily="34" charset="0"/>
                <a:cs typeface="Mangal" panose="02040503050203030202" pitchFamily="18" charset="0"/>
              </a:rPr>
              <a:t>Piattini</a:t>
            </a:r>
            <a:r>
              <a:rPr lang="en-GB" sz="1400" b="1" dirty="0">
                <a:latin typeface="Bookman Old Style" panose="02050604050505020204" pitchFamily="18" charset="0"/>
                <a:ea typeface="Calibri" panose="020F0502020204030204" pitchFamily="34" charset="0"/>
                <a:cs typeface="Mangal" panose="02040503050203030202" pitchFamily="18" charset="0"/>
              </a:rPr>
              <a:t>, Alejandro </a:t>
            </a:r>
            <a:r>
              <a:rPr lang="en-GB" sz="1400" b="1" dirty="0" err="1">
                <a:latin typeface="Bookman Old Style" panose="02050604050505020204" pitchFamily="18" charset="0"/>
                <a:ea typeface="Calibri" panose="020F0502020204030204" pitchFamily="34" charset="0"/>
                <a:cs typeface="Mangal" panose="02040503050203030202" pitchFamily="18" charset="0"/>
              </a:rPr>
              <a:t>Cortiñas</a:t>
            </a:r>
            <a:r>
              <a:rPr lang="en-GB" sz="1400" b="1" dirty="0">
                <a:latin typeface="Bookman Old Style" panose="02050604050505020204" pitchFamily="18" charset="0"/>
                <a:ea typeface="Calibri" panose="020F0502020204030204" pitchFamily="34" charset="0"/>
                <a:cs typeface="Mangal" panose="02040503050203030202" pitchFamily="18" charset="0"/>
              </a:rPr>
              <a:t>, Ana </a:t>
            </a:r>
            <a:r>
              <a:rPr lang="en-GB" sz="1400" b="1" dirty="0" err="1">
                <a:latin typeface="Bookman Old Style" panose="02050604050505020204" pitchFamily="18" charset="0"/>
                <a:ea typeface="Calibri" panose="020F0502020204030204" pitchFamily="34" charset="0"/>
                <a:cs typeface="Mangal" panose="02040503050203030202" pitchFamily="18" charset="0"/>
              </a:rPr>
              <a:t>Cerdeira</a:t>
            </a:r>
            <a:r>
              <a:rPr lang="en-GB" sz="1400" b="1" dirty="0">
                <a:latin typeface="Bookman Old Style" panose="02050604050505020204" pitchFamily="18" charset="0"/>
                <a:ea typeface="Calibri" panose="020F0502020204030204" pitchFamily="34" charset="0"/>
                <a:cs typeface="Mangal" panose="02040503050203030202" pitchFamily="18" charset="0"/>
              </a:rPr>
              <a:t>-Pena</a:t>
            </a:r>
            <a:endParaRPr lang="en-GB" sz="1400" dirty="0"/>
          </a:p>
        </p:txBody>
      </p:sp>
      <p:sp>
        <p:nvSpPr>
          <p:cNvPr id="6" name="TextBox 5"/>
          <p:cNvSpPr txBox="1"/>
          <p:nvPr/>
        </p:nvSpPr>
        <p:spPr>
          <a:xfrm>
            <a:off x="9224210" y="3055284"/>
            <a:ext cx="2855495" cy="754758"/>
          </a:xfrm>
          <a:prstGeom prst="rect">
            <a:avLst/>
          </a:prstGeom>
          <a:noFill/>
        </p:spPr>
        <p:txBody>
          <a:bodyPr wrap="square" rtlCol="0">
            <a:spAutoFit/>
          </a:bodyPr>
          <a:lstStyle/>
          <a:p>
            <a:pPr algn="ctr">
              <a:lnSpc>
                <a:spcPct val="107000"/>
              </a:lnSpc>
              <a:spcAft>
                <a:spcPts val="800"/>
              </a:spcAft>
            </a:pPr>
            <a:r>
              <a:rPr lang="en-GB" b="1" dirty="0" smtClean="0">
                <a:latin typeface="Bookman Old Style" panose="02050604050505020204" pitchFamily="18" charset="0"/>
                <a:ea typeface="Calibri" panose="020F0502020204030204" pitchFamily="34" charset="0"/>
                <a:cs typeface="Mangal" panose="02040503050203030202" pitchFamily="18" charset="0"/>
              </a:rPr>
              <a:t>Software Engineering</a:t>
            </a:r>
          </a:p>
          <a:p>
            <a:pPr algn="ctr">
              <a:lnSpc>
                <a:spcPct val="107000"/>
              </a:lnSpc>
              <a:spcAft>
                <a:spcPts val="800"/>
              </a:spcAft>
            </a:pPr>
            <a:r>
              <a:rPr lang="en-GB" sz="1600" b="1" dirty="0" smtClean="0">
                <a:latin typeface="Bookman Old Style" panose="02050604050505020204" pitchFamily="18" charset="0"/>
                <a:ea typeface="Calibri" panose="020F0502020204030204" pitchFamily="34" charset="0"/>
                <a:cs typeface="Mangal" panose="02040503050203030202" pitchFamily="18" charset="0"/>
              </a:rPr>
              <a:t>CS-304</a:t>
            </a:r>
            <a:endParaRPr lang="en-GB" sz="1400" b="1" dirty="0">
              <a:latin typeface="Calibri" panose="020F0502020204030204" pitchFamily="34" charset="0"/>
              <a:ea typeface="Calibri" panose="020F0502020204030204" pitchFamily="34" charset="0"/>
              <a:cs typeface="Mangal" panose="02040503050203030202" pitchFamily="18" charset="0"/>
            </a:endParaRPr>
          </a:p>
        </p:txBody>
      </p:sp>
      <p:sp>
        <p:nvSpPr>
          <p:cNvPr id="7" name="TextBox 6"/>
          <p:cNvSpPr txBox="1"/>
          <p:nvPr/>
        </p:nvSpPr>
        <p:spPr>
          <a:xfrm>
            <a:off x="9994231" y="5934670"/>
            <a:ext cx="2197769" cy="923330"/>
          </a:xfrm>
          <a:prstGeom prst="rect">
            <a:avLst/>
          </a:prstGeom>
          <a:noFill/>
        </p:spPr>
        <p:txBody>
          <a:bodyPr wrap="square" rtlCol="0">
            <a:spAutoFit/>
          </a:bodyPr>
          <a:lstStyle/>
          <a:p>
            <a:r>
              <a:rPr lang="en-GB" b="1" dirty="0" smtClean="0"/>
              <a:t>Presented By:</a:t>
            </a:r>
          </a:p>
          <a:p>
            <a:r>
              <a:rPr lang="en-GB" dirty="0" smtClean="0"/>
              <a:t>Subhojit Ghimire</a:t>
            </a:r>
          </a:p>
          <a:p>
            <a:r>
              <a:rPr lang="en-GB" dirty="0" smtClean="0"/>
              <a:t>CSE-B, 1912160</a:t>
            </a:r>
            <a:endParaRPr lang="en-GB" dirty="0"/>
          </a:p>
        </p:txBody>
      </p:sp>
    </p:spTree>
    <p:extLst>
      <p:ext uri="{BB962C8B-B14F-4D97-AF65-F5344CB8AC3E}">
        <p14:creationId xmlns:p14="http://schemas.microsoft.com/office/powerpoint/2010/main" val="1919055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METHODS AND RESULTS</a:t>
            </a:r>
            <a:endParaRPr lang="en-GB" sz="2800" b="1" dirty="0"/>
          </a:p>
        </p:txBody>
      </p:sp>
      <p:sp>
        <p:nvSpPr>
          <p:cNvPr id="5" name="TextBox 4"/>
          <p:cNvSpPr txBox="1"/>
          <p:nvPr/>
        </p:nvSpPr>
        <p:spPr>
          <a:xfrm>
            <a:off x="0" y="2422357"/>
            <a:ext cx="12192000" cy="2397579"/>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software architecture and the gamification engine are based on a model composed of three main elements: </a:t>
            </a:r>
            <a:r>
              <a:rPr lang="en-US" sz="2000" dirty="0" err="1">
                <a:latin typeface="Bookman Old Style" panose="02050604050505020204" pitchFamily="18" charset="0"/>
                <a:ea typeface="Calibri" panose="020F0502020204030204" pitchFamily="34" charset="0"/>
                <a:cs typeface="Mangal" panose="02040503050203030202" pitchFamily="18" charset="0"/>
              </a:rPr>
              <a:t>behaviours</a:t>
            </a:r>
            <a:r>
              <a:rPr lang="en-US" sz="2000" dirty="0">
                <a:latin typeface="Bookman Old Style" panose="02050604050505020204" pitchFamily="18" charset="0"/>
                <a:ea typeface="Calibri" panose="020F0502020204030204" pitchFamily="34" charset="0"/>
                <a:cs typeface="Mangal" panose="02040503050203030202" pitchFamily="18" charset="0"/>
              </a:rPr>
              <a:t>, achievements and game rules</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gamification engine will receive </a:t>
            </a:r>
            <a:r>
              <a:rPr lang="en-US" sz="2000" dirty="0" err="1">
                <a:latin typeface="Bookman Old Style" panose="02050604050505020204" pitchFamily="18" charset="0"/>
                <a:ea typeface="Calibri" panose="020F0502020204030204" pitchFamily="34" charset="0"/>
                <a:cs typeface="Mangal" panose="02040503050203030202" pitchFamily="18" charset="0"/>
              </a:rPr>
              <a:t>behaviours</a:t>
            </a:r>
            <a:r>
              <a:rPr lang="en-US" sz="2000" dirty="0">
                <a:latin typeface="Bookman Old Style" panose="02050604050505020204" pitchFamily="18" charset="0"/>
                <a:ea typeface="Calibri" panose="020F0502020204030204" pitchFamily="34" charset="0"/>
                <a:cs typeface="Mangal" panose="02040503050203030202" pitchFamily="18" charset="0"/>
              </a:rPr>
              <a:t> carried out by the users in their respective tools, and will evaluate these according to the game rules redefined by a designer to assign the corresponding achievements to those </a:t>
            </a:r>
            <a:r>
              <a:rPr lang="en-US" sz="2000" dirty="0" err="1">
                <a:latin typeface="Bookman Old Style" panose="02050604050505020204" pitchFamily="18" charset="0"/>
                <a:ea typeface="Calibri" panose="020F0502020204030204" pitchFamily="34" charset="0"/>
                <a:cs typeface="Mangal" panose="02040503050203030202" pitchFamily="18" charset="0"/>
              </a:rPr>
              <a:t>behaviours</a:t>
            </a:r>
            <a:r>
              <a:rPr lang="en-US" sz="2000" dirty="0">
                <a:latin typeface="Bookman Old Style" panose="02050604050505020204" pitchFamily="18" charset="0"/>
                <a:ea typeface="Calibri" panose="020F0502020204030204" pitchFamily="34" charset="0"/>
                <a:cs typeface="Mangal" panose="02040503050203030202" pitchFamily="18" charset="0"/>
              </a:rPr>
              <a:t> if the game rules consider them successful.</a:t>
            </a: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879863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METHODS AND RESULTS</a:t>
            </a:r>
            <a:endParaRPr lang="en-GB" sz="2800" b="1" dirty="0"/>
          </a:p>
        </p:txBody>
      </p:sp>
      <p:pic>
        <p:nvPicPr>
          <p:cNvPr id="6" name="Picture 5"/>
          <p:cNvPicPr/>
          <p:nvPr/>
        </p:nvPicPr>
        <p:blipFill>
          <a:blip r:embed="rId2"/>
          <a:stretch>
            <a:fillRect/>
          </a:stretch>
        </p:blipFill>
        <p:spPr>
          <a:xfrm>
            <a:off x="2347929" y="2326666"/>
            <a:ext cx="5731510" cy="413321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922498" y="3916221"/>
            <a:ext cx="3009739" cy="954107"/>
          </a:xfrm>
          <a:prstGeom prst="rect">
            <a:avLst/>
          </a:prstGeom>
          <a:noFill/>
        </p:spPr>
        <p:txBody>
          <a:bodyPr wrap="square" rtlCol="0">
            <a:spAutoFit/>
          </a:bodyPr>
          <a:lstStyle/>
          <a:p>
            <a:pPr algn="ctr"/>
            <a:r>
              <a:rPr lang="en-GB" sz="2800" b="1" dirty="0" smtClean="0"/>
              <a:t>FIGURE:</a:t>
            </a:r>
          </a:p>
          <a:p>
            <a:pPr algn="just"/>
            <a:r>
              <a:rPr lang="en-GB" sz="2800" b="1" dirty="0" smtClean="0"/>
              <a:t>Behaviour Model</a:t>
            </a:r>
            <a:endParaRPr lang="en-GB" sz="2800" b="1" dirty="0"/>
          </a:p>
        </p:txBody>
      </p:sp>
    </p:spTree>
    <p:extLst>
      <p:ext uri="{BB962C8B-B14F-4D97-AF65-F5344CB8AC3E}">
        <p14:creationId xmlns:p14="http://schemas.microsoft.com/office/powerpoint/2010/main" val="17230983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METHODS AND RESULTS</a:t>
            </a:r>
            <a:endParaRPr lang="en-GB" sz="2800" b="1" dirty="0"/>
          </a:p>
        </p:txBody>
      </p:sp>
      <p:sp>
        <p:nvSpPr>
          <p:cNvPr id="7" name="TextBox 6"/>
          <p:cNvSpPr txBox="1"/>
          <p:nvPr/>
        </p:nvSpPr>
        <p:spPr>
          <a:xfrm>
            <a:off x="4350360" y="5115110"/>
            <a:ext cx="3484268" cy="954107"/>
          </a:xfrm>
          <a:prstGeom prst="rect">
            <a:avLst/>
          </a:prstGeom>
          <a:noFill/>
        </p:spPr>
        <p:txBody>
          <a:bodyPr wrap="square" rtlCol="0">
            <a:spAutoFit/>
          </a:bodyPr>
          <a:lstStyle/>
          <a:p>
            <a:pPr algn="ctr"/>
            <a:r>
              <a:rPr lang="en-GB" sz="2800" b="1" dirty="0" smtClean="0"/>
              <a:t>FIGURE:</a:t>
            </a:r>
          </a:p>
          <a:p>
            <a:pPr algn="just"/>
            <a:r>
              <a:rPr lang="en-GB" sz="2800" b="1" dirty="0" smtClean="0"/>
              <a:t>Achievement Model</a:t>
            </a:r>
            <a:endParaRPr lang="en-GB" sz="2800" b="1" dirty="0"/>
          </a:p>
        </p:txBody>
      </p:sp>
      <p:pic>
        <p:nvPicPr>
          <p:cNvPr id="5" name="Picture 4"/>
          <p:cNvPicPr/>
          <p:nvPr/>
        </p:nvPicPr>
        <p:blipFill rotWithShape="1">
          <a:blip r:embed="rId2"/>
          <a:srcRect l="3153"/>
          <a:stretch/>
        </p:blipFill>
        <p:spPr bwMode="auto">
          <a:xfrm>
            <a:off x="252752" y="2631469"/>
            <a:ext cx="11679484" cy="216860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229424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METHODS AND RESULTS</a:t>
            </a:r>
            <a:endParaRPr lang="en-GB" sz="2800" b="1" dirty="0"/>
          </a:p>
        </p:txBody>
      </p:sp>
      <p:sp>
        <p:nvSpPr>
          <p:cNvPr id="7" name="TextBox 6"/>
          <p:cNvSpPr txBox="1"/>
          <p:nvPr/>
        </p:nvSpPr>
        <p:spPr>
          <a:xfrm>
            <a:off x="8409524" y="3669379"/>
            <a:ext cx="3782475" cy="1384995"/>
          </a:xfrm>
          <a:prstGeom prst="rect">
            <a:avLst/>
          </a:prstGeom>
          <a:noFill/>
        </p:spPr>
        <p:txBody>
          <a:bodyPr wrap="square" rtlCol="0">
            <a:spAutoFit/>
          </a:bodyPr>
          <a:lstStyle/>
          <a:p>
            <a:pPr algn="ctr"/>
            <a:r>
              <a:rPr lang="en-GB" sz="2800" b="1" dirty="0" smtClean="0"/>
              <a:t>FIGURE:</a:t>
            </a:r>
          </a:p>
          <a:p>
            <a:pPr algn="just"/>
            <a:r>
              <a:rPr lang="en-GB" sz="2800" b="1" dirty="0" smtClean="0"/>
              <a:t>Rules of the gamified environment</a:t>
            </a:r>
            <a:endParaRPr lang="en-GB" sz="2800" b="1" dirty="0"/>
          </a:p>
        </p:txBody>
      </p:sp>
      <p:pic>
        <p:nvPicPr>
          <p:cNvPr id="6" name="Picture 5"/>
          <p:cNvPicPr/>
          <p:nvPr/>
        </p:nvPicPr>
        <p:blipFill rotWithShape="1">
          <a:blip r:embed="rId2"/>
          <a:srcRect l="1299" t="1660"/>
          <a:stretch/>
        </p:blipFill>
        <p:spPr bwMode="auto">
          <a:xfrm>
            <a:off x="155794" y="2064025"/>
            <a:ext cx="8253730" cy="4595701"/>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705698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METHODS AND RESULTS</a:t>
            </a:r>
            <a:endParaRPr lang="en-GB" sz="2800" b="1" dirty="0"/>
          </a:p>
        </p:txBody>
      </p:sp>
      <p:sp>
        <p:nvSpPr>
          <p:cNvPr id="5" name="TextBox 4"/>
          <p:cNvSpPr txBox="1"/>
          <p:nvPr/>
        </p:nvSpPr>
        <p:spPr>
          <a:xfrm>
            <a:off x="0" y="2422357"/>
            <a:ext cx="12192000" cy="2726900"/>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GB" sz="2000" dirty="0" smtClean="0">
                <a:latin typeface="Bookman Old Style" panose="02050604050505020204" pitchFamily="18" charset="0"/>
                <a:ea typeface="Calibri" panose="020F0502020204030204" pitchFamily="34" charset="0"/>
                <a:cs typeface="Mangal" panose="02040503050203030202" pitchFamily="18" charset="0"/>
              </a:rPr>
              <a:t>The </a:t>
            </a:r>
            <a:r>
              <a:rPr lang="en-GB" sz="2000" dirty="0">
                <a:latin typeface="Bookman Old Style" panose="02050604050505020204" pitchFamily="18" charset="0"/>
                <a:ea typeface="Calibri" panose="020F0502020204030204" pitchFamily="34" charset="0"/>
                <a:cs typeface="Mangal" panose="02040503050203030202" pitchFamily="18" charset="0"/>
              </a:rPr>
              <a:t>gamification engine has been designed </a:t>
            </a:r>
            <a:r>
              <a:rPr lang="en-GB" sz="2000" dirty="0" smtClean="0">
                <a:latin typeface="Bookman Old Style" panose="02050604050505020204" pitchFamily="18" charset="0"/>
                <a:ea typeface="Calibri" panose="020F0502020204030204" pitchFamily="34" charset="0"/>
                <a:cs typeface="Mangal" panose="02040503050203030202" pitchFamily="18" charset="0"/>
              </a:rPr>
              <a:t>following a </a:t>
            </a:r>
            <a:r>
              <a:rPr lang="en-GB" sz="2000" dirty="0">
                <a:latin typeface="Bookman Old Style" panose="02050604050505020204" pitchFamily="18" charset="0"/>
                <a:ea typeface="Calibri" panose="020F0502020204030204" pitchFamily="34" charset="0"/>
                <a:cs typeface="Mangal" panose="02040503050203030202" pitchFamily="18" charset="0"/>
              </a:rPr>
              <a:t>three-layer </a:t>
            </a:r>
            <a:r>
              <a:rPr lang="en-GB" sz="2000" dirty="0" smtClean="0">
                <a:latin typeface="Bookman Old Style" panose="02050604050505020204" pitchFamily="18" charset="0"/>
                <a:ea typeface="Calibri" panose="020F0502020204030204" pitchFamily="34" charset="0"/>
                <a:cs typeface="Mangal" panose="02040503050203030202" pitchFamily="18" charset="0"/>
              </a:rPr>
              <a:t>architecture.</a:t>
            </a:r>
          </a:p>
          <a:p>
            <a:pPr marL="1257300" lvl="1" indent="-342900" algn="just">
              <a:lnSpc>
                <a:spcPct val="107000"/>
              </a:lnSpc>
              <a:buFont typeface="Wingdings" panose="05000000000000000000" pitchFamily="2" charset="2"/>
              <a:buChar char="Ø"/>
            </a:pP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a:p>
            <a:pPr marL="1257300" lvl="1" indent="-342900" algn="just">
              <a:lnSpc>
                <a:spcPct val="107000"/>
              </a:lnSpc>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first layer is the data persistence implemented as a RDBMS</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1257300" lvl="1" indent="-342900" algn="just">
              <a:lnSpc>
                <a:spcPct val="107000"/>
              </a:lnSpc>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second layer is the engine model containing the data access layer and the business </a:t>
            </a:r>
            <a:r>
              <a:rPr lang="en-US" sz="2000" dirty="0" smtClean="0">
                <a:latin typeface="Bookman Old Style" panose="02050604050505020204" pitchFamily="18" charset="0"/>
                <a:ea typeface="Calibri" panose="020F0502020204030204" pitchFamily="34" charset="0"/>
                <a:cs typeface="Mangal" panose="02040503050203030202" pitchFamily="18" charset="0"/>
              </a:rPr>
              <a:t>logic.</a:t>
            </a:r>
          </a:p>
          <a:p>
            <a:pPr marL="1257300" lvl="1" indent="-342900" algn="just">
              <a:lnSpc>
                <a:spcPct val="107000"/>
              </a:lnSpc>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third layer consists of Administration </a:t>
            </a:r>
            <a:r>
              <a:rPr lang="en-US" sz="2000" dirty="0" err="1" smtClean="0">
                <a:latin typeface="Bookman Old Style" panose="02050604050505020204" pitchFamily="18" charset="0"/>
                <a:ea typeface="Calibri" panose="020F0502020204030204" pitchFamily="34" charset="0"/>
                <a:cs typeface="Mangal" panose="02040503050203030202" pitchFamily="18" charset="0"/>
              </a:rPr>
              <a:t>WebApp</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1257300" lvl="1" indent="-342900" algn="just">
              <a:lnSpc>
                <a:spcPct val="107000"/>
              </a:lnSpc>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pic>
        <p:nvPicPr>
          <p:cNvPr id="8" name="Picture 7"/>
          <p:cNvPicPr/>
          <p:nvPr/>
        </p:nvPicPr>
        <p:blipFill>
          <a:blip r:embed="rId2"/>
          <a:stretch>
            <a:fillRect/>
          </a:stretch>
        </p:blipFill>
        <p:spPr>
          <a:xfrm>
            <a:off x="3795828" y="4524754"/>
            <a:ext cx="4600344" cy="162536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3878955" y="6150114"/>
            <a:ext cx="4434090" cy="707886"/>
          </a:xfrm>
          <a:prstGeom prst="rect">
            <a:avLst/>
          </a:prstGeom>
          <a:noFill/>
        </p:spPr>
        <p:txBody>
          <a:bodyPr wrap="square" rtlCol="0">
            <a:spAutoFit/>
          </a:bodyPr>
          <a:lstStyle/>
          <a:p>
            <a:pPr algn="ctr"/>
            <a:r>
              <a:rPr lang="en-GB" sz="2000" b="1" dirty="0" smtClean="0">
                <a:latin typeface="Bookman Old Style" panose="02050604050505020204" pitchFamily="18" charset="0"/>
              </a:rPr>
              <a:t>FIGURE:</a:t>
            </a:r>
          </a:p>
          <a:p>
            <a:pPr algn="just"/>
            <a:r>
              <a:rPr lang="en-GB" sz="2000" b="1" dirty="0" smtClean="0">
                <a:latin typeface="Bookman Old Style" panose="02050604050505020204" pitchFamily="18" charset="0"/>
              </a:rPr>
              <a:t>Engine Architecture and Design</a:t>
            </a:r>
            <a:endParaRPr lang="en-GB" sz="2000" b="1" dirty="0">
              <a:latin typeface="Bookman Old Style" panose="02050604050505020204" pitchFamily="18" charset="0"/>
            </a:endParaRPr>
          </a:p>
        </p:txBody>
      </p:sp>
    </p:spTree>
    <p:extLst>
      <p:ext uri="{BB962C8B-B14F-4D97-AF65-F5344CB8AC3E}">
        <p14:creationId xmlns:p14="http://schemas.microsoft.com/office/powerpoint/2010/main" val="5588947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DISCUSSION AND CONCLUSION</a:t>
            </a:r>
            <a:endParaRPr lang="en-GB" sz="2800" b="1" dirty="0"/>
          </a:p>
        </p:txBody>
      </p:sp>
      <p:sp>
        <p:nvSpPr>
          <p:cNvPr id="5" name="TextBox 4"/>
          <p:cNvSpPr txBox="1"/>
          <p:nvPr/>
        </p:nvSpPr>
        <p:spPr>
          <a:xfrm>
            <a:off x="0" y="2422357"/>
            <a:ext cx="12192000" cy="3714863"/>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gamification engine presented in this paper provides a valuable tool for incorporating gamification in SE workplaces. The software architecture for gamification composed of many tools that support different software process area</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effort of gamifying a work environment should not be neglected nor forgotten due to its importance for real organizations</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This paper presented a software architecture, a gamification model, and a gamification engine for the gamification of software engineering environments. The main feature of the proposal was to centralize the logging of the </a:t>
            </a:r>
            <a:r>
              <a:rPr lang="en-US" sz="2000" dirty="0" err="1">
                <a:latin typeface="Bookman Old Style" panose="02050604050505020204" pitchFamily="18" charset="0"/>
                <a:ea typeface="Calibri" panose="020F0502020204030204" pitchFamily="34" charset="0"/>
                <a:cs typeface="Mangal" panose="02040503050203030202" pitchFamily="18" charset="0"/>
              </a:rPr>
              <a:t>behaviours</a:t>
            </a:r>
            <a:r>
              <a:rPr lang="en-US" sz="2000" dirty="0">
                <a:latin typeface="Bookman Old Style" panose="02050604050505020204" pitchFamily="18" charset="0"/>
                <a:ea typeface="Calibri" panose="020F0502020204030204" pitchFamily="34" charset="0"/>
                <a:cs typeface="Mangal" panose="02040503050203030202" pitchFamily="18" charset="0"/>
              </a:rPr>
              <a:t> of the people taking part in that environment.</a:t>
            </a: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063032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RELATED WORKS: LIST OF PRIMARY STUDIES</a:t>
            </a:r>
            <a:endParaRPr lang="en-GB" sz="2800" b="1" dirty="0"/>
          </a:p>
        </p:txBody>
      </p:sp>
      <p:sp>
        <p:nvSpPr>
          <p:cNvPr id="5" name="TextBox 4"/>
          <p:cNvSpPr txBox="1"/>
          <p:nvPr/>
        </p:nvSpPr>
        <p:spPr>
          <a:xfrm>
            <a:off x="0" y="2422357"/>
            <a:ext cx="12192000" cy="4044184"/>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G. </a:t>
            </a:r>
            <a:r>
              <a:rPr lang="en-US" sz="2000" dirty="0" err="1">
                <a:latin typeface="Bookman Old Style" panose="02050604050505020204" pitchFamily="18" charset="0"/>
                <a:ea typeface="Calibri" panose="020F0502020204030204" pitchFamily="34" charset="0"/>
                <a:cs typeface="Mangal" panose="02040503050203030202" pitchFamily="18" charset="0"/>
              </a:rPr>
              <a:t>Zicherman</a:t>
            </a:r>
            <a:r>
              <a:rPr lang="en-US" sz="2000" dirty="0">
                <a:latin typeface="Bookman Old Style" panose="02050604050505020204" pitchFamily="18" charset="0"/>
                <a:ea typeface="Calibri" panose="020F0502020204030204" pitchFamily="34" charset="0"/>
                <a:cs typeface="Mangal" panose="02040503050203030202" pitchFamily="18" charset="0"/>
              </a:rPr>
              <a:t> and C. Cunningham, Gamification by Design. </a:t>
            </a:r>
            <a:r>
              <a:rPr lang="en-US" sz="2000" dirty="0" err="1">
                <a:latin typeface="Bookman Old Style" panose="02050604050505020204" pitchFamily="18" charset="0"/>
                <a:ea typeface="Calibri" panose="020F0502020204030204" pitchFamily="34" charset="0"/>
                <a:cs typeface="Mangal" panose="02040503050203030202" pitchFamily="18" charset="0"/>
              </a:rPr>
              <a:t>Sebastobol</a:t>
            </a:r>
            <a:r>
              <a:rPr lang="en-US" sz="2000" dirty="0">
                <a:latin typeface="Bookman Old Style" panose="02050604050505020204" pitchFamily="18" charset="0"/>
                <a:ea typeface="Calibri" panose="020F0502020204030204" pitchFamily="34" charset="0"/>
                <a:cs typeface="Mangal" panose="02040503050203030202" pitchFamily="18" charset="0"/>
              </a:rPr>
              <a:t>, CA, USA: O’Reilly Media Inc., 2011</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S. </a:t>
            </a:r>
            <a:r>
              <a:rPr lang="en-US" sz="2000" dirty="0" err="1">
                <a:latin typeface="Bookman Old Style" panose="02050604050505020204" pitchFamily="18" charset="0"/>
                <a:ea typeface="Calibri" panose="020F0502020204030204" pitchFamily="34" charset="0"/>
                <a:cs typeface="Mangal" panose="02040503050203030202" pitchFamily="18" charset="0"/>
              </a:rPr>
              <a:t>Deterding</a:t>
            </a:r>
            <a:r>
              <a:rPr lang="en-US" sz="2000" dirty="0">
                <a:latin typeface="Bookman Old Style" panose="02050604050505020204" pitchFamily="18" charset="0"/>
                <a:ea typeface="Calibri" panose="020F0502020204030204" pitchFamily="34" charset="0"/>
                <a:cs typeface="Mangal" panose="02040503050203030202" pitchFamily="18" charset="0"/>
              </a:rPr>
              <a:t>, D. Dixon, R. Khaled, and L. </a:t>
            </a:r>
            <a:r>
              <a:rPr lang="en-US" sz="2000" dirty="0" err="1">
                <a:latin typeface="Bookman Old Style" panose="02050604050505020204" pitchFamily="18" charset="0"/>
                <a:ea typeface="Calibri" panose="020F0502020204030204" pitchFamily="34" charset="0"/>
                <a:cs typeface="Mangal" panose="02040503050203030202" pitchFamily="18" charset="0"/>
              </a:rPr>
              <a:t>Nacke</a:t>
            </a:r>
            <a:r>
              <a:rPr lang="en-US" sz="2000" dirty="0">
                <a:latin typeface="Bookman Old Style" panose="02050604050505020204" pitchFamily="18" charset="0"/>
                <a:ea typeface="Calibri" panose="020F0502020204030204" pitchFamily="34" charset="0"/>
                <a:cs typeface="Mangal" panose="02040503050203030202" pitchFamily="18" charset="0"/>
              </a:rPr>
              <a:t>, From game design elements to </a:t>
            </a:r>
            <a:r>
              <a:rPr lang="en-US" sz="2000" dirty="0" err="1">
                <a:latin typeface="Bookman Old Style" panose="02050604050505020204" pitchFamily="18" charset="0"/>
                <a:ea typeface="Calibri" panose="020F0502020204030204" pitchFamily="34" charset="0"/>
                <a:cs typeface="Mangal" panose="02040503050203030202" pitchFamily="18" charset="0"/>
              </a:rPr>
              <a:t>gamefulness</a:t>
            </a:r>
            <a:r>
              <a:rPr lang="en-US" sz="2000" dirty="0">
                <a:latin typeface="Bookman Old Style" panose="02050604050505020204" pitchFamily="18" charset="0"/>
                <a:ea typeface="Calibri" panose="020F0502020204030204" pitchFamily="34" charset="0"/>
                <a:cs typeface="Mangal" panose="02040503050203030202" pitchFamily="18" charset="0"/>
              </a:rPr>
              <a:t>: Defining gamification, in Proceedings of the 15th International Academic </a:t>
            </a:r>
            <a:r>
              <a:rPr lang="en-US" sz="2000" dirty="0" err="1">
                <a:latin typeface="Bookman Old Style" panose="02050604050505020204" pitchFamily="18" charset="0"/>
                <a:ea typeface="Calibri" panose="020F0502020204030204" pitchFamily="34" charset="0"/>
                <a:cs typeface="Mangal" panose="02040503050203030202" pitchFamily="18" charset="0"/>
              </a:rPr>
              <a:t>MindTrek</a:t>
            </a:r>
            <a:r>
              <a:rPr lang="en-US" sz="2000" dirty="0">
                <a:latin typeface="Bookman Old Style" panose="02050604050505020204" pitchFamily="18" charset="0"/>
                <a:ea typeface="Calibri" panose="020F0502020204030204" pitchFamily="34" charset="0"/>
                <a:cs typeface="Mangal" panose="02040503050203030202" pitchFamily="18" charset="0"/>
              </a:rPr>
              <a:t> Conference: Envisioning Future Media Environments, New York, NY, USA, pp. 9–15, </a:t>
            </a:r>
            <a:r>
              <a:rPr lang="en-US" sz="2000" dirty="0" smtClean="0">
                <a:latin typeface="Bookman Old Style" panose="02050604050505020204" pitchFamily="18" charset="0"/>
                <a:ea typeface="Calibri" panose="020F0502020204030204" pitchFamily="34" charset="0"/>
                <a:cs typeface="Mangal" panose="02040503050203030202" pitchFamily="18" charset="0"/>
              </a:rPr>
              <a:t>2011.</a:t>
            </a: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M. </a:t>
            </a:r>
            <a:r>
              <a:rPr lang="en-US" sz="2000" dirty="0" err="1">
                <a:latin typeface="Bookman Old Style" panose="02050604050505020204" pitchFamily="18" charset="0"/>
                <a:ea typeface="Calibri" panose="020F0502020204030204" pitchFamily="34" charset="0"/>
                <a:cs typeface="Mangal" panose="02040503050203030202" pitchFamily="18" charset="0"/>
              </a:rPr>
              <a:t>Hugos</a:t>
            </a:r>
            <a:r>
              <a:rPr lang="en-US" sz="2000" dirty="0">
                <a:latin typeface="Bookman Old Style" panose="02050604050505020204" pitchFamily="18" charset="0"/>
                <a:ea typeface="Calibri" panose="020F0502020204030204" pitchFamily="34" charset="0"/>
                <a:cs typeface="Mangal" panose="02040503050203030202" pitchFamily="18" charset="0"/>
              </a:rPr>
              <a:t>, Enterprise Games: Using Game Mechanics to Build a Better Business. </a:t>
            </a:r>
            <a:r>
              <a:rPr lang="en-US" sz="2000" dirty="0" err="1">
                <a:latin typeface="Bookman Old Style" panose="02050604050505020204" pitchFamily="18" charset="0"/>
                <a:ea typeface="Calibri" panose="020F0502020204030204" pitchFamily="34" charset="0"/>
                <a:cs typeface="Mangal" panose="02040503050203030202" pitchFamily="18" charset="0"/>
              </a:rPr>
              <a:t>Sebastobol</a:t>
            </a:r>
            <a:r>
              <a:rPr lang="en-US" sz="2000" dirty="0">
                <a:latin typeface="Bookman Old Style" panose="02050604050505020204" pitchFamily="18" charset="0"/>
                <a:ea typeface="Calibri" panose="020F0502020204030204" pitchFamily="34" charset="0"/>
                <a:cs typeface="Mangal" panose="02040503050203030202" pitchFamily="18" charset="0"/>
              </a:rPr>
              <a:t>, CA, USA: O’Reilly Media Inc., 2012</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K. </a:t>
            </a:r>
            <a:r>
              <a:rPr lang="en-US" sz="2000" dirty="0" err="1">
                <a:latin typeface="Bookman Old Style" panose="02050604050505020204" pitchFamily="18" charset="0"/>
                <a:ea typeface="Calibri" panose="020F0502020204030204" pitchFamily="34" charset="0"/>
                <a:cs typeface="Mangal" panose="02040503050203030202" pitchFamily="18" charset="0"/>
              </a:rPr>
              <a:t>Werbach</a:t>
            </a:r>
            <a:r>
              <a:rPr lang="en-US" sz="2000" dirty="0">
                <a:latin typeface="Bookman Old Style" panose="02050604050505020204" pitchFamily="18" charset="0"/>
                <a:ea typeface="Calibri" panose="020F0502020204030204" pitchFamily="34" charset="0"/>
                <a:cs typeface="Mangal" panose="02040503050203030202" pitchFamily="18" charset="0"/>
              </a:rPr>
              <a:t> and D. Hunter, For the Win: How Game Thinking Can Revolutionize Your business. </a:t>
            </a:r>
            <a:r>
              <a:rPr lang="en-US" sz="2000" dirty="0" err="1">
                <a:latin typeface="Bookman Old Style" panose="02050604050505020204" pitchFamily="18" charset="0"/>
                <a:ea typeface="Calibri" panose="020F0502020204030204" pitchFamily="34" charset="0"/>
                <a:cs typeface="Mangal" panose="02040503050203030202" pitchFamily="18" charset="0"/>
              </a:rPr>
              <a:t>Philadephia</a:t>
            </a:r>
            <a:r>
              <a:rPr lang="en-US" sz="2000" dirty="0">
                <a:latin typeface="Bookman Old Style" panose="02050604050505020204" pitchFamily="18" charset="0"/>
                <a:ea typeface="Calibri" panose="020F0502020204030204" pitchFamily="34" charset="0"/>
                <a:cs typeface="Mangal" panose="02040503050203030202" pitchFamily="18" charset="0"/>
              </a:rPr>
              <a:t>, PA, USA: Wharton School Press, </a:t>
            </a:r>
            <a:r>
              <a:rPr lang="en-US" sz="2000" dirty="0" smtClean="0">
                <a:latin typeface="Bookman Old Style" panose="02050604050505020204" pitchFamily="18" charset="0"/>
                <a:ea typeface="Calibri" panose="020F0502020204030204" pitchFamily="34" charset="0"/>
                <a:cs typeface="Mangal" panose="02040503050203030202" pitchFamily="18" charset="0"/>
              </a:rPr>
              <a:t>2012.</a:t>
            </a: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 </a:t>
            </a:r>
            <a:r>
              <a:rPr lang="en-US" sz="2000" dirty="0" err="1">
                <a:latin typeface="Bookman Old Style" panose="02050604050505020204" pitchFamily="18" charset="0"/>
                <a:ea typeface="Calibri" panose="020F0502020204030204" pitchFamily="34" charset="0"/>
                <a:cs typeface="Mangal" panose="02040503050203030202" pitchFamily="18" charset="0"/>
              </a:rPr>
              <a:t>Reiners</a:t>
            </a:r>
            <a:r>
              <a:rPr lang="en-US" sz="2000" dirty="0">
                <a:latin typeface="Bookman Old Style" panose="02050604050505020204" pitchFamily="18" charset="0"/>
                <a:ea typeface="Calibri" panose="020F0502020204030204" pitchFamily="34" charset="0"/>
                <a:cs typeface="Mangal" panose="02040503050203030202" pitchFamily="18" charset="0"/>
              </a:rPr>
              <a:t> and L. C. Wood, Gamification in Education and Business. Berlin, Germany: Springer International Publishing, </a:t>
            </a:r>
            <a:r>
              <a:rPr lang="en-US" sz="2000" dirty="0" smtClean="0">
                <a:latin typeface="Bookman Old Style" panose="02050604050505020204" pitchFamily="18" charset="0"/>
                <a:ea typeface="Calibri" panose="020F0502020204030204" pitchFamily="34" charset="0"/>
                <a:cs typeface="Mangal" panose="02040503050203030202" pitchFamily="18" charset="0"/>
              </a:rPr>
              <a:t>2015.</a:t>
            </a:r>
          </a:p>
        </p:txBody>
      </p:sp>
    </p:spTree>
    <p:extLst>
      <p:ext uri="{BB962C8B-B14F-4D97-AF65-F5344CB8AC3E}">
        <p14:creationId xmlns:p14="http://schemas.microsoft.com/office/powerpoint/2010/main" val="1179011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157377"/>
            <a:ext cx="8983579" cy="399661"/>
          </a:xfrm>
          <a:prstGeom prst="rect">
            <a:avLst/>
          </a:prstGeom>
          <a:noFill/>
        </p:spPr>
        <p:txBody>
          <a:bodyPr wrap="square" rtlCol="0">
            <a:spAutoFit/>
          </a:bodyPr>
          <a:lstStyle/>
          <a:p>
            <a:pPr algn="ctr">
              <a:lnSpc>
                <a:spcPct val="107000"/>
              </a:lnSpc>
              <a:spcAft>
                <a:spcPts val="800"/>
              </a:spcAft>
            </a:pPr>
            <a:r>
              <a:rPr lang="en-GB" sz="2000" b="1" dirty="0" smtClean="0">
                <a:latin typeface="Bookman Old Style" panose="02050604050505020204" pitchFamily="18" charset="0"/>
                <a:ea typeface="Calibri" panose="020F0502020204030204" pitchFamily="34" charset="0"/>
                <a:cs typeface="Mangal" panose="02040503050203030202" pitchFamily="18" charset="0"/>
              </a:rPr>
              <a:t>THANK YOU</a:t>
            </a:r>
            <a:endParaRPr lang="en-GB" sz="1400" dirty="0"/>
          </a:p>
        </p:txBody>
      </p:sp>
    </p:spTree>
    <p:extLst>
      <p:ext uri="{BB962C8B-B14F-4D97-AF65-F5344CB8AC3E}">
        <p14:creationId xmlns:p14="http://schemas.microsoft.com/office/powerpoint/2010/main" val="1884391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CITATION</a:t>
            </a:r>
            <a:endParaRPr lang="en-GB" sz="2800" b="1" dirty="0"/>
          </a:p>
        </p:txBody>
      </p:sp>
      <p:sp>
        <p:nvSpPr>
          <p:cNvPr id="5" name="TextBox 4"/>
          <p:cNvSpPr txBox="1"/>
          <p:nvPr/>
        </p:nvSpPr>
        <p:spPr>
          <a:xfrm>
            <a:off x="0" y="2422357"/>
            <a:ext cx="12192000" cy="3693319"/>
          </a:xfrm>
          <a:prstGeom prst="rect">
            <a:avLst/>
          </a:prstGeom>
          <a:noFill/>
        </p:spPr>
        <p:txBody>
          <a:bodyPr wrap="square" rtlCol="0">
            <a:spAutoFit/>
          </a:bodyPr>
          <a:lstStyle/>
          <a:p>
            <a:pPr marL="457200" algn="just">
              <a:lnSpc>
                <a:spcPct val="107000"/>
              </a:lnSpc>
              <a:spcAft>
                <a:spcPts val="0"/>
              </a:spcAft>
            </a:pPr>
            <a:r>
              <a:rPr lang="en-US" sz="2000" dirty="0" err="1">
                <a:latin typeface="Bookman Old Style" panose="02050604050505020204" pitchFamily="18" charset="0"/>
                <a:ea typeface="Calibri" panose="020F0502020204030204" pitchFamily="34" charset="0"/>
                <a:cs typeface="Mangal" panose="02040503050203030202" pitchFamily="18" charset="0"/>
              </a:rPr>
              <a:t>Pedreira</a:t>
            </a:r>
            <a:r>
              <a:rPr lang="en-US" sz="2000" dirty="0">
                <a:latin typeface="Bookman Old Style" panose="02050604050505020204" pitchFamily="18" charset="0"/>
                <a:ea typeface="Calibri" panose="020F0502020204030204" pitchFamily="34" charset="0"/>
                <a:cs typeface="Mangal" panose="02040503050203030202" pitchFamily="18" charset="0"/>
              </a:rPr>
              <a:t>, Oscar, Félix </a:t>
            </a:r>
            <a:r>
              <a:rPr lang="en-US" sz="2000" dirty="0" err="1">
                <a:latin typeface="Bookman Old Style" panose="02050604050505020204" pitchFamily="18" charset="0"/>
                <a:ea typeface="Calibri" panose="020F0502020204030204" pitchFamily="34" charset="0"/>
                <a:cs typeface="Mangal" panose="02040503050203030202" pitchFamily="18" charset="0"/>
              </a:rPr>
              <a:t>García</a:t>
            </a:r>
            <a:r>
              <a:rPr lang="en-US" sz="2000" dirty="0">
                <a:latin typeface="Bookman Old Style" panose="02050604050505020204" pitchFamily="18" charset="0"/>
                <a:ea typeface="Calibri" panose="020F0502020204030204" pitchFamily="34" charset="0"/>
                <a:cs typeface="Mangal" panose="02040503050203030202" pitchFamily="18" charset="0"/>
              </a:rPr>
              <a:t>, Mario </a:t>
            </a:r>
            <a:r>
              <a:rPr lang="en-US" sz="2000" dirty="0" err="1">
                <a:latin typeface="Bookman Old Style" panose="02050604050505020204" pitchFamily="18" charset="0"/>
                <a:ea typeface="Calibri" panose="020F0502020204030204" pitchFamily="34" charset="0"/>
                <a:cs typeface="Mangal" panose="02040503050203030202" pitchFamily="18" charset="0"/>
              </a:rPr>
              <a:t>Piattini</a:t>
            </a:r>
            <a:r>
              <a:rPr lang="en-US" sz="2000" dirty="0">
                <a:latin typeface="Bookman Old Style" panose="02050604050505020204" pitchFamily="18" charset="0"/>
                <a:ea typeface="Calibri" panose="020F0502020204030204" pitchFamily="34" charset="0"/>
                <a:cs typeface="Mangal" panose="02040503050203030202" pitchFamily="18" charset="0"/>
              </a:rPr>
              <a:t>, Alejandro </a:t>
            </a:r>
            <a:r>
              <a:rPr lang="en-US" sz="2000" dirty="0" err="1">
                <a:latin typeface="Bookman Old Style" panose="02050604050505020204" pitchFamily="18" charset="0"/>
                <a:ea typeface="Calibri" panose="020F0502020204030204" pitchFamily="34" charset="0"/>
                <a:cs typeface="Mangal" panose="02040503050203030202" pitchFamily="18" charset="0"/>
              </a:rPr>
              <a:t>Cortiñas</a:t>
            </a:r>
            <a:r>
              <a:rPr lang="en-US" sz="2000" dirty="0">
                <a:latin typeface="Bookman Old Style" panose="02050604050505020204" pitchFamily="18" charset="0"/>
                <a:ea typeface="Calibri" panose="020F0502020204030204" pitchFamily="34" charset="0"/>
                <a:cs typeface="Mangal" panose="02040503050203030202" pitchFamily="18" charset="0"/>
              </a:rPr>
              <a:t> and Ana </a:t>
            </a:r>
            <a:r>
              <a:rPr lang="en-US" sz="2000" dirty="0" err="1">
                <a:latin typeface="Bookman Old Style" panose="02050604050505020204" pitchFamily="18" charset="0"/>
                <a:ea typeface="Calibri" panose="020F0502020204030204" pitchFamily="34" charset="0"/>
                <a:cs typeface="Mangal" panose="02040503050203030202" pitchFamily="18" charset="0"/>
              </a:rPr>
              <a:t>Cerdeira</a:t>
            </a:r>
            <a:r>
              <a:rPr lang="en-US" sz="2000" dirty="0">
                <a:latin typeface="Bookman Old Style" panose="02050604050505020204" pitchFamily="18" charset="0"/>
                <a:ea typeface="Calibri" panose="020F0502020204030204" pitchFamily="34" charset="0"/>
                <a:cs typeface="Mangal" panose="02040503050203030202" pitchFamily="18" charset="0"/>
              </a:rPr>
              <a:t>-Pena. “An architecture for software engineering gamification.” Tsinghua Science &amp; Technology 25 (2020): 776-797.</a:t>
            </a:r>
            <a:endParaRPr lang="en-GB" sz="2000" dirty="0">
              <a:latin typeface="Calibri" panose="020F0502020204030204" pitchFamily="34" charset="0"/>
              <a:ea typeface="Calibri" panose="020F0502020204030204" pitchFamily="34" charset="0"/>
              <a:cs typeface="Mangal" panose="02040503050203030202" pitchFamily="18" charset="0"/>
            </a:endParaRPr>
          </a:p>
          <a:p>
            <a:pPr marL="180340" algn="just">
              <a:lnSpc>
                <a:spcPct val="107000"/>
              </a:lnSpc>
              <a:spcAft>
                <a:spcPts val="800"/>
              </a:spcAft>
            </a:pPr>
            <a:r>
              <a:rPr lang="en-US" sz="2000" dirty="0">
                <a:latin typeface="Bookman Old Style" panose="02050604050505020204" pitchFamily="18" charset="0"/>
                <a:ea typeface="Calibri" panose="020F0502020204030204" pitchFamily="34" charset="0"/>
                <a:cs typeface="Mangal" panose="02040503050203030202" pitchFamily="18" charset="0"/>
              </a:rPr>
              <a:t> </a:t>
            </a:r>
            <a:endParaRPr lang="en-GB" sz="20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US" sz="2000" b="1" dirty="0">
                <a:latin typeface="Bookman Old Style" panose="02050604050505020204" pitchFamily="18" charset="0"/>
                <a:ea typeface="Calibri" panose="020F0502020204030204" pitchFamily="34" charset="0"/>
                <a:cs typeface="Mangal" panose="02040503050203030202" pitchFamily="18" charset="0"/>
              </a:rPr>
              <a:t>Research Paper Links</a:t>
            </a:r>
            <a:r>
              <a:rPr lang="en-US" sz="2000" b="1" dirty="0" smtClean="0">
                <a:latin typeface="Bookman Old Style" panose="02050604050505020204" pitchFamily="18" charset="0"/>
                <a:ea typeface="Calibri" panose="020F0502020204030204" pitchFamily="34" charset="0"/>
                <a:cs typeface="Mangal" panose="02040503050203030202" pitchFamily="18" charset="0"/>
              </a:rPr>
              <a:t>:</a:t>
            </a:r>
          </a:p>
          <a:p>
            <a:pPr algn="ctr">
              <a:lnSpc>
                <a:spcPct val="107000"/>
              </a:lnSpc>
              <a:spcAft>
                <a:spcPts val="800"/>
              </a:spcAft>
            </a:pPr>
            <a:endParaRPr lang="en-GB" sz="2000"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Font typeface="+mj-lt"/>
              <a:buAutoNum type="arabicPeriod"/>
            </a:pPr>
            <a:r>
              <a:rPr lang="en-US" sz="2000" dirty="0">
                <a:latin typeface="Bookman Old Style" panose="02050604050505020204" pitchFamily="18" charset="0"/>
                <a:ea typeface="Calibri" panose="020F0502020204030204" pitchFamily="34" charset="0"/>
                <a:cs typeface="Mangal" panose="02040503050203030202" pitchFamily="18" charset="0"/>
              </a:rPr>
              <a:t>[ https://www.semanticscholar.org/paper/An-architecture-for-software-engineering-</a:t>
            </a:r>
            <a:r>
              <a:rPr lang="en-US" sz="2000" dirty="0" err="1">
                <a:latin typeface="Bookman Old Style" panose="02050604050505020204" pitchFamily="18" charset="0"/>
                <a:ea typeface="Calibri" panose="020F0502020204030204" pitchFamily="34" charset="0"/>
                <a:cs typeface="Mangal" panose="02040503050203030202" pitchFamily="18" charset="0"/>
              </a:rPr>
              <a:t>Pedreira</a:t>
            </a:r>
            <a:r>
              <a:rPr lang="en-US" sz="2000" dirty="0">
                <a:latin typeface="Bookman Old Style" panose="02050604050505020204" pitchFamily="18" charset="0"/>
                <a:ea typeface="Calibri" panose="020F0502020204030204" pitchFamily="34" charset="0"/>
                <a:cs typeface="Mangal" panose="02040503050203030202" pitchFamily="18" charset="0"/>
              </a:rPr>
              <a:t>-</a:t>
            </a:r>
            <a:r>
              <a:rPr lang="en-US" sz="2000" dirty="0" err="1">
                <a:latin typeface="Bookman Old Style" panose="02050604050505020204" pitchFamily="18" charset="0"/>
                <a:ea typeface="Calibri" panose="020F0502020204030204" pitchFamily="34" charset="0"/>
                <a:cs typeface="Mangal" panose="02040503050203030202" pitchFamily="18" charset="0"/>
              </a:rPr>
              <a:t>García</a:t>
            </a:r>
            <a:r>
              <a:rPr lang="en-US" sz="2000" dirty="0">
                <a:latin typeface="Bookman Old Style" panose="02050604050505020204" pitchFamily="18" charset="0"/>
                <a:ea typeface="Calibri" panose="020F0502020204030204" pitchFamily="34" charset="0"/>
                <a:cs typeface="Mangal" panose="02040503050203030202" pitchFamily="18" charset="0"/>
              </a:rPr>
              <a:t>/0907cd48c5743716bd699e4f5dd3dca5750713db </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342900" lvl="0" indent="-342900">
              <a:lnSpc>
                <a:spcPct val="107000"/>
              </a:lnSpc>
              <a:spcAft>
                <a:spcPts val="0"/>
              </a:spcAft>
              <a:buFont typeface="+mj-lt"/>
              <a:buAutoNum type="arabicPeriod"/>
            </a:pPr>
            <a:endParaRPr lang="en-GB" sz="2000"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US" sz="2000" dirty="0">
                <a:latin typeface="Bookman Old Style" panose="02050604050505020204" pitchFamily="18" charset="0"/>
                <a:ea typeface="Calibri" panose="020F0502020204030204" pitchFamily="34" charset="0"/>
                <a:cs typeface="Mangal" panose="02040503050203030202" pitchFamily="18" charset="0"/>
              </a:rPr>
              <a:t>[ https://ieeexplore.ieee.org/ielx7/5971803/9087808/09087817.pdf ] </a:t>
            </a:r>
            <a:endParaRPr lang="en-GB"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8091543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UNDERSTANDING THE TOPIC</a:t>
            </a:r>
            <a:endParaRPr lang="en-GB" sz="2800" b="1" dirty="0"/>
          </a:p>
        </p:txBody>
      </p:sp>
      <p:sp>
        <p:nvSpPr>
          <p:cNvPr id="5" name="TextBox 4"/>
          <p:cNvSpPr txBox="1"/>
          <p:nvPr/>
        </p:nvSpPr>
        <p:spPr>
          <a:xfrm>
            <a:off x="0" y="2422357"/>
            <a:ext cx="12192000" cy="2726900"/>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GB" sz="2000" dirty="0" smtClean="0">
                <a:latin typeface="Bookman Old Style" panose="02050604050505020204" pitchFamily="18" charset="0"/>
                <a:ea typeface="Calibri" panose="020F0502020204030204" pitchFamily="34" charset="0"/>
                <a:cs typeface="Mangal" panose="02040503050203030202" pitchFamily="18" charset="0"/>
              </a:rPr>
              <a:t>Gamification refers to utilisation of game-like tools and mechanics in regular non-game workplace environment.</a:t>
            </a:r>
          </a:p>
          <a:p>
            <a:pPr marL="800100" indent="-342900" algn="just">
              <a:lnSpc>
                <a:spcPct val="107000"/>
              </a:lnSpc>
              <a:spcAft>
                <a:spcPts val="0"/>
              </a:spcAft>
              <a:buFont typeface="Wingdings" panose="05000000000000000000" pitchFamily="2" charset="2"/>
              <a:buChar char="Ø"/>
            </a:pPr>
            <a:endParaRPr lang="en-GB" sz="2000" dirty="0" smtClean="0">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GB" sz="2000" dirty="0" smtClean="0">
                <a:latin typeface="Bookman Old Style" panose="02050604050505020204" pitchFamily="18" charset="0"/>
                <a:ea typeface="Calibri" panose="020F0502020204030204" pitchFamily="34" charset="0"/>
                <a:cs typeface="Mangal" panose="02040503050203030202" pitchFamily="18" charset="0"/>
              </a:rPr>
              <a:t>Software Engineering Gamification refers to using gamification tools and engines to make a regular software more interactive, engaging and motivating.</a:t>
            </a:r>
          </a:p>
          <a:p>
            <a:pPr marL="800100" indent="-342900" algn="just">
              <a:lnSpc>
                <a:spcPct val="107000"/>
              </a:lnSpc>
              <a:spcAft>
                <a:spcPts val="0"/>
              </a:spcAft>
              <a:buFont typeface="Wingdings" panose="05000000000000000000" pitchFamily="2" charset="2"/>
              <a:buChar char="Ø"/>
            </a:pPr>
            <a:endParaRPr lang="en-GB" sz="2000" dirty="0" smtClean="0">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GB" sz="2000" dirty="0" smtClean="0">
                <a:effectLst/>
                <a:latin typeface="Bookman Old Style" panose="02050604050505020204" pitchFamily="18" charset="0"/>
                <a:ea typeface="Calibri" panose="020F0502020204030204" pitchFamily="34" charset="0"/>
                <a:cs typeface="Mangal" panose="02040503050203030202" pitchFamily="18" charset="0"/>
              </a:rPr>
              <a:t>Architecture for Software Engineering Gamification deals with the building and implementation of these gamification engines in any regular software.</a:t>
            </a:r>
            <a:endParaRPr lang="en-GB"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231415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UNDERSTANDING THE PAPER</a:t>
            </a:r>
            <a:endParaRPr lang="en-GB" sz="2800" b="1" dirty="0"/>
          </a:p>
        </p:txBody>
      </p:sp>
      <p:sp>
        <p:nvSpPr>
          <p:cNvPr id="5" name="TextBox 4"/>
          <p:cNvSpPr txBox="1"/>
          <p:nvPr/>
        </p:nvSpPr>
        <p:spPr>
          <a:xfrm>
            <a:off x="0" y="2422357"/>
            <a:ext cx="12192000" cy="3714863"/>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GB" sz="2000" dirty="0">
                <a:latin typeface="Bookman Old Style" panose="02050604050505020204" pitchFamily="18" charset="0"/>
                <a:ea typeface="Calibri" panose="020F0502020204030204" pitchFamily="34" charset="0"/>
                <a:cs typeface="Mangal" panose="02040503050203030202" pitchFamily="18" charset="0"/>
              </a:rPr>
              <a:t>“An Architecture for Software Engineering Gamification” is more focused on the approach to implementing game-like tools in all sorts of easy and complex software</a:t>
            </a:r>
            <a:r>
              <a:rPr lang="en-GB"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GB" sz="2000" dirty="0" smtClean="0">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GB" sz="2000" dirty="0" smtClean="0">
                <a:latin typeface="Bookman Old Style" panose="02050604050505020204" pitchFamily="18" charset="0"/>
                <a:ea typeface="Calibri" panose="020F0502020204030204" pitchFamily="34" charset="0"/>
                <a:cs typeface="Mangal" panose="02040503050203030202" pitchFamily="18" charset="0"/>
              </a:rPr>
              <a:t>This </a:t>
            </a:r>
            <a:r>
              <a:rPr lang="en-GB" sz="2000" dirty="0">
                <a:latin typeface="Bookman Old Style" panose="02050604050505020204" pitchFamily="18" charset="0"/>
                <a:ea typeface="Calibri" panose="020F0502020204030204" pitchFamily="34" charset="0"/>
                <a:cs typeface="Mangal" panose="02040503050203030202" pitchFamily="18" charset="0"/>
              </a:rPr>
              <a:t>paper is not aimed at forcing gamification or showing that gamification can improve the result of software engineering companies, but rather focuses on providing the necessary tools to those companies who plan on welcoming the idea of gamification in their newer projects</a:t>
            </a:r>
            <a:r>
              <a:rPr lang="en-GB"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GB" sz="2000" dirty="0" smtClean="0">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GB" sz="2000" dirty="0">
                <a:latin typeface="Bookman Old Style" panose="02050604050505020204" pitchFamily="18" charset="0"/>
                <a:ea typeface="Calibri" panose="020F0502020204030204" pitchFamily="34" charset="0"/>
                <a:cs typeface="Mangal" panose="02040503050203030202" pitchFamily="18" charset="0"/>
              </a:rPr>
              <a:t>The prime agenda of this research paper is to study the compatibility of the necessary tools in the modern software and addresses the software architecture of the gamification engine for gamification in SE environment.</a:t>
            </a:r>
            <a:endParaRPr lang="en-GB"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917379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SUMMARISING BACKGROUND</a:t>
            </a:r>
            <a:endParaRPr lang="en-GB" sz="2800" b="1" dirty="0"/>
          </a:p>
        </p:txBody>
      </p:sp>
      <p:sp>
        <p:nvSpPr>
          <p:cNvPr id="5" name="TextBox 4"/>
          <p:cNvSpPr txBox="1"/>
          <p:nvPr/>
        </p:nvSpPr>
        <p:spPr>
          <a:xfrm>
            <a:off x="0" y="2422357"/>
            <a:ext cx="12192000" cy="4373505"/>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GB" sz="2000" dirty="0">
                <a:latin typeface="Bookman Old Style" panose="02050604050505020204" pitchFamily="18" charset="0"/>
                <a:ea typeface="Calibri" panose="020F0502020204030204" pitchFamily="34" charset="0"/>
                <a:cs typeface="Mangal" panose="02040503050203030202" pitchFamily="18" charset="0"/>
              </a:rPr>
              <a:t>Much research work has considered the </a:t>
            </a:r>
            <a:r>
              <a:rPr lang="en-GB" sz="2000" dirty="0" smtClean="0">
                <a:latin typeface="Bookman Old Style" panose="02050604050505020204" pitchFamily="18" charset="0"/>
                <a:ea typeface="Calibri" panose="020F0502020204030204" pitchFamily="34" charset="0"/>
                <a:cs typeface="Mangal" panose="02040503050203030202" pitchFamily="18" charset="0"/>
              </a:rPr>
              <a:t>application of </a:t>
            </a:r>
            <a:r>
              <a:rPr lang="en-GB" sz="2000" dirty="0">
                <a:latin typeface="Bookman Old Style" panose="02050604050505020204" pitchFamily="18" charset="0"/>
                <a:ea typeface="Calibri" panose="020F0502020204030204" pitchFamily="34" charset="0"/>
                <a:cs typeface="Mangal" panose="02040503050203030202" pitchFamily="18" charset="0"/>
              </a:rPr>
              <a:t>gamification in SE, the goal being to </a:t>
            </a:r>
            <a:r>
              <a:rPr lang="en-GB" sz="2000" dirty="0" smtClean="0">
                <a:latin typeface="Bookman Old Style" panose="02050604050505020204" pitchFamily="18" charset="0"/>
                <a:ea typeface="Calibri" panose="020F0502020204030204" pitchFamily="34" charset="0"/>
                <a:cs typeface="Mangal" panose="02040503050203030202" pitchFamily="18" charset="0"/>
              </a:rPr>
              <a:t>improve product </a:t>
            </a:r>
            <a:r>
              <a:rPr lang="en-GB" sz="2000" dirty="0">
                <a:latin typeface="Bookman Old Style" panose="02050604050505020204" pitchFamily="18" charset="0"/>
                <a:ea typeface="Calibri" panose="020F0502020204030204" pitchFamily="34" charset="0"/>
                <a:cs typeface="Mangal" panose="02040503050203030202" pitchFamily="18" charset="0"/>
              </a:rPr>
              <a:t>quality and project results by increasing </a:t>
            </a:r>
            <a:r>
              <a:rPr lang="en-GB" sz="2000" dirty="0" smtClean="0">
                <a:latin typeface="Bookman Old Style" panose="02050604050505020204" pitchFamily="18" charset="0"/>
                <a:ea typeface="Calibri" panose="020F0502020204030204" pitchFamily="34" charset="0"/>
                <a:cs typeface="Mangal" panose="02040503050203030202" pitchFamily="18" charset="0"/>
              </a:rPr>
              <a:t>people’s motivation </a:t>
            </a:r>
            <a:r>
              <a:rPr lang="en-GB" sz="2000" dirty="0">
                <a:latin typeface="Bookman Old Style" panose="02050604050505020204" pitchFamily="18" charset="0"/>
                <a:ea typeface="Calibri" panose="020F0502020204030204" pitchFamily="34" charset="0"/>
                <a:cs typeface="Mangal" panose="02040503050203030202" pitchFamily="18" charset="0"/>
              </a:rPr>
              <a:t>and </a:t>
            </a:r>
            <a:r>
              <a:rPr lang="en-GB" sz="2000" dirty="0" smtClean="0">
                <a:latin typeface="Bookman Old Style" panose="02050604050505020204" pitchFamily="18" charset="0"/>
                <a:ea typeface="Calibri" panose="020F0502020204030204" pitchFamily="34" charset="0"/>
                <a:cs typeface="Mangal" panose="02040503050203030202" pitchFamily="18" charset="0"/>
              </a:rPr>
              <a:t>engagement.</a:t>
            </a:r>
          </a:p>
          <a:p>
            <a:pPr marL="800100" indent="-342900" algn="just">
              <a:lnSpc>
                <a:spcPct val="107000"/>
              </a:lnSpc>
              <a:spcAft>
                <a:spcPts val="0"/>
              </a:spcAft>
              <a:buFont typeface="Wingdings" panose="05000000000000000000" pitchFamily="2" charset="2"/>
              <a:buChar char="Ø"/>
            </a:pPr>
            <a:endParaRPr lang="en-GB" sz="2000" dirty="0" smtClean="0">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GB" sz="2000" dirty="0" smtClean="0">
                <a:latin typeface="Bookman Old Style" panose="02050604050505020204" pitchFamily="18" charset="0"/>
                <a:ea typeface="Calibri" panose="020F0502020204030204" pitchFamily="34" charset="0"/>
                <a:cs typeface="Mangal" panose="02040503050203030202" pitchFamily="18" charset="0"/>
              </a:rPr>
              <a:t>One of the </a:t>
            </a:r>
            <a:r>
              <a:rPr lang="en-GB" sz="2000" dirty="0">
                <a:latin typeface="Bookman Old Style" panose="02050604050505020204" pitchFamily="18" charset="0"/>
                <a:ea typeface="Calibri" panose="020F0502020204030204" pitchFamily="34" charset="0"/>
                <a:cs typeface="Mangal" panose="02040503050203030202" pitchFamily="18" charset="0"/>
              </a:rPr>
              <a:t>most significant lines of research in </a:t>
            </a:r>
            <a:r>
              <a:rPr lang="en-GB" sz="2000" dirty="0" smtClean="0">
                <a:latin typeface="Bookman Old Style" panose="02050604050505020204" pitchFamily="18" charset="0"/>
                <a:ea typeface="Calibri" panose="020F0502020204030204" pitchFamily="34" charset="0"/>
                <a:cs typeface="Mangal" panose="02040503050203030202" pitchFamily="18" charset="0"/>
              </a:rPr>
              <a:t>gamification has </a:t>
            </a:r>
            <a:r>
              <a:rPr lang="en-GB" sz="2000" dirty="0">
                <a:latin typeface="Bookman Old Style" panose="02050604050505020204" pitchFamily="18" charset="0"/>
                <a:ea typeface="Calibri" panose="020F0502020204030204" pitchFamily="34" charset="0"/>
                <a:cs typeface="Mangal" panose="02040503050203030202" pitchFamily="18" charset="0"/>
              </a:rPr>
              <a:t>been the evidence about its usefulness, </a:t>
            </a:r>
            <a:r>
              <a:rPr lang="en-GB" sz="2000" dirty="0" smtClean="0">
                <a:latin typeface="Bookman Old Style" panose="02050604050505020204" pitchFamily="18" charset="0"/>
                <a:ea typeface="Calibri" panose="020F0502020204030204" pitchFamily="34" charset="0"/>
                <a:cs typeface="Mangal" panose="02040503050203030202" pitchFamily="18" charset="0"/>
              </a:rPr>
              <a:t>which was </a:t>
            </a:r>
            <a:r>
              <a:rPr lang="en-GB" sz="2000" dirty="0">
                <a:latin typeface="Bookman Old Style" panose="02050604050505020204" pitchFamily="18" charset="0"/>
                <a:ea typeface="Calibri" panose="020F0502020204030204" pitchFamily="34" charset="0"/>
                <a:cs typeface="Mangal" panose="02040503050203030202" pitchFamily="18" charset="0"/>
              </a:rPr>
              <a:t>initially evaluated by </a:t>
            </a:r>
            <a:r>
              <a:rPr lang="en-GB" sz="2000" dirty="0" err="1">
                <a:latin typeface="Bookman Old Style" panose="02050604050505020204" pitchFamily="18" charset="0"/>
                <a:ea typeface="Calibri" panose="020F0502020204030204" pitchFamily="34" charset="0"/>
                <a:cs typeface="Mangal" panose="02040503050203030202" pitchFamily="18" charset="0"/>
              </a:rPr>
              <a:t>Hamari</a:t>
            </a:r>
            <a:r>
              <a:rPr lang="en-GB" sz="2000" dirty="0">
                <a:latin typeface="Bookman Old Style" panose="02050604050505020204" pitchFamily="18" charset="0"/>
                <a:ea typeface="Calibri" panose="020F0502020204030204" pitchFamily="34" charset="0"/>
                <a:cs typeface="Mangal" panose="02040503050203030202" pitchFamily="18" charset="0"/>
              </a:rPr>
              <a:t> et al</a:t>
            </a:r>
            <a:r>
              <a:rPr lang="en-GB" sz="2000" dirty="0" smtClean="0">
                <a:latin typeface="Bookman Old Style" panose="02050604050505020204" pitchFamily="18" charset="0"/>
                <a:ea typeface="Calibri" panose="020F0502020204030204" pitchFamily="34" charset="0"/>
                <a:cs typeface="Mangal" panose="02040503050203030202" pitchFamily="18" charset="0"/>
              </a:rPr>
              <a:t>. </a:t>
            </a:r>
            <a:r>
              <a:rPr lang="en-GB" sz="2000" dirty="0">
                <a:latin typeface="Bookman Old Style" panose="02050604050505020204" pitchFamily="18" charset="0"/>
                <a:ea typeface="Calibri" panose="020F0502020204030204" pitchFamily="34" charset="0"/>
                <a:cs typeface="Mangal" panose="02040503050203030202" pitchFamily="18" charset="0"/>
              </a:rPr>
              <a:t>by </a:t>
            </a:r>
            <a:r>
              <a:rPr lang="en-GB" sz="2000" dirty="0" smtClean="0">
                <a:latin typeface="Bookman Old Style" panose="02050604050505020204" pitchFamily="18" charset="0"/>
                <a:ea typeface="Calibri" panose="020F0502020204030204" pitchFamily="34" charset="0"/>
                <a:cs typeface="Mangal" panose="02040503050203030202" pitchFamily="18" charset="0"/>
              </a:rPr>
              <a:t>means of </a:t>
            </a:r>
            <a:r>
              <a:rPr lang="en-GB" sz="2000" dirty="0">
                <a:latin typeface="Bookman Old Style" panose="02050604050505020204" pitchFamily="18" charset="0"/>
                <a:ea typeface="Calibri" panose="020F0502020204030204" pitchFamily="34" charset="0"/>
                <a:cs typeface="Mangal" panose="02040503050203030202" pitchFamily="18" charset="0"/>
              </a:rPr>
              <a:t>a literature review. This study concluded </a:t>
            </a:r>
            <a:r>
              <a:rPr lang="en-GB" sz="2000" dirty="0" smtClean="0">
                <a:latin typeface="Bookman Old Style" panose="02050604050505020204" pitchFamily="18" charset="0"/>
                <a:ea typeface="Calibri" panose="020F0502020204030204" pitchFamily="34" charset="0"/>
                <a:cs typeface="Mangal" panose="02040503050203030202" pitchFamily="18" charset="0"/>
              </a:rPr>
              <a:t>that “gamification </a:t>
            </a:r>
            <a:r>
              <a:rPr lang="en-GB" sz="2000" dirty="0">
                <a:latin typeface="Bookman Old Style" panose="02050604050505020204" pitchFamily="18" charset="0"/>
                <a:ea typeface="Calibri" panose="020F0502020204030204" pitchFamily="34" charset="0"/>
                <a:cs typeface="Mangal" panose="02040503050203030202" pitchFamily="18" charset="0"/>
              </a:rPr>
              <a:t>does work, but some caveats exist”, </a:t>
            </a:r>
            <a:r>
              <a:rPr lang="en-GB" sz="2000" dirty="0" smtClean="0">
                <a:latin typeface="Bookman Old Style" panose="02050604050505020204" pitchFamily="18" charset="0"/>
                <a:ea typeface="Calibri" panose="020F0502020204030204" pitchFamily="34" charset="0"/>
                <a:cs typeface="Mangal" panose="02040503050203030202" pitchFamily="18" charset="0"/>
              </a:rPr>
              <a:t>as most </a:t>
            </a:r>
            <a:r>
              <a:rPr lang="en-GB" sz="2000" dirty="0">
                <a:latin typeface="Bookman Old Style" panose="02050604050505020204" pitchFamily="18" charset="0"/>
                <a:ea typeface="Calibri" panose="020F0502020204030204" pitchFamily="34" charset="0"/>
                <a:cs typeface="Mangal" panose="02040503050203030202" pitchFamily="18" charset="0"/>
              </a:rPr>
              <a:t>papers report positive results from </a:t>
            </a:r>
            <a:r>
              <a:rPr lang="en-GB" sz="2000" dirty="0" smtClean="0">
                <a:latin typeface="Bookman Old Style" panose="02050604050505020204" pitchFamily="18" charset="0"/>
                <a:ea typeface="Calibri" panose="020F0502020204030204" pitchFamily="34" charset="0"/>
                <a:cs typeface="Mangal" panose="02040503050203030202" pitchFamily="18" charset="0"/>
              </a:rPr>
              <a:t>gamification (with </a:t>
            </a:r>
            <a:r>
              <a:rPr lang="en-GB" sz="2000" dirty="0">
                <a:latin typeface="Bookman Old Style" panose="02050604050505020204" pitchFamily="18" charset="0"/>
                <a:ea typeface="Calibri" panose="020F0502020204030204" pitchFamily="34" charset="0"/>
                <a:cs typeface="Mangal" panose="02040503050203030202" pitchFamily="18" charset="0"/>
              </a:rPr>
              <a:t>some empirical evidence), but some </a:t>
            </a:r>
            <a:r>
              <a:rPr lang="en-GB" sz="2000" dirty="0" smtClean="0">
                <a:latin typeface="Bookman Old Style" panose="02050604050505020204" pitchFamily="18" charset="0"/>
                <a:ea typeface="Calibri" panose="020F0502020204030204" pitchFamily="34" charset="0"/>
                <a:cs typeface="Mangal" panose="02040503050203030202" pitchFamily="18" charset="0"/>
              </a:rPr>
              <a:t>underlying confounding </a:t>
            </a:r>
            <a:r>
              <a:rPr lang="en-GB" sz="2000" dirty="0">
                <a:latin typeface="Bookman Old Style" panose="02050604050505020204" pitchFamily="18" charset="0"/>
                <a:ea typeface="Calibri" panose="020F0502020204030204" pitchFamily="34" charset="0"/>
                <a:cs typeface="Mangal" panose="02040503050203030202" pitchFamily="18" charset="0"/>
              </a:rPr>
              <a:t>factors were also present</a:t>
            </a:r>
            <a:r>
              <a:rPr lang="en-GB"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GB" sz="2000" dirty="0">
                <a:latin typeface="Bookman Old Style" panose="02050604050505020204" pitchFamily="18" charset="0"/>
                <a:ea typeface="Calibri" panose="020F0502020204030204" pitchFamily="34" charset="0"/>
                <a:cs typeface="Mangal" panose="02040503050203030202" pitchFamily="18" charset="0"/>
              </a:rPr>
              <a:t>A more general systematic mapping on </a:t>
            </a:r>
            <a:r>
              <a:rPr lang="en-GB" sz="2000" dirty="0" smtClean="0">
                <a:latin typeface="Bookman Old Style" panose="02050604050505020204" pitchFamily="18" charset="0"/>
                <a:ea typeface="Calibri" panose="020F0502020204030204" pitchFamily="34" charset="0"/>
                <a:cs typeface="Mangal" panose="02040503050203030202" pitchFamily="18" charset="0"/>
              </a:rPr>
              <a:t>gamification in </a:t>
            </a:r>
            <a:r>
              <a:rPr lang="en-GB" sz="2000" dirty="0">
                <a:latin typeface="Bookman Old Style" panose="02050604050505020204" pitchFamily="18" charset="0"/>
                <a:ea typeface="Calibri" panose="020F0502020204030204" pitchFamily="34" charset="0"/>
                <a:cs typeface="Mangal" panose="02040503050203030202" pitchFamily="18" charset="0"/>
              </a:rPr>
              <a:t>software </a:t>
            </a:r>
            <a:r>
              <a:rPr lang="en-GB" sz="2000" dirty="0" smtClean="0">
                <a:latin typeface="Bookman Old Style" panose="02050604050505020204" pitchFamily="18" charset="0"/>
                <a:ea typeface="Calibri" panose="020F0502020204030204" pitchFamily="34" charset="0"/>
                <a:cs typeface="Mangal" panose="02040503050203030202" pitchFamily="18" charset="0"/>
              </a:rPr>
              <a:t>engineering found </a:t>
            </a:r>
            <a:r>
              <a:rPr lang="en-GB" sz="2000" dirty="0">
                <a:latin typeface="Bookman Old Style" panose="02050604050505020204" pitchFamily="18" charset="0"/>
                <a:ea typeface="Calibri" panose="020F0502020204030204" pitchFamily="34" charset="0"/>
                <a:cs typeface="Mangal" panose="02040503050203030202" pitchFamily="18" charset="0"/>
              </a:rPr>
              <a:t>that the adoption of </a:t>
            </a:r>
            <a:r>
              <a:rPr lang="en-GB" sz="2000" dirty="0" smtClean="0">
                <a:latin typeface="Bookman Old Style" panose="02050604050505020204" pitchFamily="18" charset="0"/>
                <a:ea typeface="Calibri" panose="020F0502020204030204" pitchFamily="34" charset="0"/>
                <a:cs typeface="Mangal" panose="02040503050203030202" pitchFamily="18" charset="0"/>
              </a:rPr>
              <a:t>gamification in </a:t>
            </a:r>
            <a:r>
              <a:rPr lang="en-GB" sz="2000" dirty="0">
                <a:latin typeface="Bookman Old Style" panose="02050604050505020204" pitchFamily="18" charset="0"/>
                <a:ea typeface="Calibri" panose="020F0502020204030204" pitchFamily="34" charset="0"/>
                <a:cs typeface="Mangal" panose="02040503050203030202" pitchFamily="18" charset="0"/>
              </a:rPr>
              <a:t>SE is going more slowly than in other </a:t>
            </a:r>
            <a:r>
              <a:rPr lang="en-GB" sz="2000" dirty="0" smtClean="0">
                <a:latin typeface="Bookman Old Style" panose="02050604050505020204" pitchFamily="18" charset="0"/>
                <a:ea typeface="Calibri" panose="020F0502020204030204" pitchFamily="34" charset="0"/>
                <a:cs typeface="Mangal" panose="02040503050203030202" pitchFamily="18" charset="0"/>
              </a:rPr>
              <a:t>domains, such </a:t>
            </a:r>
            <a:r>
              <a:rPr lang="en-GB" sz="2000" dirty="0">
                <a:latin typeface="Bookman Old Style" panose="02050604050505020204" pitchFamily="18" charset="0"/>
                <a:ea typeface="Calibri" panose="020F0502020204030204" pitchFamily="34" charset="0"/>
                <a:cs typeface="Mangal" panose="02040503050203030202" pitchFamily="18" charset="0"/>
              </a:rPr>
              <a:t>as marketing, education, health, or banking</a:t>
            </a: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367425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RESEARCH QUESTIONS</a:t>
            </a:r>
            <a:endParaRPr lang="en-GB" sz="2800" b="1" dirty="0"/>
          </a:p>
        </p:txBody>
      </p:sp>
      <p:sp>
        <p:nvSpPr>
          <p:cNvPr id="5" name="TextBox 4"/>
          <p:cNvSpPr txBox="1"/>
          <p:nvPr/>
        </p:nvSpPr>
        <p:spPr>
          <a:xfrm>
            <a:off x="0" y="2422357"/>
            <a:ext cx="12192000" cy="3714863"/>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Can there be a gamification software that will allow the software </a:t>
            </a:r>
            <a:r>
              <a:rPr lang="en-US" sz="2000" dirty="0" err="1">
                <a:latin typeface="Bookman Old Style" panose="02050604050505020204" pitchFamily="18" charset="0"/>
                <a:ea typeface="Calibri" panose="020F0502020204030204" pitchFamily="34" charset="0"/>
                <a:cs typeface="Mangal" panose="02040503050203030202" pitchFamily="18" charset="0"/>
              </a:rPr>
              <a:t>organisations</a:t>
            </a:r>
            <a:r>
              <a:rPr lang="en-US" sz="2000" dirty="0">
                <a:latin typeface="Bookman Old Style" panose="02050604050505020204" pitchFamily="18" charset="0"/>
                <a:ea typeface="Calibri" panose="020F0502020204030204" pitchFamily="34" charset="0"/>
                <a:cs typeface="Mangal" panose="02040503050203030202" pitchFamily="18" charset="0"/>
              </a:rPr>
              <a:t> to transform work environment of a software into an integrated gamified environment while maintaining the </a:t>
            </a:r>
            <a:r>
              <a:rPr lang="en-US" sz="2000" dirty="0" err="1">
                <a:latin typeface="Bookman Old Style" panose="02050604050505020204" pitchFamily="18" charset="0"/>
                <a:ea typeface="Calibri" panose="020F0502020204030204" pitchFamily="34" charset="0"/>
                <a:cs typeface="Mangal" panose="02040503050203030202" pitchFamily="18" charset="0"/>
              </a:rPr>
              <a:t>organisation’s</a:t>
            </a:r>
            <a:r>
              <a:rPr lang="en-US" sz="2000" dirty="0">
                <a:latin typeface="Bookman Old Style" panose="02050604050505020204" pitchFamily="18" charset="0"/>
                <a:ea typeface="Calibri" panose="020F0502020204030204" pitchFamily="34" charset="0"/>
                <a:cs typeface="Mangal" panose="02040503050203030202" pitchFamily="18" charset="0"/>
              </a:rPr>
              <a:t> current tools</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GB" sz="2000" dirty="0" smtClean="0">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Can the rewards for actions in any tool accumulate in a centralized gamified environment</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Does the design of </a:t>
            </a:r>
            <a:r>
              <a:rPr lang="en-US" sz="2000" dirty="0" err="1">
                <a:latin typeface="Bookman Old Style" panose="02050604050505020204" pitchFamily="18" charset="0"/>
                <a:ea typeface="Calibri" panose="020F0502020204030204" pitchFamily="34" charset="0"/>
                <a:cs typeface="Mangal" panose="02040503050203030202" pitchFamily="18" charset="0"/>
              </a:rPr>
              <a:t>behaviours</a:t>
            </a:r>
            <a:r>
              <a:rPr lang="en-US" sz="2000" dirty="0">
                <a:latin typeface="Bookman Old Style" panose="02050604050505020204" pitchFamily="18" charset="0"/>
                <a:ea typeface="Calibri" panose="020F0502020204030204" pitchFamily="34" charset="0"/>
                <a:cs typeface="Mangal" panose="02040503050203030202" pitchFamily="18" charset="0"/>
              </a:rPr>
              <a:t>, achievements and gamification rules provided by the frame</a:t>
            </a:r>
            <a:r>
              <a:rPr lang="en-GB" sz="2000" dirty="0">
                <a:latin typeface="Bookman Old Style" panose="02050604050505020204" pitchFamily="18" charset="0"/>
                <a:ea typeface="Calibri" panose="020F0502020204030204" pitchFamily="34" charset="0"/>
                <a:cs typeface="Mangal" panose="02040503050203030202" pitchFamily="18" charset="0"/>
              </a:rPr>
              <a:t>work makes the gamified work environment flexible? Can the change to game mechanics be modified through only the designer’s web interface without the need for touching a line of code?</a:t>
            </a: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7462707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SEARCH PROCESS, STUDY SELECTION AND ANALYSIS</a:t>
            </a:r>
            <a:endParaRPr lang="en-GB" sz="2800" b="1" dirty="0"/>
          </a:p>
        </p:txBody>
      </p:sp>
      <p:sp>
        <p:nvSpPr>
          <p:cNvPr id="5" name="TextBox 4"/>
          <p:cNvSpPr txBox="1"/>
          <p:nvPr/>
        </p:nvSpPr>
        <p:spPr>
          <a:xfrm>
            <a:off x="0" y="2422357"/>
            <a:ext cx="12192000" cy="4044184"/>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search and study selection process for this research process includes defining the major search terms that include the terms gamification, software engineering and architecture, as well as identifying synonyms for these three major terms</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Next steps include linking the search keywords using logical terms AND </a:t>
            </a:r>
            <a:r>
              <a:rPr lang="en-US" sz="2000" dirty="0" err="1">
                <a:latin typeface="Bookman Old Style" panose="02050604050505020204" pitchFamily="18" charset="0"/>
                <a:ea typeface="Calibri" panose="020F0502020204030204" pitchFamily="34" charset="0"/>
                <a:cs typeface="Mangal" panose="02040503050203030202" pitchFamily="18" charset="0"/>
              </a:rPr>
              <a:t>and</a:t>
            </a:r>
            <a:r>
              <a:rPr lang="en-US" sz="2000" dirty="0">
                <a:latin typeface="Bookman Old Style" panose="02050604050505020204" pitchFamily="18" charset="0"/>
                <a:ea typeface="Calibri" panose="020F0502020204030204" pitchFamily="34" charset="0"/>
                <a:cs typeface="Mangal" panose="02040503050203030202" pitchFamily="18" charset="0"/>
              </a:rPr>
              <a:t> OR. Lastly, search process was concluded by selecting and surveying primary sources like IEEE, ACM, SCOPUS, Web of Science and </a:t>
            </a:r>
            <a:r>
              <a:rPr lang="en-US" sz="2000" dirty="0" err="1" smtClean="0">
                <a:latin typeface="Bookman Old Style" panose="02050604050505020204" pitchFamily="18" charset="0"/>
                <a:ea typeface="Calibri" panose="020F0502020204030204" pitchFamily="34" charset="0"/>
                <a:cs typeface="Mangal" panose="02040503050203030202" pitchFamily="18" charset="0"/>
              </a:rPr>
              <a:t>ScienceDirect</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To </a:t>
            </a:r>
            <a:r>
              <a:rPr lang="en-US" sz="2000" dirty="0" err="1">
                <a:latin typeface="Bookman Old Style" panose="02050604050505020204" pitchFamily="18" charset="0"/>
                <a:ea typeface="Calibri" panose="020F0502020204030204" pitchFamily="34" charset="0"/>
                <a:cs typeface="Mangal" panose="02040503050203030202" pitchFamily="18" charset="0"/>
              </a:rPr>
              <a:t>analyse</a:t>
            </a:r>
            <a:r>
              <a:rPr lang="en-US" sz="2000" dirty="0">
                <a:latin typeface="Bookman Old Style" panose="02050604050505020204" pitchFamily="18" charset="0"/>
                <a:ea typeface="Calibri" panose="020F0502020204030204" pitchFamily="34" charset="0"/>
                <a:cs typeface="Mangal" panose="02040503050203030202" pitchFamily="18" charset="0"/>
              </a:rPr>
              <a:t> the data extracted after conducting study selection, authors for this research employed the thematic analysis </a:t>
            </a:r>
            <a:r>
              <a:rPr lang="en-US" sz="2000" dirty="0" smtClean="0">
                <a:latin typeface="Bookman Old Style" panose="02050604050505020204" pitchFamily="18" charset="0"/>
                <a:ea typeface="Calibri" panose="020F0502020204030204" pitchFamily="34" charset="0"/>
                <a:cs typeface="Mangal" panose="02040503050203030202" pitchFamily="18" charset="0"/>
              </a:rPr>
              <a:t>steps (Extract Data, Code Data, Translate Codes Into Themes, Explore Relations) </a:t>
            </a:r>
            <a:r>
              <a:rPr lang="en-US" sz="2000" dirty="0">
                <a:latin typeface="Bookman Old Style" panose="02050604050505020204" pitchFamily="18" charset="0"/>
                <a:ea typeface="Calibri" panose="020F0502020204030204" pitchFamily="34" charset="0"/>
                <a:cs typeface="Mangal" panose="02040503050203030202" pitchFamily="18" charset="0"/>
              </a:rPr>
              <a:t>following the guidelines by Cruzes and </a:t>
            </a:r>
            <a:r>
              <a:rPr lang="en-US" sz="2000" dirty="0" err="1">
                <a:latin typeface="Bookman Old Style" panose="02050604050505020204" pitchFamily="18" charset="0"/>
                <a:ea typeface="Calibri" panose="020F0502020204030204" pitchFamily="34" charset="0"/>
                <a:cs typeface="Mangal" panose="02040503050203030202" pitchFamily="18" charset="0"/>
              </a:rPr>
              <a:t>Dyba</a:t>
            </a:r>
            <a:r>
              <a:rPr lang="en-US" sz="2000" dirty="0">
                <a:latin typeface="Bookman Old Style" panose="02050604050505020204" pitchFamily="18" charset="0"/>
                <a:ea typeface="Calibri" panose="020F0502020204030204" pitchFamily="34" charset="0"/>
                <a:cs typeface="Mangal" panose="02040503050203030202" pitchFamily="18" charset="0"/>
              </a:rPr>
              <a:t> using </a:t>
            </a:r>
            <a:r>
              <a:rPr lang="en-US" sz="2000" dirty="0" err="1">
                <a:latin typeface="Bookman Old Style" panose="02050604050505020204" pitchFamily="18" charset="0"/>
                <a:ea typeface="Calibri" panose="020F0502020204030204" pitchFamily="34" charset="0"/>
                <a:cs typeface="Mangal" panose="02040503050203030202" pitchFamily="18" charset="0"/>
              </a:rPr>
              <a:t>NVivo</a:t>
            </a:r>
            <a:r>
              <a:rPr lang="en-US" sz="2000" dirty="0">
                <a:latin typeface="Bookman Old Style" panose="02050604050505020204" pitchFamily="18" charset="0"/>
                <a:ea typeface="Calibri" panose="020F0502020204030204" pitchFamily="34" charset="0"/>
                <a:cs typeface="Mangal" panose="02040503050203030202" pitchFamily="18" charset="0"/>
              </a:rPr>
              <a:t> 11 as a supporting tool.</a:t>
            </a: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048492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APPROACH</a:t>
            </a:r>
            <a:endParaRPr lang="en-GB" sz="2800" b="1" dirty="0"/>
          </a:p>
        </p:txBody>
      </p:sp>
      <p:sp>
        <p:nvSpPr>
          <p:cNvPr id="5" name="TextBox 4"/>
          <p:cNvSpPr txBox="1"/>
          <p:nvPr/>
        </p:nvSpPr>
        <p:spPr>
          <a:xfrm>
            <a:off x="0" y="2422357"/>
            <a:ext cx="12192000" cy="3385542"/>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An existing gamification approach was used that included the studies following an existing gamification framework that was proposed by someone else</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A psychological approach was adapted as a gamification approach that included the normal work-environment that tailored motivational or inspirational theories to gamify an existing software</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A new gamification approach was proposed, designed and followed that included studies that designed their own structured and step-by-step methodology to gamify an existing software as well as in-production software.</a:t>
            </a: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099183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78569"/>
            <a:ext cx="10427368" cy="523220"/>
          </a:xfrm>
          <a:prstGeom prst="rect">
            <a:avLst/>
          </a:prstGeom>
          <a:noFill/>
        </p:spPr>
        <p:txBody>
          <a:bodyPr wrap="square" rtlCol="0">
            <a:spAutoFit/>
          </a:bodyPr>
          <a:lstStyle/>
          <a:p>
            <a:pPr algn="just"/>
            <a:r>
              <a:rPr lang="en-GB" sz="2800" b="1" dirty="0" smtClean="0"/>
              <a:t> METHODS AND RESULTS</a:t>
            </a:r>
            <a:endParaRPr lang="en-GB" sz="2800" b="1" dirty="0"/>
          </a:p>
        </p:txBody>
      </p:sp>
      <p:sp>
        <p:nvSpPr>
          <p:cNvPr id="5" name="TextBox 4"/>
          <p:cNvSpPr txBox="1"/>
          <p:nvPr/>
        </p:nvSpPr>
        <p:spPr>
          <a:xfrm>
            <a:off x="0" y="2422357"/>
            <a:ext cx="12192000" cy="1409617"/>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This research paper has firstly presented the software architecture and its main components</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r>
              <a:rPr lang="en-US" sz="2000" dirty="0">
                <a:latin typeface="Bookman Old Style" panose="02050604050505020204" pitchFamily="18" charset="0"/>
                <a:ea typeface="Calibri" panose="020F0502020204030204" pitchFamily="34" charset="0"/>
                <a:cs typeface="Mangal" panose="02040503050203030202" pitchFamily="18" charset="0"/>
              </a:rPr>
              <a:t> </a:t>
            </a:r>
            <a:r>
              <a:rPr lang="en-US" sz="2000" dirty="0" smtClean="0">
                <a:latin typeface="Bookman Old Style" panose="02050604050505020204" pitchFamily="18" charset="0"/>
                <a:ea typeface="Calibri" panose="020F0502020204030204" pitchFamily="34" charset="0"/>
                <a:cs typeface="Mangal" panose="02040503050203030202" pitchFamily="18" charset="0"/>
              </a:rPr>
              <a:t>the gamification engine and the gamification model.</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pic>
        <p:nvPicPr>
          <p:cNvPr id="6" name="Picture 5"/>
          <p:cNvPicPr/>
          <p:nvPr/>
        </p:nvPicPr>
        <p:blipFill>
          <a:blip r:embed="rId2"/>
          <a:stretch>
            <a:fillRect/>
          </a:stretch>
        </p:blipFill>
        <p:spPr>
          <a:xfrm>
            <a:off x="9123696" y="2791490"/>
            <a:ext cx="2914650" cy="236156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0" y="3417917"/>
            <a:ext cx="8970043" cy="3056221"/>
          </a:xfrm>
          <a:prstGeom prst="rect">
            <a:avLst/>
          </a:prstGeom>
          <a:noFill/>
        </p:spPr>
        <p:txBody>
          <a:bodyPr wrap="square" rtlCol="0">
            <a:spAutoFit/>
          </a:bodyPr>
          <a:lstStyle/>
          <a:p>
            <a:pPr marL="800100" indent="-342900" algn="just">
              <a:lnSpc>
                <a:spcPct val="107000"/>
              </a:lnSpc>
              <a:spcAft>
                <a:spcPts val="0"/>
              </a:spcAft>
              <a:buFont typeface="Wingdings" panose="05000000000000000000" pitchFamily="2" charset="2"/>
              <a:buChar char="Ø"/>
            </a:pPr>
            <a:r>
              <a:rPr lang="en-US" sz="2000" dirty="0">
                <a:latin typeface="Bookman Old Style" panose="02050604050505020204" pitchFamily="18" charset="0"/>
                <a:ea typeface="Calibri" panose="020F0502020204030204" pitchFamily="34" charset="0"/>
                <a:cs typeface="Mangal" panose="02040503050203030202" pitchFamily="18" charset="0"/>
              </a:rPr>
              <a:t>The gamification engine is the central element of the architecture, since it receives all the </a:t>
            </a:r>
            <a:r>
              <a:rPr lang="en-US" sz="2000" dirty="0" err="1">
                <a:latin typeface="Bookman Old Style" panose="02050604050505020204" pitchFamily="18" charset="0"/>
                <a:ea typeface="Calibri" panose="020F0502020204030204" pitchFamily="34" charset="0"/>
                <a:cs typeface="Mangal" panose="02040503050203030202" pitchFamily="18" charset="0"/>
              </a:rPr>
              <a:t>behaviours</a:t>
            </a:r>
            <a:r>
              <a:rPr lang="en-US" sz="2000" dirty="0">
                <a:latin typeface="Bookman Old Style" panose="02050604050505020204" pitchFamily="18" charset="0"/>
                <a:ea typeface="Calibri" panose="020F0502020204030204" pitchFamily="34" charset="0"/>
                <a:cs typeface="Mangal" panose="02040503050203030202" pitchFamily="18" charset="0"/>
              </a:rPr>
              <a:t> carries out by the software engineer, and evaluates them</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r>
              <a:rPr lang="en-US" sz="2000" dirty="0" smtClean="0">
                <a:latin typeface="Bookman Old Style" panose="02050604050505020204" pitchFamily="18" charset="0"/>
                <a:ea typeface="Calibri" panose="020F0502020204030204" pitchFamily="34" charset="0"/>
                <a:cs typeface="Mangal" panose="02040503050203030202" pitchFamily="18" charset="0"/>
              </a:rPr>
              <a:t>The </a:t>
            </a:r>
            <a:r>
              <a:rPr lang="en-US" sz="2000" dirty="0">
                <a:latin typeface="Bookman Old Style" panose="02050604050505020204" pitchFamily="18" charset="0"/>
                <a:ea typeface="Calibri" panose="020F0502020204030204" pitchFamily="34" charset="0"/>
                <a:cs typeface="Mangal" panose="02040503050203030202" pitchFamily="18" charset="0"/>
              </a:rPr>
              <a:t>engine provides an integration REST API that allows any other tools to communicate with it</a:t>
            </a:r>
            <a:r>
              <a:rPr lang="en-US" sz="2000" dirty="0" smtClean="0">
                <a:latin typeface="Bookman Old Style" panose="02050604050505020204" pitchFamily="18" charset="0"/>
                <a:ea typeface="Calibri" panose="020F0502020204030204" pitchFamily="34" charset="0"/>
                <a:cs typeface="Mangal" panose="02040503050203030202" pitchFamily="18" charset="0"/>
              </a:rPr>
              <a:t>.</a:t>
            </a: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endParaRPr lang="en-US" sz="2000" dirty="0">
              <a:effectLst/>
              <a:latin typeface="Bookman Old Style" panose="02050604050505020204" pitchFamily="18" charset="0"/>
              <a:ea typeface="Calibri" panose="020F0502020204030204" pitchFamily="34" charset="0"/>
              <a:cs typeface="Mangal" panose="02040503050203030202" pitchFamily="18" charset="0"/>
            </a:endParaRPr>
          </a:p>
          <a:p>
            <a:pPr marL="800100" indent="-342900" algn="just">
              <a:lnSpc>
                <a:spcPct val="107000"/>
              </a:lnSpc>
              <a:spcAft>
                <a:spcPts val="0"/>
              </a:spcAft>
              <a:buFont typeface="Wingdings" panose="05000000000000000000" pitchFamily="2" charset="2"/>
              <a:buChar char="Ø"/>
            </a:pPr>
            <a:endParaRPr lang="en-GB" sz="2000" dirty="0">
              <a:effectLst/>
              <a:latin typeface="Bookman Old Style" panose="02050604050505020204" pitchFamily="18" charset="0"/>
              <a:ea typeface="Calibri" panose="020F0502020204030204" pitchFamily="34" charset="0"/>
              <a:cs typeface="Mangal" panose="02040503050203030202" pitchFamily="18" charset="0"/>
            </a:endParaRPr>
          </a:p>
        </p:txBody>
      </p:sp>
      <p:sp>
        <p:nvSpPr>
          <p:cNvPr id="10" name="TextBox 9"/>
          <p:cNvSpPr txBox="1"/>
          <p:nvPr/>
        </p:nvSpPr>
        <p:spPr>
          <a:xfrm>
            <a:off x="8970043" y="5153055"/>
            <a:ext cx="3221957" cy="1323439"/>
          </a:xfrm>
          <a:prstGeom prst="rect">
            <a:avLst/>
          </a:prstGeom>
          <a:noFill/>
        </p:spPr>
        <p:txBody>
          <a:bodyPr wrap="square" rtlCol="0">
            <a:spAutoFit/>
          </a:bodyPr>
          <a:lstStyle/>
          <a:p>
            <a:pPr algn="ctr"/>
            <a:r>
              <a:rPr lang="en-GB" sz="2000" b="1" dirty="0" smtClean="0">
                <a:latin typeface="Bookman Old Style" panose="02050604050505020204" pitchFamily="18" charset="0"/>
              </a:rPr>
              <a:t>FIGURE:</a:t>
            </a:r>
          </a:p>
          <a:p>
            <a:pPr algn="just"/>
            <a:r>
              <a:rPr lang="en-GB" sz="2000" b="1" dirty="0" smtClean="0">
                <a:latin typeface="Bookman Old Style" panose="02050604050505020204" pitchFamily="18" charset="0"/>
              </a:rPr>
              <a:t>High level view of the software architecture for gamification.</a:t>
            </a:r>
            <a:endParaRPr lang="en-GB" sz="2000" b="1" dirty="0">
              <a:latin typeface="Bookman Old Style" panose="02050604050505020204" pitchFamily="18" charset="0"/>
            </a:endParaRPr>
          </a:p>
        </p:txBody>
      </p:sp>
    </p:spTree>
    <p:extLst>
      <p:ext uri="{BB962C8B-B14F-4D97-AF65-F5344CB8AC3E}">
        <p14:creationId xmlns:p14="http://schemas.microsoft.com/office/powerpoint/2010/main" val="12660352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88</TotalTime>
  <Words>1241</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Mangal</vt:lpstr>
      <vt:lpstr>Trebuchet MS</vt:lpstr>
      <vt:lpstr>Wingdings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Subhojit Ghimire</dc:creator>
  <cp:lastModifiedBy>Subhojit Ghimire</cp:lastModifiedBy>
  <cp:revision>149</cp:revision>
  <dcterms:created xsi:type="dcterms:W3CDTF">2021-12-07T06:18:24Z</dcterms:created>
  <dcterms:modified xsi:type="dcterms:W3CDTF">2021-12-12T04:53:07Z</dcterms:modified>
</cp:coreProperties>
</file>