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mysql.com/support/supportedplatforms/cluste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r.wikipedia.org/wiki/Base_de_donn&#233;es" TargetMode="External"/><Relationship Id="rId4" Type="http://schemas.openxmlformats.org/officeDocument/2006/relationships/hyperlink" Target="https://fr.wikipedia.org/wiki/MySQL" TargetMode="External"/><Relationship Id="rId5" Type="http://schemas.openxmlformats.org/officeDocument/2006/relationships/hyperlink" Target="https://fr.wikipedia.org/wiki/Grappe_de_serveu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4800">
                <a:latin typeface="Arial"/>
                <a:ea typeface="Arial"/>
                <a:cs typeface="Arial"/>
                <a:sym typeface="Arial"/>
              </a:rPr>
              <a:t>MYSQL CLUSTER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>
                <a:latin typeface="Arial"/>
                <a:ea typeface="Arial"/>
                <a:cs typeface="Arial"/>
                <a:sym typeface="Arial"/>
              </a:rPr>
              <a:t>SMB214 - 2016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98100" y="3326925"/>
            <a:ext cx="3468899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100">
                <a:solidFill>
                  <a:srgbClr val="FFFFFF"/>
                </a:solidFill>
              </a:rPr>
              <a:t>Ghina Chafic Dhayne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4103" l="2611" r="1391" t="3688"/>
          <a:stretch/>
        </p:blipFill>
        <p:spPr>
          <a:xfrm>
            <a:off x="0" y="2095775"/>
            <a:ext cx="6209175" cy="271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5" name="Shape 165"/>
          <p:cNvSpPr txBox="1"/>
          <p:nvPr/>
        </p:nvSpPr>
        <p:spPr>
          <a:xfrm>
            <a:off x="0" y="0"/>
            <a:ext cx="9144000" cy="20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/>
              <a:t>Mysql cluster enregistre les tables dans les noeuds des données. Il peut faire accès à une base de donnée via SQL (clé/valeur;requête relationnel complexe) ou NoSQL;Où la librairie de mysql cluster est integrée dans l’application pour fournir un accès direct aux noeuds de données sans passer par une couche SQL. Ceux-ci inclus: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709325" y="2450700"/>
            <a:ext cx="22998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-Node.js/Javascript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-Memcached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-Java/JPA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-HTML/Rest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-C++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209175" y="3027425"/>
            <a:ext cx="445799" cy="3936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Concepts de MySQL Cluster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Réplication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Horizontal Data Partitioning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Stockage Hybride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de point unique de défaillance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ils_3_300.jp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500" y="1437475"/>
            <a:ext cx="2092224" cy="278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_214x170.632996146_6zgl.jp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600" y="1612925"/>
            <a:ext cx="1892420" cy="150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" type="body"/>
          </p:nvPr>
        </p:nvSpPr>
        <p:spPr>
          <a:xfrm>
            <a:off x="368300" y="1248725"/>
            <a:ext cx="8520600" cy="9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Cluster / Réplication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xcgoxzkoi.png"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925" y="2110314"/>
            <a:ext cx="1292700" cy="7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6076900" y="1612925"/>
            <a:ext cx="5436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368300" y="4312050"/>
            <a:ext cx="5661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Sont couramment mariés.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127275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Réplication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0" y="1012750"/>
            <a:ext cx="9144000" cy="386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Définition</a:t>
            </a:r>
            <a:r>
              <a:rPr b="1" lang="en" sz="2400" u="sng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réplication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un processus de partage d'informations pour assurer la cohérence de données entre plusieurs sources de données redondantes.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Objectif: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 de faciliter l’accès aux données en augmentant la disponibilité, améliorer la fiabilité et la tolérance aux pannes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57325" y="62025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Réplication Synchrone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0" y="610050"/>
            <a:ext cx="9144000" cy="42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réplication synchrone signifie que la copie des informations se fait en temps réel.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Elle nécessite des moyens beaucoup plus coûteux que l'asynchrone, en raison principalement de la bande passante nécessaire pour assurer un échange parfait entre les différents serveurs d'un réseau.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Chaque transaction soit dupliquée avant que toute autre transaction soit enregistrée, ce qui peut engendrer des délais de réponse en cas d'éloignement des serveurs.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Réplication Asynchrone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0" y="532100"/>
            <a:ext cx="9144000" cy="435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&amp; Forward.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réplication asynchrone c'est toute la base de données qui est copiée d'un endroit à un autre.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 flexible que la réplication synchrone, les opérations sur les données sont très rapides puisqu’une requête n’est pas immediatement deployée.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solutions asynchrones sont donc privilégiées par les entreprises dont l'exigence en "temps réel" et en continuité de service est réduite.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75100"/>
            <a:ext cx="8832299" cy="465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Quatre modèles de réplication 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Réplication asymétrique (maître/esclave) avec propagation asynchrone 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Réplication asymétrique (maître/esclave) avec propagation synchrone 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Réplication symétrique ou Peer-to-peer (update everywhere) avec propagation asynchrone  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Réplication symétrique avec propagation synchrone.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5" y="2457700"/>
            <a:ext cx="5937149" cy="2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Réplication synchrone asymétrique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-59875" y="412125"/>
            <a:ext cx="9069000" cy="222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modification sur le site primaire sera propagée aux sites secondaires à l’aide par exemple d’un trigger sur la table modifiée. La table est modifiée en temps réel sur les autres sites, ces modifications faisant partis de la transaction.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 le type utilisé par MySQL Cluster.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5" y="2338025"/>
            <a:ext cx="6321650" cy="22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type="title"/>
          </p:nvPr>
        </p:nvSpPr>
        <p:spPr>
          <a:xfrm>
            <a:off x="311700" y="185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Réplication synchrone symétrique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0" y="475325"/>
            <a:ext cx="9144000" cy="17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ce cas, il n’y a pas de table maître, mais chaque table possède ses triggers, déclenchés lors d’une modification.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D’autre part, les triggers doivent différencier les mises à jour issues d’une réplication des mises à jour de requête directes.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54475"/>
            <a:ext cx="5723474" cy="28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type="title"/>
          </p:nvPr>
        </p:nvSpPr>
        <p:spPr>
          <a:xfrm>
            <a:off x="311700" y="1135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Réplication asynchrone asymétrique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6275" y="659725"/>
            <a:ext cx="9097800" cy="16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mises à jour sont stockées dans une file d’attente et ne seront propagées que lors d’un déclenchement programmé.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7635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4800">
                <a:latin typeface="Arial"/>
                <a:ea typeface="Arial"/>
                <a:cs typeface="Arial"/>
                <a:sym typeface="Arial"/>
              </a:rPr>
              <a:t>HISTOIRE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50" y="1924900"/>
            <a:ext cx="5736824" cy="28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title"/>
          </p:nvPr>
        </p:nvSpPr>
        <p:spPr>
          <a:xfrm>
            <a:off x="311700" y="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Réplication asynchrone symétrique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0" y="607800"/>
            <a:ext cx="9389400" cy="13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Toute modification sur toute table de toute base est stockée dans une file pour être rejouée ultérieurement.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Horizontal Data Partitioning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0" y="555675"/>
            <a:ext cx="9144000" cy="43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données des tables NDB sont automatiquement distribuées sur l'ensemble des noeuds de données du système(datanode) en blocs de lignes.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Ceci est effectué par un algorithme de hashage basé sur la clef primaire de la table et est transparente pour l'application qui l'utilise.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57" name="Shape 257"/>
          <p:cNvGrpSpPr/>
          <p:nvPr/>
        </p:nvGrpSpPr>
        <p:grpSpPr>
          <a:xfrm>
            <a:off x="1481701" y="452160"/>
            <a:ext cx="6057708" cy="3293890"/>
            <a:chOff x="509650" y="1792225"/>
            <a:chExt cx="5670950" cy="2960002"/>
          </a:xfrm>
        </p:grpSpPr>
        <p:grpSp>
          <p:nvGrpSpPr>
            <p:cNvPr id="258" name="Shape 258"/>
            <p:cNvGrpSpPr/>
            <p:nvPr/>
          </p:nvGrpSpPr>
          <p:grpSpPr>
            <a:xfrm>
              <a:off x="509650" y="1985625"/>
              <a:ext cx="2273025" cy="2766602"/>
              <a:chOff x="0" y="1985625"/>
              <a:chExt cx="2273025" cy="2766602"/>
            </a:xfrm>
          </p:grpSpPr>
          <p:pic>
            <p:nvPicPr>
              <p:cNvPr descr="fig2_14.gif" id="259" name="Shape 259"/>
              <p:cNvPicPr preferRelativeResize="0"/>
              <p:nvPr/>
            </p:nvPicPr>
            <p:blipFill rotWithShape="1">
              <a:blip r:embed="rId3">
                <a:alphaModFix/>
              </a:blip>
              <a:srcRect b="51872" l="0" r="73822" t="14830"/>
              <a:stretch/>
            </p:blipFill>
            <p:spPr>
              <a:xfrm>
                <a:off x="0" y="1985625"/>
                <a:ext cx="2273025" cy="18593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fig2_14.gif" id="260" name="Shape 260"/>
              <p:cNvPicPr preferRelativeResize="0"/>
              <p:nvPr/>
            </p:nvPicPr>
            <p:blipFill rotWithShape="1">
              <a:blip r:embed="rId3">
                <a:alphaModFix/>
              </a:blip>
              <a:srcRect b="66613" l="4255" r="73820" t="17152"/>
              <a:stretch/>
            </p:blipFill>
            <p:spPr>
              <a:xfrm>
                <a:off x="367978" y="3845019"/>
                <a:ext cx="1905035" cy="907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fig2_14.gif" id="261" name="Shape 261"/>
            <p:cNvPicPr preferRelativeResize="0"/>
            <p:nvPr/>
          </p:nvPicPr>
          <p:blipFill rotWithShape="1">
            <a:blip r:embed="rId3">
              <a:alphaModFix/>
            </a:blip>
            <a:srcRect b="62791" l="53529" r="28031" t="28162"/>
            <a:stretch/>
          </p:blipFill>
          <p:spPr>
            <a:xfrm>
              <a:off x="4570125" y="4160400"/>
              <a:ext cx="1555526" cy="49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g2_14.gif" id="262" name="Shape 262"/>
            <p:cNvPicPr preferRelativeResize="0"/>
            <p:nvPr/>
          </p:nvPicPr>
          <p:blipFill rotWithShape="1">
            <a:blip r:embed="rId3">
              <a:alphaModFix/>
            </a:blip>
            <a:srcRect b="79381" l="53137" r="28630" t="1870"/>
            <a:stretch/>
          </p:blipFill>
          <p:spPr>
            <a:xfrm>
              <a:off x="4625075" y="1792225"/>
              <a:ext cx="1555525" cy="102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Shape 263"/>
            <p:cNvSpPr/>
            <p:nvPr/>
          </p:nvSpPr>
          <p:spPr>
            <a:xfrm>
              <a:off x="3150250" y="1957937"/>
              <a:ext cx="1027200" cy="10287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1155CC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 flipH="1" rot="10800000">
              <a:off x="3162800" y="3671050"/>
              <a:ext cx="1027200" cy="10287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1155CC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2934050" y="3085175"/>
              <a:ext cx="30294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/>
                <a:t>Horizontalement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4294967295" type="title"/>
          </p:nvPr>
        </p:nvSpPr>
        <p:spPr>
          <a:xfrm>
            <a:off x="311700" y="70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Stockage Hybride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descr="cluster-replication-overview.png"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49" y="678050"/>
            <a:ext cx="7805126" cy="43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1268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Pas de point unique de défaillance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0" y="734675"/>
            <a:ext cx="9144000" cy="20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supposant que le cluster soit configuré correctement, chaque nœud, système ou partie matérielle peut tomber en panne sans altérer la disponibilité du cluster.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0" name="Shape 280"/>
          <p:cNvSpPr/>
          <p:nvPr/>
        </p:nvSpPr>
        <p:spPr>
          <a:xfrm>
            <a:off x="1235425" y="2612050"/>
            <a:ext cx="5124600" cy="2039147"/>
          </a:xfrm>
          <a:prstGeom prst="cloud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 rot="-661470">
            <a:off x="1416918" y="3291913"/>
            <a:ext cx="4629535" cy="679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FF"/>
                </a:solidFill>
                <a:latin typeface="Impact"/>
                <a:ea typeface="Impact"/>
                <a:cs typeface="Impact"/>
                <a:sym typeface="Impact"/>
              </a:rPr>
              <a:t>Disponibilité 99.99999%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ctr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4800">
                <a:latin typeface="Arial"/>
                <a:ea typeface="Arial"/>
                <a:cs typeface="Arial"/>
                <a:sym typeface="Arial"/>
              </a:rPr>
              <a:t>Configuration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Installation et Configuration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0" y="541650"/>
            <a:ext cx="9408300" cy="436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Avant tout, il faut telecharger</a:t>
            </a:r>
            <a:r>
              <a:rPr b="1" i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“mysql cluster 7.4.9”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vous ne savez pas votre OS: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Sous Linux, il suffit de taper sur votre terminal : </a:t>
            </a:r>
            <a:r>
              <a:rPr b="1" i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uname -a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lors de la reponse , vous pouvez telecharger la version compatible avec votre ordinateur.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Sous Windows, il suffit de taper sur votre terminal : </a:t>
            </a:r>
            <a:r>
              <a:rPr b="1" i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</a:t>
            </a: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Auto- installer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25350" y="521425"/>
            <a:ext cx="9093300" cy="44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Dès la version 7.3, MySQL Cluster peut être ouvrir en GUI dans le navigateur.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Sous Windows : double click sur “setup.bat”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Sous Linux: bin/ndb_setup.py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savoir les systèmes d’exploitation qui sont compatibles avec auto-installer, il faut consulter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" sz="2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lien</a:t>
            </a:r>
            <a:r>
              <a:rPr lang="en" sz="2900">
                <a:latin typeface="Arial"/>
                <a:ea typeface="Arial"/>
                <a:cs typeface="Arial"/>
                <a:sym typeface="Arial"/>
              </a:rPr>
              <a:t> 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MySQL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475" y="919075"/>
            <a:ext cx="3350100" cy="41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311700" y="181125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Modèle Relationnel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0" y="723675"/>
            <a:ext cx="3350100" cy="425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 été défini par l'informaticien britannique d'IBM.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Est utilisé dans la grande majorité des bases de données.</a:t>
            </a:r>
          </a:p>
        </p:txBody>
      </p:sp>
      <p:pic>
        <p:nvPicPr>
          <p:cNvPr descr="edgarcodd.jpg"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100" y="1158325"/>
            <a:ext cx="2228375" cy="3275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557175" y="796775"/>
            <a:ext cx="3392700" cy="41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une </a:t>
            </a:r>
            <a:r>
              <a:rPr b="1" lang="en" sz="3000"/>
              <a:t>BDR </a:t>
            </a:r>
            <a:r>
              <a:rPr lang="en" sz="3000"/>
              <a:t>c’est où l'information est organisée dans des tableaux à deux dimensions appelés des </a:t>
            </a:r>
            <a:r>
              <a:rPr i="1" lang="en" sz="3000"/>
              <a:t>relations </a:t>
            </a:r>
            <a:r>
              <a:rPr lang="en" sz="3000"/>
              <a:t>ou </a:t>
            </a:r>
            <a:r>
              <a:rPr i="1" lang="en" sz="3000"/>
              <a:t>tables.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177400" y="4969525"/>
            <a:ext cx="6263400" cy="73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-87000" y="0"/>
            <a:ext cx="92309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Les exigences de base de données d'aujourd'hui: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1" name="Shape 111"/>
          <p:cNvSpPr txBox="1"/>
          <p:nvPr/>
        </p:nvSpPr>
        <p:spPr>
          <a:xfrm>
            <a:off x="257900" y="886875"/>
            <a:ext cx="26141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/>
              <a:t>Évolutivité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57900" y="1559900"/>
            <a:ext cx="23679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/>
              <a:t>Temps réel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57900" y="2214750"/>
            <a:ext cx="2004600" cy="46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/>
              <a:t>Fiabilité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57900" y="2819200"/>
            <a:ext cx="20046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/>
              <a:t>Rapidité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57900" y="3403725"/>
            <a:ext cx="2532299" cy="46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/>
              <a:t>Disponibilité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57900" y="4043400"/>
            <a:ext cx="5213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/>
              <a:t>Agilité et Simplicité d'utilisation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4800">
                <a:latin typeface="Arial"/>
                <a:ea typeface="Arial"/>
                <a:cs typeface="Arial"/>
                <a:sym typeface="Arial"/>
              </a:rPr>
              <a:t>MySQL CLUSTER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Le Mot CLUSTER: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0" y="739450"/>
            <a:ext cx="9144000" cy="379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réseau et système, un </a:t>
            </a: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est une grappe de serveurs.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est pour désigner un bloc (disque dur).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calcul distribué, le </a:t>
            </a: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est un système informatique composé d'unités de calcul.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Beowulf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5115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MYSQL CLUSTER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0" y="506725"/>
            <a:ext cx="9144000" cy="439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 partir de la version 5.1.25 de MySQL Server, les binaires de MySQL Cluster ne feront plus partis du package.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 la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base de données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distribuée de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MySQL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Elle est capable grâce au moteur de stockage de gérer une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grappe de serveurs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complète.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Grappe est donc un ‘groupe de serveurs’ indépendants fonctionnant comme un seul et même système.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★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cluster permet de fiabiliser un système.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42" name="Shape 142"/>
          <p:cNvGrpSpPr/>
          <p:nvPr/>
        </p:nvGrpSpPr>
        <p:grpSpPr>
          <a:xfrm>
            <a:off x="1783650" y="721738"/>
            <a:ext cx="6076950" cy="3178009"/>
            <a:chOff x="1761900" y="715538"/>
            <a:chExt cx="6076950" cy="3178009"/>
          </a:xfrm>
        </p:grpSpPr>
        <p:pic>
          <p:nvPicPr>
            <p:cNvPr id="143" name="Shape 143"/>
            <p:cNvPicPr preferRelativeResize="0"/>
            <p:nvPr/>
          </p:nvPicPr>
          <p:blipFill rotWithShape="1">
            <a:blip r:embed="rId3">
              <a:alphaModFix/>
            </a:blip>
            <a:srcRect b="0" l="0" r="0" t="18573"/>
            <a:stretch/>
          </p:blipFill>
          <p:spPr>
            <a:xfrm>
              <a:off x="1761900" y="1109147"/>
              <a:ext cx="6076950" cy="278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Shape 144"/>
            <p:cNvPicPr preferRelativeResize="0"/>
            <p:nvPr/>
          </p:nvPicPr>
          <p:blipFill rotWithShape="1">
            <a:blip r:embed="rId3">
              <a:alphaModFix/>
            </a:blip>
            <a:srcRect b="88489" l="0" r="0" t="0"/>
            <a:stretch/>
          </p:blipFill>
          <p:spPr>
            <a:xfrm>
              <a:off x="1761900" y="715538"/>
              <a:ext cx="6076950" cy="393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Shape 145"/>
          <p:cNvSpPr txBox="1"/>
          <p:nvPr/>
        </p:nvSpPr>
        <p:spPr>
          <a:xfrm>
            <a:off x="489350" y="87000"/>
            <a:ext cx="82751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FF"/>
                </a:solidFill>
              </a:rPr>
              <a:t>Qui utilise MySQL Cluster aujourd'hui?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3958200"/>
            <a:ext cx="6872400" cy="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Déploient MySQL Cluster dans des applications Web, en nuage et mobiles extrêmement exigeantes.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127275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Architecture MySQL Cluster</a:t>
            </a:r>
          </a:p>
        </p:txBody>
      </p:sp>
      <p:pic>
        <p:nvPicPr>
          <p:cNvPr descr="mysql_cluster_ndb.jpg" id="152" name="Shape 152"/>
          <p:cNvPicPr preferRelativeResize="0"/>
          <p:nvPr/>
        </p:nvPicPr>
        <p:blipFill rotWithShape="1">
          <a:blip r:embed="rId3">
            <a:alphaModFix/>
          </a:blip>
          <a:srcRect b="6741" l="4139" r="3872" t="3604"/>
          <a:stretch/>
        </p:blipFill>
        <p:spPr>
          <a:xfrm>
            <a:off x="0" y="921012"/>
            <a:ext cx="4468199" cy="330148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0" y="4284425"/>
            <a:ext cx="87755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 u="sng"/>
              <a:t>Data Nodes:</a:t>
            </a:r>
            <a:r>
              <a:rPr lang="en" sz="2200"/>
              <a:t> ces nœuds contiennent les données des tables NDB.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006725" y="1177700"/>
            <a:ext cx="6002399" cy="74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 u="sng"/>
              <a:t>SQL nodes:</a:t>
            </a:r>
            <a:r>
              <a:rPr lang="en" sz="2200"/>
              <a:t> Il se connecte aux Data nodes pour le stockage et la lecture des données.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4566000" y="2369421"/>
            <a:ext cx="4468200" cy="74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utilisé pour la configuration et la supervision du cluster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468200" y="2675050"/>
            <a:ext cx="97800" cy="869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468200" y="2528250"/>
            <a:ext cx="97800" cy="869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