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tif" ContentType="image/tiff"/>
  <Override PartName="/ppt/media/image9.tif" ContentType="image/tiff"/>
  <Override PartName="/ppt/media/image6.png" ContentType="image/png"/>
  <Override PartName="/ppt/media/image7.png" ContentType="image/png"/>
  <Override PartName="/ppt/media/image8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507828-5D4E-43C6-A6F3-4E729AE19A2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074757-D940-4069-BF59-F804365027D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410752-0573-4F34-9A5D-28F188D6A0E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55DD7E-36A5-45E4-8DA8-B78C7909F30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NetFPGA Summer School 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MACSec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523880" y="4121640"/>
            <a:ext cx="9143640" cy="246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Bogdan Deac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Digilent Inc.*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Tobias Rosenkranz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quapona Technologies GmbH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Joern Hoffmann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quapona Technologies GmbH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*Student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 - State Transition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97200" y="1982160"/>
            <a:ext cx="1317600" cy="5104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791160" y="3149640"/>
            <a:ext cx="1129320" cy="92736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4356000" y="2493000"/>
            <a:ext cx="360" cy="656280"/>
          </a:xfrm>
          <a:prstGeom prst="line">
            <a:avLst/>
          </a:prstGeom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5"/>
          <p:cNvSpPr/>
          <p:nvPr/>
        </p:nvSpPr>
        <p:spPr>
          <a:xfrm>
            <a:off x="4356000" y="4077000"/>
            <a:ext cx="360" cy="743400"/>
          </a:xfrm>
          <a:prstGeom prst="line">
            <a:avLst/>
          </a:prstGeom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3744360" y="4592520"/>
            <a:ext cx="1223280" cy="51984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3791160" y="5738400"/>
            <a:ext cx="1129320" cy="92736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8"/>
          <p:cNvSpPr/>
          <p:nvPr/>
        </p:nvSpPr>
        <p:spPr>
          <a:xfrm>
            <a:off x="4356000" y="5112720"/>
            <a:ext cx="0" cy="625320"/>
          </a:xfrm>
          <a:prstGeom prst="line">
            <a:avLst/>
          </a:prstGeom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9"/>
          <p:cNvSpPr/>
          <p:nvPr/>
        </p:nvSpPr>
        <p:spPr>
          <a:xfrm>
            <a:off x="3556080" y="5840280"/>
            <a:ext cx="2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 flipV="1">
            <a:off x="4920840" y="4852080"/>
            <a:ext cx="46800" cy="1348920"/>
          </a:xfrm>
          <a:prstGeom prst="bentConnector3">
            <a:avLst>
              <a:gd name="adj1" fmla="val 585722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1"/>
          <p:cNvSpPr/>
          <p:nvPr/>
        </p:nvSpPr>
        <p:spPr>
          <a:xfrm>
            <a:off x="4869360" y="581220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4078080" y="401940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 flipV="1">
            <a:off x="4920840" y="3605760"/>
            <a:ext cx="14742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4"/>
          <p:cNvSpPr/>
          <p:nvPr/>
        </p:nvSpPr>
        <p:spPr>
          <a:xfrm>
            <a:off x="6395400" y="3141720"/>
            <a:ext cx="1129320" cy="92736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 flipV="1" rot="16200000">
            <a:off x="6636240" y="2816640"/>
            <a:ext cx="648360" cy="3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6"/>
          <p:cNvSpPr/>
          <p:nvPr/>
        </p:nvSpPr>
        <p:spPr>
          <a:xfrm>
            <a:off x="6637680" y="283284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6108480" y="4577760"/>
            <a:ext cx="1702800" cy="5104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ICV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 flipH="1">
            <a:off x="6959520" y="4069800"/>
            <a:ext cx="360" cy="5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9"/>
          <p:cNvSpPr/>
          <p:nvPr/>
        </p:nvSpPr>
        <p:spPr>
          <a:xfrm>
            <a:off x="6395400" y="5685840"/>
            <a:ext cx="1129320" cy="92736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 rot="10800000">
            <a:off x="6395400" y="6149880"/>
            <a:ext cx="286560" cy="1316160"/>
          </a:xfrm>
          <a:prstGeom prst="bentConnector3">
            <a:avLst>
              <a:gd name="adj1" fmla="val 179688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1"/>
          <p:cNvSpPr/>
          <p:nvPr/>
        </p:nvSpPr>
        <p:spPr>
          <a:xfrm>
            <a:off x="6108480" y="580248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2"/>
          <p:cNvSpPr/>
          <p:nvPr/>
        </p:nvSpPr>
        <p:spPr>
          <a:xfrm>
            <a:off x="8325000" y="3158280"/>
            <a:ext cx="1129320" cy="92736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3"/>
          <p:cNvSpPr/>
          <p:nvPr/>
        </p:nvSpPr>
        <p:spPr>
          <a:xfrm flipH="1">
            <a:off x="6959520" y="5088600"/>
            <a:ext cx="360" cy="59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4"/>
          <p:cNvSpPr/>
          <p:nvPr/>
        </p:nvSpPr>
        <p:spPr>
          <a:xfrm>
            <a:off x="6673320" y="400176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5"/>
          <p:cNvSpPr/>
          <p:nvPr/>
        </p:nvSpPr>
        <p:spPr>
          <a:xfrm flipV="1">
            <a:off x="7525080" y="4086000"/>
            <a:ext cx="1364400" cy="20635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6"/>
          <p:cNvSpPr/>
          <p:nvPr/>
        </p:nvSpPr>
        <p:spPr>
          <a:xfrm>
            <a:off x="4920840" y="327024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7"/>
          <p:cNvSpPr/>
          <p:nvPr/>
        </p:nvSpPr>
        <p:spPr>
          <a:xfrm>
            <a:off x="7484760" y="574308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8"/>
          <p:cNvSpPr/>
          <p:nvPr/>
        </p:nvSpPr>
        <p:spPr>
          <a:xfrm flipV="1" rot="16200000">
            <a:off x="7794000" y="2062080"/>
            <a:ext cx="920520" cy="12704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9"/>
          <p:cNvSpPr/>
          <p:nvPr/>
        </p:nvSpPr>
        <p:spPr>
          <a:xfrm>
            <a:off x="6301440" y="1982160"/>
            <a:ext cx="1317600" cy="510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0"/>
          <p:cNvSpPr/>
          <p:nvPr/>
        </p:nvSpPr>
        <p:spPr>
          <a:xfrm>
            <a:off x="8591760" y="284580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1"/>
          <p:cNvSpPr/>
          <p:nvPr/>
        </p:nvSpPr>
        <p:spPr>
          <a:xfrm flipH="1">
            <a:off x="5014800" y="2237400"/>
            <a:ext cx="128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2"/>
          <p:cNvSpPr/>
          <p:nvPr/>
        </p:nvSpPr>
        <p:spPr>
          <a:xfrm>
            <a:off x="9748440" y="2001600"/>
            <a:ext cx="1317600" cy="510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3"/>
          <p:cNvSpPr/>
          <p:nvPr/>
        </p:nvSpPr>
        <p:spPr>
          <a:xfrm>
            <a:off x="9681120" y="3226680"/>
            <a:ext cx="3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4"/>
          <p:cNvSpPr/>
          <p:nvPr/>
        </p:nvSpPr>
        <p:spPr>
          <a:xfrm flipV="1" rot="16200000">
            <a:off x="7371720" y="-1033920"/>
            <a:ext cx="19080" cy="6050880"/>
          </a:xfrm>
          <a:prstGeom prst="bentConnector3">
            <a:avLst>
              <a:gd name="adj1" fmla="val 127200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5"/>
          <p:cNvSpPr/>
          <p:nvPr/>
        </p:nvSpPr>
        <p:spPr>
          <a:xfrm flipV="1">
            <a:off x="9454680" y="2511720"/>
            <a:ext cx="952200" cy="11091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6"/>
          <p:cNvSpPr/>
          <p:nvPr/>
        </p:nvSpPr>
        <p:spPr>
          <a:xfrm>
            <a:off x="1673280" y="2001600"/>
            <a:ext cx="1317600" cy="510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7"/>
          <p:cNvSpPr/>
          <p:nvPr/>
        </p:nvSpPr>
        <p:spPr>
          <a:xfrm rot="10800000">
            <a:off x="3791160" y="6202080"/>
            <a:ext cx="1474200" cy="391788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8"/>
          <p:cNvSpPr/>
          <p:nvPr/>
        </p:nvSpPr>
        <p:spPr>
          <a:xfrm flipH="1" flipV="1" rot="5400000">
            <a:off x="3333960" y="978840"/>
            <a:ext cx="19080" cy="2023560"/>
          </a:xfrm>
          <a:prstGeom prst="bentConnector3">
            <a:avLst>
              <a:gd name="adj1" fmla="val 127200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 -  Registers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reset_reg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Reset counters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Reset core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macsec_header_dbg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macsec_pkt_valid_reg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macsec_pkts_cnt_reg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other_pkts_cnt_reg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 - Test Program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run.py” file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NF test suite to send packets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and check registers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Craft and send packets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MACSec.py” file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Generator for MACSec Packets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with scapy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 - MACSec.py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4" name="Bild 4" descr=""/>
          <p:cNvPicPr/>
          <p:nvPr/>
        </p:nvPicPr>
        <p:blipFill>
          <a:blip r:embed="rId1"/>
          <a:stretch/>
        </p:blipFill>
        <p:spPr>
          <a:xfrm>
            <a:off x="2192400" y="1316520"/>
            <a:ext cx="7806600" cy="53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 (1)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familiar with: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NetFPGA Toolchain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Subsystem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Debugging with Vivado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Verilog and Python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IEEE 801.ae MACSec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7" name="Inhaltsplatzhalter 5" descr=""/>
          <p:cNvPicPr/>
          <p:nvPr/>
        </p:nvPicPr>
        <p:blipFill>
          <a:blip r:embed="rId1"/>
          <a:srcRect l="15259" t="0" r="0" b="0"/>
          <a:stretch/>
        </p:blipFill>
        <p:spPr>
          <a:xfrm>
            <a:off x="4870440" y="1825560"/>
            <a:ext cx="7321320" cy="48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 (2)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Packet detection and validation logic in Verilog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 layer with scapy in Python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cases in Python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Synthesizable and tested as simulation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0" name="Inhaltsplatzhalter 3" descr=""/>
          <p:cNvPicPr/>
          <p:nvPr/>
        </p:nvPicPr>
        <p:blipFill>
          <a:blip r:embed="rId1"/>
          <a:stretch/>
        </p:blipFill>
        <p:spPr>
          <a:xfrm>
            <a:off x="1333080" y="4703760"/>
            <a:ext cx="8957880" cy="18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1960" y="1709640"/>
            <a:ext cx="10515240" cy="1905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Thank you!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Bogdan Deac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bogdan.deac@digilent.ro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Tobias Rosenkranz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t.rosenkranz@quapona.com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Joern Hoffmann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j.hoffmann@quapona.com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Description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Description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22960" y="1828800"/>
            <a:ext cx="10881360" cy="193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Implement MACSec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Workflow: Verilog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Progress: coding and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ild 5" descr=""/>
          <p:cNvPicPr/>
          <p:nvPr/>
        </p:nvPicPr>
        <p:blipFill>
          <a:blip r:embed="rId1"/>
          <a:stretch/>
        </p:blipFill>
        <p:spPr>
          <a:xfrm>
            <a:off x="7398360" y="2716560"/>
            <a:ext cx="4613400" cy="345996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MACSec?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Encryption and authentication between two network interfaces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Secures network communication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Ideal for intermediate deep packet inspection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layer security addition (OSI layer 2)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transparently applied to the network stack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complex key distribution like in End-to-End security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MACSec Overview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7" name="Inhaltsplatzhalter 3" descr=""/>
          <p:cNvPicPr/>
          <p:nvPr/>
        </p:nvPicPr>
        <p:blipFill>
          <a:blip r:embed="rId1"/>
          <a:stretch/>
        </p:blipFill>
        <p:spPr>
          <a:xfrm>
            <a:off x="1942920" y="1519200"/>
            <a:ext cx="7642080" cy="456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 Overview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MACSec module is placed between the output port lookup and output queues.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Verilog Code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 packet logic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and status registers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Packet generation (scapy)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NetFPGA Test code for registers and packets (nftest)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IEEE 801.ae MACSec Packet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48160" y="1544040"/>
            <a:ext cx="2688480" cy="58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Packet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91720" y="2221560"/>
            <a:ext cx="1348200" cy="7477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Preamble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240280" y="2221560"/>
            <a:ext cx="117432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DST 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414960" y="2221560"/>
            <a:ext cx="119412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SRC 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4589280" y="2221560"/>
            <a:ext cx="76284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352480" y="2221560"/>
            <a:ext cx="5183640" cy="74772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10536480" y="2221560"/>
            <a:ext cx="817200" cy="7477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923760" y="4595040"/>
            <a:ext cx="1349640" cy="7477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Preamble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2274120" y="4595040"/>
            <a:ext cx="117540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DST 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3449880" y="4595040"/>
            <a:ext cx="119556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SRC 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6162120" y="4595040"/>
            <a:ext cx="3423240" cy="74772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10579320" y="4595040"/>
            <a:ext cx="817920" cy="7477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4645440" y="4595040"/>
            <a:ext cx="151632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9585720" y="4595040"/>
            <a:ext cx="99324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891720" y="4013640"/>
            <a:ext cx="26884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MACSec Packet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 rot="16200000">
            <a:off x="7603200" y="4068720"/>
            <a:ext cx="541080" cy="34232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8"/>
          <p:cNvSpPr/>
          <p:nvPr/>
        </p:nvSpPr>
        <p:spPr>
          <a:xfrm>
            <a:off x="6280560" y="6195240"/>
            <a:ext cx="318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Encryption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>
            <a:off x="9047160" y="6211800"/>
            <a:ext cx="2083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Integrity Check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 rot="16200000">
            <a:off x="9815400" y="5330520"/>
            <a:ext cx="546840" cy="89388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SecTAG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992600"/>
            <a:ext cx="154080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0x88e5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79240" y="1992600"/>
            <a:ext cx="63252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012120" y="1992600"/>
            <a:ext cx="41472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427200" y="1991880"/>
            <a:ext cx="91404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4341960" y="1991880"/>
            <a:ext cx="255780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6900120" y="1992960"/>
            <a:ext cx="355464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 (optional)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838080" y="3133440"/>
            <a:ext cx="961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>
            <a:off x="4061880" y="3133440"/>
            <a:ext cx="234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 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838080" y="1754640"/>
            <a:ext cx="15408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1"/>
          <p:cNvSpPr/>
          <p:nvPr/>
        </p:nvSpPr>
        <p:spPr>
          <a:xfrm>
            <a:off x="838080" y="1418400"/>
            <a:ext cx="154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4341960" y="1751400"/>
            <a:ext cx="25578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3"/>
          <p:cNvSpPr/>
          <p:nvPr/>
        </p:nvSpPr>
        <p:spPr>
          <a:xfrm>
            <a:off x="4341960" y="1415160"/>
            <a:ext cx="255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6900120" y="1751400"/>
            <a:ext cx="35546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5"/>
          <p:cNvSpPr/>
          <p:nvPr/>
        </p:nvSpPr>
        <p:spPr>
          <a:xfrm>
            <a:off x="6900120" y="1415160"/>
            <a:ext cx="35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2379240" y="1751400"/>
            <a:ext cx="10476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7"/>
          <p:cNvSpPr/>
          <p:nvPr/>
        </p:nvSpPr>
        <p:spPr>
          <a:xfrm>
            <a:off x="2379240" y="1415160"/>
            <a:ext cx="104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8"/>
          <p:cNvSpPr/>
          <p:nvPr/>
        </p:nvSpPr>
        <p:spPr>
          <a:xfrm>
            <a:off x="3427200" y="1749240"/>
            <a:ext cx="9140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9"/>
          <p:cNvSpPr/>
          <p:nvPr/>
        </p:nvSpPr>
        <p:spPr>
          <a:xfrm>
            <a:off x="3427200" y="141264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0"/>
          <p:cNvSpPr/>
          <p:nvPr/>
        </p:nvSpPr>
        <p:spPr>
          <a:xfrm>
            <a:off x="838080" y="4230720"/>
            <a:ext cx="9616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 Control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Number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(Determines the used secure association)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 Length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(Encodes packet length if packet &lt;= 64 Byte)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Packet Number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(Sequential number of the packet used for stream chipher)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 Channel Identifier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(Channel ID, determied by a chiper key)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1"/>
          <p:cNvSpPr/>
          <p:nvPr/>
        </p:nvSpPr>
        <p:spPr>
          <a:xfrm>
            <a:off x="317880" y="16102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MACSec TAG Control Information (TCI)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992600"/>
            <a:ext cx="1540800" cy="74772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0x88e5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379240" y="1992600"/>
            <a:ext cx="62676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039480" y="1992600"/>
            <a:ext cx="38736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3427200" y="1991880"/>
            <a:ext cx="91404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4341960" y="1991880"/>
            <a:ext cx="255780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6900120" y="1992960"/>
            <a:ext cx="355464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 (optional)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2379240" y="1751400"/>
            <a:ext cx="10476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2379240" y="1415160"/>
            <a:ext cx="104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17880" y="16102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1"/>
          <p:cNvSpPr/>
          <p:nvPr/>
        </p:nvSpPr>
        <p:spPr>
          <a:xfrm flipH="1">
            <a:off x="838080" y="2739600"/>
            <a:ext cx="1541160" cy="12405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12"/>
          <p:cNvSpPr/>
          <p:nvPr/>
        </p:nvSpPr>
        <p:spPr>
          <a:xfrm>
            <a:off x="3012120" y="2739240"/>
            <a:ext cx="941760" cy="1240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838080" y="398016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1362240" y="398016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1860840" y="397980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2908080" y="397980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3430080" y="397980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>
            <a:off x="4097160" y="3979800"/>
            <a:ext cx="63576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Bit (=0)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Station?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(Use DST MAC in addition to SCI)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 present?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SBC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 Channel Broadcast?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Encryption Enabled?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Text?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(Confidentiality or integrity)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2382120" y="3979800"/>
            <a:ext cx="523800" cy="747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3012120" y="1992600"/>
            <a:ext cx="414720" cy="7477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LibreOffice/5.0.6.2$Linux_X86_64 LibreOffice_project/00$Build-2</Application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2017-07-28T08:04:28Z</dcterms:created>
  <dc:creator>Jörn Hoffmann</dc:creator>
  <dc:language>en-US</dc:language>
  <cp:lastModifiedBy>Bogdan Deac</cp:lastModifiedBy>
  <dcterms:modified xsi:type="dcterms:W3CDTF">2017-07-28T16:45:33Z</dcterms:modified>
  <cp:revision>150</cp:revision>
  <dc:title>NetFPGA Summer School MACSec Implementation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