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274" r:id="rId4"/>
    <p:sldId id="260" r:id="rId5"/>
    <p:sldId id="263" r:id="rId6"/>
    <p:sldId id="261" r:id="rId7"/>
    <p:sldId id="262" r:id="rId8"/>
    <p:sldId id="275" r:id="rId9"/>
    <p:sldId id="265" r:id="rId10"/>
    <p:sldId id="266" r:id="rId11"/>
    <p:sldId id="280" r:id="rId12"/>
    <p:sldId id="267" r:id="rId13"/>
    <p:sldId id="273" r:id="rId14"/>
    <p:sldId id="269" r:id="rId15"/>
    <p:sldId id="276" r:id="rId16"/>
    <p:sldId id="277" r:id="rId17"/>
    <p:sldId id="278" r:id="rId18"/>
    <p:sldId id="279" r:id="rId19"/>
    <p:sldId id="272" r:id="rId20"/>
    <p:sldId id="281" r:id="rId21"/>
    <p:sldId id="282" r:id="rId22"/>
    <p:sldId id="283" r:id="rId23"/>
    <p:sldId id="271" r:id="rId24"/>
    <p:sldId id="270" r:id="rId25"/>
    <p:sldId id="284" r:id="rId26"/>
    <p:sldId id="268" r:id="rId27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15E67"/>
    <a:srgbClr val="D9C756"/>
    <a:srgbClr val="8FD6BD"/>
    <a:srgbClr val="BE53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0846" autoAdjust="0"/>
  </p:normalViewPr>
  <p:slideViewPr>
    <p:cSldViewPr showGuides="1">
      <p:cViewPr varScale="1">
        <p:scale>
          <a:sx n="93" d="100"/>
          <a:sy n="93" d="100"/>
        </p:scale>
        <p:origin x="17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02.08.2018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um ein </a:t>
            </a:r>
            <a:r>
              <a:rPr lang="de-DE" dirty="0" err="1" smtClean="0"/>
              <a:t>netzwerk</a:t>
            </a:r>
            <a:r>
              <a:rPr lang="de-DE" dirty="0" smtClean="0"/>
              <a:t> zu planen oder projektieren. Mit 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kaann</a:t>
            </a:r>
            <a:r>
              <a:rPr lang="de-DE" baseline="0" dirty="0" smtClean="0"/>
              <a:t> man </a:t>
            </a:r>
            <a:r>
              <a:rPr lang="de-DE" dirty="0" smtClean="0"/>
              <a:t>Geräte  </a:t>
            </a:r>
            <a:r>
              <a:rPr lang="de-DE" dirty="0" err="1" smtClean="0"/>
              <a:t>Konfi</a:t>
            </a:r>
            <a:r>
              <a:rPr lang="de-DE" dirty="0" smtClean="0"/>
              <a:t>,</a:t>
            </a:r>
            <a:r>
              <a:rPr lang="de-DE" baseline="0" dirty="0" smtClean="0"/>
              <a:t> parametrieren.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Auf der Linke Seite. 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Workspage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gehosted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ich schon erwähnt  habe, das Plugin basiert auf einen verteilten System. In dieser Kapitel werde ich hauptsätzlich über die </a:t>
            </a:r>
            <a:r>
              <a:rPr lang="de-DE" dirty="0" err="1"/>
              <a:t>clienseitige</a:t>
            </a:r>
            <a:r>
              <a:rPr lang="de-DE" dirty="0"/>
              <a:t> Frameworks sprechen..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2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Kapitel werde ich erklären welche Konzepte</a:t>
            </a:r>
            <a:r>
              <a:rPr lang="de-DE" baseline="0" dirty="0"/>
              <a:t> das </a:t>
            </a:r>
            <a:r>
              <a:rPr lang="de-DE" baseline="0" dirty="0" err="1"/>
              <a:t>Plugin</a:t>
            </a:r>
            <a:r>
              <a:rPr lang="de-DE" baseline="0" dirty="0"/>
              <a:t> anwendet,  um</a:t>
            </a:r>
            <a:r>
              <a:rPr lang="de-DE" dirty="0"/>
              <a:t> die Daten von verschieden</a:t>
            </a:r>
            <a:r>
              <a:rPr lang="de-DE" baseline="0" dirty="0"/>
              <a:t> </a:t>
            </a:r>
            <a:r>
              <a:rPr lang="de-DE" dirty="0"/>
              <a:t>Quellen bis</a:t>
            </a:r>
            <a:r>
              <a:rPr lang="de-DE" baseline="0" dirty="0"/>
              <a:t> zur Ansicht zu übertragen.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Datenhandhabungskonzept für die TE. Die beide gerundeten Rechtecke repräsentieren die feldbusspezifische Geräten. TE besteht aus 2 Hauptkomponenten: TES und TEC  -Server umfasst die Kernfunktionen wie das Parsen der protokollneutralen Gerät-Informationen, erstellt, aktualisiert und löscht eine Topologie-Modell für die gesparten Informationen. Darüber hinaus  bietet einen Mechanismus für Laden&amp; Speicher von Daten und Fehlerbehandlungen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geschehen</a:t>
            </a:r>
            <a:r>
              <a:rPr lang="de-DE" baseline="0" dirty="0"/>
              <a:t> über JSON-Format.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1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6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 ist das dritte Ergebnis das ich im Lauf der Projekt herausgegeben wurde. Ich werde ich hier keine KL anzeigen, da.. Nicht übersichtlich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3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err="1"/>
              <a:t>Verbindun</a:t>
            </a:r>
            <a:r>
              <a:rPr lang="de-DE" dirty="0"/>
              <a:t>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9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fangen wir mit der ersten Kapitel an 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4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die es dem Anwender einfaches Management der Netzwerke erlaubt und  alle gängigen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Topologiemuster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 Kontext der industriellen Netzwerke unterstützt.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</a:t>
            </a:r>
            <a:r>
              <a:rPr lang="de-DE" dirty="0"/>
              <a:t>2 befassen wir </a:t>
            </a:r>
            <a:r>
              <a:rPr lang="de-DE" b="1" dirty="0" smtClean="0"/>
              <a:t>vor allem mit </a:t>
            </a:r>
            <a:r>
              <a:rPr lang="de-DE" b="1" dirty="0"/>
              <a:t>der </a:t>
            </a:r>
            <a:r>
              <a:rPr lang="de-DE" b="1" dirty="0" smtClean="0"/>
              <a:t>grundlegenden </a:t>
            </a:r>
            <a:r>
              <a:rPr lang="de-DE" b="1" dirty="0" err="1"/>
              <a:t>Topologiemuster</a:t>
            </a:r>
            <a:r>
              <a:rPr lang="de-DE" dirty="0"/>
              <a:t>. Einige begriffe die in Laufen der Präsentation zu </a:t>
            </a:r>
            <a:r>
              <a:rPr lang="de-DE" dirty="0" smtClean="0"/>
              <a:t>finden, </a:t>
            </a:r>
            <a:r>
              <a:rPr lang="de-DE" dirty="0"/>
              <a:t>sind werde ich in dieser Kapitel erklären.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Infrastrukturgerät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ein </a:t>
            </a:r>
            <a:r>
              <a:rPr lang="de-DE" dirty="0"/>
              <a:t>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Wenn eine Endstation in Netz ausfällt,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ergiben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sich daraus keine Konsequenzen für die restlichen Geräte </a:t>
            </a:r>
          </a:p>
          <a:p>
            <a:pPr marL="0" indent="0">
              <a:buFontTx/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ermöglicht den Transport großer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Datenmengen über großen Entfernungen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bietet somit ….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Ausfall des Wurzelelements hat hohe Auswirkungen auf die Verfügbarkeiten der restlichen Geräte.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Bedarf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….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System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werden die Fun und nicht Funktion Anforderungen analysieren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5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DF823F-D510-4591-A7B4-BC9AD460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54132"/>
            <a:ext cx="7776863" cy="4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NFRs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b="1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006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Für die grafische Darstellung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KendoUI</a:t>
            </a:r>
            <a:r>
              <a:rPr lang="de-DE" dirty="0"/>
              <a:t>(Progress Software Corporation 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SAPUI5(SAP,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GoJS</a:t>
            </a:r>
            <a:r>
              <a:rPr lang="de-DE" dirty="0"/>
              <a:t>(</a:t>
            </a:r>
            <a:r>
              <a:rPr lang="de-DE" dirty="0" err="1"/>
              <a:t>Northwoods</a:t>
            </a:r>
            <a:r>
              <a:rPr lang="de-DE" dirty="0"/>
              <a:t> Software, 1998) 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Für die Struktur der Client-Applikation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Vue</a:t>
            </a:r>
            <a:r>
              <a:rPr lang="de-DE" dirty="0"/>
              <a:t>(LinkedIn,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(Facebook Inc.,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Angular</a:t>
            </a:r>
            <a:r>
              <a:rPr lang="de-DE" dirty="0"/>
              <a:t>(Angular.io, 2018)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23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53E3AF-C3D4-4592-BBD5-C21F7F305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8064896" cy="44644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76DBE-ADB9-4500-A2AE-C324178180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DB18-9C43-4D01-851D-2691C43B0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EB03-44BD-42A3-8F67-6862284A3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BDF2CB-7B1C-4AD1-AAA1-423956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grundlegende Konzepte </a:t>
            </a:r>
          </a:p>
        </p:txBody>
      </p:sp>
    </p:spTree>
    <p:extLst>
      <p:ext uri="{BB962C8B-B14F-4D97-AF65-F5344CB8AC3E}">
        <p14:creationId xmlns:p14="http://schemas.microsoft.com/office/powerpoint/2010/main" val="38174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C29CCF-9210-44B1-B66C-C81C0D35F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0816" y="1484784"/>
            <a:ext cx="7560840" cy="33843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</p:spTree>
    <p:extLst>
      <p:ext uri="{BB962C8B-B14F-4D97-AF65-F5344CB8AC3E}">
        <p14:creationId xmlns:p14="http://schemas.microsoft.com/office/powerpoint/2010/main" val="372249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b="1" dirty="0"/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494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pPr lvl="1"/>
            <a:r>
              <a:rPr lang="de-DE" sz="2000" dirty="0"/>
              <a:t>Motivation</a:t>
            </a:r>
          </a:p>
          <a:p>
            <a:pPr lvl="1"/>
            <a:r>
              <a:rPr lang="de-DE" dirty="0"/>
              <a:t>Zielsetzung</a:t>
            </a:r>
          </a:p>
          <a:p>
            <a:r>
              <a:rPr lang="de-DE" dirty="0"/>
              <a:t>Grundlage der Topologie</a:t>
            </a:r>
          </a:p>
          <a:p>
            <a:pPr lvl="1"/>
            <a:r>
              <a:rPr lang="de-DE" dirty="0"/>
              <a:t>Begriffserklärung</a:t>
            </a:r>
          </a:p>
          <a:p>
            <a:pPr lvl="1"/>
            <a:r>
              <a:rPr lang="de-DE" dirty="0" err="1"/>
              <a:t>Topologiemuster</a:t>
            </a:r>
            <a:endParaRPr lang="de-DE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b="1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9491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/>
              <a:t>Einleitung</a:t>
            </a:r>
          </a:p>
          <a:p>
            <a:pPr lvl="1"/>
            <a:r>
              <a:rPr lang="de-DE" sz="2000" b="1" dirty="0"/>
              <a:t>Motivation</a:t>
            </a:r>
          </a:p>
          <a:p>
            <a:pPr lvl="1"/>
            <a:r>
              <a:rPr lang="de-DE" b="1" dirty="0"/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92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 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Einleitung:: Motivation &amp; Zielsetzung</a:t>
            </a:r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b="1" dirty="0"/>
              <a:t>Grundlage der Topologie</a:t>
            </a:r>
          </a:p>
          <a:p>
            <a:pPr lvl="1"/>
            <a:r>
              <a:rPr lang="de-DE" b="1" dirty="0"/>
              <a:t>Begriffserklärung</a:t>
            </a:r>
          </a:p>
          <a:p>
            <a:pPr lvl="1"/>
            <a:r>
              <a:rPr lang="de-DE" b="1" dirty="0" err="1"/>
              <a:t>Topologiemuster</a:t>
            </a:r>
            <a:endParaRPr lang="de-DE" b="1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45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Feldbus(KUNBUS GmbH,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Topologie(Schnabel, 2018)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Gateway(Popp, 2016)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Baum-Topologie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Unabhängigkeiten der Endstationen</a:t>
            </a:r>
          </a:p>
          <a:p>
            <a:pPr lvl="2"/>
            <a:r>
              <a:rPr lang="de-DE" dirty="0"/>
              <a:t>Hohes Kosteneinsparpotential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Wurzelelement ist überlastet</a:t>
            </a:r>
          </a:p>
          <a:p>
            <a:pPr lvl="2"/>
            <a:r>
              <a:rPr lang="en-US" dirty="0" err="1"/>
              <a:t>Aufwändige</a:t>
            </a:r>
            <a:r>
              <a:rPr lang="en-US" dirty="0"/>
              <a:t> </a:t>
            </a:r>
            <a:r>
              <a:rPr lang="en-US" dirty="0" err="1"/>
              <a:t>Verkabelung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B49673-1871-45A3-B3EC-F0C46FD6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12879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 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b="1" dirty="0"/>
              <a:t>Anforderungsanalyse</a:t>
            </a:r>
          </a:p>
          <a:p>
            <a:pPr lvl="1"/>
            <a:r>
              <a:rPr lang="de-DE" b="1" dirty="0"/>
              <a:t>Funktionale Anforderungen</a:t>
            </a:r>
          </a:p>
          <a:p>
            <a:pPr lvl="1"/>
            <a:r>
              <a:rPr lang="de-DE" b="1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55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1655</Words>
  <Application>Microsoft Office PowerPoint</Application>
  <PresentationFormat>Bildschirmpräsentation (4:3)</PresentationFormat>
  <Paragraphs>352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Einleitung:: Motivation &amp; Zielsetzung</vt:lpstr>
      <vt:lpstr>Agenda</vt:lpstr>
      <vt:lpstr>Grundlage der Topologie:: Begriffserklärung</vt:lpstr>
      <vt:lpstr>Grundlage der Topologie:: Topologiemuster </vt:lpstr>
      <vt:lpstr>Grundlage der Topologie:: Topologiemuster </vt:lpstr>
      <vt:lpstr>Agenda</vt:lpstr>
      <vt:lpstr>Anforderungsanalyse:: FR &amp; NFR </vt:lpstr>
      <vt:lpstr>Anforderungsanalyse:: FR &amp; NFR </vt:lpstr>
      <vt:lpstr>Agenda</vt:lpstr>
      <vt:lpstr>Evaluation der JavaScript-Frameworks </vt:lpstr>
      <vt:lpstr>Agenda</vt:lpstr>
      <vt:lpstr>Konzepte der Topology-Editor:: grundlegende Konzepte 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Implementierung(drittes Ergebnis)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97</cp:revision>
  <dcterms:created xsi:type="dcterms:W3CDTF">2018-07-14T09:58:06Z</dcterms:created>
  <dcterms:modified xsi:type="dcterms:W3CDTF">2018-08-02T10:02:03Z</dcterms:modified>
</cp:coreProperties>
</file>