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1" r:id="rId10"/>
    <p:sldId id="272" r:id="rId11"/>
    <p:sldId id="275" r:id="rId12"/>
    <p:sldId id="263" r:id="rId13"/>
    <p:sldId id="265" r:id="rId14"/>
    <p:sldId id="262" r:id="rId15"/>
    <p:sldId id="27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69030" autoAdjust="0"/>
  </p:normalViewPr>
  <p:slideViewPr>
    <p:cSldViewPr>
      <p:cViewPr varScale="1">
        <p:scale>
          <a:sx n="79" d="100"/>
          <a:sy n="79" d="100"/>
        </p:scale>
        <p:origin x="2574" y="96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</dgm:ptLst>
  <dgm:cxnLst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-Editor-Release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 err="1"/>
            <a:t>Topology</a:t>
          </a:r>
          <a:r>
            <a:rPr lang="de-DE" sz="1400" b="1" dirty="0"/>
            <a:t>-Editor-Dokumentation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6E3E58E-4D97-4302-A17C-EC20E70E3793}" type="pres">
      <dgm:prSet presAssocID="{E4D0EF0E-DBA2-4531-A31C-C6930D214C84}" presName="circ1" presStyleLbl="vennNode1" presStyleIdx="0" presStyleCnt="2"/>
      <dgm:spPr/>
      <dgm:t>
        <a:bodyPr/>
        <a:lstStyle/>
        <a:p>
          <a:endParaRPr lang="de-DE"/>
        </a:p>
      </dgm:t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E145C4-BD38-4E1E-9C41-61BC097FBF06}" type="pres">
      <dgm:prSet presAssocID="{077EF243-B640-473B-BB71-B7A3B8393BAE}" presName="circ2" presStyleLbl="vennNode1" presStyleIdx="1" presStyleCnt="2"/>
      <dgm:spPr/>
      <dgm:t>
        <a:bodyPr/>
        <a:lstStyle/>
        <a:p>
          <a:endParaRPr lang="de-DE"/>
        </a:p>
      </dgm:t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  <dgm:t>
        <a:bodyPr/>
        <a:lstStyle/>
        <a:p>
          <a:endParaRPr lang="de-DE"/>
        </a:p>
      </dgm:t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DFDC1B-77C7-48EB-A021-78AA69786ADD}" type="pres">
      <dgm:prSet presAssocID="{E8D6131E-3A0B-413C-A175-032074A7C8CD}" presName="circ2" presStyleLbl="vennNode1" presStyleIdx="1" presStyleCnt="3"/>
      <dgm:spPr/>
      <dgm:t>
        <a:bodyPr/>
        <a:lstStyle/>
        <a:p>
          <a:endParaRPr lang="de-DE"/>
        </a:p>
      </dgm:t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  <dgm:t>
        <a:bodyPr/>
        <a:lstStyle/>
        <a:p>
          <a:endParaRPr lang="de-DE"/>
        </a:p>
      </dgm:t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-Editor-Release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err="1"/>
            <a:t>Topology</a:t>
          </a:r>
          <a:r>
            <a:rPr lang="de-DE" sz="1400" b="1" kern="1200" dirty="0"/>
            <a:t>-Editor-Dokumentation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das TE sprechen besser gesagt über  die Dokumentation Struktur von TE.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Viel von euch stellen Sie sich schon die Fragen Warum einen Vortrag dafür gehalten </a:t>
            </a:r>
            <a:r>
              <a:rPr lang="de-DE" baseline="0" dirty="0" err="1"/>
              <a:t>weren</a:t>
            </a:r>
            <a:r>
              <a:rPr lang="de-DE" baseline="0" dirty="0"/>
              <a:t> soll. 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I</a:t>
            </a:r>
            <a:r>
              <a:rPr lang="de-DE" baseline="0" dirty="0"/>
              <a:t>ch 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Überblick vermitteln, was in der Zukunft kommen soll.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Dabei</a:t>
            </a:r>
            <a:r>
              <a:rPr lang="de-DE" baseline="0" dirty="0"/>
              <a:t> möchte ich mein Standpunkt klarstellen 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Hilscher.IDE.Core.Interface.dll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IProgressMonitor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ITopologyItem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Prism.Unity.dll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IUnityContainer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IRegionManager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IRegion</a:t>
            </a: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Prism.dll (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de-DE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Prism.core</a:t>
            </a:r>
            <a:r>
              <a:rPr lang="de-DE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IModule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IEventAggregator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9988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/>
              <a:t>Einleitung</a:t>
            </a:r>
            <a:r>
              <a:rPr lang="de-DE" dirty="0"/>
              <a:t>: wo die Motivation und Ziele kurz gesprochen werden sollen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smtClean="0"/>
              <a:t>Knowledge </a:t>
            </a:r>
            <a:r>
              <a:rPr lang="de-DE" b="1" dirty="0"/>
              <a:t>Base</a:t>
            </a:r>
            <a:r>
              <a:rPr lang="de-DE" dirty="0" smtClean="0"/>
              <a:t>: ist die Webseite</a:t>
            </a:r>
            <a:r>
              <a:rPr lang="de-DE" baseline="0" dirty="0" smtClean="0"/>
              <a:t> wo alle benötigten Informationen über das Modul zu finden sind. Diese Webseite ist in 2 Bereiche Unterteilt.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ÖA= wo </a:t>
            </a:r>
            <a:r>
              <a:rPr lang="de-DE" dirty="0"/>
              <a:t>die Kunde </a:t>
            </a:r>
            <a:r>
              <a:rPr lang="de-DE" dirty="0" smtClean="0"/>
              <a:t> und </a:t>
            </a:r>
            <a:r>
              <a:rPr lang="de-DE" b="1" dirty="0" smtClean="0"/>
              <a:t>Endbenutzer Support</a:t>
            </a:r>
            <a:r>
              <a:rPr lang="de-DE" b="1" baseline="0" dirty="0" smtClean="0"/>
              <a:t> bekommen </a:t>
            </a:r>
            <a:r>
              <a:rPr lang="de-DE" baseline="0" dirty="0" smtClean="0"/>
              <a:t>können</a:t>
            </a:r>
            <a:r>
              <a:rPr lang="de-DE" dirty="0" smtClean="0"/>
              <a:t>.</a:t>
            </a:r>
            <a:endParaRPr lang="de-DE" dirty="0"/>
          </a:p>
          <a:p>
            <a:pPr marL="685800" lvl="1" indent="-228600">
              <a:buFont typeface="+mj-lt"/>
              <a:buAutoNum type="arabicPeriod"/>
            </a:pPr>
            <a:r>
              <a:rPr lang="de-DE" dirty="0" smtClean="0"/>
              <a:t>VA= wo der </a:t>
            </a:r>
            <a:r>
              <a:rPr lang="de-DE" b="1" dirty="0" smtClean="0"/>
              <a:t>Entwickler</a:t>
            </a:r>
            <a:r>
              <a:rPr lang="de-DE" b="1" baseline="0" dirty="0" smtClean="0"/>
              <a:t> einsteigen </a:t>
            </a:r>
            <a:r>
              <a:rPr lang="de-DE" baseline="0" dirty="0" smtClean="0"/>
              <a:t>soll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Dokumentation: hier wird die </a:t>
            </a:r>
            <a:r>
              <a:rPr lang="de-DE" b="1" dirty="0" smtClean="0"/>
              <a:t>Dokumentation-Gliederung</a:t>
            </a:r>
            <a:r>
              <a:rPr lang="de-DE" b="1" baseline="0" dirty="0" smtClean="0"/>
              <a:t> angesprochen</a:t>
            </a:r>
            <a:r>
              <a:rPr lang="de-DE" baseline="0" dirty="0" smtClean="0"/>
              <a:t>: die Wiki und regelmäßige Meeting über das Modul</a:t>
            </a:r>
            <a:endParaRPr lang="de-DE" dirty="0"/>
          </a:p>
          <a:p>
            <a:pPr marL="228600" lvl="0" indent="-228600">
              <a:buFont typeface="+mj-lt"/>
              <a:buAutoNum type="arabicPeriod"/>
            </a:pPr>
            <a:r>
              <a:rPr lang="de-DE" b="1" dirty="0" smtClean="0"/>
              <a:t>IS</a:t>
            </a:r>
            <a:r>
              <a:rPr lang="de-DE" dirty="0" smtClean="0"/>
              <a:t>: </a:t>
            </a:r>
            <a:r>
              <a:rPr lang="de-DE" dirty="0"/>
              <a:t>Was ein </a:t>
            </a:r>
            <a:r>
              <a:rPr lang="de-DE" dirty="0" err="1"/>
              <a:t>issue</a:t>
            </a:r>
            <a:r>
              <a:rPr lang="de-DE" dirty="0"/>
              <a:t> bzw.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smtClean="0"/>
              <a:t>unbedingt </a:t>
            </a:r>
            <a:r>
              <a:rPr lang="de-DE" dirty="0"/>
              <a:t>erhalten </a:t>
            </a:r>
            <a:r>
              <a:rPr lang="de-DE" dirty="0" smtClean="0"/>
              <a:t>soll</a:t>
            </a:r>
            <a:r>
              <a:rPr lang="de-DE" baseline="0" dirty="0" smtClean="0"/>
              <a:t>  zum Bsp.: </a:t>
            </a:r>
            <a:r>
              <a:rPr lang="de-DE" dirty="0" smtClean="0"/>
              <a:t>mit einem</a:t>
            </a:r>
            <a:r>
              <a:rPr lang="de-DE" baseline="0" dirty="0" smtClean="0"/>
              <a:t> </a:t>
            </a:r>
            <a:r>
              <a:rPr lang="de-DE" dirty="0" err="1" smtClean="0"/>
              <a:t>Epi</a:t>
            </a:r>
            <a:r>
              <a:rPr lang="de-DE" dirty="0" smtClean="0"/>
              <a:t> in JIRA den </a:t>
            </a:r>
            <a:r>
              <a:rPr lang="de-DE" dirty="0" err="1" smtClean="0"/>
              <a:t>Issue</a:t>
            </a:r>
            <a:r>
              <a:rPr lang="de-DE" dirty="0" smtClean="0"/>
              <a:t> kennzeichnen.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 smtClean="0"/>
              <a:t>Zum Schluss gibt es einige Fakte zur Dokumentation bzw. Diskussion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Gefordert ist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Das Modul soll integrierbar sein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Die Geräte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und Verbindungen sollen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übersichtlich und intuitiv </a:t>
            </a:r>
            <a:r>
              <a:rPr lang="de-DE" sz="1200" b="1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symbolisiert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werden</a:t>
            </a:r>
          </a:p>
          <a:p>
            <a:pPr marL="228600" indent="-228600">
              <a:buAutoNum type="arabicPeriod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Für eine effiziente Wartung des Komponenten soll  verschiedene 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Dokumentation-Type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bereitgestellt werden. Heute werden wir </a:t>
            </a:r>
            <a:r>
              <a:rPr lang="de-DE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hauptsätchtlich</a:t>
            </a:r>
            <a:r>
              <a:rPr lang="de-DE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über die Dokumentation-Struktur sprechen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Die Ziele sind klar: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tatsächliche TE soll  implementiert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b="0" dirty="0"/>
              <a:t>Die verschiede </a:t>
            </a:r>
            <a:r>
              <a:rPr lang="de-DE" b="0" dirty="0" err="1"/>
              <a:t>Dokumentype</a:t>
            </a:r>
            <a:r>
              <a:rPr lang="de-DE" b="0" dirty="0"/>
              <a:t> soll </a:t>
            </a:r>
            <a:r>
              <a:rPr lang="de-DE" b="0" dirty="0" err="1"/>
              <a:t>bereithestellt</a:t>
            </a:r>
            <a:r>
              <a:rPr lang="de-DE" b="0" dirty="0"/>
              <a:t> werden. Nämlich </a:t>
            </a:r>
            <a:endParaRPr lang="de-DE" b="0" dirty="0" smtClean="0"/>
          </a:p>
          <a:p>
            <a:pPr marL="0" indent="0">
              <a:buFont typeface="+mj-lt"/>
              <a:buNone/>
            </a:pPr>
            <a:endParaRPr lang="de-DE" b="0" dirty="0"/>
          </a:p>
          <a:p>
            <a:r>
              <a:rPr lang="de-DE" b="0" dirty="0"/>
              <a:t>Produkte eines Release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/>
              <a:t>Project Management Plan (</a:t>
            </a:r>
            <a:r>
              <a:rPr lang="de-DE" dirty="0" smtClean="0"/>
              <a:t>SPMP)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/>
              <a:t>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</a:t>
            </a:r>
            <a:r>
              <a:rPr lang="de-DE" dirty="0" smtClean="0">
                <a:sym typeface="Wingdings" panose="05000000000000000000" pitchFamily="2" charset="2"/>
              </a:rPr>
              <a:t>www1.in.tum.de/lehrstuhl_1/component/content/article/43-books/241-oose-template-requirementsanalysisdocument</a:t>
            </a:r>
            <a:endParaRPr lang="de-DE" dirty="0"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System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(SDD</a:t>
            </a:r>
            <a:r>
              <a:rPr lang="de-DE" dirty="0" smtClean="0"/>
              <a:t>) ----&gt; https://www1.in.tum.de/lehrstuhl_1/component/content/article/43-books/243-oose-template-systemdesigndocument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/>
              <a:t>Design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smtClean="0"/>
              <a:t>ODD) --</a:t>
            </a:r>
            <a:r>
              <a:rPr lang="de-DE" dirty="0" smtClean="0">
                <a:sym typeface="Wingdings" panose="05000000000000000000" pitchFamily="2" charset="2"/>
              </a:rPr>
              <a:t>--&gt; https://www1.in.tum.de/lehrstuhl_1/people/people-archive/43-publications/books/244-oose-template-objectdesigndocument</a:t>
            </a:r>
            <a:endParaRPr lang="de-DE" dirty="0" smtClean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Test </a:t>
            </a:r>
            <a:r>
              <a:rPr lang="de-DE" dirty="0"/>
              <a:t>Manual (TM</a:t>
            </a:r>
            <a:r>
              <a:rPr lang="de-DE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User </a:t>
            </a:r>
            <a:r>
              <a:rPr lang="de-DE" dirty="0"/>
              <a:t>Manual (UM)</a:t>
            </a:r>
          </a:p>
          <a:p>
            <a:endParaRPr lang="de-DE" dirty="0" smtClean="0"/>
          </a:p>
          <a:p>
            <a:r>
              <a:rPr lang="de-DE" dirty="0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Wenn ein Kunde oder ein Entwickler die KB bezüglich der TE abruft. Sollte diese Webseite </a:t>
            </a:r>
            <a:r>
              <a:rPr lang="de-DE" b="1" baseline="0" dirty="0" smtClean="0"/>
              <a:t> die gewünschte Information liefern. Die Webseite ist in 2 Bereiche gegliedert</a:t>
            </a:r>
          </a:p>
          <a:p>
            <a:endParaRPr lang="de-DE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ÖF= wo Entwickler, Kunde und Endnutzer </a:t>
            </a:r>
            <a:r>
              <a:rPr lang="de-DE" baseline="0" dirty="0" err="1" smtClean="0"/>
              <a:t>freeie</a:t>
            </a:r>
            <a:r>
              <a:rPr lang="de-DE" baseline="0" dirty="0" smtClean="0"/>
              <a:t> Zugriffe  haben.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VB= Wo der Entwickler zugrifft hat und  unter keine Umstände die Kunden sehen soll.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49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 </a:t>
            </a:r>
            <a:r>
              <a:rPr lang="de-DE" b="1" dirty="0" smtClean="0"/>
              <a:t>Öffentlicher  </a:t>
            </a:r>
            <a:r>
              <a:rPr lang="de-DE" b="1" baseline="0" dirty="0" smtClean="0"/>
              <a:t> Arbeitsbereich </a:t>
            </a:r>
            <a:r>
              <a:rPr lang="de-DE" baseline="0" dirty="0" smtClean="0"/>
              <a:t>ist hier einfach gelistet . Da von Hilscher Standard definiert ist. Daher ist an diese Stelle nicht so relevant.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704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Quellcode</a:t>
            </a:r>
            <a:r>
              <a:rPr lang="de-DE" baseline="0" dirty="0"/>
              <a:t> ===? Repository</a:t>
            </a:r>
          </a:p>
          <a:p>
            <a:r>
              <a:rPr lang="de-DE" baseline="0" dirty="0" err="1"/>
              <a:t>Issue</a:t>
            </a:r>
            <a:r>
              <a:rPr lang="de-DE" baseline="0" dirty="0"/>
              <a:t> Tracking == Fehlermeldung</a:t>
            </a:r>
          </a:p>
          <a:p>
            <a:pPr lvl="1"/>
            <a:r>
              <a:rPr lang="de-DE" baseline="0" dirty="0"/>
              <a:t>* 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5980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r>
              <a:rPr lang="de-DE" altLang="de-DE" sz="1400">
                <a:solidFill>
                  <a:schemeClr val="bg1"/>
                </a:solidFill>
              </a:rPr>
              <a:t/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587854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219">
            <a:off x="1625370" y="3549887"/>
            <a:ext cx="1616815" cy="9810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756003" y="3809591"/>
            <a:ext cx="18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Internet</a:t>
            </a:r>
            <a:endParaRPr lang="en-US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71" y="2539515"/>
            <a:ext cx="1053530" cy="58480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 bwMode="auto">
          <a:xfrm>
            <a:off x="7472971" y="3284981"/>
            <a:ext cx="1275609" cy="2376330"/>
          </a:xfrm>
          <a:prstGeom prst="rect">
            <a:avLst/>
          </a:prstGeom>
          <a:noFill/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648" y="3327953"/>
            <a:ext cx="1080000" cy="44287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648" y="3811598"/>
            <a:ext cx="1080000" cy="48045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7648" y="4332824"/>
            <a:ext cx="949153" cy="1328486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 bwMode="auto">
          <a:xfrm rot="-420000">
            <a:off x="1161921" y="4026007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/>
          <p:nvPr/>
        </p:nvCxnSpPr>
        <p:spPr bwMode="auto">
          <a:xfrm rot="-420000">
            <a:off x="3181534" y="4003228"/>
            <a:ext cx="563213" cy="743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3764746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4865642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Topology</a:t>
            </a: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5939085" y="2204830"/>
            <a:ext cx="528200" cy="3672510"/>
          </a:xfrm>
          <a:prstGeom prst="roundRect">
            <a:avLst/>
          </a:prstGeom>
          <a:ln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Arial" panose="020B0604020202020204" pitchFamily="34" charset="0"/>
              </a:rPr>
              <a:t>Communication Studio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Gerader Verbinder 38"/>
          <p:cNvCxnSpPr/>
          <p:nvPr/>
        </p:nvCxnSpPr>
        <p:spPr bwMode="auto">
          <a:xfrm rot="180000" flipV="1">
            <a:off x="4292946" y="4041085"/>
            <a:ext cx="572696" cy="35287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rot="60000" flipV="1">
            <a:off x="6467080" y="5532932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r Verbinder 40"/>
          <p:cNvCxnSpPr/>
          <p:nvPr/>
        </p:nvCxnSpPr>
        <p:spPr bwMode="auto">
          <a:xfrm rot="60000" flipV="1">
            <a:off x="6464418" y="5238944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r Verbinder 41"/>
          <p:cNvCxnSpPr/>
          <p:nvPr/>
        </p:nvCxnSpPr>
        <p:spPr bwMode="auto">
          <a:xfrm rot="60000" flipV="1">
            <a:off x="6464419" y="5002053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/>
          <p:cNvCxnSpPr/>
          <p:nvPr/>
        </p:nvCxnSpPr>
        <p:spPr bwMode="auto">
          <a:xfrm rot="60000" flipV="1">
            <a:off x="6470695" y="458526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rader Verbinder 43"/>
          <p:cNvCxnSpPr/>
          <p:nvPr/>
        </p:nvCxnSpPr>
        <p:spPr bwMode="auto">
          <a:xfrm rot="60000" flipV="1">
            <a:off x="6464418" y="4093658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rot="60000" flipV="1">
            <a:off x="6470682" y="3557659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r Verbinder 45"/>
          <p:cNvCxnSpPr/>
          <p:nvPr/>
        </p:nvCxnSpPr>
        <p:spPr bwMode="auto">
          <a:xfrm rot="60000" flipV="1">
            <a:off x="6464432" y="2865790"/>
            <a:ext cx="1008000" cy="3600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/>
        </p:nvCxnSpPr>
        <p:spPr bwMode="auto">
          <a:xfrm flipV="1">
            <a:off x="5393842" y="4069402"/>
            <a:ext cx="529828" cy="33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r Verbinder 47"/>
          <p:cNvCxnSpPr/>
          <p:nvPr/>
        </p:nvCxnSpPr>
        <p:spPr bwMode="auto">
          <a:xfrm flipH="1">
            <a:off x="6095009" y="1889634"/>
            <a:ext cx="444925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r Verbinder 44"/>
          <p:cNvCxnSpPr/>
          <p:nvPr/>
        </p:nvCxnSpPr>
        <p:spPr bwMode="auto">
          <a:xfrm flipH="1">
            <a:off x="6126716" y="1335827"/>
            <a:ext cx="253573" cy="4757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 rot="240000" flipH="1" flipV="1">
            <a:off x="1079762" y="4437140"/>
            <a:ext cx="35758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bgerundetes Rechteck 8"/>
          <p:cNvSpPr/>
          <p:nvPr/>
        </p:nvSpPr>
        <p:spPr bwMode="auto">
          <a:xfrm>
            <a:off x="225424" y="4545124"/>
            <a:ext cx="6002804" cy="139674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55470" y="4822200"/>
            <a:ext cx="4248330" cy="479060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</a:rPr>
              <a:t>Hilscher.IDE.Core.Interface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 bwMode="auto">
          <a:xfrm flipV="1">
            <a:off x="1835620" y="4437140"/>
            <a:ext cx="0" cy="38506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6075920" y="2412678"/>
            <a:ext cx="608738" cy="20186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 rot="16200000">
            <a:off x="138535" y="3858486"/>
            <a:ext cx="1449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ITopologyItem</a:t>
            </a:r>
            <a:endParaRPr lang="en-US" sz="1200" b="1" dirty="0"/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6241063" y="764630"/>
            <a:ext cx="1656231" cy="51412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6389070" y="1104099"/>
            <a:ext cx="1400272" cy="894829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/>
          <p:cNvCxnSpPr/>
          <p:nvPr/>
        </p:nvCxnSpPr>
        <p:spPr bwMode="auto">
          <a:xfrm flipH="1">
            <a:off x="6095009" y="3051241"/>
            <a:ext cx="697007" cy="25313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Abgerundetes Rechteck 24"/>
          <p:cNvSpPr/>
          <p:nvPr/>
        </p:nvSpPr>
        <p:spPr bwMode="auto">
          <a:xfrm>
            <a:off x="568400" y="1398445"/>
            <a:ext cx="3830620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75852" y="2237253"/>
            <a:ext cx="4340168" cy="479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Topology</a:t>
            </a:r>
            <a:r>
              <a:rPr lang="de-DE" b="1" dirty="0">
                <a:solidFill>
                  <a:schemeClr val="tx1"/>
                </a:solidFill>
              </a:rPr>
              <a:t>-Editor-Fassade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309812" y="1039698"/>
            <a:ext cx="4478710" cy="2409149"/>
          </a:xfrm>
          <a:prstGeom prst="roundRect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396120" y="2257634"/>
            <a:ext cx="1428696" cy="1077626"/>
          </a:xfrm>
          <a:prstGeom prst="roundRect">
            <a:avLst/>
          </a:prstGeom>
          <a:solidFill>
            <a:srgbClr val="DF0029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b="1" dirty="0" err="1">
                <a:solidFill>
                  <a:schemeClr val="tx1"/>
                </a:solidFill>
              </a:rPr>
              <a:t>Prism.Unity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 flipV="1">
            <a:off x="4761635" y="2403610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r Verbinder 39"/>
          <p:cNvCxnSpPr/>
          <p:nvPr/>
        </p:nvCxnSpPr>
        <p:spPr bwMode="auto">
          <a:xfrm flipV="1">
            <a:off x="4784981" y="3077483"/>
            <a:ext cx="1224000" cy="9068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/>
        </p:nvCxnSpPr>
        <p:spPr bwMode="auto">
          <a:xfrm>
            <a:off x="4742185" y="1320704"/>
            <a:ext cx="1321920" cy="22425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/>
        </p:nvCxnSpPr>
        <p:spPr bwMode="auto">
          <a:xfrm>
            <a:off x="4827617" y="1875115"/>
            <a:ext cx="1181364" cy="239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r Verbinder 57"/>
          <p:cNvCxnSpPr/>
          <p:nvPr/>
        </p:nvCxnSpPr>
        <p:spPr bwMode="auto">
          <a:xfrm>
            <a:off x="1835620" y="3429000"/>
            <a:ext cx="0" cy="92964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r Verbinder 63"/>
          <p:cNvCxnSpPr/>
          <p:nvPr/>
        </p:nvCxnSpPr>
        <p:spPr bwMode="auto">
          <a:xfrm>
            <a:off x="1097641" y="3448847"/>
            <a:ext cx="0" cy="90979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1498586" y="5480199"/>
            <a:ext cx="34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Communication Studio</a:t>
            </a:r>
            <a:endParaRPr lang="en-US" dirty="0"/>
          </a:p>
        </p:txBody>
      </p:sp>
      <p:sp>
        <p:nvSpPr>
          <p:cNvPr id="75" name="Textfeld 74"/>
          <p:cNvSpPr txBox="1"/>
          <p:nvPr/>
        </p:nvSpPr>
        <p:spPr>
          <a:xfrm>
            <a:off x="6591536" y="5039483"/>
            <a:ext cx="95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Third Party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1467407" y="3001436"/>
            <a:ext cx="230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/>
              <a:t>Topology</a:t>
            </a:r>
            <a:r>
              <a:rPr lang="de-DE" dirty="0"/>
              <a:t>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13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r>
              <a:rPr lang="de-DE" altLang="de-DE" sz="700"/>
              <a:t/>
            </a: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r>
              <a:rPr lang="de-DE" altLang="de-DE" sz="2100">
                <a:solidFill>
                  <a:schemeClr val="bg2"/>
                </a:solidFill>
              </a:rPr>
              <a:t/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700">
                <a:solidFill>
                  <a:srgbClr val="DF0029"/>
                </a:solidFill>
              </a:rPr>
              <a:t/>
            </a: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r>
              <a:rPr lang="de-DE" altLang="de-DE" dirty="0" err="1"/>
              <a:t>Issue</a:t>
            </a:r>
            <a:r>
              <a:rPr lang="de-DE" altLang="de-DE" dirty="0"/>
              <a:t> Tracking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67646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32300" y="1455125"/>
            <a:ext cx="19442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SPMP</a:t>
            </a:r>
          </a:p>
          <a:p>
            <a:r>
              <a:rPr lang="de-DE" dirty="0"/>
              <a:t>RAD</a:t>
            </a:r>
          </a:p>
          <a:p>
            <a:r>
              <a:rPr lang="de-DE" dirty="0"/>
              <a:t>SDD</a:t>
            </a:r>
          </a:p>
          <a:p>
            <a:r>
              <a:rPr lang="de-DE" dirty="0"/>
              <a:t>ODD</a:t>
            </a:r>
          </a:p>
          <a:p>
            <a:r>
              <a:rPr lang="de-DE" dirty="0"/>
              <a:t>TM</a:t>
            </a:r>
          </a:p>
          <a:p>
            <a:r>
              <a:rPr lang="de-DE" dirty="0"/>
              <a:t>UM</a:t>
            </a:r>
            <a:endParaRPr lang="en-US" dirty="0"/>
          </a:p>
        </p:txBody>
      </p:sp>
      <p:sp>
        <p:nvSpPr>
          <p:cNvPr id="6" name="Ellipse 5"/>
          <p:cNvSpPr/>
          <p:nvPr/>
        </p:nvSpPr>
        <p:spPr bwMode="auto">
          <a:xfrm>
            <a:off x="6732300" y="2348850"/>
            <a:ext cx="1224170" cy="36005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</a:t>
            </a:r>
          </a:p>
          <a:p>
            <a:pPr lvl="2"/>
            <a:r>
              <a:rPr lang="en-US" dirty="0"/>
              <a:t>What is Topology-Editor? (Screenshots)</a:t>
            </a:r>
          </a:p>
          <a:p>
            <a:pPr lvl="2"/>
            <a:r>
              <a:rPr lang="de-DE" dirty="0"/>
              <a:t>SDD</a:t>
            </a:r>
          </a:p>
          <a:p>
            <a:pPr lvl="2"/>
            <a:r>
              <a:rPr lang="en-US" dirty="0"/>
              <a:t>Tech Stacks</a:t>
            </a:r>
          </a:p>
          <a:p>
            <a:pPr lvl="1"/>
            <a:r>
              <a:rPr lang="en-US" dirty="0" err="1"/>
              <a:t>Howtos</a:t>
            </a:r>
            <a:endParaRPr lang="en-US" dirty="0"/>
          </a:p>
          <a:p>
            <a:pPr lvl="2"/>
            <a:r>
              <a:rPr lang="de-DE" dirty="0"/>
              <a:t>Repository</a:t>
            </a:r>
            <a:endParaRPr lang="en-US" dirty="0"/>
          </a:p>
          <a:p>
            <a:pPr lvl="2"/>
            <a:r>
              <a:rPr lang="de-DE" dirty="0" err="1"/>
              <a:t>Issue</a:t>
            </a:r>
            <a:r>
              <a:rPr lang="de-DE" dirty="0"/>
              <a:t> Tracking</a:t>
            </a:r>
            <a:endParaRPr lang="en-US" dirty="0"/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  <a:p>
            <a:pPr lvl="1"/>
            <a:r>
              <a:rPr lang="de-DE" dirty="0" err="1"/>
              <a:t>Proposals</a:t>
            </a:r>
            <a:endParaRPr lang="en-US" dirty="0"/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F0029"/>
        </a:solidFill>
        <a:ln>
          <a:noFill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>
          <a:buNone/>
          <a:defRPr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</Words>
  <Application>Microsoft Office PowerPoint</Application>
  <PresentationFormat>Bildschirmpräsentation (4:3)</PresentationFormat>
  <Paragraphs>214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Wiki: SDD</vt:lpstr>
      <vt:lpstr>Wiki: SDD</vt:lpstr>
      <vt:lpstr>Wiki: SDD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143</cp:revision>
  <dcterms:created xsi:type="dcterms:W3CDTF">2012-05-09T09:21:23Z</dcterms:created>
  <dcterms:modified xsi:type="dcterms:W3CDTF">2018-09-13T07:29:02Z</dcterms:modified>
</cp:coreProperties>
</file>