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59" r:id="rId3"/>
    <p:sldId id="274" r:id="rId4"/>
    <p:sldId id="260" r:id="rId5"/>
    <p:sldId id="263" r:id="rId6"/>
    <p:sldId id="261" r:id="rId7"/>
    <p:sldId id="262" r:id="rId8"/>
    <p:sldId id="275" r:id="rId9"/>
    <p:sldId id="265" r:id="rId10"/>
    <p:sldId id="266" r:id="rId11"/>
    <p:sldId id="280" r:id="rId12"/>
    <p:sldId id="267" r:id="rId13"/>
    <p:sldId id="273" r:id="rId14"/>
    <p:sldId id="269" r:id="rId15"/>
    <p:sldId id="276" r:id="rId16"/>
    <p:sldId id="277" r:id="rId17"/>
    <p:sldId id="278" r:id="rId18"/>
    <p:sldId id="279" r:id="rId19"/>
    <p:sldId id="272" r:id="rId20"/>
    <p:sldId id="281" r:id="rId21"/>
    <p:sldId id="282" r:id="rId22"/>
    <p:sldId id="283" r:id="rId23"/>
    <p:sldId id="271" r:id="rId24"/>
    <p:sldId id="270" r:id="rId25"/>
    <p:sldId id="284" r:id="rId26"/>
    <p:sldId id="268" r:id="rId27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15E67"/>
    <a:srgbClr val="D9C756"/>
    <a:srgbClr val="8FD6BD"/>
    <a:srgbClr val="BE53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0846" autoAdjust="0"/>
  </p:normalViewPr>
  <p:slideViewPr>
    <p:cSldViewPr showGuides="1">
      <p:cViewPr varScale="1">
        <p:scale>
          <a:sx n="70" d="100"/>
          <a:sy n="70" d="100"/>
        </p:scale>
        <p:origin x="150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01.08.2018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Bevor wir über die AA  sprechen, sollen wir zuerst die bestehende Host-Applikation beschreiben. Da die Auswertung des Ist-Zustands 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</a:t>
            </a:r>
            <a:r>
              <a:rPr lang="de-DE" dirty="0" err="1"/>
              <a:t>engeneri</a:t>
            </a:r>
            <a:r>
              <a:rPr lang="de-DE" dirty="0"/>
              <a:t> toll mit dem man ein </a:t>
            </a:r>
            <a:r>
              <a:rPr lang="de-DE" dirty="0" err="1"/>
              <a:t>netzwer</a:t>
            </a:r>
            <a:r>
              <a:rPr lang="de-DE" dirty="0"/>
              <a:t> planen projektieren kann. Geräte  </a:t>
            </a:r>
            <a:r>
              <a:rPr lang="de-DE" dirty="0" err="1"/>
              <a:t>parametier</a:t>
            </a:r>
            <a:r>
              <a:rPr lang="de-DE" dirty="0"/>
              <a:t>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zeigt die Standard-Ansichten 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ich schon erwähnt  habe, das Plugin basiert auf einen verteilten System. In dieser Kapitel werde ich hauptsätzlich über die </a:t>
            </a:r>
            <a:r>
              <a:rPr lang="de-DE" dirty="0" err="1"/>
              <a:t>clienseitige</a:t>
            </a:r>
            <a:r>
              <a:rPr lang="de-DE" dirty="0"/>
              <a:t> Frameworks sprechen..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928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/>
              <a:t>--Hier zum einer Seite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sichergestellt werden. Und andere Seite soll Interface zu Datendank bereitgestellt werden.</a:t>
            </a:r>
          </a:p>
          <a:p>
            <a:r>
              <a:rPr lang="de-DE" dirty="0"/>
              <a:t>-- hier kommt in Einsatz welche Programmiersprache wurde unterstützt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r>
              <a:rPr lang="de-DE" dirty="0"/>
              <a:t>-- Diese Kategorie bezieht  sich auf die Lernkurve und alle finanzielle Ausgaben , die für die Nutzung der Frameworks entstehen.</a:t>
            </a:r>
          </a:p>
          <a:p>
            <a:r>
              <a:rPr lang="de-DE" dirty="0"/>
              <a:t>-- Das Konzept für Zeichnung und Behandlung</a:t>
            </a:r>
            <a:r>
              <a:rPr lang="de-DE" baseline="0" dirty="0"/>
              <a:t> der Grundelemente wie Linien, Polygone ist relativ einfach und userfreundlich…</a:t>
            </a:r>
          </a:p>
          <a:p>
            <a:r>
              <a:rPr lang="de-DE" baseline="0" dirty="0"/>
              <a:t>-- Ang nutzt die DI-Pattern was die Wartbarkeit der Applikation </a:t>
            </a:r>
            <a:r>
              <a:rPr lang="de-DE" baseline="0" dirty="0" err="1"/>
              <a:t>erleichern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dieser Kapitel werde ich erklären welche Konzepte</a:t>
            </a:r>
            <a:r>
              <a:rPr lang="de-DE" baseline="0" dirty="0"/>
              <a:t> das </a:t>
            </a:r>
            <a:r>
              <a:rPr lang="de-DE" baseline="0" dirty="0" err="1"/>
              <a:t>Plugin</a:t>
            </a:r>
            <a:r>
              <a:rPr lang="de-DE" baseline="0" dirty="0"/>
              <a:t> anwendet,  um</a:t>
            </a:r>
            <a:r>
              <a:rPr lang="de-DE" dirty="0"/>
              <a:t> die Daten von verschieden</a:t>
            </a:r>
            <a:r>
              <a:rPr lang="de-DE" baseline="0" dirty="0"/>
              <a:t> </a:t>
            </a:r>
            <a:r>
              <a:rPr lang="de-DE" dirty="0"/>
              <a:t>Quellen bis</a:t>
            </a:r>
            <a:r>
              <a:rPr lang="de-DE" baseline="0" dirty="0"/>
              <a:t> zur Ansicht zu übertragen.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70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Datenhandhabungskonzept für die TE. Die beide gerundeten Rechtecke repräsentieren die feldbusspezifische Geräten. TE besteht aus 2 Hauptkomponenten: TES und TEC  -Server umfasst die Kernfunktionen wie das Parsen der protokollneutralen Gerät-Informationen, erstellt, aktualisiert und löscht eine Topologie-Modell für die gesparten Informationen. Darüber hinaus  bietet einen Mechanismus für Laden&amp; Speicher von Daten und Fehlerbehandlungen 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Datenübertragung geschehen</a:t>
            </a:r>
            <a:r>
              <a:rPr lang="de-DE" baseline="0" dirty="0"/>
              <a:t> über JSON-Format.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514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564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Es handelt sich um ein Key-Value-Paare. Der erste Schlüssel systemtag…</a:t>
            </a:r>
          </a:p>
          <a:p>
            <a:r>
              <a:rPr lang="de-DE" baseline="0" dirty="0"/>
              <a:t>- 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Mit </a:t>
            </a:r>
            <a:r>
              <a:rPr lang="de-DE" baseline="0" dirty="0" err="1"/>
              <a:t>deviceList-key</a:t>
            </a:r>
            <a:r>
              <a:rPr lang="de-DE" baseline="0" dirty="0"/>
              <a:t> listet sie eine Liste der restliche Geräten.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Jason Format beschreibt die liste der Verbindung in Netz. </a:t>
            </a:r>
            <a:r>
              <a:rPr lang="de-DE" dirty="0" err="1"/>
              <a:t>From</a:t>
            </a:r>
            <a:r>
              <a:rPr lang="de-DE" dirty="0"/>
              <a:t> und </a:t>
            </a:r>
            <a:r>
              <a:rPr lang="de-DE" dirty="0" err="1"/>
              <a:t>to</a:t>
            </a:r>
            <a:r>
              <a:rPr lang="de-DE" dirty="0"/>
              <a:t> sind die systemtag der Quelle </a:t>
            </a:r>
            <a:r>
              <a:rPr lang="de-DE" dirty="0" err="1"/>
              <a:t>nd</a:t>
            </a:r>
            <a:r>
              <a:rPr lang="de-DE" dirty="0"/>
              <a:t> Ziel-Geräts. 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 ist das dritte Ergebnis das ich im Lauf der Projekt herausgegeben wurde. Ich werde ich hier keine KL anzeigen, da.. Nicht übersichtlich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3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Erstens [spreche ich über die Einleitung warum eine grafische Komponente entstehen soll, welche Zeile im erreicht werden sollen], zweitens [wird über die Grundlage der Topologie eingegangen und dann analysiere ich einige Anforderungen], drittens [spreche ich ausführlich über die 3 Ergebnisse, die in Laufe der MA herausgegeben wurden]. Zum Schluss  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</a:t>
            </a:r>
            <a:r>
              <a:rPr lang="de-DE" dirty="0" err="1"/>
              <a:t>hauptmodell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</a:t>
            </a:r>
            <a:r>
              <a:rPr lang="de-DE" dirty="0" err="1"/>
              <a:t>Verbindun</a:t>
            </a:r>
            <a:r>
              <a:rPr lang="de-DE" dirty="0"/>
              <a:t>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798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Verbalisieren..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fangen wir mit der ersten Kapitel an 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347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Die --- soll die topologische Information visuell darstellen, die es dem Anwender einfaches Management der Netzwerke erlaubt und  alle gängigen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Topologiemuster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 Kontext der industriellen Netzwerke unterstützt. Gefordert ist 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 Dabei stellt 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Kapitel 2 befassen wir mit der Grundlegende </a:t>
            </a:r>
            <a:r>
              <a:rPr lang="de-DE" dirty="0" err="1"/>
              <a:t>Topologiemuster</a:t>
            </a:r>
            <a:r>
              <a:rPr lang="de-DE" dirty="0"/>
              <a:t>. Einige begriffe die in Laufen der Präsentation zu finden sind werde ich in dieser Kapitel erklären.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0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in einer Prozessautomatisierungstechnik 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Kommunikation der angeschlossenen Devices/Slaves parametriert und konfiguriert wird.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die gemäß 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Insfrakturgeräte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bei 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Kommikation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mindestens 2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Prokotollen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unterstützt.</a:t>
            </a: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Linien-Topologie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war einer der ersten Netzstrukturen, die in Firmen und privaten Hauhalten zu finden war und wird auch als Bus-Topologie bezeichnet.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 Das System gewährleistet…., da nur geringe Kabelmengen erforderlich sind.---  da mit T-Stücke kann man ein gerät problemlos anschließen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die Übertragung von Daten erfolgt über ein einziges Kabel dadurch wird ---. ---</a:t>
            </a:r>
            <a:r>
              <a:rPr lang="de-DE" dirty="0"/>
              <a:t>ein Angreifer kann sich zwischen 2 Geräten anschließen und somit kann das gesamte System abgehört werden.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-Wenn eine Endstation in Netz ausfällt,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ergiben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sich daraus keine Konsequenzen für die restlichen Geräte </a:t>
            </a:r>
          </a:p>
          <a:p>
            <a:pPr marL="0" indent="0">
              <a:buFontTx/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-Das System ermöglicht den Transport großer Datenmengen über großen Entfernungen und bietet somit ….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Ausfall des Wurzelelements hat hohe Auswirkungen auf die Verfügbarkeiten der restlichen Geräte.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Bedarf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….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Wenn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 System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erweitert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werden die Fun und nicht Funktion Anforderungen analysieren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65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9B38-F312-458C-89BB-09846E532A35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E26C-8BAA-4ACE-83C6-8F04F03DE16F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C89C-B0F3-4179-9BF1-A11BD48F530E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FF64-A3FB-4BFC-BA0F-A64F5FE3D3F2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F2F7E-68CC-462A-94CB-94BBC0D4D084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379F-AFCE-452D-9D46-18A25C0B9626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E127-8AE2-45F9-8279-D6C985C040A5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B058-52FD-4490-B0D3-D3BA1A853FDA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FB80984-C7AB-4089-8D7F-A7A8CFC97560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Anforderungsanalyse:: FR &amp; NFR</a:t>
            </a:r>
            <a:br>
              <a:rPr lang="de-DE" dirty="0"/>
            </a:b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DF823F-D510-4591-A7B4-BC9AD460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54132"/>
            <a:ext cx="7776863" cy="41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soll das Softwareprodukt  tun?</a:t>
            </a:r>
          </a:p>
          <a:p>
            <a:pPr lvl="1"/>
            <a:r>
              <a:rPr lang="de-DE" dirty="0"/>
              <a:t>Die Topologie besitzt ihre eigene Ansicht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Jede Darstellung muss separat geschlossen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 Basisfunktionen müssen bereitstellt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NFRs</a:t>
            </a:r>
          </a:p>
          <a:p>
            <a:pPr lvl="1"/>
            <a:r>
              <a:rPr lang="de-DE" dirty="0"/>
              <a:t>Integrierbar sein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Wartbarkeit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Anforderungsanalyse:: FR &amp; NFR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b="1" dirty="0"/>
              <a:t>Evaluation der JavaScript-Frameworks(erstes Ergebnis)</a:t>
            </a:r>
          </a:p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(zweites Ergebnis)</a:t>
            </a:r>
          </a:p>
          <a:p>
            <a:r>
              <a:rPr lang="de-DE" dirty="0"/>
              <a:t>Prototype Implementierung(drittes Ergebnis)</a:t>
            </a:r>
          </a:p>
          <a:p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0066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Für die grafische Darstellung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KendoUI</a:t>
            </a:r>
            <a:r>
              <a:rPr lang="de-DE" dirty="0"/>
              <a:t>(Progress Software Corporation , 2018)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SAPUI5(SAP, 2018)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GoJS</a:t>
            </a:r>
            <a:r>
              <a:rPr lang="de-DE" dirty="0"/>
              <a:t>(</a:t>
            </a:r>
            <a:r>
              <a:rPr lang="de-DE" dirty="0" err="1"/>
              <a:t>Northwoods</a:t>
            </a:r>
            <a:r>
              <a:rPr lang="de-DE" dirty="0"/>
              <a:t> Software, 1998) 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Für die Struktur der Client-Applikation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Vue</a:t>
            </a:r>
            <a:r>
              <a:rPr lang="de-DE" dirty="0"/>
              <a:t>(LinkedIn, 2018)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(Facebook Inc., 2018)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Angular</a:t>
            </a:r>
            <a:r>
              <a:rPr lang="de-DE" dirty="0"/>
              <a:t>(Angular.io, 2018)</a:t>
            </a:r>
            <a:endParaRPr lang="de-DE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Evaluation der JavaScript-Frameworks(erstes Ergebnis)</a:t>
            </a:r>
          </a:p>
          <a:p>
            <a:r>
              <a:rPr lang="de-DE" b="1" dirty="0"/>
              <a:t>Konzepte der </a:t>
            </a:r>
            <a:r>
              <a:rPr lang="de-DE" b="1" dirty="0" err="1"/>
              <a:t>Topology</a:t>
            </a:r>
            <a:r>
              <a:rPr lang="de-DE" b="1" dirty="0"/>
              <a:t>-Editor (zweites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Prototype Implementierung(drittes Ergebnis)</a:t>
            </a:r>
          </a:p>
          <a:p>
            <a:r>
              <a:rPr lang="de-D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8230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853E3AF-C3D4-4592-BBD5-C21F7F3052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11560" y="1340768"/>
            <a:ext cx="8064896" cy="446449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F76DBE-ADB9-4500-A2AE-C324178180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CDB18-9C43-4D01-851D-2691C43B00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57EB03-44BD-42A3-8F67-6862284A3A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BDF2CB-7B1C-4AD1-AAA1-423956CB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grundlegende Konzepte </a:t>
            </a:r>
          </a:p>
        </p:txBody>
      </p:sp>
    </p:spTree>
    <p:extLst>
      <p:ext uri="{BB962C8B-B14F-4D97-AF65-F5344CB8AC3E}">
        <p14:creationId xmlns:p14="http://schemas.microsoft.com/office/powerpoint/2010/main" val="381749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9C29CCF-9210-44B1-B66C-C81C0D35F8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10816" y="1484784"/>
            <a:ext cx="7560840" cy="338437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Schnittstellen zwischen Komponenten</a:t>
            </a:r>
          </a:p>
        </p:txBody>
      </p:sp>
    </p:spTree>
    <p:extLst>
      <p:ext uri="{BB962C8B-B14F-4D97-AF65-F5344CB8AC3E}">
        <p14:creationId xmlns:p14="http://schemas.microsoft.com/office/powerpoint/2010/main" val="372249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Topologie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Datenaustauschformat</a:t>
            </a:r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Datenaustauschformat</a:t>
            </a:r>
          </a:p>
        </p:txBody>
      </p: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Netzwerke-Protokolle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Evaluation der JavaScript-Frameworks(erstes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-Editor (zweites Ergebnis)</a:t>
            </a:r>
          </a:p>
          <a:p>
            <a:r>
              <a:rPr lang="de-DE" b="1" dirty="0"/>
              <a:t>Prototype Implementierung(drittes Ergebnis)</a:t>
            </a:r>
          </a:p>
          <a:p>
            <a:r>
              <a:rPr lang="de-D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3494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pPr lvl="1"/>
            <a:r>
              <a:rPr lang="de-DE" sz="2000" dirty="0"/>
              <a:t>Motivation</a:t>
            </a:r>
          </a:p>
          <a:p>
            <a:pPr lvl="1"/>
            <a:r>
              <a:rPr lang="de-DE" dirty="0"/>
              <a:t>Zielsetzung</a:t>
            </a:r>
          </a:p>
          <a:p>
            <a:r>
              <a:rPr lang="de-DE" dirty="0"/>
              <a:t>Grundlage der Topologie</a:t>
            </a:r>
          </a:p>
          <a:p>
            <a:pPr lvl="1"/>
            <a:r>
              <a:rPr lang="de-DE" dirty="0"/>
              <a:t>Begriffserklärung</a:t>
            </a:r>
          </a:p>
          <a:p>
            <a:pPr lvl="1"/>
            <a:r>
              <a:rPr lang="de-DE" dirty="0" err="1"/>
              <a:t>Topologiemuster</a:t>
            </a:r>
            <a:endParaRPr lang="de-DE" dirty="0"/>
          </a:p>
          <a:p>
            <a:r>
              <a:rPr lang="de-DE" dirty="0"/>
              <a:t>Anforderungsanalyse</a:t>
            </a:r>
          </a:p>
          <a:p>
            <a:pPr lvl="1"/>
            <a:r>
              <a:rPr lang="de-DE" dirty="0"/>
              <a:t>Funktionale Anforderungen</a:t>
            </a:r>
          </a:p>
          <a:p>
            <a:pPr lvl="1"/>
            <a:r>
              <a:rPr lang="de-DE" dirty="0"/>
              <a:t>Nichtfunktionale Anforderungen</a:t>
            </a:r>
          </a:p>
          <a:p>
            <a:r>
              <a:rPr lang="de-DE" dirty="0"/>
              <a:t>Evaluation der JavaScript-Frameworks(erstes Ergebnis)</a:t>
            </a:r>
          </a:p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(zweites Ergebnis)</a:t>
            </a:r>
          </a:p>
          <a:p>
            <a:r>
              <a:rPr lang="de-DE" dirty="0"/>
              <a:t>Prototype Implementierung(drittes Ergebnis)</a:t>
            </a:r>
          </a:p>
          <a:p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C5FC855C-F201-47DF-BF8C-030E7173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9" y="1268760"/>
            <a:ext cx="7599982" cy="4379651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Evaluation der JavaScript-Frameworks(erstes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-Editor (zweites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Prototype Implementierung(drittes Ergebnis)</a:t>
            </a:r>
          </a:p>
          <a:p>
            <a:r>
              <a:rPr lang="de-DE" b="1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94915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des </a:t>
            </a:r>
            <a:r>
              <a:rPr lang="de-DE" dirty="0" err="1"/>
              <a:t>Topology</a:t>
            </a:r>
            <a:r>
              <a:rPr lang="de-DE" dirty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/>
              <a:t>Unterstützung der Echtzeitverhalten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dirty="0"/>
              <a:t>Einleitung</a:t>
            </a:r>
          </a:p>
          <a:p>
            <a:pPr lvl="1"/>
            <a:r>
              <a:rPr lang="de-DE" sz="2000" b="1" dirty="0"/>
              <a:t>Motivation</a:t>
            </a:r>
          </a:p>
          <a:p>
            <a:pPr lvl="1"/>
            <a:r>
              <a:rPr lang="de-DE" b="1" dirty="0"/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Anforderungsanalyse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Evaluation der JavaScript-Frameworks(erstes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-Editor (zweites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Prototype Implementierung(drittes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6924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 </a:t>
            </a:r>
          </a:p>
          <a:p>
            <a:pPr lvl="1"/>
            <a:r>
              <a:rPr lang="de-DE" dirty="0"/>
              <a:t>Prototypenentwicklung des Komponenten 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Einleitung:: Motivation &amp; Zielsetzung</a:t>
            </a:r>
          </a:p>
        </p:txBody>
      </p: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b="1" dirty="0"/>
              <a:t>Grundlage der Topologie</a:t>
            </a:r>
          </a:p>
          <a:p>
            <a:pPr lvl="1"/>
            <a:r>
              <a:rPr lang="de-DE" b="1" dirty="0"/>
              <a:t>Begriffserklärung</a:t>
            </a:r>
          </a:p>
          <a:p>
            <a:pPr lvl="1"/>
            <a:r>
              <a:rPr lang="de-DE" b="1" dirty="0" err="1"/>
              <a:t>Topologiemuster</a:t>
            </a:r>
            <a:endParaRPr lang="de-DE" b="1" dirty="0"/>
          </a:p>
          <a:p>
            <a:r>
              <a:rPr lang="de-DE" dirty="0"/>
              <a:t>Anforderungsanalyse</a:t>
            </a:r>
          </a:p>
          <a:p>
            <a:pPr lvl="1"/>
            <a:r>
              <a:rPr lang="de-DE" dirty="0"/>
              <a:t>Funktionale Anforderungen</a:t>
            </a:r>
          </a:p>
          <a:p>
            <a:pPr lvl="1"/>
            <a:r>
              <a:rPr lang="de-DE" dirty="0"/>
              <a:t>Nichtfunktionale Anforderungen</a:t>
            </a:r>
          </a:p>
          <a:p>
            <a:r>
              <a:rPr lang="de-DE" dirty="0"/>
              <a:t>Evaluation der JavaScript-Frameworks(erstes Ergebnis)</a:t>
            </a:r>
          </a:p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(zweites Ergebnis)</a:t>
            </a:r>
          </a:p>
          <a:p>
            <a:r>
              <a:rPr lang="de-DE" dirty="0"/>
              <a:t>Prototype Implementierung(drittes Ergebnis)</a:t>
            </a:r>
          </a:p>
          <a:p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451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Feldbus(KUNBUS GmbH, 2016)</a:t>
            </a:r>
          </a:p>
          <a:p>
            <a:pPr>
              <a:lnSpc>
                <a:spcPct val="200000"/>
              </a:lnSpc>
            </a:pPr>
            <a:r>
              <a:rPr lang="de-DE" dirty="0"/>
              <a:t>Topologie(Schnabel, 2018)</a:t>
            </a:r>
          </a:p>
          <a:p>
            <a:pPr>
              <a:lnSpc>
                <a:spcPct val="200000"/>
              </a:lnSpc>
            </a:pPr>
            <a:r>
              <a:rPr lang="de-DE" dirty="0"/>
              <a:t>Controller / Master(Popp, 2016)</a:t>
            </a:r>
          </a:p>
          <a:p>
            <a:pPr>
              <a:lnSpc>
                <a:spcPct val="200000"/>
              </a:lnSpc>
            </a:pPr>
            <a:r>
              <a:rPr lang="de-DE" dirty="0"/>
              <a:t>Device / Slave(Popp, 2016)</a:t>
            </a:r>
          </a:p>
          <a:p>
            <a:pPr>
              <a:lnSpc>
                <a:spcPct val="200000"/>
              </a:lnSpc>
            </a:pPr>
            <a:r>
              <a:rPr lang="de-DE" dirty="0"/>
              <a:t>Gateway(Popp, 2016)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Topologie:: Begriffserklärung</a:t>
            </a:r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Deutlich 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Topologie:: </a:t>
            </a:r>
            <a:r>
              <a:rPr lang="de-DE" dirty="0" err="1"/>
              <a:t>Topologiemuster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Baum-Topologie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Unabhängigkeiten der Endstationen</a:t>
            </a:r>
          </a:p>
          <a:p>
            <a:pPr lvl="2"/>
            <a:r>
              <a:rPr lang="de-DE" dirty="0"/>
              <a:t>Hohes Kosteneinsparpotential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Wurzelelement ist überlastet</a:t>
            </a:r>
          </a:p>
          <a:p>
            <a:pPr lvl="2"/>
            <a:r>
              <a:rPr lang="en-US" dirty="0" err="1"/>
              <a:t>Aufwändige</a:t>
            </a:r>
            <a:r>
              <a:rPr lang="en-US" dirty="0"/>
              <a:t> </a:t>
            </a:r>
            <a:r>
              <a:rPr lang="en-US" dirty="0" err="1"/>
              <a:t>Verkabelung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Topologie:: </a:t>
            </a:r>
            <a:r>
              <a:rPr lang="de-DE" dirty="0" err="1"/>
              <a:t>Topologiemuster</a:t>
            </a:r>
            <a:br>
              <a:rPr lang="de-DE" dirty="0"/>
            </a:b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B49673-1871-45A3-B3EC-F0C46FD63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2816"/>
            <a:ext cx="712879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 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b="1" dirty="0"/>
              <a:t>Anforderungsanalyse</a:t>
            </a:r>
          </a:p>
          <a:p>
            <a:pPr lvl="1"/>
            <a:r>
              <a:rPr lang="de-DE" b="1" dirty="0"/>
              <a:t>Funktionale Anforderungen</a:t>
            </a:r>
          </a:p>
          <a:p>
            <a:pPr lvl="1"/>
            <a:r>
              <a:rPr lang="de-DE" b="1" dirty="0"/>
              <a:t>Nichtfunktionale Anforderungen</a:t>
            </a:r>
          </a:p>
          <a:p>
            <a:r>
              <a:rPr lang="de-DE" dirty="0"/>
              <a:t>Evaluation der JavaScript-Frameworks(erstes Ergebnis)</a:t>
            </a:r>
          </a:p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(zweites Ergebnis)</a:t>
            </a:r>
          </a:p>
          <a:p>
            <a:r>
              <a:rPr lang="de-DE" dirty="0"/>
              <a:t>Prototype Implementierung(drittes Ergebnis)</a:t>
            </a:r>
          </a:p>
          <a:p>
            <a:r>
              <a:rPr lang="de-DE" dirty="0"/>
              <a:t>Fortsetzungsmöglichkeiten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155029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1700</Words>
  <Application>Microsoft Office PowerPoint</Application>
  <PresentationFormat>Bildschirmpräsentation (4:3)</PresentationFormat>
  <Paragraphs>352</Paragraphs>
  <Slides>26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Alwyn New Lt</vt:lpstr>
      <vt:lpstr>Alwyn New Rg</vt:lpstr>
      <vt:lpstr>Arial</vt:lpstr>
      <vt:lpstr>Calibri</vt:lpstr>
      <vt:lpstr>Verdana</vt:lpstr>
      <vt:lpstr>Larissa</vt:lpstr>
      <vt:lpstr>PowerPoint-Präsentation</vt:lpstr>
      <vt:lpstr>Agenda</vt:lpstr>
      <vt:lpstr>Agenda</vt:lpstr>
      <vt:lpstr>Einleitung:: Motivation &amp; Zielsetzung</vt:lpstr>
      <vt:lpstr>Agenda</vt:lpstr>
      <vt:lpstr>Grundlage der Topologie:: Begriffserklärung</vt:lpstr>
      <vt:lpstr>Grundlage der Topologie:: Topologiemuster </vt:lpstr>
      <vt:lpstr>Grundlage der Topologie:: Topologiemuster </vt:lpstr>
      <vt:lpstr>Agenda</vt:lpstr>
      <vt:lpstr>Anforderungsanalyse:: FR &amp; NFR </vt:lpstr>
      <vt:lpstr>Anforderungsanalyse:: FR &amp; NFR </vt:lpstr>
      <vt:lpstr>Agenda</vt:lpstr>
      <vt:lpstr>Evaluation der JavaScript-Frameworks </vt:lpstr>
      <vt:lpstr>Agenda</vt:lpstr>
      <vt:lpstr>Konzepte der Topology-Editor:: grundlegende Konzepte </vt:lpstr>
      <vt:lpstr>Konzepte der Topology-Editor:: Schnittstellen zwischen Komponenten</vt:lpstr>
      <vt:lpstr>Konzepte der Topology-Editor:: Datenaustauschformat</vt:lpstr>
      <vt:lpstr>Konzepte der Topology-Editor:: Datenaustauschformat</vt:lpstr>
      <vt:lpstr>Agenda</vt:lpstr>
      <vt:lpstr>Prototype Implementierung(drittes Ergebnis) </vt:lpstr>
      <vt:lpstr>Prototype Implementierung(drittes Ergebnis) </vt:lpstr>
      <vt:lpstr>Prototype Implementierung(drittes Ergebnis) </vt:lpstr>
      <vt:lpstr>Agenda</vt:lpstr>
      <vt:lpstr>Fortsetzungsmöglichkeiten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89</cp:revision>
  <dcterms:created xsi:type="dcterms:W3CDTF">2018-07-14T09:58:06Z</dcterms:created>
  <dcterms:modified xsi:type="dcterms:W3CDTF">2018-08-01T21:26:35Z</dcterms:modified>
</cp:coreProperties>
</file>