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9" r:id="rId3"/>
    <p:sldId id="274" r:id="rId4"/>
    <p:sldId id="260" r:id="rId5"/>
    <p:sldId id="263" r:id="rId6"/>
    <p:sldId id="261" r:id="rId7"/>
    <p:sldId id="262" r:id="rId8"/>
    <p:sldId id="275" r:id="rId9"/>
    <p:sldId id="265" r:id="rId10"/>
    <p:sldId id="266" r:id="rId11"/>
    <p:sldId id="280" r:id="rId12"/>
    <p:sldId id="267" r:id="rId13"/>
    <p:sldId id="273" r:id="rId14"/>
    <p:sldId id="269" r:id="rId15"/>
    <p:sldId id="276" r:id="rId16"/>
    <p:sldId id="277" r:id="rId17"/>
    <p:sldId id="278" r:id="rId18"/>
    <p:sldId id="279" r:id="rId19"/>
    <p:sldId id="272" r:id="rId20"/>
    <p:sldId id="281" r:id="rId21"/>
    <p:sldId id="282" r:id="rId22"/>
    <p:sldId id="283" r:id="rId23"/>
    <p:sldId id="271" r:id="rId24"/>
    <p:sldId id="270" r:id="rId25"/>
    <p:sldId id="268" r:id="rId26"/>
    <p:sldId id="284" r:id="rId27"/>
  </p:sldIdLst>
  <p:sldSz cx="9144000" cy="6858000" type="screen4x3"/>
  <p:notesSz cx="6858000" cy="9144000"/>
  <p:photoAlbum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15E67"/>
    <a:srgbClr val="D9C756"/>
    <a:srgbClr val="8FD6BD"/>
    <a:srgbClr val="BE53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0846" autoAdjust="0"/>
  </p:normalViewPr>
  <p:slideViewPr>
    <p:cSldViewPr showGuides="1">
      <p:cViewPr varScale="1">
        <p:scale>
          <a:sx n="70" d="100"/>
          <a:sy n="70" d="100"/>
        </p:scale>
        <p:origin x="150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467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E3EDF-CD23-4303-BC6B-B101A33E4BE9}" type="datetimeFigureOut">
              <a:rPr lang="de-DE"/>
              <a:pPr>
                <a:defRPr/>
              </a:pPr>
              <a:t>01.08.2018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69D3229-373D-4366-A364-EB0D0074DE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8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E433A1-1168-4FD8-B922-9C38DE57C7E7}" type="datetimeFigureOut">
              <a:rPr lang="de-DE"/>
              <a:pPr>
                <a:defRPr/>
              </a:pPr>
              <a:t>01.08.2018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Formatvorlagen des Textmasters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2C4B85-5E71-423A-A9E4-96958528BF1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52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altLang="de-DE" dirty="0"/>
              <a:t>Guten Tag, meine Damen und Herren, und herzlich willkommen zu meiner Präsentation bzw. zum Colloquien mit dem Thema …. Mein Name ist … Student an der H und seit 2 J </a:t>
            </a:r>
            <a:r>
              <a:rPr lang="de-DE" altLang="de-DE" dirty="0" err="1"/>
              <a:t>SoftwareEntwickler</a:t>
            </a:r>
            <a:r>
              <a:rPr lang="de-DE" altLang="de-DE" dirty="0"/>
              <a:t> bei der Firma Hilscher Ge. Für Systemautomation mbh.</a:t>
            </a:r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252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Bevor wir über die AA  sprechen, sollen wir zuerst die bestehende Host-Applikation beschreiben. Da die Auswertung des Ist-Zustands dient als Grundlage  für den Soll-Zustand. </a:t>
            </a:r>
            <a:r>
              <a:rPr lang="de-DE" dirty="0" err="1"/>
              <a:t>ComStudio</a:t>
            </a:r>
            <a:r>
              <a:rPr lang="de-DE" dirty="0"/>
              <a:t> ist.. Ein </a:t>
            </a:r>
            <a:r>
              <a:rPr lang="de-DE" dirty="0" err="1"/>
              <a:t>engeneri</a:t>
            </a:r>
            <a:r>
              <a:rPr lang="de-DE" dirty="0"/>
              <a:t> toll mit dem man ein </a:t>
            </a:r>
            <a:r>
              <a:rPr lang="de-DE" dirty="0" err="1"/>
              <a:t>netzwer</a:t>
            </a:r>
            <a:r>
              <a:rPr lang="de-DE" dirty="0"/>
              <a:t> planen projektieren kann. Geräte  </a:t>
            </a:r>
            <a:r>
              <a:rPr lang="de-DE" dirty="0" err="1"/>
              <a:t>parametier</a:t>
            </a:r>
            <a:r>
              <a:rPr lang="de-DE" dirty="0"/>
              <a:t>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Abbildung zeigt die Standard-Ansichten 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ComStudio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72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5) Wie Laden, Speichern, Importieren</a:t>
            </a:r>
            <a:r>
              <a:rPr lang="de-DE" baseline="0" dirty="0"/>
              <a:t> und Exportieren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161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ich schon erwähnt  habe, das Plugin basiert auf einen verteilten System. In dieser Kapitel werde ich hauptsätzlich über die </a:t>
            </a:r>
            <a:r>
              <a:rPr lang="de-DE" dirty="0" err="1"/>
              <a:t>clienseitige</a:t>
            </a:r>
            <a:r>
              <a:rPr lang="de-DE" dirty="0"/>
              <a:t> Frameworks sprechen..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92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wurde eine Fülle von verschiedenen Frameworks ausfindig gemacht. Um ein systematisch Vergleich durchzuführen, habe ich mir ein  Kriterienkatalog erstellt….</a:t>
            </a:r>
          </a:p>
          <a:p>
            <a:r>
              <a:rPr lang="de-DE" dirty="0"/>
              <a:t>--Hier zum einer Seite soll die </a:t>
            </a:r>
            <a:r>
              <a:rPr lang="de-DE" dirty="0" err="1"/>
              <a:t>Kom</a:t>
            </a:r>
            <a:r>
              <a:rPr lang="de-DE" dirty="0"/>
              <a:t> </a:t>
            </a:r>
            <a:r>
              <a:rPr lang="de-DE" dirty="0" err="1"/>
              <a:t>zwisc</a:t>
            </a:r>
            <a:r>
              <a:rPr lang="de-DE" dirty="0"/>
              <a:t>. Komponenten sichergestellt werden. Und andere Seite soll Interface zu Datendank bereitgestellt werden.</a:t>
            </a:r>
          </a:p>
          <a:p>
            <a:r>
              <a:rPr lang="de-DE" dirty="0"/>
              <a:t>-- hier kommt in Einsatz welche Programmiersprache wurde unterstützt ,</a:t>
            </a:r>
            <a:r>
              <a:rPr lang="de-DE" dirty="0" err="1"/>
              <a:t>Typescript</a:t>
            </a:r>
            <a:r>
              <a:rPr lang="de-DE" dirty="0"/>
              <a:t> und </a:t>
            </a:r>
            <a:r>
              <a:rPr lang="de-DE" dirty="0" err="1"/>
              <a:t>Javascript</a:t>
            </a:r>
            <a:r>
              <a:rPr lang="de-DE" dirty="0"/>
              <a:t> sind denkbar.</a:t>
            </a:r>
          </a:p>
          <a:p>
            <a:r>
              <a:rPr lang="de-DE" dirty="0"/>
              <a:t>-- Diese Kategorie bezieht  sich auf die Lernkurve und alle finanzielle Ausgaben , die für die Nutzung der Frameworks entstehen.</a:t>
            </a:r>
          </a:p>
          <a:p>
            <a:r>
              <a:rPr lang="de-DE" dirty="0"/>
              <a:t>-- Das Konzept für Zeichnung und Behandlung</a:t>
            </a:r>
            <a:r>
              <a:rPr lang="de-DE" baseline="0" dirty="0"/>
              <a:t> der Grundelemente wie Linien, Polygone ist relativ einfach und userfreundlich…</a:t>
            </a:r>
          </a:p>
          <a:p>
            <a:r>
              <a:rPr lang="de-DE" baseline="0" dirty="0"/>
              <a:t>-- Ang nutzt die DI-Pattern was die Wartbarkeit der Applikation </a:t>
            </a:r>
            <a:r>
              <a:rPr lang="de-DE" baseline="0" dirty="0" err="1"/>
              <a:t>erleichern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62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dieser Kapitel werde ich erklären welche Konzepte</a:t>
            </a:r>
            <a:r>
              <a:rPr lang="de-DE" baseline="0" dirty="0"/>
              <a:t> das </a:t>
            </a:r>
            <a:r>
              <a:rPr lang="de-DE" baseline="0" dirty="0" err="1"/>
              <a:t>Plugin</a:t>
            </a:r>
            <a:r>
              <a:rPr lang="de-DE" baseline="0" dirty="0"/>
              <a:t> anwendet,  um</a:t>
            </a:r>
            <a:r>
              <a:rPr lang="de-DE" dirty="0"/>
              <a:t> die Daten von verschieden</a:t>
            </a:r>
            <a:r>
              <a:rPr lang="de-DE" baseline="0" dirty="0"/>
              <a:t> </a:t>
            </a:r>
            <a:r>
              <a:rPr lang="de-DE" dirty="0"/>
              <a:t>Quellen bis</a:t>
            </a:r>
            <a:r>
              <a:rPr lang="de-DE" baseline="0" dirty="0"/>
              <a:t> zur Ansicht zu übertragen.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70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Abb.</a:t>
            </a:r>
            <a:r>
              <a:rPr lang="de-DE" baseline="0" dirty="0"/>
              <a:t> </a:t>
            </a:r>
            <a:r>
              <a:rPr lang="de-DE" dirty="0"/>
              <a:t>zeigt die Datenhandhabungskonzept für die TE. Die beide gerundeten Rechtecke repräsentieren die feldbusspezifische Geräten. TE besteht aus 2 Hauptkomponenten: TES und TEC  -Server umfasst die Kernfunktionen wie das Parsen der protokollneutralen Gerät-Informationen, erstellt, aktualisiert und löscht eine Topologie-Modell für die gesparten Informationen. Darüber hinaus  bietet einen Mechanismus für Laden&amp; Speicher von Daten und Fehlerbehandlungen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Client verwendet das HTTP-P um die Topologie-Information abzufragen und bietet eine Benutzerfreundlichkeit für die Visualisierung.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Datenübertragung geschehen</a:t>
            </a:r>
            <a:r>
              <a:rPr lang="de-DE" baseline="0" dirty="0"/>
              <a:t> über JSON-Format.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14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56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-Das </a:t>
            </a:r>
            <a:r>
              <a:rPr lang="de-DE" dirty="0" err="1"/>
              <a:t>Beisp</a:t>
            </a:r>
            <a:r>
              <a:rPr lang="de-DE" dirty="0"/>
              <a:t>.</a:t>
            </a:r>
            <a:r>
              <a:rPr lang="de-DE" baseline="0" dirty="0"/>
              <a:t> Zeigt die Grunddaten einer Topologie, die von Client Konsumiert werden soll. Es handelt sich um ein Key-Value-Paare. Der erste Schlüssel systemtag…</a:t>
            </a:r>
          </a:p>
          <a:p>
            <a:r>
              <a:rPr lang="de-DE" baseline="0" dirty="0"/>
              <a:t>- Die </a:t>
            </a:r>
            <a:r>
              <a:rPr lang="de-DE" baseline="0" dirty="0" err="1"/>
              <a:t>Topo</a:t>
            </a:r>
            <a:r>
              <a:rPr lang="de-DE" baseline="0" dirty="0"/>
              <a:t> besitzt eine Liste von Ports wo die jeweils Verbindung abgeschlossen werden. Mit </a:t>
            </a:r>
            <a:r>
              <a:rPr lang="de-DE" baseline="0" dirty="0" err="1"/>
              <a:t>deviceList-key</a:t>
            </a:r>
            <a:r>
              <a:rPr lang="de-DE" baseline="0" dirty="0"/>
              <a:t> listet sie eine Liste der restliche Geräten.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57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2te Jason Format beschreibt die liste der Verbindung in Netz. </a:t>
            </a:r>
            <a:r>
              <a:rPr lang="de-DE" dirty="0" err="1"/>
              <a:t>From</a:t>
            </a:r>
            <a:r>
              <a:rPr lang="de-DE" dirty="0"/>
              <a:t> und </a:t>
            </a:r>
            <a:r>
              <a:rPr lang="de-DE" dirty="0" err="1"/>
              <a:t>to</a:t>
            </a:r>
            <a:r>
              <a:rPr lang="de-DE" dirty="0"/>
              <a:t> sind die systemtag der Quelle </a:t>
            </a:r>
            <a:r>
              <a:rPr lang="de-DE" dirty="0" err="1"/>
              <a:t>nd</a:t>
            </a:r>
            <a:r>
              <a:rPr lang="de-DE" dirty="0"/>
              <a:t> Ziel-Geräts. Mit </a:t>
            </a:r>
            <a:r>
              <a:rPr lang="de-DE" dirty="0" err="1"/>
              <a:t>linkColor</a:t>
            </a:r>
            <a:r>
              <a:rPr lang="de-DE" dirty="0"/>
              <a:t> kann die Farbe der </a:t>
            </a:r>
            <a:r>
              <a:rPr lang="de-DE" dirty="0" err="1"/>
              <a:t>Linen</a:t>
            </a:r>
            <a:r>
              <a:rPr lang="de-DE" dirty="0"/>
              <a:t> definiert. Zum </a:t>
            </a:r>
            <a:r>
              <a:rPr lang="de-DE" dirty="0" err="1"/>
              <a:t>Besipe</a:t>
            </a:r>
            <a:r>
              <a:rPr lang="de-DE" dirty="0"/>
              <a:t> bei </a:t>
            </a:r>
            <a:r>
              <a:rPr lang="de-DE" dirty="0" err="1"/>
              <a:t>Profubis</a:t>
            </a:r>
            <a:r>
              <a:rPr lang="de-DE" dirty="0"/>
              <a:t> ist grün.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424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PI ist das dritte Ergebnis das ich im Lauf der Projekt herausgegeben wurde. Ich werde ich hier keine KL anzeigen, da.. Nicht übersichtlich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35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Mein Vortrag besteht aus folgenden Teilen: Erstens [spreche ich über die Einleitung warum eine grafische Komponente entstehen soll, welche Zeile im erreicht werden sollen], zweitens [wird über die Grundlage der Topologie eingegangen und dann analysiere ich einige Anforderungen], drittens [spreche ich ausführlich über die 3 Ergebnisse, die in Laufe der MA herausgegeben wurden]. Zum Schluss  gibt es noch einige Fakten zur grafischen Komponenten.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0826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Modul-</a:t>
            </a:r>
            <a:r>
              <a:rPr lang="de-DE" dirty="0" err="1"/>
              <a:t>Diagram</a:t>
            </a:r>
            <a:r>
              <a:rPr lang="de-DE" dirty="0"/>
              <a:t> beseht aus 4 </a:t>
            </a:r>
            <a:r>
              <a:rPr lang="de-DE" dirty="0" err="1"/>
              <a:t>module</a:t>
            </a:r>
            <a:r>
              <a:rPr lang="de-DE" dirty="0"/>
              <a:t>. </a:t>
            </a:r>
            <a:r>
              <a:rPr lang="de-DE" dirty="0" err="1"/>
              <a:t>AppModule</a:t>
            </a:r>
            <a:r>
              <a:rPr lang="de-DE" dirty="0"/>
              <a:t>  besser gesagt aus angular Module. </a:t>
            </a:r>
            <a:r>
              <a:rPr lang="de-DE" dirty="0" err="1"/>
              <a:t>AppModule</a:t>
            </a:r>
            <a:r>
              <a:rPr lang="de-DE" dirty="0"/>
              <a:t> ist das </a:t>
            </a:r>
            <a:r>
              <a:rPr lang="de-DE" dirty="0" err="1"/>
              <a:t>hauptmodell</a:t>
            </a:r>
            <a:r>
              <a:rPr lang="de-DE" dirty="0"/>
              <a:t>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203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</a:t>
            </a:r>
            <a:r>
              <a:rPr lang="de-DE" dirty="0" err="1"/>
              <a:t>ergebnis</a:t>
            </a:r>
            <a:r>
              <a:rPr lang="de-DE" dirty="0"/>
              <a:t> sieht so  aus. Wenn man TE in einer Webbrowser öffnet. Jedes </a:t>
            </a:r>
            <a:r>
              <a:rPr lang="de-DE" dirty="0" err="1"/>
              <a:t>Devce</a:t>
            </a:r>
            <a:r>
              <a:rPr lang="de-DE" dirty="0"/>
              <a:t> wird durch ein </a:t>
            </a:r>
            <a:r>
              <a:rPr lang="de-DE" dirty="0" err="1"/>
              <a:t>rechteck</a:t>
            </a:r>
            <a:r>
              <a:rPr lang="de-DE" dirty="0"/>
              <a:t> dargestellt. Die </a:t>
            </a:r>
            <a:r>
              <a:rPr lang="de-DE" dirty="0" err="1"/>
              <a:t>ports</a:t>
            </a:r>
            <a:r>
              <a:rPr lang="de-DE" dirty="0"/>
              <a:t> werden direkt unter die Rechtteck gekennzeichnet.. Die </a:t>
            </a:r>
            <a:r>
              <a:rPr lang="de-DE" dirty="0" err="1"/>
              <a:t>Verbindun</a:t>
            </a:r>
            <a:r>
              <a:rPr lang="de-DE" dirty="0"/>
              <a:t> wird durch die </a:t>
            </a:r>
            <a:r>
              <a:rPr lang="de-DE" dirty="0" err="1"/>
              <a:t>linie</a:t>
            </a:r>
            <a:r>
              <a:rPr lang="de-DE" dirty="0"/>
              <a:t> repräsentiert. Unter haben wir einige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z.b</a:t>
            </a:r>
            <a:r>
              <a:rPr lang="de-DE" dirty="0"/>
              <a:t> automatisch </a:t>
            </a:r>
            <a:r>
              <a:rPr lang="de-DE" dirty="0" err="1"/>
              <a:t>anodrnung</a:t>
            </a:r>
            <a:r>
              <a:rPr lang="de-DE" dirty="0"/>
              <a:t> der </a:t>
            </a:r>
            <a:r>
              <a:rPr lang="de-DE" dirty="0" err="1"/>
              <a:t>geräten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61122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798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Verbalisieren..</a:t>
            </a:r>
          </a:p>
          <a:p>
            <a:r>
              <a:rPr lang="de-DE" dirty="0"/>
              <a:t>4) </a:t>
            </a:r>
            <a:r>
              <a:rPr lang="de-DE" dirty="0" err="1"/>
              <a:t>d.h</a:t>
            </a:r>
            <a:r>
              <a:rPr lang="de-DE" baseline="0" dirty="0"/>
              <a:t> mit Berücksichtigung des Datenflusses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verschiedene Technologien basieren und schwer zu warten und zu erweitern sind.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Nun fangen wir mit der ersten Kapitel an 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34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Firma Hilscher sucht eine Möglichkeit, das Engineering Tool Communication Studio um eine grafische Komponente für die Abbildung komplexer industriellen Netzwerke zu erweitern. Die --- soll die topologische Information visuell darstellen, die es dem Anwender einfaches Management der Netzwerke erlaubt und  alle gängigen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Topologiemuster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im Kontext der industriellen Netzwerke unterstützt. Gefordert ist 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 Zielsetzung soll ----  Dabei stellt man die FP mit welchen Technologie lässt  ein Verteilte Anwendung mit einer möglichst einheitlichen Codebasis umsetzen, mit dem Ziel vernachlässigbare Veränderung der Host-App vorauszusetzen.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209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Kapitel 2 befassen wir mit der Grundlegende Topologie.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0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unter Feldbus versteht man ein leitungsgebundenes Bussystem, das es ermöglicht, Daten in einer Prozessautomatisierungstechnik zu übertragen. 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Kontext der industrielle Kommunikation ist die Topologie  die Verbindungen der Geräte untereinander, die den Datenverkehr ermöglichen.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oder M ist der aktive Teil bei der die Kommunikation der angeschlossenen Devices/Slaves parametriert und konfiguriert wird.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oder S ist die passive Station, die gemäß 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Proktokolle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Prozessadaten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Master/Control überträgt. Meldet kritische Anlagezustände wie Diagnose und Alarme</a:t>
            </a:r>
          </a:p>
          <a:p>
            <a:pPr marL="228600" indent="-228600">
              <a:buAutoNum type="arabicParenR"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Gateway ist die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Insfrakturgeräte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 der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Kommikation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die mindestens 2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Prokotollen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unterstützt.</a:t>
            </a:r>
          </a:p>
          <a:p>
            <a:pPr marL="228600" indent="-228600">
              <a:buAutoNum type="arabicParenR"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038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Linien-Topologie war einer der ersten Netzstrukturen, die in Firmen und privaten Hauhalten zu finden war und wird auch als Bus-Topologie bezeichnet.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V: Das System gewährleistet…., da nur geringe Kabelmengen erforderlich sind.---  da mit T-Stücke kann man ein gerät problemlos anschließen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N: Da die Übertragung von Daten erfolgt über ein einziges Kabel. ---</a:t>
            </a:r>
            <a:r>
              <a:rPr lang="de-DE" dirty="0"/>
              <a:t>ein Angreifer kann sich zwischen 2 Geräten anschließen und somit kann das gesamte System abgehört werden.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61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-Wenn eine Endstation in Netz ausfällt,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ergiben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sich daraus keine Konsequenzen für die restlichen Geräte </a:t>
            </a:r>
          </a:p>
          <a:p>
            <a:pPr marL="0" indent="0">
              <a:buFontTx/>
              <a:buNone/>
            </a:pP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-Das System ermöglicht den Transport großer Datenmengen über großen Entfernungen und bietet somit ….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 Ausfall des Wurzelelements hat hohe Auswirkungen auf die Verfügbarkeiten der restlichen Geräte.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Bedarf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…. 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Wenn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System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erweitert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33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werden die Fun und nicht Funktion Anforderungen analysieren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2C4B85-5E71-423A-A9E4-96958528BF14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65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3" y="3067058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248067" y="4869320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9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9B38-F312-458C-89BB-09846E532A35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AA8A7-6CDB-4C1B-AF42-D508E5AB25D5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4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0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22"/>
          </p:nvPr>
        </p:nvSpPr>
        <p:spPr>
          <a:xfrm>
            <a:off x="253999" y="1264796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612048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6114024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Bildplatzhalter 7"/>
          <p:cNvSpPr>
            <a:spLocks noGrp="1" noChangeAspect="1"/>
          </p:cNvSpPr>
          <p:nvPr>
            <p:ph type="pic" sz="quarter" idx="25"/>
          </p:nvPr>
        </p:nvSpPr>
        <p:spPr>
          <a:xfrm>
            <a:off x="6119956" y="126876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3186000" y="3071022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3186000" y="4873284"/>
            <a:ext cx="2772000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Bildplatzhalter 7"/>
          <p:cNvSpPr>
            <a:spLocks noGrp="1" noChangeAspect="1"/>
          </p:cNvSpPr>
          <p:nvPr>
            <p:ph type="pic" sz="quarter" idx="28"/>
          </p:nvPr>
        </p:nvSpPr>
        <p:spPr>
          <a:xfrm>
            <a:off x="3186000" y="1267200"/>
            <a:ext cx="2766067" cy="14400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53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rgbClr val="D9C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8E26C-8BAA-4ACE-83C6-8F04F03DE16F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EE4A-E163-47DE-8784-5B8DE9F7A78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311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8001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2573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714500" indent="-342900">
              <a:buClr>
                <a:srgbClr val="115E67"/>
              </a:buClr>
              <a:buFont typeface="Arial" panose="020B0604020202020204" pitchFamily="34" charset="0"/>
              <a:buChar char="•"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AC89C-B0F3-4179-9BF1-A11BD48F530E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A9DA1-A25A-429F-A02C-54EE560636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91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4229999" cy="504056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Tx/>
              <a:buNone/>
              <a:defRPr sz="2400">
                <a:latin typeface="Alwyn New Rg" panose="020B0503000000020004" pitchFamily="34" charset="0"/>
              </a:defRPr>
            </a:lvl2pPr>
            <a:lvl3pPr marL="914400" indent="0">
              <a:buFontTx/>
              <a:buNone/>
              <a:defRPr sz="2000">
                <a:latin typeface="Alwyn New Rg" panose="020B0503000000020004" pitchFamily="34" charset="0"/>
              </a:defRPr>
            </a:lvl3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6"/>
          </p:nvPr>
        </p:nvSpPr>
        <p:spPr>
          <a:xfrm>
            <a:off x="4652093" y="1268760"/>
            <a:ext cx="4230000" cy="5042429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7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3FF64-A3FB-4BFC-BA0F-A64F5FE3D3F2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8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9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06B55-EB36-49A9-ADB4-61E75E31F1FA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6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49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8640000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864000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6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F2F7E-68CC-462A-94CB-94BBC0D4D084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684CA-D0A1-41F6-BDC0-3E2E4B5DACF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78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23785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658309" y="1268760"/>
            <a:ext cx="4223784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5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6379F-AFCE-452D-9D46-18A25C0B9626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7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CBEA50-28BB-424E-967D-ECCE62A9890E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4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4210185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>
          <a:xfrm>
            <a:off x="254525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39663" y="5778475"/>
            <a:ext cx="4252570" cy="5308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7"/>
          </p:nvPr>
        </p:nvSpPr>
        <p:spPr>
          <a:xfrm>
            <a:off x="4658310" y="1268760"/>
            <a:ext cx="4223784" cy="432048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8"/>
          </p:nvPr>
        </p:nvSpPr>
        <p:spPr>
          <a:xfrm>
            <a:off x="263525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5E127-8AE2-45F9-8279-D6C985C040A5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9"/>
          </p:nvPr>
        </p:nvSpPr>
        <p:spPr>
          <a:xfrm>
            <a:off x="2324100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20"/>
          </p:nvPr>
        </p:nvSpPr>
        <p:spPr>
          <a:xfrm>
            <a:off x="7451725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B97EE-25F5-4EFD-B8E8-0C5D00DE03FB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2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54524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3230849" y="1268760"/>
            <a:ext cx="2690678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110093" y="1268760"/>
            <a:ext cx="2772000" cy="504056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6"/>
          </p:nvPr>
        </p:nvSpPr>
        <p:spPr>
          <a:xfrm>
            <a:off x="254000" y="6453188"/>
            <a:ext cx="1860550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0B058-52FD-4490-B0D3-D3BA1A853FDA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2314575" y="6453188"/>
            <a:ext cx="4948238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8"/>
          </p:nvPr>
        </p:nvSpPr>
        <p:spPr>
          <a:xfrm>
            <a:off x="7442200" y="6453188"/>
            <a:ext cx="1439863" cy="285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A88A5-D0F8-4804-8772-54364BC0F871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00" y="183600"/>
            <a:ext cx="3063600" cy="592896"/>
          </a:xfrm>
          <a:prstGeom prst="rect">
            <a:avLst/>
          </a:prstGeom>
        </p:spPr>
      </p:pic>
      <p:sp>
        <p:nvSpPr>
          <p:cNvPr id="15" name="Rectangle 8"/>
          <p:cNvSpPr>
            <a:spLocks noChangeArrowheads="1"/>
          </p:cNvSpPr>
          <p:nvPr userDrawn="1"/>
        </p:nvSpPr>
        <p:spPr bwMode="auto">
          <a:xfrm>
            <a:off x="0" y="900000"/>
            <a:ext cx="9144000" cy="582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" name="Titel 3"/>
          <p:cNvSpPr>
            <a:spLocks noGrp="1" noChangeAspect="1"/>
          </p:cNvSpPr>
          <p:nvPr>
            <p:ph type="title"/>
          </p:nvPr>
        </p:nvSpPr>
        <p:spPr>
          <a:xfrm>
            <a:off x="259015" y="75342"/>
            <a:ext cx="5472608" cy="720000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115E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9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0825" y="6453188"/>
            <a:ext cx="1860550" cy="285750"/>
          </a:xfrm>
          <a:prstGeom prst="rect">
            <a:avLst/>
          </a:prstGeom>
        </p:spPr>
        <p:txBody>
          <a:bodyPr/>
          <a:lstStyle>
            <a:lvl1pPr algn="l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8FB80984-C7AB-4089-8D7F-A7A8CFC97560}" type="datetime1">
              <a:rPr lang="de-DE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11400" y="6453188"/>
            <a:ext cx="4948238" cy="285750"/>
          </a:xfrm>
          <a:prstGeom prst="rect">
            <a:avLst/>
          </a:prstGeom>
        </p:spPr>
        <p:txBody>
          <a:bodyPr/>
          <a:lstStyle>
            <a:lvl1pPr>
              <a:defRPr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440613" y="6453188"/>
            <a:ext cx="1438275" cy="2857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defRPr/>
            </a:pPr>
            <a:fld id="{AB0173C9-4951-44B4-BE8B-FB39CEF44EE9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Titelplatzhalter 7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lwyn New Lt" panose="020B03030000000200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lwyn New Lt" panose="020B03030000000200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lwyn New Lt" panose="020B030300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de-DE" altLang="de-DE" dirty="0"/>
              <a:t>Darstellung der Topologie eines industriellen Kommunikationsnetzwerks</a:t>
            </a:r>
          </a:p>
          <a:p>
            <a:pPr algn="ctr">
              <a:spcBef>
                <a:spcPct val="0"/>
              </a:spcBef>
            </a:pPr>
            <a:endParaRPr lang="de-DE" altLang="de-DE" dirty="0"/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Master-Abschlussarbeit</a:t>
            </a:r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von</a:t>
            </a:r>
          </a:p>
          <a:p>
            <a:pPr algn="ctr">
              <a:spcBef>
                <a:spcPct val="0"/>
              </a:spcBef>
            </a:pPr>
            <a:r>
              <a:rPr lang="de-DE" altLang="de-DE" sz="1800" dirty="0"/>
              <a:t>Ghislain </a:t>
            </a:r>
            <a:r>
              <a:rPr lang="de-DE" altLang="de-DE" sz="1800" dirty="0" err="1"/>
              <a:t>Zeleu</a:t>
            </a:r>
            <a:endParaRPr lang="de-DE" altLang="de-DE" sz="1800" dirty="0"/>
          </a:p>
          <a:p>
            <a:pPr>
              <a:spcBef>
                <a:spcPct val="0"/>
              </a:spcBef>
            </a:pPr>
            <a:endParaRPr lang="de-DE" alt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ist Communication Studio?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Anforderungsanalyse:: FR &amp; NFR</a:t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5DF823F-D510-4591-A7B4-BC9AD460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54132"/>
            <a:ext cx="7776863" cy="41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Was soll das Softwareprodukt  tun?</a:t>
            </a:r>
          </a:p>
          <a:p>
            <a:pPr lvl="1"/>
            <a:r>
              <a:rPr lang="de-DE" dirty="0"/>
              <a:t>Die Topologie besitzt ihre eigene Ansicht</a:t>
            </a:r>
          </a:p>
          <a:p>
            <a:pPr lvl="1"/>
            <a:r>
              <a:rPr lang="de-DE" dirty="0"/>
              <a:t>Die topologischen Informationen müssen mit Symbolen dargestellt werden</a:t>
            </a:r>
          </a:p>
          <a:p>
            <a:pPr lvl="1"/>
            <a:r>
              <a:rPr lang="de-DE" dirty="0"/>
              <a:t>Jede Darstellung muss separat geschlossen werden</a:t>
            </a:r>
          </a:p>
          <a:p>
            <a:pPr lvl="1"/>
            <a:r>
              <a:rPr lang="de-DE" dirty="0"/>
              <a:t>Zoom-Funktionen bieten</a:t>
            </a:r>
          </a:p>
          <a:p>
            <a:pPr lvl="1"/>
            <a:r>
              <a:rPr lang="de-DE" dirty="0"/>
              <a:t>Die  Basisfunktionen müssen bereitstellt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NFRs</a:t>
            </a:r>
          </a:p>
          <a:p>
            <a:pPr lvl="1"/>
            <a:r>
              <a:rPr lang="de-DE" dirty="0"/>
              <a:t>Integrierbar sein</a:t>
            </a:r>
          </a:p>
          <a:p>
            <a:pPr lvl="1"/>
            <a:r>
              <a:rPr lang="de-DE" dirty="0"/>
              <a:t>Leicht erweiterbar</a:t>
            </a:r>
          </a:p>
          <a:p>
            <a:pPr lvl="1"/>
            <a:r>
              <a:rPr lang="de-DE" dirty="0"/>
              <a:t>Wartbarkeit</a:t>
            </a:r>
          </a:p>
          <a:p>
            <a:pPr lvl="1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Anforderungsanalyse:: FR &amp; NFR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7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b="1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50066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Kriterien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Kommunikationsmechanismen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Programmierkonzept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Lernkurve und Kosten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Für die grafische Darstellung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KendoUI</a:t>
            </a:r>
            <a:r>
              <a:rPr lang="de-DE" dirty="0"/>
              <a:t>(Progress Software Corporation 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SAPUI5(SAP,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 err="1"/>
              <a:t>GoJS</a:t>
            </a:r>
            <a:r>
              <a:rPr lang="de-DE" dirty="0"/>
              <a:t>(</a:t>
            </a:r>
            <a:r>
              <a:rPr lang="de-DE" dirty="0" err="1"/>
              <a:t>Northwoods</a:t>
            </a:r>
            <a:r>
              <a:rPr lang="de-DE" dirty="0"/>
              <a:t> Software, 1998) 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Für die Struktur der Client-Applikation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Vue</a:t>
            </a:r>
            <a:r>
              <a:rPr lang="de-DE" dirty="0"/>
              <a:t>(LinkedIn, 2018)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React</a:t>
            </a:r>
            <a:r>
              <a:rPr lang="de-DE" dirty="0"/>
              <a:t>(Facebook Inc., 2018)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Angular</a:t>
            </a:r>
            <a:r>
              <a:rPr lang="de-DE" dirty="0"/>
              <a:t>(Angular.io, 2018)</a:t>
            </a:r>
            <a:endParaRPr lang="de-DE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EE9AC89C-B0F3-4179-9BF1-A11BD48F530E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53A9DA1-A25A-429F-A02C-54EE5606360E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Evaluation der JavaScript-Frameworks</a:t>
            </a:r>
            <a:br>
              <a:rPr lang="de-DE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021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b="1" dirty="0"/>
              <a:t>Konzepte der </a:t>
            </a:r>
            <a:r>
              <a:rPr lang="de-DE" b="1" dirty="0" err="1"/>
              <a:t>Topology</a:t>
            </a:r>
            <a:r>
              <a:rPr lang="de-DE" b="1" dirty="0"/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482305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853E3AF-C3D4-4592-BBD5-C21F7F3052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1560" y="1340768"/>
            <a:ext cx="8064896" cy="446449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F76DBE-ADB9-4500-A2AE-C3241781807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DCDB18-9C43-4D01-851D-2691C43B00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57EB03-44BD-42A3-8F67-6862284A3A3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8BDF2CB-7B1C-4AD1-AAA1-423956C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grundlegende Konzepte </a:t>
            </a:r>
          </a:p>
        </p:txBody>
      </p:sp>
    </p:spTree>
    <p:extLst>
      <p:ext uri="{BB962C8B-B14F-4D97-AF65-F5344CB8AC3E}">
        <p14:creationId xmlns:p14="http://schemas.microsoft.com/office/powerpoint/2010/main" val="381749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9C29CCF-9210-44B1-B66C-C81C0D35F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10816" y="1484784"/>
            <a:ext cx="7560840" cy="3384376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698F7D-AD31-42D7-89D9-EE2913A57F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67034B-B5E8-4BC3-BBEC-8A86C0DF2F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300CD-BCCF-4684-A6FA-E6BD70660A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09B1105-C896-4936-89BD-45EBC78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Schnittstellen zwischen Komponenten</a:t>
            </a:r>
          </a:p>
        </p:txBody>
      </p:sp>
    </p:spTree>
    <p:extLst>
      <p:ext uri="{BB962C8B-B14F-4D97-AF65-F5344CB8AC3E}">
        <p14:creationId xmlns:p14="http://schemas.microsoft.com/office/powerpoint/2010/main" val="372249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Beispiel einer Topologie</a:t>
            </a:r>
          </a:p>
          <a:p>
            <a:pPr marL="0" indent="0">
              <a:buNone/>
            </a:pPr>
            <a:r>
              <a:rPr lang="de-DE" sz="1200" dirty="0"/>
              <a:t>{  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"systemTag"</a:t>
            </a:r>
            <a:r>
              <a:rPr lang="de-DE" sz="1200" dirty="0"/>
              <a:t>:"3737bb94-30b3-44c6-aa09-7bfc6725838c",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</a:t>
            </a:r>
            <a:r>
              <a:rPr lang="de-DE" sz="1200" dirty="0" err="1"/>
              <a:t>controller</a:t>
            </a:r>
            <a:r>
              <a:rPr lang="de-DE" sz="1200" dirty="0"/>
              <a:t>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displayName</a:t>
            </a:r>
            <a:r>
              <a:rPr lang="de-DE" sz="1200" b="1" dirty="0"/>
              <a:t>"</a:t>
            </a:r>
            <a:r>
              <a:rPr lang="de-DE" sz="1200" dirty="0"/>
              <a:t>:"CIFX_RE_PNM_IRT V3 IRT CONTROLLER",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:"/Data/</a:t>
            </a:r>
            <a:r>
              <a:rPr lang="de-DE" sz="1200" dirty="0" err="1"/>
              <a:t>Imgs</a:t>
            </a:r>
            <a:r>
              <a:rPr lang="de-DE" sz="1200" dirty="0"/>
              <a:t>/CIFX_RE_PNM_IRT.PNG",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isRoot</a:t>
            </a:r>
            <a:r>
              <a:rPr lang="de-DE" sz="1200" b="1" dirty="0"/>
              <a:t>"</a:t>
            </a:r>
            <a:r>
              <a:rPr lang="de-DE" sz="1200" dirty="0"/>
              <a:t>:</a:t>
            </a:r>
            <a:r>
              <a:rPr lang="de-DE" sz="1200" dirty="0" err="1"/>
              <a:t>true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 {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:"#45813", </a:t>
            </a:r>
            <a:r>
              <a:rPr lang="de-DE" sz="1200" b="1" dirty="0"/>
              <a:t>"portId"</a:t>
            </a:r>
            <a:r>
              <a:rPr lang="de-DE" sz="1200" dirty="0"/>
              <a:t>:"port0"  }, {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:"#4FF13",</a:t>
            </a:r>
            <a:r>
              <a:rPr lang="de-DE" sz="1200" b="1" dirty="0"/>
              <a:t>"portId"</a:t>
            </a:r>
            <a:r>
              <a:rPr lang="de-DE" sz="1200" dirty="0"/>
              <a:t>:"port1"} ],</a:t>
            </a:r>
            <a:br>
              <a:rPr lang="de-DE" sz="1200" dirty="0"/>
            </a:br>
            <a:r>
              <a:rPr lang="de-DE" sz="1200" dirty="0"/>
              <a:t>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:[ {   </a:t>
            </a:r>
            <a:r>
              <a:rPr lang="de-DE" sz="1200" b="1" dirty="0"/>
              <a:t>"</a:t>
            </a:r>
            <a:r>
              <a:rPr lang="de-DE" sz="1200" b="1" dirty="0" err="1"/>
              <a:t>deviceList</a:t>
            </a:r>
            <a:r>
              <a:rPr lang="de-DE" sz="1200" b="1" dirty="0"/>
              <a:t>"</a:t>
            </a:r>
            <a:r>
              <a:rPr lang="de-DE" sz="1200" dirty="0"/>
              <a:t>:null, </a:t>
            </a:r>
            <a:r>
              <a:rPr lang="de-DE" sz="1200" b="1" dirty="0"/>
              <a:t>"displayName"</a:t>
            </a:r>
            <a:r>
              <a:rPr lang="de-DE" sz="1200" dirty="0"/>
              <a:t>:"CIFX_RE_PNS_V3.1.x", </a:t>
            </a:r>
            <a:r>
              <a:rPr lang="de-DE" sz="1200" b="1" dirty="0"/>
              <a:t>"</a:t>
            </a:r>
            <a:r>
              <a:rPr lang="de-DE" sz="1200" b="1" dirty="0" err="1"/>
              <a:t>imgUrl</a:t>
            </a:r>
            <a:r>
              <a:rPr lang="de-DE" sz="1200" b="1" dirty="0"/>
              <a:t>"</a:t>
            </a:r>
            <a:r>
              <a:rPr lang="de-DE" sz="1200" dirty="0"/>
              <a:t>:null, </a:t>
            </a:r>
            <a:endParaRPr lang="de-DE" sz="1200" b="1" dirty="0"/>
          </a:p>
          <a:p>
            <a:pPr marL="0" indent="0">
              <a:buNone/>
            </a:pPr>
            <a:r>
              <a:rPr lang="de-DE" sz="1200" dirty="0"/>
              <a:t>        </a:t>
            </a:r>
            <a:r>
              <a:rPr lang="de-DE" sz="1200" b="1" dirty="0"/>
              <a:t>"</a:t>
            </a:r>
            <a:r>
              <a:rPr lang="de-DE" sz="1200" b="1" dirty="0" err="1"/>
              <a:t>ports</a:t>
            </a:r>
            <a:r>
              <a:rPr lang="de-DE" sz="1200" b="1" dirty="0"/>
              <a:t>"</a:t>
            </a:r>
            <a:r>
              <a:rPr lang="de-DE" sz="1200" dirty="0"/>
              <a:t>:[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:"#9933ff",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:"#666633",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:"port1"</a:t>
            </a:r>
            <a:br>
              <a:rPr lang="de-DE" sz="1200" dirty="0"/>
            </a:br>
            <a:r>
              <a:rPr lang="de-DE" sz="1200" dirty="0"/>
              <a:t>            },</a:t>
            </a:r>
            <a:br>
              <a:rPr lang="de-DE" sz="1200" dirty="0"/>
            </a:br>
            <a:r>
              <a:rPr lang="de-DE" sz="1200" dirty="0"/>
              <a:t>            {  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</a:t>
            </a:r>
            <a:r>
              <a:rPr lang="de-DE" sz="1200" b="1" dirty="0" err="1"/>
              <a:t>portColor</a:t>
            </a:r>
            <a:r>
              <a:rPr lang="de-DE" sz="1200" b="1" dirty="0"/>
              <a:t>"</a:t>
            </a:r>
            <a:r>
              <a:rPr lang="de-DE" sz="1200" dirty="0"/>
              <a:t>:"#0133ff",</a:t>
            </a:r>
            <a:br>
              <a:rPr lang="de-DE" sz="1200" dirty="0"/>
            </a:br>
            <a:r>
              <a:rPr lang="de-DE" sz="1200" dirty="0"/>
              <a:t>               </a:t>
            </a:r>
            <a:r>
              <a:rPr lang="de-DE" sz="1200" b="1" dirty="0"/>
              <a:t>"portId"</a:t>
            </a:r>
            <a:r>
              <a:rPr lang="de-DE" sz="1200" dirty="0"/>
              <a:t>:"port0"</a:t>
            </a:r>
            <a:br>
              <a:rPr lang="de-DE" sz="1200" dirty="0"/>
            </a:br>
            <a:r>
              <a:rPr lang="de-DE" sz="1200" dirty="0"/>
              <a:t>            }</a:t>
            </a:r>
            <a:br>
              <a:rPr lang="de-DE" sz="1200" dirty="0"/>
            </a:br>
            <a:r>
              <a:rPr lang="de-DE" sz="1200" dirty="0"/>
              <a:t>         ],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properties</a:t>
            </a:r>
            <a:r>
              <a:rPr lang="de-DE" sz="1200" b="1" dirty="0"/>
              <a:t>"</a:t>
            </a:r>
            <a:r>
              <a:rPr lang="de-DE" sz="1200" dirty="0"/>
              <a:t>:null,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</a:t>
            </a:r>
            <a:r>
              <a:rPr lang="de-DE" sz="1200" b="1" dirty="0" err="1"/>
              <a:t>stationAddress</a:t>
            </a:r>
            <a:r>
              <a:rPr lang="de-DE" sz="1200" b="1" dirty="0"/>
              <a:t>"</a:t>
            </a:r>
            <a:r>
              <a:rPr lang="de-DE" sz="1200" dirty="0"/>
              <a:t>:"</a:t>
            </a:r>
            <a:r>
              <a:rPr lang="de-DE" sz="1200" dirty="0" err="1"/>
              <a:t>Addr</a:t>
            </a:r>
            <a:r>
              <a:rPr lang="de-DE" sz="1200" dirty="0"/>
              <a:t> cifxrepns-001",</a:t>
            </a:r>
            <a:br>
              <a:rPr lang="de-DE" sz="1200" dirty="0"/>
            </a:br>
            <a:r>
              <a:rPr lang="de-DE" sz="1200" dirty="0"/>
              <a:t>         </a:t>
            </a:r>
            <a:r>
              <a:rPr lang="de-DE" sz="1200" b="1" dirty="0"/>
              <a:t>"systemTag"</a:t>
            </a:r>
            <a:r>
              <a:rPr lang="de-DE" sz="1200" dirty="0"/>
              <a:t>:"f72159fa-5dc8-4907-b2a2-8512cd1940a2"  }  ]}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85347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C024A10-BC73-4360-B7CF-3431EBF6D0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520" y="1268760"/>
            <a:ext cx="8640000" cy="5040560"/>
          </a:xfrm>
        </p:spPr>
        <p:txBody>
          <a:bodyPr/>
          <a:lstStyle/>
          <a:p>
            <a:r>
              <a:rPr lang="de-DE" dirty="0"/>
              <a:t>Beispiel einer Topologie, Fortsetzung </a:t>
            </a:r>
          </a:p>
          <a:p>
            <a:r>
              <a:rPr lang="de-DE" sz="1400" dirty="0"/>
              <a:t>[  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:"3737bb94-30b3-44c6-aa09-7bfc6725838c",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:"PROFIBUS</a:t>
            </a:r>
            <a:r>
              <a:rPr lang="de-DE" sz="1400" dirty="0"/>
              <a:t>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:"port1",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:"#C389D6"</a:t>
            </a:r>
            <a:br>
              <a:rPr lang="de-DE" sz="1400" dirty="0"/>
            </a:br>
            <a:r>
              <a:rPr lang="de-DE" sz="1400" dirty="0"/>
              <a:t>   },</a:t>
            </a:r>
            <a:br>
              <a:rPr lang="de-DE" sz="1400" dirty="0"/>
            </a:br>
            <a:r>
              <a:rPr lang="de-DE" sz="1400" dirty="0"/>
              <a:t>   {  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"id"</a:t>
            </a:r>
            <a:r>
              <a:rPr lang="de-DE" sz="1400" dirty="0"/>
              <a:t>:"3737bb94-30b3-44c6-aa09-7bfc6725838a",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type"</a:t>
            </a:r>
            <a:r>
              <a:rPr lang="de-DE" sz="1400" dirty="0" err="1"/>
              <a:t>:"PROFINET</a:t>
            </a:r>
            <a:r>
              <a:rPr lang="de-DE" sz="1400" dirty="0"/>
              <a:t> IRT",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"from"</a:t>
            </a:r>
            <a:r>
              <a:rPr lang="de-DE" sz="1400" dirty="0"/>
              <a:t>:"f72159fa-5dc8-4907-b2a2-8512cd1940a3",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"to"</a:t>
            </a:r>
            <a:r>
              <a:rPr lang="de-DE" sz="1400" dirty="0"/>
              <a:t>:"f72159fa-5dc8-4907-b2a2-8512cd1940a4",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"fromPort"</a:t>
            </a:r>
            <a:r>
              <a:rPr lang="de-DE" sz="1400" dirty="0"/>
              <a:t>:"port0",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"toPort"</a:t>
            </a:r>
            <a:r>
              <a:rPr lang="de-DE" sz="1400" dirty="0"/>
              <a:t>:"port2",</a:t>
            </a:r>
            <a:br>
              <a:rPr lang="de-DE" sz="1400" dirty="0"/>
            </a:br>
            <a:r>
              <a:rPr lang="de-DE" sz="1400" dirty="0"/>
              <a:t>      </a:t>
            </a:r>
            <a:r>
              <a:rPr lang="de-DE" sz="1400" b="1" dirty="0"/>
              <a:t>"</a:t>
            </a:r>
            <a:r>
              <a:rPr lang="de-DE" sz="1400" b="1" dirty="0" err="1"/>
              <a:t>linkColor</a:t>
            </a:r>
            <a:r>
              <a:rPr lang="de-DE" sz="1400" b="1" dirty="0"/>
              <a:t>"</a:t>
            </a:r>
            <a:r>
              <a:rPr lang="de-DE" sz="1400" dirty="0"/>
              <a:t>:"#9BD689"</a:t>
            </a:r>
            <a:br>
              <a:rPr lang="de-DE" sz="1400" dirty="0"/>
            </a:br>
            <a:r>
              <a:rPr lang="de-DE" sz="1400" dirty="0"/>
              <a:t>   }</a:t>
            </a:r>
            <a:br>
              <a:rPr lang="de-DE" sz="1400" dirty="0"/>
            </a:br>
            <a:r>
              <a:rPr lang="de-DE" sz="1400" dirty="0"/>
              <a:t>]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522080-5FD3-4403-81AB-5E6F123A83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74C139-282F-47DD-8432-E3473DFF54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098AEB-8149-44CF-A2EC-A84ABB1DBC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8A6ACC9-08A3-4739-8C48-5BCF4372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-Editor:: Datenaustauschformat</a:t>
            </a:r>
          </a:p>
        </p:txBody>
      </p:sp>
    </p:spTree>
    <p:extLst>
      <p:ext uri="{BB962C8B-B14F-4D97-AF65-F5344CB8AC3E}">
        <p14:creationId xmlns:p14="http://schemas.microsoft.com/office/powerpoint/2010/main" val="203094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Netzwerke-Protokolle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b="1" dirty="0"/>
              <a:t>Prototype Implementierung(drittes Ergebnis)</a:t>
            </a:r>
          </a:p>
          <a:p>
            <a:r>
              <a:rPr lang="de-DE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3494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  <a:p>
            <a:pPr lvl="1"/>
            <a:r>
              <a:rPr lang="de-DE" sz="2000" dirty="0"/>
              <a:t>Motivation</a:t>
            </a:r>
          </a:p>
          <a:p>
            <a:pPr lvl="1"/>
            <a:r>
              <a:rPr lang="de-DE" dirty="0"/>
              <a:t>Zielsetzung</a:t>
            </a:r>
          </a:p>
          <a:p>
            <a:r>
              <a:rPr lang="de-DE" dirty="0"/>
              <a:t>Grundlage der Topologie</a:t>
            </a:r>
          </a:p>
          <a:p>
            <a:pPr lvl="1"/>
            <a:r>
              <a:rPr lang="de-DE" dirty="0"/>
              <a:t>Begriffserklärung</a:t>
            </a:r>
          </a:p>
          <a:p>
            <a:pPr lvl="1"/>
            <a:r>
              <a:rPr lang="de-DE" dirty="0" err="1"/>
              <a:t>Topologiemuster</a:t>
            </a:r>
            <a:endParaRPr lang="de-DE" dirty="0"/>
          </a:p>
          <a:p>
            <a:r>
              <a:rPr lang="de-DE" dirty="0"/>
              <a:t>Anforderungsanalyse</a:t>
            </a:r>
          </a:p>
          <a:p>
            <a:pPr lvl="1"/>
            <a:r>
              <a:rPr lang="de-DE" dirty="0"/>
              <a:t>Funktionale Anforderungen</a:t>
            </a:r>
          </a:p>
          <a:p>
            <a:pPr lvl="1"/>
            <a:r>
              <a:rPr lang="de-DE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16351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6">
            <a:extLst>
              <a:ext uri="{FF2B5EF4-FFF2-40B4-BE49-F238E27FC236}">
                <a16:creationId xmlns:a16="http://schemas.microsoft.com/office/drawing/2014/main" id="{C5FC855C-F201-47DF-BF8C-030E7173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9" y="1268760"/>
            <a:ext cx="7599982" cy="4379651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Module-Diagramm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754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Web-</a:t>
            </a:r>
            <a:r>
              <a:rPr lang="de-DE" dirty="0" err="1"/>
              <a:t>Topology</a:t>
            </a:r>
            <a:r>
              <a:rPr lang="de-DE" dirty="0"/>
              <a:t>-Editor</a:t>
            </a:r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8819A2A-59C1-49E6-983C-1FD19D4A7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8" y="1772816"/>
            <a:ext cx="7776873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2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7AB382-AAC5-4370-BDA1-390985DC79C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A79E-42C9-4116-B0FB-CBA31362B8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E5856-93AF-486F-8D9B-879AF77DB8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F3DBDE5-0637-4E31-A529-AE4F424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Prototype Implementierung(drittes Ergebnis)</a:t>
            </a:r>
            <a:br>
              <a:rPr lang="de-DE" b="1" dirty="0"/>
            </a:b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CD95B75-CE1A-46BE-B35D-7D0B0D9BB9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Ansicht </a:t>
            </a:r>
            <a:r>
              <a:rPr lang="de-DE" dirty="0" err="1"/>
              <a:t>Topology</a:t>
            </a:r>
            <a:r>
              <a:rPr lang="de-DE" dirty="0"/>
              <a:t>-Editor im </a:t>
            </a:r>
            <a:r>
              <a:rPr lang="de-DE" dirty="0" err="1"/>
              <a:t>ComStudio</a:t>
            </a:r>
            <a:endParaRPr lang="de-DE" dirty="0"/>
          </a:p>
          <a:p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54789E8-397D-4AC8-B651-B646F141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83232"/>
            <a:ext cx="7776863" cy="423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   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b="1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94915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Tatsächliche Implementierung des </a:t>
            </a:r>
            <a:r>
              <a:rPr lang="de-DE" dirty="0" err="1"/>
              <a:t>Topology</a:t>
            </a:r>
            <a:r>
              <a:rPr lang="de-DE" dirty="0"/>
              <a:t>-Editors </a:t>
            </a:r>
          </a:p>
          <a:p>
            <a:pPr>
              <a:lnSpc>
                <a:spcPct val="200000"/>
              </a:lnSpc>
            </a:pPr>
            <a:r>
              <a:rPr lang="de-DE" dirty="0"/>
              <a:t>Unterstützung der Echtzeitverhalten</a:t>
            </a:r>
          </a:p>
          <a:p>
            <a:pPr>
              <a:lnSpc>
                <a:spcPct val="200000"/>
              </a:lnSpc>
            </a:pPr>
            <a:r>
              <a:rPr lang="de-DE" dirty="0"/>
              <a:t>Hohe Übertragungssicherheit gewährleisten 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logische Topologie</a:t>
            </a:r>
          </a:p>
          <a:p>
            <a:pPr>
              <a:lnSpc>
                <a:spcPct val="200000"/>
              </a:lnSpc>
            </a:pPr>
            <a:r>
              <a:rPr lang="de-DE" dirty="0"/>
              <a:t>Implementierung der Funktion für die Darstellung der Submodule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Fortsetzungsmöglichkeiten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07315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>
          <a:ln>
            <a:noFill/>
          </a:ln>
        </p:spPr>
        <p:txBody>
          <a:bodyPr>
            <a:scene3d>
              <a:camera prst="perspectiveContrastingRightFacing">
                <a:rot lat="654769" lon="17437227" rev="21526407"/>
              </a:camera>
              <a:lightRig rig="threePt" dir="t"/>
            </a:scene3d>
            <a:sp3d extrusionH="273050" contourW="273050">
              <a:bevelT w="120650" h="228600"/>
              <a:extrusionClr>
                <a:srgbClr val="C00000"/>
              </a:extrusionClr>
              <a:contourClr>
                <a:srgbClr val="C00000"/>
              </a:contourClr>
            </a:sp3d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effectLst>
                <a:outerShdw blurRad="50800" dist="50800" dir="5400000" sx="140000" sy="140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teraktive Schaltfläche: Hilfe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CA860F3-7FB2-4FC4-ABF4-9FDC9F0A7B66}"/>
              </a:ext>
            </a:extLst>
          </p:cNvPr>
          <p:cNvSpPr/>
          <p:nvPr/>
        </p:nvSpPr>
        <p:spPr>
          <a:xfrm>
            <a:off x="3887444" y="2204864"/>
            <a:ext cx="1368152" cy="2190728"/>
          </a:xfrm>
          <a:prstGeom prst="actionButtonHelp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  <a:scene3d>
              <a:camera prst="orthographicFront"/>
              <a:lightRig rig="threePt" dir="t"/>
            </a:scene3d>
            <a:sp3d extrusionH="57150">
              <a:extrusionClr>
                <a:srgbClr val="C00000"/>
              </a:extrusionClr>
            </a:sp3d>
          </a:bodyPr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9DB7833-F491-41CC-90B0-7B4FE03E615A}"/>
              </a:ext>
            </a:extLst>
          </p:cNvPr>
          <p:cNvSpPr txBox="1"/>
          <p:nvPr/>
        </p:nvSpPr>
        <p:spPr>
          <a:xfrm>
            <a:off x="2915816" y="1412776"/>
            <a:ext cx="3924000" cy="40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rtlCol="0">
            <a:noAutofit/>
            <a:scene3d>
              <a:camera prst="obliqueTopLeft"/>
              <a:lightRig rig="threePt" dir="t"/>
            </a:scene3d>
            <a:sp3d extrusionH="431800">
              <a:bevelT w="203200" h="698500"/>
              <a:extrusionClr>
                <a:srgbClr val="C00000"/>
              </a:extrusionClr>
            </a:sp3d>
          </a:bodyPr>
          <a:lstStyle/>
          <a:p>
            <a:pPr algn="ctr"/>
            <a:r>
              <a:rPr lang="de-DE" sz="30000" dirty="0">
                <a:effectLst>
                  <a:outerShdw blurRad="1270000" dist="419100" dir="21540000" sx="200000" sy="200000" algn="ctr" rotWithShape="0">
                    <a:srgbClr val="C00000">
                      <a:alpha val="0"/>
                    </a:srgbClr>
                  </a:outerShdw>
                </a:effectLst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5345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sz="3600" dirty="0"/>
          </a:p>
          <a:p>
            <a:pPr marL="0" indent="0" algn="ctr">
              <a:buNone/>
            </a:pPr>
            <a:r>
              <a:rPr lang="de-DE" sz="3600" dirty="0"/>
              <a:t>Vielen Dank für Ihre Aufmerksamkeit!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Quellen, Abbildungen, usw. können in der Masterarbeit nachgeschlagen oder per E-Mail angefordert werden.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26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14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dirty="0"/>
              <a:t>Einleitung</a:t>
            </a:r>
          </a:p>
          <a:p>
            <a:pPr lvl="1"/>
            <a:r>
              <a:rPr lang="de-DE" sz="2000" b="1" dirty="0"/>
              <a:t>Motivation</a:t>
            </a:r>
          </a:p>
          <a:p>
            <a:pPr lvl="1"/>
            <a:r>
              <a:rPr lang="de-DE" b="1" dirty="0"/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Anforderungsanalyse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Funktionale Anforderungen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Nichtfunktionale Anforderungen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Evaluation der JavaScript-Frameworks(erstes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Konzepte der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-Editor (zweites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Prototype Implementierung(drittes Ergebnis)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06924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Grafische Komponente</a:t>
            </a:r>
          </a:p>
          <a:p>
            <a:pPr lvl="1"/>
            <a:r>
              <a:rPr lang="de-DE" dirty="0"/>
              <a:t>Visuelle Darstellung</a:t>
            </a:r>
          </a:p>
          <a:p>
            <a:pPr lvl="1"/>
            <a:r>
              <a:rPr lang="de-DE" dirty="0"/>
              <a:t>Protokollneutraler und  einheitlicher Ansatz 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Zielsetzung</a:t>
            </a:r>
          </a:p>
          <a:p>
            <a:pPr lvl="1"/>
            <a:r>
              <a:rPr lang="de-DE" dirty="0"/>
              <a:t>Konzept und Design einer </a:t>
            </a:r>
            <a:r>
              <a:rPr lang="de-DE" dirty="0" err="1"/>
              <a:t>Topology</a:t>
            </a:r>
            <a:r>
              <a:rPr lang="de-DE" dirty="0"/>
              <a:t>-Engineering-Komponente </a:t>
            </a:r>
          </a:p>
          <a:p>
            <a:pPr lvl="1"/>
            <a:r>
              <a:rPr lang="de-DE" dirty="0"/>
              <a:t>Prototypenentwicklung des Komponenten 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Einleitung:: Motivation &amp; Zielsetzung</a:t>
            </a:r>
          </a:p>
        </p:txBody>
      </p:sp>
    </p:spTree>
    <p:extLst>
      <p:ext uri="{BB962C8B-B14F-4D97-AF65-F5344CB8AC3E}">
        <p14:creationId xmlns:p14="http://schemas.microsoft.com/office/powerpoint/2010/main" val="391175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b="1" dirty="0"/>
              <a:t>Grundlage der Topologie</a:t>
            </a:r>
          </a:p>
          <a:p>
            <a:pPr lvl="1"/>
            <a:r>
              <a:rPr lang="de-DE" b="1" dirty="0"/>
              <a:t>Begriffserklärung</a:t>
            </a:r>
          </a:p>
          <a:p>
            <a:pPr lvl="1"/>
            <a:r>
              <a:rPr lang="de-DE" b="1" dirty="0" err="1"/>
              <a:t>Topologiemuster</a:t>
            </a:r>
            <a:endParaRPr lang="de-DE" b="1" dirty="0"/>
          </a:p>
          <a:p>
            <a:r>
              <a:rPr lang="de-DE" dirty="0"/>
              <a:t>Anforderungsanalyse</a:t>
            </a:r>
          </a:p>
          <a:p>
            <a:pPr lvl="1"/>
            <a:r>
              <a:rPr lang="de-DE" dirty="0"/>
              <a:t>Funktionale Anforderungen</a:t>
            </a:r>
          </a:p>
          <a:p>
            <a:pPr lvl="1"/>
            <a:r>
              <a:rPr lang="de-DE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745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Feldbus(KUNBUS GmbH,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Topologie(Schnabel, 2018)</a:t>
            </a:r>
          </a:p>
          <a:p>
            <a:pPr>
              <a:lnSpc>
                <a:spcPct val="200000"/>
              </a:lnSpc>
            </a:pPr>
            <a:r>
              <a:rPr lang="de-DE" dirty="0"/>
              <a:t>Controller / Master(Popp,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Device / Slave(Popp, 2016)</a:t>
            </a:r>
          </a:p>
          <a:p>
            <a:pPr>
              <a:lnSpc>
                <a:spcPct val="200000"/>
              </a:lnSpc>
            </a:pPr>
            <a:r>
              <a:rPr lang="de-DE" dirty="0"/>
              <a:t>Gateway(Popp, 2016)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 der Topologie:: Begriffserklärung</a:t>
            </a:r>
          </a:p>
        </p:txBody>
      </p:sp>
    </p:spTree>
    <p:extLst>
      <p:ext uri="{BB962C8B-B14F-4D97-AF65-F5344CB8AC3E}">
        <p14:creationId xmlns:p14="http://schemas.microsoft.com/office/powerpoint/2010/main" val="1307163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Linien-Topologie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Geringe Kosten </a:t>
            </a:r>
          </a:p>
          <a:p>
            <a:pPr lvl="2"/>
            <a:r>
              <a:rPr lang="de-DE" dirty="0"/>
              <a:t>Schnell und einfach zu erweitern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Deutlich langsam</a:t>
            </a:r>
          </a:p>
          <a:p>
            <a:pPr lvl="2"/>
            <a:r>
              <a:rPr lang="de-DE" dirty="0"/>
              <a:t>Unsicheres System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Topologie:: </a:t>
            </a:r>
            <a:r>
              <a:rPr lang="de-DE" dirty="0" err="1"/>
              <a:t>Topologiemuster</a:t>
            </a:r>
            <a:br>
              <a:rPr lang="de-DE" dirty="0"/>
            </a:b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D714E8-5086-42FE-9E25-705AB579E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684075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9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Baum-Topologie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r>
              <a:rPr lang="de-DE" dirty="0"/>
              <a:t>Vorteile</a:t>
            </a:r>
          </a:p>
          <a:p>
            <a:pPr lvl="2"/>
            <a:r>
              <a:rPr lang="de-DE" dirty="0"/>
              <a:t>Unabhängigkeiten der Endstationen</a:t>
            </a:r>
          </a:p>
          <a:p>
            <a:pPr lvl="2"/>
            <a:r>
              <a:rPr lang="de-DE" dirty="0"/>
              <a:t>Hohes Kosteneinsparpotential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Nachteile</a:t>
            </a:r>
          </a:p>
          <a:p>
            <a:pPr lvl="2"/>
            <a:r>
              <a:rPr lang="de-DE" dirty="0"/>
              <a:t>Wurzelelement ist überlastet</a:t>
            </a:r>
          </a:p>
          <a:p>
            <a:pPr lvl="2"/>
            <a:r>
              <a:rPr lang="en-US" dirty="0" err="1"/>
              <a:t>Aufwändige</a:t>
            </a:r>
            <a:r>
              <a:rPr lang="en-US" dirty="0"/>
              <a:t> </a:t>
            </a:r>
            <a:r>
              <a:rPr lang="en-US" dirty="0" err="1"/>
              <a:t>Verkabelung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Grundlage der Topologie:: </a:t>
            </a:r>
            <a:r>
              <a:rPr lang="de-DE" dirty="0" err="1"/>
              <a:t>Topologiemuster</a:t>
            </a:r>
            <a:br>
              <a:rPr lang="de-DE" dirty="0"/>
            </a:b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B49673-1871-45A3-B3EC-F0C46FD63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72816"/>
            <a:ext cx="712879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Zielsetzung</a:t>
            </a:r>
          </a:p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Grundlage der Topologie</a:t>
            </a:r>
          </a:p>
          <a:p>
            <a:pPr lvl="1"/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Begriffserklärung </a:t>
            </a:r>
          </a:p>
          <a:p>
            <a:pPr lvl="1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Topologiemuster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b="1" dirty="0"/>
              <a:t>Anforderungsanalyse</a:t>
            </a:r>
          </a:p>
          <a:p>
            <a:pPr lvl="1"/>
            <a:r>
              <a:rPr lang="de-DE" b="1" dirty="0"/>
              <a:t>Funktionale Anforderungen</a:t>
            </a:r>
          </a:p>
          <a:p>
            <a:pPr lvl="1"/>
            <a:r>
              <a:rPr lang="de-DE" b="1" dirty="0"/>
              <a:t>Nichtfunktionale Anforderungen</a:t>
            </a:r>
          </a:p>
          <a:p>
            <a:r>
              <a:rPr lang="de-DE" dirty="0"/>
              <a:t>Evaluation der JavaScript-Frameworks(erstes Ergebnis)</a:t>
            </a:r>
          </a:p>
          <a:p>
            <a:r>
              <a:rPr lang="de-DE" dirty="0"/>
              <a:t>Konzepte der </a:t>
            </a:r>
            <a:r>
              <a:rPr lang="de-DE" dirty="0" err="1"/>
              <a:t>Topology</a:t>
            </a:r>
            <a:r>
              <a:rPr lang="de-DE" dirty="0"/>
              <a:t>-Editor (zweites Ergebnis)</a:t>
            </a:r>
          </a:p>
          <a:p>
            <a:r>
              <a:rPr lang="de-DE" dirty="0"/>
              <a:t>Prototype Implementierung(drittes Ergebnis)</a:t>
            </a:r>
          </a:p>
          <a:p>
            <a:r>
              <a:rPr lang="de-DE" dirty="0"/>
              <a:t>Fortsetzungsmöglichkeiten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C098E26C-8BAA-4ACE-83C6-8F04F03DE16F}" type="datetime1">
              <a:rPr lang="de-DE" smtClean="0"/>
              <a:pPr>
                <a:defRPr/>
              </a:pPr>
              <a:t>01.08.2018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7A8CEE4A-E163-47DE-8784-5B8DE9F7A78A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55029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Hauptcampus-Informatik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FB_Informatik_PowerPoint_2017_04_270.potx" id="{175A3E79-0251-4921-B08E-985339380192}" vid="{B31C4806-589C-412D-95EE-0F70159E18D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1683</Words>
  <Application>Microsoft Office PowerPoint</Application>
  <PresentationFormat>Bildschirmpräsentation (4:3)</PresentationFormat>
  <Paragraphs>352</Paragraphs>
  <Slides>26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Alwyn New Lt</vt:lpstr>
      <vt:lpstr>Alwyn New Rg</vt:lpstr>
      <vt:lpstr>Arial</vt:lpstr>
      <vt:lpstr>Calibri</vt:lpstr>
      <vt:lpstr>Verdana</vt:lpstr>
      <vt:lpstr>Larissa</vt:lpstr>
      <vt:lpstr>PowerPoint-Präsentation</vt:lpstr>
      <vt:lpstr>Agenda</vt:lpstr>
      <vt:lpstr>Agenda</vt:lpstr>
      <vt:lpstr>Einleitung:: Motivation &amp; Zielsetzung</vt:lpstr>
      <vt:lpstr>Agenda</vt:lpstr>
      <vt:lpstr>Grundlage der Topologie:: Begriffserklärung</vt:lpstr>
      <vt:lpstr>Grundlage der Topologie:: Topologiemuster </vt:lpstr>
      <vt:lpstr>Grundlage der Topologie:: Topologiemuster </vt:lpstr>
      <vt:lpstr>Agenda</vt:lpstr>
      <vt:lpstr>Anforderungsanalyse:: FR &amp; NFR </vt:lpstr>
      <vt:lpstr>Anforderungsanalyse:: FR &amp; NFR </vt:lpstr>
      <vt:lpstr>Agenda</vt:lpstr>
      <vt:lpstr>Evaluation der JavaScript-Frameworks </vt:lpstr>
      <vt:lpstr>Agenda</vt:lpstr>
      <vt:lpstr>Konzepte der Topology-Editor:: grundlegende Konzepte </vt:lpstr>
      <vt:lpstr>Konzepte der Topology-Editor:: Schnittstellen zwischen Komponenten</vt:lpstr>
      <vt:lpstr>Konzepte der Topology-Editor:: Datenaustauschformat</vt:lpstr>
      <vt:lpstr>Konzepte der Topology-Editor:: Datenaustauschformat</vt:lpstr>
      <vt:lpstr>Agenda</vt:lpstr>
      <vt:lpstr>Prototype Implementierung(drittes Ergebnis) </vt:lpstr>
      <vt:lpstr>Prototype Implementierung(drittes Ergebnis) </vt:lpstr>
      <vt:lpstr>Prototype Implementierung(drittes Ergebnis) </vt:lpstr>
      <vt:lpstr>Agenda</vt:lpstr>
      <vt:lpstr>Fortsetzungsmöglichkeiten</vt:lpstr>
      <vt:lpstr>PowerPoint-Präsentation</vt:lpstr>
      <vt:lpstr>PowerPoint-Präsentation</vt:lpstr>
    </vt:vector>
  </TitlesOfParts>
  <Company>Johannes Gutenberg Universität Mainz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Nguimgo Vouffo, Virginie</dc:creator>
  <cp:lastModifiedBy>Ghislain Zeleu</cp:lastModifiedBy>
  <cp:revision>85</cp:revision>
  <dcterms:created xsi:type="dcterms:W3CDTF">2018-07-14T09:58:06Z</dcterms:created>
  <dcterms:modified xsi:type="dcterms:W3CDTF">2018-08-01T21:13:46Z</dcterms:modified>
</cp:coreProperties>
</file>