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0" r:id="rId21"/>
    <p:sldId id="278" r:id="rId22"/>
    <p:sldId id="279" r:id="rId23"/>
    <p:sldId id="289" r:id="rId24"/>
    <p:sldId id="281" r:id="rId25"/>
    <p:sldId id="282" r:id="rId26"/>
    <p:sldId id="283" r:id="rId27"/>
    <p:sldId id="290" r:id="rId28"/>
    <p:sldId id="270" r:id="rId29"/>
    <p:sldId id="284" r:id="rId30"/>
    <p:sldId id="268" r:id="rId31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5274" autoAdjust="0"/>
  </p:normalViewPr>
  <p:slideViewPr>
    <p:cSldViewPr showGuides="1">
      <p:cViewPr varScale="1">
        <p:scale>
          <a:sx n="82" d="100"/>
          <a:sy n="82" d="100"/>
        </p:scale>
        <p:origin x="50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17.08.2018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17.08.2018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Engineering Tool um ein Netzwerk zu planen oder projektieren. Mit CS</a:t>
            </a:r>
            <a:r>
              <a:rPr lang="de-DE" baseline="0" dirty="0"/>
              <a:t> kann man </a:t>
            </a:r>
            <a:r>
              <a:rPr lang="de-DE" dirty="0"/>
              <a:t>Geräte  Konfigurieren und </a:t>
            </a:r>
            <a:r>
              <a:rPr lang="de-DE" baseline="0" dirty="0"/>
              <a:t>parametrieren.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zeigt die logische Ansicht der Daten, die in einer Netzwerk verwendet soll.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Ribbon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Menüleiste der gesamten Anwendung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zeigt die Details-Information einer momentan gewählte Objekte in der Anwendung.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listet die Fehlermeldung-Nachrichten in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Lautzeit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stelle wo die TPC gehostet werden,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kann schon einige Fenster hosten, wie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DTM-Page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… Die Ansicht der TPE soll in Workspace gehostet werden.</a:t>
            </a:r>
          </a:p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r>
              <a:rPr lang="de-DE" baseline="0" dirty="0"/>
              <a:t>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wurde </a:t>
            </a:r>
            <a:r>
              <a:rPr lang="de-DE" b="1" dirty="0"/>
              <a:t>eine Fülle von verschiedenen Frameworks </a:t>
            </a:r>
            <a:r>
              <a:rPr lang="de-DE" dirty="0"/>
              <a:t>ausfindig gemacht. Um ein systematisch Vergleich durchzuführen, habe ich mir </a:t>
            </a:r>
            <a:r>
              <a:rPr lang="de-DE" b="1" dirty="0"/>
              <a:t>Einen</a:t>
            </a:r>
            <a:r>
              <a:rPr lang="de-DE" dirty="0"/>
              <a:t>  </a:t>
            </a:r>
            <a:r>
              <a:rPr lang="de-DE" b="1" dirty="0"/>
              <a:t>Kriterienkatalog</a:t>
            </a:r>
            <a:r>
              <a:rPr lang="de-DE" dirty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Hier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</a:t>
            </a:r>
            <a:r>
              <a:rPr lang="de-DE" b="1" dirty="0"/>
              <a:t>sichergestellt werden</a:t>
            </a:r>
            <a:r>
              <a:rPr lang="de-DE" dirty="0"/>
              <a:t>. Eine systematische</a:t>
            </a:r>
            <a:r>
              <a:rPr lang="de-DE" baseline="0" dirty="0"/>
              <a:t> Benachrichtigung  für die Weitergabe von </a:t>
            </a:r>
            <a:r>
              <a:rPr lang="de-DE" b="1" baseline="0" dirty="0"/>
              <a:t>Änderungen soll </a:t>
            </a:r>
            <a:r>
              <a:rPr lang="de-DE" b="1" dirty="0"/>
              <a:t>bereitgestellt werden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Hier kommt im Einsatz </a:t>
            </a:r>
            <a:r>
              <a:rPr lang="de-DE" b="1" dirty="0"/>
              <a:t>welcher Design-Pattern  SOLL ein Framework </a:t>
            </a:r>
            <a:r>
              <a:rPr lang="de-DE" dirty="0"/>
              <a:t>unterstützen und unter welche Programmiersprache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Diese </a:t>
            </a:r>
            <a:r>
              <a:rPr lang="de-DE" b="1" i="0" dirty="0"/>
              <a:t>Kategorie 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WÄHREND DER 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</a:t>
            </a:r>
            <a:r>
              <a:rPr lang="de-DE" baseline="0" dirty="0"/>
              <a:t> die Grafische Darstellung der </a:t>
            </a:r>
            <a:r>
              <a:rPr lang="de-DE" b="1" baseline="0" dirty="0"/>
              <a:t>Elemente wurden 3 clientseitigen Frameworks </a:t>
            </a:r>
            <a:r>
              <a:rPr lang="de-DE" i="1" baseline="0" dirty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[erstens]</a:t>
            </a:r>
            <a:r>
              <a:rPr lang="de-DE" baseline="0" dirty="0"/>
              <a:t> ist die </a:t>
            </a:r>
            <a:r>
              <a:rPr lang="de-DE" baseline="0" dirty="0" err="1"/>
              <a:t>KendoUI</a:t>
            </a:r>
            <a:r>
              <a:rPr lang="de-DE" baseline="0" dirty="0"/>
              <a:t> … , bietet UI Components die leider aufwändig in TE zu </a:t>
            </a:r>
            <a:r>
              <a:rPr lang="de-DE" b="1" baseline="0" dirty="0"/>
              <a:t>integrieren was die Entwicklungsprozess verzögern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[</a:t>
            </a:r>
            <a:r>
              <a:rPr lang="de-DE" b="1" baseline="0" dirty="0"/>
              <a:t>zweitens</a:t>
            </a:r>
            <a:r>
              <a:rPr lang="de-DE" baseline="0" dirty="0"/>
              <a:t>] ist die SAPUI5 ist,  eine Sammlung von Controls, die erleichtern eine grafische Komponente zu realisieren, die Controls besitzen leider wenig </a:t>
            </a:r>
            <a:r>
              <a:rPr lang="de-DE" b="1" baseline="0" dirty="0"/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[das Letzte] ist GOJS</a:t>
            </a:r>
            <a:r>
              <a:rPr lang="de-DE" b="0" baseline="0" dirty="0"/>
              <a:t> hat den Vorteil gegenüber andere </a:t>
            </a:r>
            <a:r>
              <a:rPr lang="de-DE" b="0" baseline="0" dirty="0" err="1"/>
              <a:t>Framworks</a:t>
            </a:r>
            <a:r>
              <a:rPr lang="de-DE" b="0" baseline="0" dirty="0"/>
              <a:t> dass ein </a:t>
            </a:r>
            <a:r>
              <a:rPr lang="de-DE" b="0" baseline="0" dirty="0" err="1"/>
              <a:t>vorvertiege</a:t>
            </a:r>
            <a:r>
              <a:rPr lang="de-DE" b="0" baseline="0" dirty="0"/>
              <a:t> </a:t>
            </a:r>
            <a:r>
              <a:rPr lang="de-DE" b="0" baseline="0" dirty="0" err="1"/>
              <a:t>Uis</a:t>
            </a:r>
            <a:r>
              <a:rPr lang="de-DE" b="0" baseline="0" dirty="0"/>
              <a:t> für die Grafik </a:t>
            </a:r>
            <a:r>
              <a:rPr lang="de-DE" b="0" baseline="0" dirty="0" err="1"/>
              <a:t>lieferen</a:t>
            </a:r>
            <a:r>
              <a:rPr lang="de-DE" b="0" baseline="0" dirty="0"/>
              <a:t>, der Preis ist der </a:t>
            </a:r>
            <a:r>
              <a:rPr lang="de-DE" b="0" baseline="0" dirty="0" err="1"/>
              <a:t>Einziege</a:t>
            </a:r>
            <a:r>
              <a:rPr lang="de-DE" b="0" baseline="0" dirty="0"/>
              <a:t> Nachteil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</a:t>
            </a:r>
            <a:r>
              <a:rPr lang="de-DE" baseline="0" dirty="0"/>
              <a:t> Ergebnis wurde di </a:t>
            </a:r>
            <a:r>
              <a:rPr lang="de-DE" baseline="0" dirty="0" err="1"/>
              <a:t>GoJS</a:t>
            </a:r>
            <a:r>
              <a:rPr lang="de-DE" baseline="0" dirty="0"/>
              <a:t> gewählt. Dadurch kann den Entwicklungsprozess beschleunigt werden und die Firma Hilscher hat schon </a:t>
            </a:r>
            <a:r>
              <a:rPr lang="de-DE" baseline="0" dirty="0" err="1"/>
              <a:t>GojS</a:t>
            </a:r>
            <a:r>
              <a:rPr lang="de-DE" baseline="0" dirty="0"/>
              <a:t>  in anderer </a:t>
            </a:r>
            <a:r>
              <a:rPr lang="de-DE" baseline="0" dirty="0" err="1"/>
              <a:t>Ableteilung</a:t>
            </a:r>
            <a:r>
              <a:rPr lang="de-DE" baseline="0" dirty="0"/>
              <a:t> 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 …. auch </a:t>
            </a:r>
            <a:r>
              <a:rPr lang="de-DE" b="1" dirty="0"/>
              <a:t>kommen noch</a:t>
            </a:r>
            <a:r>
              <a:rPr lang="de-DE" b="1" baseline="0" dirty="0"/>
              <a:t> 3 Frameworks ins Spiel.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[erstens] Vue.js </a:t>
            </a:r>
            <a:r>
              <a:rPr lang="de-DE" b="0" baseline="0" dirty="0"/>
              <a:t>, die in </a:t>
            </a:r>
            <a:r>
              <a:rPr lang="de-DE" b="0" baseline="0" dirty="0" err="1"/>
              <a:t>social</a:t>
            </a:r>
            <a:r>
              <a:rPr lang="de-DE" b="0" baseline="0" dirty="0"/>
              <a:t> </a:t>
            </a:r>
            <a:r>
              <a:rPr lang="de-DE" b="0" baseline="0" dirty="0" err="1"/>
              <a:t>netzwerk</a:t>
            </a:r>
            <a:r>
              <a:rPr lang="de-DE" b="0" baseline="0" dirty="0"/>
              <a:t> Twitter angewendet ist. Ist </a:t>
            </a:r>
            <a:r>
              <a:rPr lang="de-DE" b="1" baseline="0" dirty="0"/>
              <a:t>sehr stark von Angular inspirieren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[zweitens] React.js </a:t>
            </a:r>
            <a:r>
              <a:rPr lang="de-DE" b="0" baseline="0" dirty="0"/>
              <a:t>von der Firma Facebook bietet einen guten Mechanismus für die Strukturierung einer Applikation aber die Codebasis ist nicht </a:t>
            </a:r>
            <a:r>
              <a:rPr lang="de-DE" b="1" baseline="0" dirty="0"/>
              <a:t>übersichtlich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[die letzte ] ist Angular von der </a:t>
            </a:r>
            <a:r>
              <a:rPr lang="de-DE" b="1" baseline="0" dirty="0" err="1"/>
              <a:t>firma</a:t>
            </a:r>
            <a:r>
              <a:rPr lang="de-DE" b="1" baseline="0" dirty="0"/>
              <a:t> Google. </a:t>
            </a:r>
            <a:r>
              <a:rPr lang="de-DE" b="0" baseline="0" dirty="0"/>
              <a:t>Die Modular-Pattern macht Angular einzigartig.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</a:t>
            </a:r>
            <a:r>
              <a:rPr lang="de-DE" baseline="0" dirty="0"/>
              <a:t> Ende wurde die Angular Framework gewählt. CS besitzt sogar schon ein </a:t>
            </a:r>
            <a:r>
              <a:rPr lang="de-DE" baseline="0" dirty="0" err="1"/>
              <a:t>Plugin</a:t>
            </a:r>
            <a:r>
              <a:rPr lang="de-DE" baseline="0" dirty="0"/>
              <a:t> die  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Ich möchte an dieser Stelle </a:t>
            </a:r>
            <a:r>
              <a:rPr lang="de-DE" b="1" baseline="0" dirty="0"/>
              <a:t> auf das Kernkonzept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</a:t>
            </a:r>
            <a:r>
              <a:rPr lang="de-DE" b="1" dirty="0"/>
              <a:t>Datenhandhabungskonzept </a:t>
            </a:r>
            <a:r>
              <a:rPr lang="de-DE" dirty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Server umfasst die Kernfunktionen wie </a:t>
            </a:r>
            <a:r>
              <a:rPr lang="de-DE" b="1" dirty="0"/>
              <a:t>das Parsen der protokollneutralen Gerät-Informationen, erstellt, aktualisiert und löscht eine Topologie-Modell</a:t>
            </a:r>
            <a:r>
              <a:rPr lang="de-DE" dirty="0"/>
              <a:t>. Darüber hinaus  bietet er einen </a:t>
            </a:r>
            <a:r>
              <a:rPr lang="de-DE" b="1" dirty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Datenübertragung geschehen</a:t>
            </a:r>
            <a:r>
              <a:rPr lang="de-DE" baseline="0" dirty="0"/>
              <a:t> </a:t>
            </a:r>
            <a:r>
              <a:rPr lang="de-DE" b="1" baseline="0" dirty="0"/>
              <a:t>über JSON-Format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1 ist die Schnittstelle die erlaubt die existierenden Topologische Information über </a:t>
            </a:r>
            <a:r>
              <a:rPr lang="de-DE" baseline="0" dirty="0" err="1"/>
              <a:t>ComStudio</a:t>
            </a:r>
            <a:r>
              <a:rPr lang="de-DE" baseline="0" dirty="0"/>
              <a:t>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2 bietet die Möglichkeit die probus-gerät über </a:t>
            </a:r>
            <a:r>
              <a:rPr lang="de-DE" baseline="0" dirty="0" err="1"/>
              <a:t>ComStudio</a:t>
            </a:r>
            <a:r>
              <a:rPr lang="de-DE" baseline="0" dirty="0"/>
              <a:t>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3 ist das selbe Prinzip für die </a:t>
            </a:r>
            <a:r>
              <a:rPr lang="de-DE" baseline="0" dirty="0" err="1"/>
              <a:t>Profinet</a:t>
            </a:r>
            <a:r>
              <a:rPr lang="de-DE" baseline="0" dirty="0"/>
              <a:t>-gerät </a:t>
            </a:r>
          </a:p>
          <a:p>
            <a:pPr marL="0" indent="0">
              <a:buFont typeface="+mj-lt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Komponenten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baseline="0" dirty="0"/>
              <a:t>Wenn ein neues Gerät wie </a:t>
            </a:r>
            <a:r>
              <a:rPr lang="de-DE" baseline="0" dirty="0" err="1"/>
              <a:t>CANoPEN</a:t>
            </a:r>
            <a:r>
              <a:rPr lang="de-DE" baseline="0" dirty="0"/>
              <a:t>-Gerät verwenden soll, soll nur eine </a:t>
            </a:r>
            <a:r>
              <a:rPr lang="de-DE" baseline="0" dirty="0" err="1"/>
              <a:t>Schnistelle</a:t>
            </a:r>
            <a:r>
              <a:rPr lang="de-DE" baseline="0" dirty="0"/>
              <a:t> für die Datenabfrage realisiert werden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Der Server </a:t>
            </a:r>
            <a:r>
              <a:rPr lang="de-DE" b="1" baseline="0" dirty="0"/>
              <a:t>nimmt die feldbusabhängige Information entgegen </a:t>
            </a:r>
            <a:r>
              <a:rPr lang="de-DE" baseline="0" dirty="0"/>
              <a:t>und </a:t>
            </a:r>
            <a:r>
              <a:rPr lang="de-DE" baseline="0" dirty="0" err="1"/>
              <a:t>parser</a:t>
            </a:r>
            <a:r>
              <a:rPr lang="de-DE" baseline="0" dirty="0"/>
              <a:t> sie </a:t>
            </a:r>
            <a:r>
              <a:rPr lang="de-DE" b="1" baseline="0" dirty="0"/>
              <a:t>zu protokollneutrale Information </a:t>
            </a:r>
            <a:r>
              <a:rPr lang="de-DE" baseline="0" dirty="0"/>
              <a:t>und senden an Client.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</a:t>
            </a:r>
            <a:r>
              <a:rPr lang="de-DE" b="1" baseline="0" dirty="0"/>
              <a:t>Es handelt sich um ein Key-Value-Paare.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</a:t>
            </a:r>
            <a:r>
              <a:rPr lang="de-DE" b="1" baseline="0" dirty="0"/>
              <a:t>erste Schlüssel ist systemtag</a:t>
            </a:r>
            <a:r>
              <a:rPr lang="de-DE" baseline="0" dirty="0"/>
              <a:t>,  er bietet eine Möglichkeit </a:t>
            </a:r>
            <a:r>
              <a:rPr lang="de-DE" b="1" baseline="0" dirty="0"/>
              <a:t>ein Gerät eindeutig zu </a:t>
            </a:r>
            <a:r>
              <a:rPr lang="de-DE" baseline="0" dirty="0"/>
              <a:t>identifizieren.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Gerätename und die </a:t>
            </a:r>
            <a:r>
              <a:rPr lang="de-DE" b="1" baseline="0" dirty="0"/>
              <a:t>Station-</a:t>
            </a:r>
            <a:r>
              <a:rPr lang="de-DE" b="1" baseline="0" dirty="0" err="1"/>
              <a:t>Addresse</a:t>
            </a:r>
            <a:r>
              <a:rPr lang="de-DE" b="1" baseline="0" dirty="0"/>
              <a:t> können auch abgefragt werden mit jeweils schlüsseln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</a:t>
            </a:r>
            <a:r>
              <a:rPr lang="de-DE" dirty="0" err="1"/>
              <a:t>JSon</a:t>
            </a:r>
            <a:r>
              <a:rPr lang="de-DE" dirty="0"/>
              <a:t> Format beschreibt die liste der Verbindung in Netz.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und </a:t>
            </a:r>
            <a:r>
              <a:rPr lang="de-DE" b="1" dirty="0" err="1"/>
              <a:t>To</a:t>
            </a:r>
            <a:r>
              <a:rPr lang="de-DE" b="1" dirty="0"/>
              <a:t> Schlüssel repräsentieren  der Quell-</a:t>
            </a:r>
            <a:r>
              <a:rPr lang="de-DE" b="1" baseline="0" dirty="0"/>
              <a:t> </a:t>
            </a:r>
            <a:r>
              <a:rPr lang="de-DE" b="1" dirty="0"/>
              <a:t>und </a:t>
            </a:r>
            <a:r>
              <a:rPr lang="de-DE" b="1" dirty="0" err="1"/>
              <a:t>ZielGeräts</a:t>
            </a:r>
            <a:r>
              <a:rPr lang="de-DE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err="1"/>
              <a:t>FromPort</a:t>
            </a:r>
            <a:r>
              <a:rPr lang="de-DE" b="1" baseline="0" dirty="0"/>
              <a:t> und </a:t>
            </a:r>
            <a:r>
              <a:rPr lang="de-DE" b="1" baseline="0" dirty="0" err="1"/>
              <a:t>ToPort</a:t>
            </a:r>
            <a:r>
              <a:rPr lang="de-DE" b="1" baseline="0" dirty="0"/>
              <a:t> Schlüssel repräsentieren die Ports der jeweils Geräten</a:t>
            </a:r>
            <a:r>
              <a:rPr lang="de-DE" b="1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</a:t>
            </a:r>
            <a:r>
              <a:rPr lang="de-DE" dirty="0" err="1"/>
              <a:t>hauptmodell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In der</a:t>
            </a:r>
            <a:r>
              <a:rPr lang="de-DE" b="1" baseline="0" dirty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…(Darstellung der Gerätes 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ein intuitive  Benutzerfreundlichkeit geboten werden.</a:t>
            </a: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Infrastrukturgerät bei der Kommunikation, die mindestens 2 Protokollen unterstützt.</a:t>
            </a: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Linien-Topologie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 einer der ersten Netzstrukturen, die in Firmen und privaten Hauhalten zu finden war und wird auch als Bus-Topologie bezeichnet.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  da mit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T-Stücke kann man ein gerät problemlos anschließen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die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unsicher-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ein Angreifer kann sich zwischen 2 Geräten anschließen und somit kann das gesamte System abgehört werden.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Topologie in der Industrie und ist eigentlich eine Erweiterung der Linie. Gerät7 und 1 sind nun gebunden.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-Das System gewährleistet, für Alle Stationen eine gleiche Zugriffsmöglichkeit.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der Topologie(die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maximale direkte Entfernung, die zwischen zwei Stationen besteht) ist relativ hoch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C720-9F55-45D7-A201-585BB605DC86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2FD-559D-4A8A-8A16-4E22E46B2811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761A-3127-4015-B2FE-9A4D309D46C5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9810-C831-45DD-85EA-5545647C87AA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0FE-52BB-44D9-8F2C-C0CAEDBE6E51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B1AB-E4FB-4CD8-9EAD-B72DE906B305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39F75-BBED-4FA5-9CE0-D6E991F5C226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EF24-B1ED-4A80-9EA4-868C17EDF637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C1274F5-F8AF-44CD-8B1E-EDB26CB3A108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D78A848-0002-4EDA-9C86-36A365AB48C5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/>
              <a:t>Anforderungen&amp;Nichtfunktionale</a:t>
            </a:r>
            <a:r>
              <a:rPr lang="de-DE" dirty="0"/>
              <a:t> Anforderungen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</a:t>
            </a:r>
            <a:r>
              <a:rPr lang="de-DE" b="1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1"/>
            <a:r>
              <a:rPr lang="de-DE" dirty="0"/>
              <a:t>Die Topologie besitzt ihre eigene Ansicht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bereitgestellt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</a:t>
            </a:r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Wartbarkeit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45BB4D5-7D70-4503-80AF-06580139DBA4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Funktionale &amp; Nichtfunktionale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783FC80-3F2A-4406-9D6C-042A0BA9D661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1143000" lvl="1"/>
            <a:r>
              <a:rPr lang="de-DE" dirty="0"/>
              <a:t>Entwurf-Muster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2B1F417-6FBD-4650-899F-4549AAACE2EC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9CBC02D-3FF8-4D13-8A9B-585E3FDD1961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36EADBF-95FE-4AE7-82C3-92DD14506003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067185B-5C57-409F-8B88-E3D854C91534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/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FF32D5F-8198-4D6B-81C8-A28D30F3AEEE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/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/>
              <a:t>Konzepte der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F3E923-C16A-40B9-906D-4702AEC00101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F010600-ECB3-4287-BFCE-C133CC4FD21C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645024"/>
            <a:ext cx="1181571" cy="95389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1FD529-79A4-422D-9216-C48300677F2D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68CEC00-B388-44C9-BED2-57BA91674FDE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5854939-2B7C-49B0-B46D-A3E4A10ECEA3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C5FC855C-F201-47DF-BF8C-030E7173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9" y="1268760"/>
            <a:ext cx="7599982" cy="4379651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B47C6A7-4CB9-47BF-812A-FB221A81A7BE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DFEBE8-6BCA-40A3-89A2-FFCEF06292FB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F400A6-E40D-4DB6-A24F-AFEB1A17EEB5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A87BE0B-A04B-4BD9-AD64-4DB39BF97343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Unterstützung der Echtzeitverhalten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E4D5FCA-7DF3-448C-839C-8922CAEBBDE7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3311736" y="6531244"/>
            <a:ext cx="2952328" cy="280015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46ACFD8-F003-4DB6-92FD-0D5193C55D1C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71AB04-5E1D-4CE7-8D84-791F9CCDF4D8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CC02A35-82F6-49ED-9C9C-23E8C7A55B9E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DCE745F-A5C0-4EA6-89EF-1E0954C820E5}"/>
              </a:ext>
            </a:extLst>
          </p:cNvPr>
          <p:cNvSpPr txBox="1"/>
          <p:nvPr/>
        </p:nvSpPr>
        <p:spPr>
          <a:xfrm>
            <a:off x="539552" y="2708920"/>
            <a:ext cx="7187454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8651424-9108-4DBD-A731-7CB34E8712C2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 &amp; Zielsetzung</a:t>
            </a:r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4800"/>
            <a:ext cx="1280492" cy="648072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Nr.5</a:t>
            </a:r>
          </a:p>
        </p:txBody>
      </p:sp>
      <p:sp>
        <p:nvSpPr>
          <p:cNvPr id="42" name="Eine Ecke des Rechtecks abrunden 41"/>
          <p:cNvSpPr/>
          <p:nvPr/>
        </p:nvSpPr>
        <p:spPr>
          <a:xfrm>
            <a:off x="4960481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Nr.3</a:t>
            </a:r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00344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Nr.2</a:t>
            </a:r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Nr.4</a:t>
            </a:r>
          </a:p>
        </p:txBody>
      </p:sp>
      <p:sp>
        <p:nvSpPr>
          <p:cNvPr id="45" name="Eine Ecke des Rechtecks abrunden 44"/>
          <p:cNvSpPr/>
          <p:nvPr/>
        </p:nvSpPr>
        <p:spPr>
          <a:xfrm>
            <a:off x="92021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8796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416994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1963965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945761" y="401023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2980334" y="3510997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3924057" y="3980899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64836" y="39899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01516" y="3104038"/>
            <a:ext cx="997" cy="1100655"/>
          </a:xfrm>
          <a:prstGeom prst="bentConnector3">
            <a:avLst>
              <a:gd name="adj1" fmla="val 2302878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cxnSpLocks/>
            <a:stCxn id="45" idx="2"/>
            <a:endCxn id="48" idx="1"/>
          </p:cNvCxnSpPr>
          <p:nvPr/>
        </p:nvCxnSpPr>
        <p:spPr>
          <a:xfrm rot="16200000" flipH="1">
            <a:off x="1266531" y="3379564"/>
            <a:ext cx="423130" cy="9717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77256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914770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11533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5970030" y="35103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50562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4557532" y="3083113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2251" y="3506417"/>
            <a:ext cx="29332" cy="978296"/>
          </a:xfrm>
          <a:prstGeom prst="bentConnector3">
            <a:avLst>
              <a:gd name="adj1" fmla="val 87935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DC0D4F6-6853-495D-8DF2-AF01A31A60AE}"/>
              </a:ext>
            </a:extLst>
          </p:cNvPr>
          <p:cNvSpPr txBox="1"/>
          <p:nvPr/>
        </p:nvSpPr>
        <p:spPr>
          <a:xfrm>
            <a:off x="843584" y="2994170"/>
            <a:ext cx="12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Gerät Nr.1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B187A5-6279-4466-8E84-E3816BB626FD}"/>
              </a:ext>
            </a:extLst>
          </p:cNvPr>
          <p:cNvSpPr/>
          <p:nvPr/>
        </p:nvSpPr>
        <p:spPr>
          <a:xfrm>
            <a:off x="755576" y="2636912"/>
            <a:ext cx="576064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98E8A4-C8EA-4DC6-A9EC-8D84B645FE8A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dirty="0" err="1"/>
              <a:t>Feldbus</a:t>
            </a:r>
            <a:endParaRPr lang="de-DE" dirty="0"/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Topologie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Controller /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Device / Slave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769008C-D780-4E4F-B8CF-7AB45263DA7A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 Begriffserklärung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93344D-ADCC-41D3-8C2E-F9D0520F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40527"/>
            <a:ext cx="1152686" cy="847843"/>
          </a:xfrm>
          <a:prstGeom prst="rect">
            <a:avLst/>
          </a:prstGeom>
        </p:spPr>
      </p:pic>
      <p:pic>
        <p:nvPicPr>
          <p:cNvPr id="8" name="Inhaltsplatzhalter 19">
            <a:extLst>
              <a:ext uri="{FF2B5EF4-FFF2-40B4-BE49-F238E27FC236}">
                <a16:creationId xmlns:a16="http://schemas.microsoft.com/office/drawing/2014/main" id="{7838AC9D-093A-44C7-853D-CD18D227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2426244"/>
            <a:ext cx="1590897" cy="943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A8A4FB-BA58-476F-BDFF-00375A42D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3239078" y="3566875"/>
            <a:ext cx="619211" cy="476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8C290B-2054-425E-BF84-75A0BF09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7297" y="3046668"/>
            <a:ext cx="1164661" cy="16929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9A4792-A9B2-457E-BAFF-376230F2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028" y="3898695"/>
            <a:ext cx="1296144" cy="11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Deutlich 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2ED425C-C877-4C31-9F63-557BCC10A716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Gleiche Zugriffsmöglichkeit 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Verkabelungsaufwand</a:t>
            </a:r>
          </a:p>
          <a:p>
            <a:pPr lvl="2"/>
            <a:r>
              <a:rPr lang="de-DE" dirty="0"/>
              <a:t>Durchmesser ist hoch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5B3BF2C-FA7B-44F9-B240-F706DE93F676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EA42B9-50E9-4FA7-B9B8-35E6EB7F0723}" type="datetime1">
              <a:rPr lang="de-DE" smtClean="0"/>
              <a:t>17.08.2018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2241</Words>
  <Application>Microsoft Office PowerPoint</Application>
  <PresentationFormat>Bildschirmpräsentation (4:3)</PresentationFormat>
  <Paragraphs>455</Paragraphs>
  <Slides>30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 der Topologie: Begriffserklärung</vt:lpstr>
      <vt:lpstr>Grundlage der Topologie: Topologie-Muster </vt:lpstr>
      <vt:lpstr>Grundlage der Topologie: Topologie-Muster </vt:lpstr>
      <vt:lpstr>Agenda</vt:lpstr>
      <vt:lpstr>Anforderungsanalyse: Funktionale Anforderungen&amp;Nichtfunktionale Anforderungen </vt:lpstr>
      <vt:lpstr>Anforderungsanalyse: Funktionale &amp;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der Topology-Editor: Schnittstellen zwischen Komponenten</vt:lpstr>
      <vt:lpstr>Konzepte der Topology-Editor: Schnittstellen zwischen Komponenten</vt:lpstr>
      <vt:lpstr>Konzepte der Topology-Editor: Datenaustauschformat</vt:lpstr>
      <vt:lpstr>Konzepte der Topology-Editor Datenaustauschformat</vt:lpstr>
      <vt:lpstr>Agenda</vt:lpstr>
      <vt:lpstr>Prototype Implementierung </vt:lpstr>
      <vt:lpstr>Prototype Implementierung </vt:lpstr>
      <vt:lpstr>Prototype Implementierung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180</cp:revision>
  <dcterms:created xsi:type="dcterms:W3CDTF">2018-07-14T09:58:06Z</dcterms:created>
  <dcterms:modified xsi:type="dcterms:W3CDTF">2018-08-17T10:28:10Z</dcterms:modified>
</cp:coreProperties>
</file>