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64" r:id="rId4"/>
    <p:sldId id="267" r:id="rId5"/>
    <p:sldId id="266" r:id="rId6"/>
    <p:sldId id="268" r:id="rId7"/>
    <p:sldId id="269" r:id="rId8"/>
    <p:sldId id="270" r:id="rId9"/>
    <p:sldId id="271" r:id="rId10"/>
    <p:sldId id="272" r:id="rId11"/>
    <p:sldId id="263" r:id="rId12"/>
    <p:sldId id="265" r:id="rId13"/>
    <p:sldId id="262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0029"/>
    <a:srgbClr val="FF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69030" autoAdjust="0"/>
  </p:normalViewPr>
  <p:slideViewPr>
    <p:cSldViewPr>
      <p:cViewPr>
        <p:scale>
          <a:sx n="60" d="100"/>
          <a:sy n="60" d="100"/>
        </p:scale>
        <p:origin x="1320" y="-38"/>
      </p:cViewPr>
      <p:guideLst>
        <p:guide orient="horz" pos="2160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AD6A1E-9E00-40A4-8663-EE403A9C6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BD8170D-6914-4F7C-989B-81251EF67F3B}">
      <dgm:prSet/>
      <dgm:spPr>
        <a:solidFill>
          <a:srgbClr val="DF0029"/>
        </a:solidFill>
      </dgm:spPr>
      <dgm:t>
        <a:bodyPr/>
        <a:lstStyle/>
        <a:p>
          <a:r>
            <a:rPr lang="de-DE" i="0" baseline="0" dirty="0"/>
            <a:t>Public Workspace</a:t>
          </a:r>
          <a:endParaRPr lang="de-DE" dirty="0"/>
        </a:p>
      </dgm:t>
    </dgm:pt>
    <dgm:pt modelId="{A91D8662-2E52-4FFB-BFB2-B2CC734DF2A0}" type="parTrans" cxnId="{AFAB6BC8-9B46-4EC3-B1B9-2F447096845B}">
      <dgm:prSet/>
      <dgm:spPr/>
      <dgm:t>
        <a:bodyPr/>
        <a:lstStyle/>
        <a:p>
          <a:endParaRPr lang="de-DE"/>
        </a:p>
      </dgm:t>
    </dgm:pt>
    <dgm:pt modelId="{FEE4E19A-E51A-427D-96AB-7BB792BD8A99}" type="sibTrans" cxnId="{AFAB6BC8-9B46-4EC3-B1B9-2F447096845B}">
      <dgm:prSet/>
      <dgm:spPr/>
      <dgm:t>
        <a:bodyPr/>
        <a:lstStyle/>
        <a:p>
          <a:endParaRPr lang="de-DE"/>
        </a:p>
      </dgm:t>
    </dgm:pt>
    <dgm:pt modelId="{AB7EED68-1A8A-4F84-9EA5-E26DD249B0FC}" type="pres">
      <dgm:prSet presAssocID="{EEAD6A1E-9E00-40A4-8663-EE403A9C61C5}" presName="linear" presStyleCnt="0">
        <dgm:presLayoutVars>
          <dgm:animLvl val="lvl"/>
          <dgm:resizeHandles val="exact"/>
        </dgm:presLayoutVars>
      </dgm:prSet>
      <dgm:spPr/>
    </dgm:pt>
    <dgm:pt modelId="{1590028B-441C-4AF2-A195-E7406520C2FB}" type="pres">
      <dgm:prSet presAssocID="{5BD8170D-6914-4F7C-989B-81251EF67F3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075C053-94FF-4A20-B294-A8233963EAEB}" type="presOf" srcId="{EEAD6A1E-9E00-40A4-8663-EE403A9C61C5}" destId="{AB7EED68-1A8A-4F84-9EA5-E26DD249B0FC}" srcOrd="0" destOrd="0" presId="urn:microsoft.com/office/officeart/2005/8/layout/vList2"/>
    <dgm:cxn modelId="{6A0D65AF-9225-498F-AC78-CBE08D155998}" type="presOf" srcId="{5BD8170D-6914-4F7C-989B-81251EF67F3B}" destId="{1590028B-441C-4AF2-A195-E7406520C2FB}" srcOrd="0" destOrd="0" presId="urn:microsoft.com/office/officeart/2005/8/layout/vList2"/>
    <dgm:cxn modelId="{AFAB6BC8-9B46-4EC3-B1B9-2F447096845B}" srcId="{EEAD6A1E-9E00-40A4-8663-EE403A9C61C5}" destId="{5BD8170D-6914-4F7C-989B-81251EF67F3B}" srcOrd="0" destOrd="0" parTransId="{A91D8662-2E52-4FFB-BFB2-B2CC734DF2A0}" sibTransId="{FEE4E19A-E51A-427D-96AB-7BB792BD8A99}"/>
    <dgm:cxn modelId="{6748F089-D990-45C8-85CE-8A116D17BC5D}" type="presParOf" srcId="{AB7EED68-1A8A-4F84-9EA5-E26DD249B0FC}" destId="{1590028B-441C-4AF2-A195-E7406520C2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C9E91C-D27C-41D0-8467-762D3E0E73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63898D0-3ACE-4C7F-836F-851CC58364B7}">
      <dgm:prSet/>
      <dgm:spPr>
        <a:solidFill>
          <a:srgbClr val="DF0029"/>
        </a:solidFill>
      </dgm:spPr>
      <dgm:t>
        <a:bodyPr/>
        <a:lstStyle/>
        <a:p>
          <a:r>
            <a:rPr lang="de-DE" i="0" baseline="0" dirty="0"/>
            <a:t>Hidden Workspace</a:t>
          </a:r>
          <a:endParaRPr lang="de-DE" dirty="0"/>
        </a:p>
      </dgm:t>
    </dgm:pt>
    <dgm:pt modelId="{5FE8966D-A173-4AE0-AFB5-3BE653DF7699}" type="parTrans" cxnId="{47D31DDA-ABD1-441F-AF93-1B15A40E639B}">
      <dgm:prSet/>
      <dgm:spPr/>
      <dgm:t>
        <a:bodyPr/>
        <a:lstStyle/>
        <a:p>
          <a:endParaRPr lang="de-DE"/>
        </a:p>
      </dgm:t>
    </dgm:pt>
    <dgm:pt modelId="{43BD4552-44CA-46E5-B318-AE54330BC5DD}" type="sibTrans" cxnId="{47D31DDA-ABD1-441F-AF93-1B15A40E639B}">
      <dgm:prSet/>
      <dgm:spPr/>
      <dgm:t>
        <a:bodyPr/>
        <a:lstStyle/>
        <a:p>
          <a:endParaRPr lang="de-DE"/>
        </a:p>
      </dgm:t>
    </dgm:pt>
    <dgm:pt modelId="{F1B56AF7-8638-4007-BA3C-03D5B8C7FCB3}" type="pres">
      <dgm:prSet presAssocID="{52C9E91C-D27C-41D0-8467-762D3E0E7337}" presName="linear" presStyleCnt="0">
        <dgm:presLayoutVars>
          <dgm:animLvl val="lvl"/>
          <dgm:resizeHandles val="exact"/>
        </dgm:presLayoutVars>
      </dgm:prSet>
      <dgm:spPr/>
    </dgm:pt>
    <dgm:pt modelId="{0B000412-79C1-4F4C-BD55-10878ADA0BB8}" type="pres">
      <dgm:prSet presAssocID="{963898D0-3ACE-4C7F-836F-851CC58364B7}" presName="parentText" presStyleLbl="node1" presStyleIdx="0" presStyleCnt="1" custLinFactNeighborX="-14" custLinFactNeighborY="-1534">
        <dgm:presLayoutVars>
          <dgm:chMax val="0"/>
          <dgm:bulletEnabled val="1"/>
        </dgm:presLayoutVars>
      </dgm:prSet>
      <dgm:spPr/>
    </dgm:pt>
  </dgm:ptLst>
  <dgm:cxnLst>
    <dgm:cxn modelId="{A1083C4E-5642-4E2D-8689-B28F986ABAC6}" type="presOf" srcId="{52C9E91C-D27C-41D0-8467-762D3E0E7337}" destId="{F1B56AF7-8638-4007-BA3C-03D5B8C7FCB3}" srcOrd="0" destOrd="0" presId="urn:microsoft.com/office/officeart/2005/8/layout/vList2"/>
    <dgm:cxn modelId="{5EB2E771-0368-46C8-91E2-49B72FEDCADC}" type="presOf" srcId="{963898D0-3ACE-4C7F-836F-851CC58364B7}" destId="{0B000412-79C1-4F4C-BD55-10878ADA0BB8}" srcOrd="0" destOrd="0" presId="urn:microsoft.com/office/officeart/2005/8/layout/vList2"/>
    <dgm:cxn modelId="{47D31DDA-ABD1-441F-AF93-1B15A40E639B}" srcId="{52C9E91C-D27C-41D0-8467-762D3E0E7337}" destId="{963898D0-3ACE-4C7F-836F-851CC58364B7}" srcOrd="0" destOrd="0" parTransId="{5FE8966D-A173-4AE0-AFB5-3BE653DF7699}" sibTransId="{43BD4552-44CA-46E5-B318-AE54330BC5DD}"/>
    <dgm:cxn modelId="{0895ABEF-F194-4261-AD32-9F9F28D13A8A}" type="presParOf" srcId="{F1B56AF7-8638-4007-BA3C-03D5B8C7FCB3}" destId="{0B000412-79C1-4F4C-BD55-10878ADA0B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D8EAA5-0DCB-4515-B13B-59F827508A41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541124D5-40DE-495A-A0E2-C71EA2498701}">
      <dgm:prSet/>
      <dgm:spPr/>
      <dgm:t>
        <a:bodyPr/>
        <a:lstStyle/>
        <a:p>
          <a:r>
            <a:rPr lang="de-DE" b="0" i="0" baseline="0" dirty="0"/>
            <a:t>Communication Studio</a:t>
          </a:r>
          <a:endParaRPr lang="de-DE" dirty="0"/>
        </a:p>
      </dgm:t>
    </dgm:pt>
    <dgm:pt modelId="{8B9C5049-87B1-4213-8C95-D548AEFA091D}" type="parTrans" cxnId="{3B0A5D4B-2F49-4A4D-BA3C-EDB2E51B8A6C}">
      <dgm:prSet/>
      <dgm:spPr/>
      <dgm:t>
        <a:bodyPr/>
        <a:lstStyle/>
        <a:p>
          <a:endParaRPr lang="de-DE"/>
        </a:p>
      </dgm:t>
    </dgm:pt>
    <dgm:pt modelId="{44A08B62-0ED8-4584-9650-22AA93B130C9}" type="sibTrans" cxnId="{3B0A5D4B-2F49-4A4D-BA3C-EDB2E51B8A6C}">
      <dgm:prSet/>
      <dgm:spPr/>
      <dgm:t>
        <a:bodyPr/>
        <a:lstStyle/>
        <a:p>
          <a:endParaRPr lang="de-DE"/>
        </a:p>
      </dgm:t>
    </dgm:pt>
    <dgm:pt modelId="{8F333D2C-2879-4BAD-AE79-9DA00B98AF38}" type="pres">
      <dgm:prSet presAssocID="{16D8EAA5-0DCB-4515-B13B-59F827508A41}" presName="linear" presStyleCnt="0">
        <dgm:presLayoutVars>
          <dgm:animLvl val="lvl"/>
          <dgm:resizeHandles val="exact"/>
        </dgm:presLayoutVars>
      </dgm:prSet>
      <dgm:spPr/>
    </dgm:pt>
    <dgm:pt modelId="{11C58429-55DB-4FD2-B263-22D5BE536663}" type="pres">
      <dgm:prSet presAssocID="{541124D5-40DE-495A-A0E2-C71EA249870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09E8D0F-F39C-48DD-BBCF-46721D7443BA}" type="presOf" srcId="{541124D5-40DE-495A-A0E2-C71EA2498701}" destId="{11C58429-55DB-4FD2-B263-22D5BE536663}" srcOrd="0" destOrd="0" presId="urn:microsoft.com/office/officeart/2005/8/layout/vList2"/>
    <dgm:cxn modelId="{3B0A5D4B-2F49-4A4D-BA3C-EDB2E51B8A6C}" srcId="{16D8EAA5-0DCB-4515-B13B-59F827508A41}" destId="{541124D5-40DE-495A-A0E2-C71EA2498701}" srcOrd="0" destOrd="0" parTransId="{8B9C5049-87B1-4213-8C95-D548AEFA091D}" sibTransId="{44A08B62-0ED8-4584-9650-22AA93B130C9}"/>
    <dgm:cxn modelId="{171841E2-D9AA-461D-9974-C6438338D18F}" type="presOf" srcId="{16D8EAA5-0DCB-4515-B13B-59F827508A41}" destId="{8F333D2C-2879-4BAD-AE79-9DA00B98AF38}" srcOrd="0" destOrd="0" presId="urn:microsoft.com/office/officeart/2005/8/layout/vList2"/>
    <dgm:cxn modelId="{ADEBA10F-4B7E-4AC2-95B2-3CDE39FD4778}" type="presParOf" srcId="{8F333D2C-2879-4BAD-AE79-9DA00B98AF38}" destId="{11C58429-55DB-4FD2-B263-22D5BE53666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0028B-441C-4AF2-A195-E7406520C2FB}">
      <dsp:nvSpPr>
        <dsp:cNvPr id="0" name=""/>
        <dsp:cNvSpPr/>
      </dsp:nvSpPr>
      <dsp:spPr>
        <a:xfrm>
          <a:off x="0" y="5714"/>
          <a:ext cx="2880000" cy="1428570"/>
        </a:xfrm>
        <a:prstGeom prst="roundRect">
          <a:avLst/>
        </a:prstGeom>
        <a:solidFill>
          <a:srgbClr val="DF00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i="0" kern="1200" baseline="0" dirty="0"/>
            <a:t>Public Workspace</a:t>
          </a:r>
          <a:endParaRPr lang="de-DE" sz="3700" kern="1200" dirty="0"/>
        </a:p>
      </dsp:txBody>
      <dsp:txXfrm>
        <a:off x="69737" y="75451"/>
        <a:ext cx="2740526" cy="1289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00412-79C1-4F4C-BD55-10878ADA0BB8}">
      <dsp:nvSpPr>
        <dsp:cNvPr id="0" name=""/>
        <dsp:cNvSpPr/>
      </dsp:nvSpPr>
      <dsp:spPr>
        <a:xfrm>
          <a:off x="0" y="0"/>
          <a:ext cx="2880399" cy="1428570"/>
        </a:xfrm>
        <a:prstGeom prst="roundRect">
          <a:avLst/>
        </a:prstGeom>
        <a:solidFill>
          <a:srgbClr val="DF00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i="0" kern="1200" baseline="0" dirty="0"/>
            <a:t>Hidden Workspace</a:t>
          </a:r>
          <a:endParaRPr lang="de-DE" sz="3700" kern="1200" dirty="0"/>
        </a:p>
      </dsp:txBody>
      <dsp:txXfrm>
        <a:off x="69737" y="69737"/>
        <a:ext cx="2740925" cy="12890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58429-55DB-4FD2-B263-22D5BE536663}">
      <dsp:nvSpPr>
        <dsp:cNvPr id="0" name=""/>
        <dsp:cNvSpPr/>
      </dsp:nvSpPr>
      <dsp:spPr>
        <a:xfrm>
          <a:off x="0" y="323580"/>
          <a:ext cx="2808390" cy="1081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i="0" kern="1200" baseline="0" dirty="0"/>
            <a:t>Communication Studio</a:t>
          </a:r>
          <a:endParaRPr lang="de-DE" sz="2800" kern="1200" dirty="0"/>
        </a:p>
      </dsp:txBody>
      <dsp:txXfrm>
        <a:off x="52774" y="376354"/>
        <a:ext cx="2702842" cy="975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C42649E-EFB1-4DF3-B936-0DA74B0B81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387BEF1-F87B-4183-9BE6-14791A6A416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DB15E1F-F382-48A9-99ED-2DA9F875FA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57AF864D-F17D-41F4-9AD0-DBA64D28A5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4803F357-8444-41B2-84A3-3957C8D3A6F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8669657D-AB28-42C1-A982-2BBF9CB946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B077F15D-9290-4533-AFEF-19CF9BBACB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88" name="Rectangle 4">
            <a:extLst>
              <a:ext uri="{FF2B5EF4-FFF2-40B4-BE49-F238E27FC236}">
                <a16:creationId xmlns:a16="http://schemas.microsoft.com/office/drawing/2014/main" id="{FCC3F96D-02B4-4EDC-8476-1107FFC64C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4789" name="Rectangle 5">
            <a:extLst>
              <a:ext uri="{FF2B5EF4-FFF2-40B4-BE49-F238E27FC236}">
                <a16:creationId xmlns:a16="http://schemas.microsoft.com/office/drawing/2014/main" id="{5B9DCDF4-65E2-44FB-81B0-C1A6EAD145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374790" name="Rectangle 6">
            <a:extLst>
              <a:ext uri="{FF2B5EF4-FFF2-40B4-BE49-F238E27FC236}">
                <a16:creationId xmlns:a16="http://schemas.microsoft.com/office/drawing/2014/main" id="{CC586906-1C3D-48CF-B3EA-40C2E1C06D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91" name="Rectangle 7">
            <a:extLst>
              <a:ext uri="{FF2B5EF4-FFF2-40B4-BE49-F238E27FC236}">
                <a16:creationId xmlns:a16="http://schemas.microsoft.com/office/drawing/2014/main" id="{6C23336F-4422-4A1C-B279-9E19B7B8E8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7C56EBB8-86B7-4B17-9FE6-1D6C78FAEC3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246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Wissensbasis=Knowledge Base: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dirty="0"/>
              <a:t>Öffentlicher Arbeitsbereich= was die Kunde sehen sollen zw. FAQ f abrufen kann.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dirty="0"/>
              <a:t>Versteckter Arbeitsbereich =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Dokumentation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Fehlermeldung: mit </a:t>
            </a:r>
            <a:r>
              <a:rPr lang="de-DE" dirty="0" err="1"/>
              <a:t>Epi</a:t>
            </a:r>
            <a:r>
              <a:rPr lang="de-DE" dirty="0"/>
              <a:t> in JIRA den </a:t>
            </a:r>
            <a:r>
              <a:rPr lang="de-DE" dirty="0" err="1"/>
              <a:t>Issue</a:t>
            </a:r>
            <a:r>
              <a:rPr lang="de-DE" dirty="0"/>
              <a:t> kennzeichnen. Was ein </a:t>
            </a:r>
            <a:r>
              <a:rPr lang="de-DE" dirty="0" err="1"/>
              <a:t>issue</a:t>
            </a:r>
            <a:r>
              <a:rPr lang="de-DE" dirty="0"/>
              <a:t> bzw. feature </a:t>
            </a:r>
            <a:r>
              <a:rPr lang="de-DE" dirty="0" err="1"/>
              <a:t>umbeding</a:t>
            </a:r>
            <a:r>
              <a:rPr lang="de-DE" dirty="0"/>
              <a:t> erhalten soll.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7218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SDD: Software Design </a:t>
            </a:r>
            <a:r>
              <a:rPr lang="de-DE" dirty="0" err="1"/>
              <a:t>Documents</a:t>
            </a:r>
            <a:r>
              <a:rPr lang="de-DE" dirty="0"/>
              <a:t> was?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654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SDD: Software Design </a:t>
            </a:r>
            <a:r>
              <a:rPr lang="de-DE" dirty="0" err="1"/>
              <a:t>Documents</a:t>
            </a:r>
            <a:r>
              <a:rPr lang="de-DE" dirty="0"/>
              <a:t>/</a:t>
            </a:r>
            <a:r>
              <a:rPr lang="de-DE" dirty="0" err="1"/>
              <a:t>Decription</a:t>
            </a:r>
            <a:r>
              <a:rPr lang="de-DE" dirty="0"/>
              <a:t> was?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8501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SDD: Software Design </a:t>
            </a:r>
            <a:r>
              <a:rPr lang="de-DE" dirty="0" err="1"/>
              <a:t>Documents</a:t>
            </a:r>
            <a:r>
              <a:rPr lang="de-DE" dirty="0"/>
              <a:t>/</a:t>
            </a:r>
            <a:r>
              <a:rPr lang="de-DE" dirty="0" err="1"/>
              <a:t>Decription</a:t>
            </a:r>
            <a:r>
              <a:rPr lang="de-DE" dirty="0"/>
              <a:t> was?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5379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B30B09-32F3-49D5-BEC4-C551473B30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EDE77-6E6B-46CF-9346-5CFD3F861C54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23323E4E-CCF2-4719-8899-6AEBC14F5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0F016D12-A161-49C3-BB86-190B1F978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94" name="Picture 22" descr="Hilscher-Design_mittig_24-05-2012">
            <a:extLst>
              <a:ext uri="{FF2B5EF4-FFF2-40B4-BE49-F238E27FC236}">
                <a16:creationId xmlns:a16="http://schemas.microsoft.com/office/drawing/2014/main" id="{2D50D2F2-010E-464A-93B8-EE7AABDB72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463"/>
            <a:ext cx="91440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81" name="Picture 9" descr="Logo">
            <a:extLst>
              <a:ext uri="{FF2B5EF4-FFF2-40B4-BE49-F238E27FC236}">
                <a16:creationId xmlns:a16="http://schemas.microsoft.com/office/drawing/2014/main" id="{8F677264-2896-44FA-8B0B-AF380CDD47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90" name="Rectangle 18">
            <a:extLst>
              <a:ext uri="{FF2B5EF4-FFF2-40B4-BE49-F238E27FC236}">
                <a16:creationId xmlns:a16="http://schemas.microsoft.com/office/drawing/2014/main" id="{8D724A1D-0BC4-4E66-9321-849E0BD260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6313488" y="6192838"/>
            <a:ext cx="2895600" cy="476250"/>
          </a:xfrm>
        </p:spPr>
        <p:txBody>
          <a:bodyPr/>
          <a:lstStyle>
            <a:lvl1pPr algn="ctr">
              <a:defRPr sz="1800">
                <a:solidFill>
                  <a:srgbClr val="DF0029"/>
                </a:solidFill>
              </a:defRPr>
            </a:lvl1pPr>
          </a:lstStyle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sp>
        <p:nvSpPr>
          <p:cNvPr id="79891" name="Rectangle 19">
            <a:extLst>
              <a:ext uri="{FF2B5EF4-FFF2-40B4-BE49-F238E27FC236}">
                <a16:creationId xmlns:a16="http://schemas.microsoft.com/office/drawing/2014/main" id="{F14DE9D8-B492-49B4-9910-240EC0673064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4694238"/>
            <a:ext cx="8064500" cy="393700"/>
          </a:xfrm>
        </p:spPr>
        <p:txBody>
          <a:bodyPr/>
          <a:lstStyle>
            <a:lvl1pPr marL="0" indent="0">
              <a:buFont typeface="Arial Unicode MS" panose="020B0604020202020204" pitchFamily="34" charset="-128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Intelligente Lösungen für die industrielle Kommunikation</a:t>
            </a:r>
          </a:p>
        </p:txBody>
      </p:sp>
      <p:sp>
        <p:nvSpPr>
          <p:cNvPr id="79892" name="Rectangle 20">
            <a:extLst>
              <a:ext uri="{FF2B5EF4-FFF2-40B4-BE49-F238E27FC236}">
                <a16:creationId xmlns:a16="http://schemas.microsoft.com/office/drawing/2014/main" id="{D02675E8-5956-430A-A7C4-1611DAD8B74B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539750" y="4221163"/>
            <a:ext cx="7993063" cy="577850"/>
          </a:xfrm>
        </p:spPr>
        <p:txBody>
          <a:bodyPr/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Hilscher Gesellschaft für Systemautomation mbH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117A7-9F56-407E-9038-3404FF71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848FE5-6B6D-4BBA-B6D8-F3EB2F0E0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45C67E-2AB0-48EB-8A91-7732923DA4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39053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80D457-6398-4A8C-9281-D0396E099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97625" y="509588"/>
            <a:ext cx="2057400" cy="561657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38248B-A0AB-41EE-AC38-2B80E30B5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5425" y="509588"/>
            <a:ext cx="6019800" cy="56165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7A1939-A56C-445D-A302-75BCCD07C2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1654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D50C1-494D-4EFD-AC89-0658B3F5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F20D3-5311-404F-BB32-44B72A2C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333268-F505-4FAE-8499-182BDD9B6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764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B8C7E-846B-4221-BAEB-A44FF371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4CE297-C88A-45CB-80D8-B8D70B817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644E01-CBD6-436A-A056-AB4574543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4453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5E938-71E9-4466-B133-AC1F080E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D2025-5B3A-4C29-894C-D38A0CCE6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425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F925DD-5034-48CD-8599-71540FC2E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6425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01BCD0-6D1F-4E5C-B7CE-8E9333368E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0338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EE631-DE6B-4D3B-B929-9889FD7F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43E431-8C55-4562-9583-CD6164871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7A3D7C-7AF2-4B1D-89C4-41523F87F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53D606-25A0-422F-AB66-7F0F625B8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78501-D4C7-4B00-A2D5-3E4E35A84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C2761EE-D7B5-460B-A416-372E40D9C9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96677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B08DD-9849-4CF8-9E7B-8D031178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8A08DD-90A4-4E00-8FEA-99AD9B247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7553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878FE44-B576-4751-9B6B-874721051E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3140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A587E-8AF5-47DA-BEE0-976E888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C1D49-0C49-45C2-A51E-5A618F08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CEC343-A2D0-4AF8-8CDE-7EF7C0FE5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8CE99-5EC2-4D25-A258-12A47D49F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5831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F1F59-5F2C-4332-A47F-A7503EC5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5D3495-CCE7-40E2-AF31-9DFE598BA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79D7B-D27D-4534-A3F7-8E3914217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CD99AC-2864-4501-A411-C4D4FBB72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4631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44" name="Picture 20" descr="Hilscher-Design_unten_24-05-2012">
            <a:extLst>
              <a:ext uri="{FF2B5EF4-FFF2-40B4-BE49-F238E27FC236}">
                <a16:creationId xmlns:a16="http://schemas.microsoft.com/office/drawing/2014/main" id="{2E396275-0D82-4778-A5E5-DD11471A9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0"/>
            <a:ext cx="9144000" cy="3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26" name="Rectangle 2">
            <a:extLst>
              <a:ext uri="{FF2B5EF4-FFF2-40B4-BE49-F238E27FC236}">
                <a16:creationId xmlns:a16="http://schemas.microsoft.com/office/drawing/2014/main" id="{25D406B3-BCAA-4FE9-AE21-5AAA59992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509588"/>
            <a:ext cx="7777163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B164B28-1864-4954-8D28-7C8BA4558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Erste Ebene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52E3B2F0-19CB-44B1-9517-3860517176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8125" y="6488113"/>
            <a:ext cx="4765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pic>
        <p:nvPicPr>
          <p:cNvPr id="52232" name="Picture 8" descr="Logo">
            <a:extLst>
              <a:ext uri="{FF2B5EF4-FFF2-40B4-BE49-F238E27FC236}">
                <a16:creationId xmlns:a16="http://schemas.microsoft.com/office/drawing/2014/main" id="{DA800C61-6738-4EBA-846C-2A077845AE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5" y="333375"/>
            <a:ext cx="704850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35" name="Rectangle 11">
            <a:extLst>
              <a:ext uri="{FF2B5EF4-FFF2-40B4-BE49-F238E27FC236}">
                <a16:creationId xmlns:a16="http://schemas.microsoft.com/office/drawing/2014/main" id="{778B81D2-F2F4-4F27-BCFA-ECE015B4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6513513"/>
            <a:ext cx="346868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dirty="0"/>
              <a:t>Ghislain Zeleu</a:t>
            </a:r>
            <a:r>
              <a:rPr lang="en-US" altLang="de-DE" sz="1000" dirty="0">
                <a:cs typeface="Arial" panose="020B0604020202020204" pitchFamily="34" charset="0"/>
              </a:rPr>
              <a:t>|</a:t>
            </a:r>
            <a:r>
              <a:rPr lang="de-DE" altLang="de-DE" sz="1000" dirty="0"/>
              <a:t>  12.09.2018  </a:t>
            </a:r>
            <a:r>
              <a:rPr lang="en-US" altLang="de-DE" sz="1000" dirty="0">
                <a:cs typeface="Arial" panose="020B0604020202020204" pitchFamily="34" charset="0"/>
              </a:rPr>
              <a:t>|  </a:t>
            </a:r>
            <a:r>
              <a:rPr lang="en-US" altLang="de-DE" sz="1000" dirty="0" err="1">
                <a:cs typeface="Arial" panose="020B0604020202020204" pitchFamily="34" charset="0"/>
              </a:rPr>
              <a:t>Seite</a:t>
            </a:r>
            <a:r>
              <a:rPr lang="en-US" altLang="de-DE" sz="1000" dirty="0">
                <a:cs typeface="Arial" panose="020B0604020202020204" pitchFamily="34" charset="0"/>
              </a:rPr>
              <a:t> </a:t>
            </a:r>
            <a:fld id="{928A3D5C-CE6F-4F66-9919-D88B38B097F4}" type="slidenum">
              <a:rPr lang="en-US" altLang="de-DE" sz="1000">
                <a:cs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altLang="de-DE" sz="1000" dirty="0">
              <a:cs typeface="Arial" panose="020B0604020202020204" pitchFamily="34" charset="0"/>
            </a:endParaRPr>
          </a:p>
        </p:txBody>
      </p:sp>
      <p:pic>
        <p:nvPicPr>
          <p:cNvPr id="52243" name="Picture 19" descr="Hilscher-Design_oben_24-05-2012">
            <a:extLst>
              <a:ext uri="{FF2B5EF4-FFF2-40B4-BE49-F238E27FC236}">
                <a16:creationId xmlns:a16="http://schemas.microsoft.com/office/drawing/2014/main" id="{80362B89-7230-4720-A871-85B7296999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33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zoom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DF002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2400" kern="1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20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1600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>
            <a:extLst>
              <a:ext uri="{FF2B5EF4-FFF2-40B4-BE49-F238E27FC236}">
                <a16:creationId xmlns:a16="http://schemas.microsoft.com/office/drawing/2014/main" id="{3B30D40B-3B7D-4766-ABF8-6ECE0893A0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pic>
        <p:nvPicPr>
          <p:cNvPr id="2052" name="Picture 4" descr="Logo">
            <a:extLst>
              <a:ext uri="{FF2B5EF4-FFF2-40B4-BE49-F238E27FC236}">
                <a16:creationId xmlns:a16="http://schemas.microsoft.com/office/drawing/2014/main" id="{2C3DFD05-7CDD-433D-A410-6F002002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5">
            <a:extLst>
              <a:ext uri="{FF2B5EF4-FFF2-40B4-BE49-F238E27FC236}">
                <a16:creationId xmlns:a16="http://schemas.microsoft.com/office/drawing/2014/main" id="{6AA98D28-491C-4F6B-9179-4A75BCBF7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852738"/>
            <a:ext cx="85693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dirty="0">
                <a:solidFill>
                  <a:srgbClr val="DF0029"/>
                </a:solidFill>
              </a:rPr>
              <a:t>Ghislain Zeleu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000" dirty="0">
                <a:solidFill>
                  <a:srgbClr val="DF0029"/>
                </a:solidFill>
              </a:rPr>
              <a:t>Junior Softwareentwickler</a:t>
            </a:r>
            <a:endParaRPr lang="en-US" altLang="de-DE" sz="2000" dirty="0">
              <a:solidFill>
                <a:srgbClr val="DF0029"/>
              </a:solidFill>
              <a:cs typeface="Arial" panose="020B0604020202020204" pitchFamily="34" charset="0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6899C06-4704-4D04-88BB-9DF5FB8E1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56088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b="1">
                <a:solidFill>
                  <a:schemeClr val="bg1"/>
                </a:solidFill>
              </a:rPr>
              <a:t>Hilscher Gesellschaft für Systemautomation mbH</a:t>
            </a:r>
            <a:br>
              <a:rPr lang="de-DE" altLang="de-DE" sz="2500" b="1">
                <a:solidFill>
                  <a:schemeClr val="bg1"/>
                </a:solidFill>
              </a:rPr>
            </a:br>
            <a:endParaRPr lang="de-DE" altLang="de-DE" sz="1400">
              <a:solidFill>
                <a:schemeClr val="bg1"/>
              </a:solidFill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8985BBC5-38A5-48B3-B298-9110B099C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49788"/>
            <a:ext cx="7200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800">
                <a:solidFill>
                  <a:schemeClr val="bg1"/>
                </a:solidFill>
              </a:rPr>
              <a:t>Intelligente Lösungen für die industrielle Kommunikation</a:t>
            </a:r>
            <a:br>
              <a:rPr lang="de-DE" altLang="de-DE" sz="1400">
                <a:solidFill>
                  <a:schemeClr val="bg1"/>
                </a:solidFill>
              </a:rPr>
            </a:br>
            <a:endParaRPr lang="de-DE" altLang="de-DE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Design-Übersicht</a:t>
            </a:r>
          </a:p>
          <a:p>
            <a:pPr marL="0" indent="0">
              <a:buNone/>
            </a:pPr>
            <a:endParaRPr lang="de-DE" dirty="0"/>
          </a:p>
          <a:p>
            <a:endParaRPr lang="en-US" dirty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5D3A61-35ED-4507-B7D1-4C8AC3E05596}"/>
              </a:ext>
            </a:extLst>
          </p:cNvPr>
          <p:cNvSpPr/>
          <p:nvPr/>
        </p:nvSpPr>
        <p:spPr bwMode="auto">
          <a:xfrm>
            <a:off x="1331550" y="3140960"/>
            <a:ext cx="2304320" cy="100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909BB808-34F1-48C3-AD53-203620E801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1828175"/>
              </p:ext>
            </p:extLst>
          </p:nvPr>
        </p:nvGraphicFramePr>
        <p:xfrm>
          <a:off x="1403560" y="2780910"/>
          <a:ext cx="2808390" cy="172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8132503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D51ABCB1-5C3E-4870-A2D7-F492E8A5C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50212" name="Rectangle 4">
            <a:extLst>
              <a:ext uri="{FF2B5EF4-FFF2-40B4-BE49-F238E27FC236}">
                <a16:creationId xmlns:a16="http://schemas.microsoft.com/office/drawing/2014/main" id="{96383E36-0079-4FFE-9CA5-CE516202B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308725"/>
            <a:ext cx="3952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E5ADF3AD-2781-4376-AD93-919462D77D00}" type="slidenum">
              <a:rPr lang="de-DE" altLang="de-DE" sz="1100" b="1">
                <a:solidFill>
                  <a:schemeClr val="bg1"/>
                </a:solidFill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de-DE" altLang="de-DE" sz="1100" b="1">
              <a:solidFill>
                <a:schemeClr val="bg1"/>
              </a:solidFill>
            </a:endParaRPr>
          </a:p>
        </p:txBody>
      </p:sp>
      <p:sp>
        <p:nvSpPr>
          <p:cNvPr id="350214" name="Rectangle 6">
            <a:extLst>
              <a:ext uri="{FF2B5EF4-FFF2-40B4-BE49-F238E27FC236}">
                <a16:creationId xmlns:a16="http://schemas.microsoft.com/office/drawing/2014/main" id="{880B1FD2-DE70-4301-9133-E684EB1CC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651125"/>
            <a:ext cx="6840537" cy="1570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2400" b="0"/>
              <a:t>Hilscher Gesellschaft für </a:t>
            </a:r>
            <a:br>
              <a:rPr lang="de-DE" altLang="de-DE" sz="2400" b="0"/>
            </a:br>
            <a:r>
              <a:rPr lang="de-DE" altLang="de-DE" sz="2400" b="0"/>
              <a:t>Systemautomation mbH</a:t>
            </a:r>
            <a:br>
              <a:rPr lang="de-DE" altLang="de-DE" sz="2400" b="0"/>
            </a:br>
            <a:br>
              <a:rPr lang="de-DE" altLang="de-DE" sz="700"/>
            </a:br>
            <a:r>
              <a:rPr lang="de-DE" altLang="de-DE" sz="1500"/>
              <a:t>Intelligente Lösungen für die industrielle Kommunikation</a:t>
            </a:r>
            <a:br>
              <a:rPr lang="de-DE" altLang="de-DE" sz="1500"/>
            </a:br>
            <a:endParaRPr lang="de-DE" altLang="de-DE" sz="1500"/>
          </a:p>
        </p:txBody>
      </p:sp>
      <p:sp>
        <p:nvSpPr>
          <p:cNvPr id="350215" name="Rectangle 7">
            <a:extLst>
              <a:ext uri="{FF2B5EF4-FFF2-40B4-BE49-F238E27FC236}">
                <a16:creationId xmlns:a16="http://schemas.microsoft.com/office/drawing/2014/main" id="{6E3F49A8-D361-46A5-8C0F-394BE0B57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4133850"/>
            <a:ext cx="72009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1800" b="1">
                <a:solidFill>
                  <a:schemeClr val="bg2"/>
                </a:solidFill>
              </a:rPr>
              <a:t>Vorname Nachname</a:t>
            </a:r>
            <a:br>
              <a:rPr lang="de-DE" altLang="de-DE" sz="21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Jobtitle I Abteilung</a:t>
            </a:r>
            <a:r>
              <a:rPr lang="de-DE" altLang="de-DE" sz="1200">
                <a:solidFill>
                  <a:schemeClr val="bg2"/>
                </a:solidFill>
              </a:rPr>
              <a:t> </a:t>
            </a:r>
          </a:p>
          <a:p>
            <a:pPr>
              <a:buClrTx/>
              <a:buSzTx/>
              <a:buFontTx/>
              <a:buNone/>
            </a:pPr>
            <a:r>
              <a:rPr lang="de-DE" altLang="de-DE" sz="1200">
                <a:solidFill>
                  <a:schemeClr val="bg2"/>
                </a:solidFill>
              </a:rPr>
              <a:t> </a:t>
            </a:r>
            <a:br>
              <a:rPr lang="de-DE" altLang="de-DE" sz="12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Telefon: 	+49 (0) 6190 9907-xxx 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Fax: 	+49 (0) 6190 9907-50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E-Mail:	name@hilscher.com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Web:	www.hilscher.com</a:t>
            </a:r>
            <a:br>
              <a:rPr lang="de-DE" altLang="de-DE" sz="1400">
                <a:solidFill>
                  <a:schemeClr val="bg2"/>
                </a:solidFill>
              </a:rPr>
            </a:br>
            <a:endParaRPr lang="de-DE" altLang="de-DE" sz="1400">
              <a:solidFill>
                <a:schemeClr val="bg2"/>
              </a:solidFill>
            </a:endParaRPr>
          </a:p>
          <a:p>
            <a:pPr>
              <a:buClrTx/>
              <a:buSzTx/>
              <a:buFontTx/>
              <a:buNone/>
            </a:pPr>
            <a:r>
              <a:rPr lang="de-DE" altLang="de-DE" sz="1400">
                <a:solidFill>
                  <a:schemeClr val="bg2"/>
                </a:solidFill>
              </a:rPr>
              <a:t>Rheinstrasse 15 </a:t>
            </a:r>
            <a:r>
              <a:rPr lang="en-US" altLang="de-DE" sz="1400">
                <a:solidFill>
                  <a:schemeClr val="bg2"/>
                </a:solidFill>
                <a:cs typeface="Arial" panose="020B0604020202020204" pitchFamily="34" charset="0"/>
              </a:rPr>
              <a:t>I  </a:t>
            </a:r>
            <a:r>
              <a:rPr lang="de-DE" altLang="de-DE" sz="1400">
                <a:solidFill>
                  <a:schemeClr val="bg2"/>
                </a:solidFill>
              </a:rPr>
              <a:t>65795 Hattersheim I Germany</a:t>
            </a:r>
          </a:p>
        </p:txBody>
      </p:sp>
      <p:sp>
        <p:nvSpPr>
          <p:cNvPr id="350216" name="Rectangle 8">
            <a:extLst>
              <a:ext uri="{FF2B5EF4-FFF2-40B4-BE49-F238E27FC236}">
                <a16:creationId xmlns:a16="http://schemas.microsoft.com/office/drawing/2014/main" id="{507B811C-2BE5-444C-99EF-64D520878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2636838"/>
            <a:ext cx="6840537" cy="1209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2300">
                <a:solidFill>
                  <a:srgbClr val="DF0029"/>
                </a:solidFill>
              </a:rPr>
              <a:t>Hilscher Gesellschaft für </a:t>
            </a:r>
            <a:br>
              <a:rPr lang="de-DE" altLang="de-DE" sz="2300">
                <a:solidFill>
                  <a:srgbClr val="DF0029"/>
                </a:solidFill>
              </a:rPr>
            </a:br>
            <a:r>
              <a:rPr lang="de-DE" altLang="de-DE" sz="2300">
                <a:solidFill>
                  <a:srgbClr val="DF0029"/>
                </a:solidFill>
              </a:rPr>
              <a:t>Systemautomation mbH</a:t>
            </a:r>
            <a:br>
              <a:rPr lang="de-DE" altLang="de-DE" sz="2300">
                <a:solidFill>
                  <a:srgbClr val="DF0029"/>
                </a:solidFill>
              </a:rPr>
            </a:br>
            <a:br>
              <a:rPr lang="de-DE" altLang="de-DE" sz="700">
                <a:solidFill>
                  <a:srgbClr val="DF0029"/>
                </a:solidFill>
              </a:rPr>
            </a:br>
            <a:r>
              <a:rPr lang="de-DE" altLang="de-DE" sz="1400" b="0">
                <a:solidFill>
                  <a:srgbClr val="DF0029"/>
                </a:solidFill>
              </a:rPr>
              <a:t>Intelligente Lösungen für die industrielle Kommunikation</a:t>
            </a:r>
            <a:br>
              <a:rPr lang="de-DE" altLang="de-DE" sz="1400" b="0">
                <a:solidFill>
                  <a:srgbClr val="DF0029"/>
                </a:solidFill>
              </a:rPr>
            </a:br>
            <a:endParaRPr lang="de-DE" altLang="de-DE" sz="1400" b="0">
              <a:solidFill>
                <a:srgbClr val="DF0029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E92B4A80-874F-4730-9972-2A4EDF043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Anwendung der Vorlage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BB71BA5D-B13D-46F4-BF91-ED6EE0DA3E5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>
          <a:xfrm>
            <a:off x="225425" y="1196975"/>
            <a:ext cx="8594725" cy="4308475"/>
          </a:xfrm>
          <a:noFill/>
          <a:ln/>
        </p:spPr>
        <p:txBody>
          <a:bodyPr>
            <a:spAutoFit/>
          </a:bodyPr>
          <a:lstStyle/>
          <a:p>
            <a:r>
              <a:rPr lang="de-DE" altLang="de-DE" sz="1600"/>
              <a:t>Deckblatt</a:t>
            </a:r>
          </a:p>
          <a:p>
            <a:pPr lvl="1"/>
            <a:r>
              <a:rPr lang="de-DE" altLang="de-DE" sz="1400"/>
              <a:t>Hier wird </a:t>
            </a:r>
            <a:r>
              <a:rPr lang="de-DE" altLang="de-DE" sz="1400" u="sng"/>
              <a:t>nur</a:t>
            </a:r>
            <a:r>
              <a:rPr lang="de-DE" altLang="de-DE" sz="1400"/>
              <a:t> der Name des Referenten sowie sein Job Titel eingetragen, der Rest bleibt unverändert </a:t>
            </a:r>
            <a:br>
              <a:rPr lang="de-DE" altLang="de-DE" sz="1400"/>
            </a:br>
            <a:r>
              <a:rPr lang="de-DE" altLang="de-DE" sz="1400"/>
              <a:t>(zu beachten: deutsche oder englische Vorlage verwenden!)</a:t>
            </a:r>
            <a:br>
              <a:rPr lang="de-DE" altLang="de-DE" sz="1400"/>
            </a:br>
            <a:endParaRPr lang="de-DE" altLang="de-DE" sz="1400"/>
          </a:p>
          <a:p>
            <a:r>
              <a:rPr lang="de-DE" altLang="de-DE" sz="1600"/>
              <a:t>Seite 2</a:t>
            </a:r>
          </a:p>
          <a:p>
            <a:pPr lvl="1"/>
            <a:r>
              <a:rPr lang="de-DE" altLang="de-DE" sz="1400"/>
              <a:t>Hier wird in den roten Bereich das Thema der Präsentation sowie ein Untertitel als erklärende Ergänzung (falls benötigt) eingetragen</a:t>
            </a:r>
            <a:br>
              <a:rPr lang="de-DE" altLang="de-DE" sz="1400"/>
            </a:br>
            <a:endParaRPr lang="de-DE" altLang="de-DE" sz="1400"/>
          </a:p>
          <a:p>
            <a:r>
              <a:rPr lang="de-DE" altLang="de-DE" sz="1600"/>
              <a:t>Jede Präsentation sollte eine Agenda enthalten, damit der Zuhörer weiß was auf ihn zukommt</a:t>
            </a:r>
            <a:br>
              <a:rPr lang="de-DE" altLang="de-DE" sz="1600"/>
            </a:br>
            <a:endParaRPr lang="de-DE" altLang="de-DE" sz="1600"/>
          </a:p>
          <a:p>
            <a:r>
              <a:rPr lang="de-DE" altLang="de-DE" sz="1600"/>
              <a:t>Die letzte Seite der Präsentation enthält die Firmenanschrift und die Kontaktdaten des Referenten </a:t>
            </a:r>
            <a:br>
              <a:rPr lang="de-DE" altLang="de-DE" sz="1600"/>
            </a:br>
            <a:r>
              <a:rPr lang="de-DE" altLang="de-DE" sz="1600"/>
              <a:t>(an Vorlage halten und entsprechende Daten einpflegen)</a:t>
            </a:r>
            <a:br>
              <a:rPr lang="de-DE" altLang="de-DE" sz="1600"/>
            </a:br>
            <a:endParaRPr lang="de-DE" altLang="de-DE" sz="1600"/>
          </a:p>
          <a:p>
            <a:r>
              <a:rPr lang="de-DE" altLang="de-DE" sz="1600"/>
              <a:t>Im Footer müssen über die Masterfolienansicht Name und Datum aktualisiert werden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9345FA7-2B2A-43D2-84C4-E827482F70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79909" name="Rectangle 5">
            <a:extLst>
              <a:ext uri="{FF2B5EF4-FFF2-40B4-BE49-F238E27FC236}">
                <a16:creationId xmlns:a16="http://schemas.microsoft.com/office/drawing/2014/main" id="{EB7ECA40-F0A5-4E80-BFFA-BB3C3637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822950"/>
            <a:ext cx="8856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 typeface="Wickenden Cafe NDP" pitchFamily="2" charset="0"/>
              <a:buChar char="!"/>
            </a:pPr>
            <a:r>
              <a:rPr lang="de-DE" altLang="de-DE" sz="2000" b="1"/>
              <a:t>Diese Folie wird im Anwendungsfall aus der Präsentation gelöscht und dient nur der internen Information</a:t>
            </a: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9BE9A95-2E7A-4D8C-917B-A2911CCA1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Definition der Formate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3462313-17B6-4F4F-A9BD-BEF84011E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900" y="1196975"/>
            <a:ext cx="3841750" cy="1541463"/>
          </a:xfrm>
        </p:spPr>
        <p:txBody>
          <a:bodyPr/>
          <a:lstStyle/>
          <a:p>
            <a:r>
              <a:rPr lang="de-DE" altLang="de-DE"/>
              <a:t>Ebene 1, Arial 24</a:t>
            </a:r>
          </a:p>
          <a:p>
            <a:pPr lvl="1"/>
            <a:r>
              <a:rPr lang="de-DE" altLang="de-DE"/>
              <a:t>Ebene 2, Arial 20</a:t>
            </a:r>
          </a:p>
          <a:p>
            <a:pPr lvl="2"/>
            <a:r>
              <a:rPr lang="de-DE" altLang="de-DE"/>
              <a:t>Ebene 3, Arial 18</a:t>
            </a:r>
          </a:p>
          <a:p>
            <a:pPr lvl="3"/>
            <a:r>
              <a:rPr lang="de-DE" altLang="de-DE"/>
              <a:t>Ebene 4, Arial 16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9389A9F5-4A8F-451C-8AF2-4BA97CB6D5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1B6F4F0C-1F48-47DB-BD22-0DAB45D06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3068638"/>
            <a:ext cx="8289925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</a:pPr>
            <a:r>
              <a:rPr lang="de-DE" altLang="de-DE" sz="1800" dirty="0"/>
              <a:t>Farbdefinition Rot: RGB 223 R, 0 G, 41 B</a:t>
            </a:r>
          </a:p>
          <a:p>
            <a:pPr>
              <a:buSzTx/>
            </a:pPr>
            <a:r>
              <a:rPr lang="de-DE" altLang="de-DE" sz="1800" dirty="0"/>
              <a:t>Aufzählungspunkte sollen beibehalten werden</a:t>
            </a:r>
          </a:p>
          <a:p>
            <a:pPr>
              <a:buSzTx/>
            </a:pPr>
            <a:r>
              <a:rPr lang="de-DE" altLang="de-DE" sz="1800" dirty="0"/>
              <a:t>Schriftart: Arial</a:t>
            </a:r>
          </a:p>
          <a:p>
            <a:pPr>
              <a:buSzTx/>
            </a:pPr>
            <a:r>
              <a:rPr lang="de-DE" altLang="de-DE" sz="1800" dirty="0" err="1"/>
              <a:t>Blendeffekt</a:t>
            </a:r>
            <a:r>
              <a:rPr lang="de-DE" altLang="de-DE" sz="1800" dirty="0"/>
              <a:t>: Wischen</a:t>
            </a:r>
          </a:p>
          <a:p>
            <a:pPr>
              <a:buSzTx/>
            </a:pPr>
            <a:r>
              <a:rPr lang="de-DE" altLang="de-DE" sz="1800" dirty="0"/>
              <a:t>Folienübergang: 1+2 = Horizontale Linien; Rest: von innen nach außen</a:t>
            </a:r>
          </a:p>
          <a:p>
            <a:pPr>
              <a:buSzTx/>
            </a:pPr>
            <a:endParaRPr lang="de-DE" altLang="de-DE" sz="2000" dirty="0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BF67492C-0A57-453B-ADA9-29AEE9E12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486400"/>
            <a:ext cx="88566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 typeface="Wickenden Cafe NDP" pitchFamily="2" charset="0"/>
              <a:buChar char="!"/>
            </a:pPr>
            <a:r>
              <a:rPr lang="de-DE" altLang="de-DE" b="1"/>
              <a:t>Diese Folie wird im Anwendungsfall aus der Präsentation gelöscht und dient nur der internen Information</a:t>
            </a:r>
          </a:p>
        </p:txBody>
      </p:sp>
      <p:sp>
        <p:nvSpPr>
          <p:cNvPr id="111622" name="Line 6">
            <a:extLst>
              <a:ext uri="{FF2B5EF4-FFF2-40B4-BE49-F238E27FC236}">
                <a16:creationId xmlns:a16="http://schemas.microsoft.com/office/drawing/2014/main" id="{D89C2DE4-C053-4590-89DA-E0F615E1B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2781300"/>
            <a:ext cx="8713787" cy="0"/>
          </a:xfrm>
          <a:prstGeom prst="line">
            <a:avLst/>
          </a:prstGeom>
          <a:noFill/>
          <a:ln w="25400">
            <a:solidFill>
              <a:srgbClr val="DF002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1623" name="Line 7">
            <a:extLst>
              <a:ext uri="{FF2B5EF4-FFF2-40B4-BE49-F238E27FC236}">
                <a16:creationId xmlns:a16="http://schemas.microsoft.com/office/drawing/2014/main" id="{3C3E851C-05BF-4AA9-83D4-124AA1CA9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5300663"/>
            <a:ext cx="8713787" cy="0"/>
          </a:xfrm>
          <a:prstGeom prst="line">
            <a:avLst/>
          </a:prstGeom>
          <a:noFill/>
          <a:ln w="25400">
            <a:solidFill>
              <a:srgbClr val="DF002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>
            <a:extLst>
              <a:ext uri="{FF2B5EF4-FFF2-40B4-BE49-F238E27FC236}">
                <a16:creationId xmlns:a16="http://schemas.microsoft.com/office/drawing/2014/main" id="{3E73B589-F3D6-411E-B61F-E436DE368A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pic>
        <p:nvPicPr>
          <p:cNvPr id="34818" name="Picture 2" descr="Logo">
            <a:extLst>
              <a:ext uri="{FF2B5EF4-FFF2-40B4-BE49-F238E27FC236}">
                <a16:creationId xmlns:a16="http://schemas.microsoft.com/office/drawing/2014/main" id="{C7288714-4EAC-4C9E-9BE4-B757EAF5F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1" name="Rectangle 5">
            <a:extLst>
              <a:ext uri="{FF2B5EF4-FFF2-40B4-BE49-F238E27FC236}">
                <a16:creationId xmlns:a16="http://schemas.microsoft.com/office/drawing/2014/main" id="{C94500B0-C324-42B8-9AF9-0CA5AEB49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51325"/>
            <a:ext cx="78486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b="1" dirty="0" err="1">
                <a:solidFill>
                  <a:schemeClr val="bg1"/>
                </a:solidFill>
              </a:rPr>
              <a:t>Topology</a:t>
            </a:r>
            <a:r>
              <a:rPr lang="de-DE" altLang="de-DE" sz="2500" b="1" dirty="0">
                <a:solidFill>
                  <a:schemeClr val="bg1"/>
                </a:solidFill>
              </a:rPr>
              <a:t>-Editor</a:t>
            </a:r>
            <a:endParaRPr lang="de-DE" altLang="de-DE" sz="1400" dirty="0">
              <a:solidFill>
                <a:schemeClr val="bg1"/>
              </a:solidFill>
            </a:endParaRP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2C98D913-F42E-4853-ABC6-CEFB1163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52963"/>
            <a:ext cx="7200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800" dirty="0">
                <a:solidFill>
                  <a:schemeClr val="bg1"/>
                </a:solidFill>
              </a:rPr>
              <a:t> (Module für Communication Studio)</a:t>
            </a:r>
            <a:endParaRPr lang="de-DE" alt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41" name="Rectangle 9">
            <a:extLst>
              <a:ext uri="{FF2B5EF4-FFF2-40B4-BE49-F238E27FC236}">
                <a16:creationId xmlns:a16="http://schemas.microsoft.com/office/drawing/2014/main" id="{126A23F9-01A1-4ACC-8588-1EF3A9548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Agenda</a:t>
            </a:r>
          </a:p>
        </p:txBody>
      </p:sp>
      <p:sp>
        <p:nvSpPr>
          <p:cNvPr id="351240" name="Rectangle 8">
            <a:extLst>
              <a:ext uri="{FF2B5EF4-FFF2-40B4-BE49-F238E27FC236}">
                <a16:creationId xmlns:a16="http://schemas.microsoft.com/office/drawing/2014/main" id="{F8295E80-8A5C-4944-8452-C6EC92C35A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4525962"/>
          </a:xfrm>
          <a:noFill/>
          <a:ln/>
        </p:spPr>
        <p:txBody>
          <a:bodyPr/>
          <a:lstStyle/>
          <a:p>
            <a:r>
              <a:rPr lang="de-DE" altLang="de-DE" dirty="0"/>
              <a:t>Einleitung</a:t>
            </a:r>
          </a:p>
          <a:p>
            <a:r>
              <a:rPr lang="de-DE" altLang="de-DE" dirty="0"/>
              <a:t>Wissensbasis-Seite</a:t>
            </a:r>
          </a:p>
          <a:p>
            <a:pPr lvl="1"/>
            <a:r>
              <a:rPr lang="de-DE" altLang="de-DE" dirty="0"/>
              <a:t>Öffentlicher Arbeitsbereich</a:t>
            </a:r>
          </a:p>
          <a:p>
            <a:pPr lvl="1"/>
            <a:r>
              <a:rPr lang="de-DE" altLang="de-DE" dirty="0"/>
              <a:t>Versteckter Arbeitsbereich</a:t>
            </a:r>
          </a:p>
          <a:p>
            <a:r>
              <a:rPr lang="de-DE" altLang="de-DE" dirty="0"/>
              <a:t>Dokumentation</a:t>
            </a:r>
          </a:p>
          <a:p>
            <a:pPr lvl="1"/>
            <a:r>
              <a:rPr lang="de-DE" altLang="de-DE" dirty="0"/>
              <a:t>Wiki</a:t>
            </a:r>
          </a:p>
          <a:p>
            <a:pPr lvl="1"/>
            <a:r>
              <a:rPr lang="de-DE" altLang="de-DE" dirty="0" err="1"/>
              <a:t>Discussion</a:t>
            </a:r>
            <a:r>
              <a:rPr lang="de-DE" altLang="de-DE" dirty="0"/>
              <a:t> Groups</a:t>
            </a:r>
          </a:p>
          <a:p>
            <a:pPr lvl="1"/>
            <a:r>
              <a:rPr lang="de-DE" altLang="de-DE" dirty="0"/>
              <a:t>Zugang zum TE Quellcode</a:t>
            </a:r>
          </a:p>
          <a:p>
            <a:r>
              <a:rPr lang="de-DE" altLang="de-DE" dirty="0"/>
              <a:t>Fehlermeldung</a:t>
            </a:r>
          </a:p>
          <a:p>
            <a:r>
              <a:rPr lang="de-DE" altLang="de-DE" dirty="0"/>
              <a:t>Ausblick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3BA45EDE-1E35-469F-A456-F7FE731D2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51236" name="Rectangle 4">
            <a:extLst>
              <a:ext uri="{FF2B5EF4-FFF2-40B4-BE49-F238E27FC236}">
                <a16:creationId xmlns:a16="http://schemas.microsoft.com/office/drawing/2014/main" id="{1CEE4341-C49E-4CD9-A383-66B9979D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308725"/>
            <a:ext cx="3952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1FD5F58C-1747-4EAD-9224-97DE680253B3}" type="slidenum">
              <a:rPr lang="de-DE" altLang="de-DE" sz="1100" b="1">
                <a:solidFill>
                  <a:schemeClr val="bg1"/>
                </a:solidFill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de-DE" altLang="de-DE" sz="11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1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1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1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1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1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1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1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1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86032-0737-4A18-9105-80D75052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B3C753-40AB-4E94-9803-6F969291E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KB kennenlernen</a:t>
            </a:r>
          </a:p>
          <a:p>
            <a:r>
              <a:rPr lang="de-DE" dirty="0" err="1"/>
              <a:t>Projeksstruktur</a:t>
            </a:r>
            <a:r>
              <a:rPr lang="de-DE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DDAEDC-F6B3-41EA-AC45-03E1D287DD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90897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519F0-1962-4C80-8270-C18D050C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509588"/>
            <a:ext cx="7777163" cy="417512"/>
          </a:xfrm>
        </p:spPr>
        <p:txBody>
          <a:bodyPr/>
          <a:lstStyle/>
          <a:p>
            <a:r>
              <a:rPr lang="de-DE" dirty="0"/>
              <a:t>Wissensbasis-Seite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F03DB2-6D3D-4BAC-8E38-FE7519CF9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510" y="2588418"/>
            <a:ext cx="819150" cy="104775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A7109D-9B55-4B49-A219-AF5F1BA9B4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E12AFF9-673E-4FBD-A0FC-0D27AD3DC46D}"/>
              </a:ext>
            </a:extLst>
          </p:cNvPr>
          <p:cNvSpPr/>
          <p:nvPr/>
        </p:nvSpPr>
        <p:spPr bwMode="auto">
          <a:xfrm>
            <a:off x="3131800" y="1412720"/>
            <a:ext cx="2160300" cy="93613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198415-7EEC-4D59-8290-C700E9A4F1FE}"/>
              </a:ext>
            </a:extLst>
          </p:cNvPr>
          <p:cNvSpPr txBox="1"/>
          <p:nvPr/>
        </p:nvSpPr>
        <p:spPr>
          <a:xfrm>
            <a:off x="624970" y="3572465"/>
            <a:ext cx="165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Entwickler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9A6723B-5364-4A5E-B6EB-BBAE00CBD454}"/>
              </a:ext>
            </a:extLst>
          </p:cNvPr>
          <p:cNvSpPr/>
          <p:nvPr/>
        </p:nvSpPr>
        <p:spPr bwMode="auto">
          <a:xfrm>
            <a:off x="2699740" y="1412720"/>
            <a:ext cx="3168440" cy="417512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5" name="Diagramm 34">
            <a:extLst>
              <a:ext uri="{FF2B5EF4-FFF2-40B4-BE49-F238E27FC236}">
                <a16:creationId xmlns:a16="http://schemas.microsoft.com/office/drawing/2014/main" id="{65AAA45C-4E0A-47B6-A79D-9F36686E7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0541604"/>
              </p:ext>
            </p:extLst>
          </p:nvPr>
        </p:nvGraphicFramePr>
        <p:xfrm>
          <a:off x="2843760" y="1412719"/>
          <a:ext cx="288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Grafik 10">
            <a:extLst>
              <a:ext uri="{FF2B5EF4-FFF2-40B4-BE49-F238E27FC236}">
                <a16:creationId xmlns:a16="http://schemas.microsoft.com/office/drawing/2014/main" id="{6634604B-F6C0-476E-BCB2-A87D6497D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25" y="2576851"/>
            <a:ext cx="819150" cy="1047750"/>
          </a:xfrm>
          <a:prstGeom prst="rect">
            <a:avLst/>
          </a:prstGeom>
          <a:solidFill>
            <a:srgbClr val="DF0029"/>
          </a:solidFill>
        </p:spPr>
      </p:pic>
      <p:graphicFrame>
        <p:nvGraphicFramePr>
          <p:cNvPr id="34" name="Diagramm 33">
            <a:extLst>
              <a:ext uri="{FF2B5EF4-FFF2-40B4-BE49-F238E27FC236}">
                <a16:creationId xmlns:a16="http://schemas.microsoft.com/office/drawing/2014/main" id="{C4007DD1-3BC2-400C-A5CC-E289EE20D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3367788"/>
              </p:ext>
            </p:extLst>
          </p:nvPr>
        </p:nvGraphicFramePr>
        <p:xfrm>
          <a:off x="2843760" y="4872187"/>
          <a:ext cx="28804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B214F25-8DD4-487E-8D44-AC5D89CB017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62660" y="1988800"/>
            <a:ext cx="981100" cy="66444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14AE4E-B962-476E-833E-521C7947BA35}"/>
              </a:ext>
            </a:extLst>
          </p:cNvPr>
          <p:cNvCxnSpPr>
            <a:cxnSpLocks/>
          </p:cNvCxnSpPr>
          <p:nvPr/>
        </p:nvCxnSpPr>
        <p:spPr bwMode="auto">
          <a:xfrm flipV="1">
            <a:off x="2150700" y="1974549"/>
            <a:ext cx="693060" cy="581947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1238046-DCFF-43F0-9B9F-85F9D3E195A4}"/>
              </a:ext>
            </a:extLst>
          </p:cNvPr>
          <p:cNvCxnSpPr>
            <a:cxnSpLocks/>
          </p:cNvCxnSpPr>
          <p:nvPr/>
        </p:nvCxnSpPr>
        <p:spPr bwMode="auto">
          <a:xfrm>
            <a:off x="1763610" y="4049041"/>
            <a:ext cx="1080150" cy="80823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A3B20CF-DA1F-4094-928F-D6BDBBB10FCE}"/>
              </a:ext>
            </a:extLst>
          </p:cNvPr>
          <p:cNvCxnSpPr>
            <a:cxnSpLocks/>
          </p:cNvCxnSpPr>
          <p:nvPr/>
        </p:nvCxnSpPr>
        <p:spPr bwMode="auto">
          <a:xfrm flipV="1">
            <a:off x="1718640" y="1888637"/>
            <a:ext cx="981100" cy="66061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D778A39-1FDA-465C-8D6C-130EAE1C077C}"/>
              </a:ext>
            </a:extLst>
          </p:cNvPr>
          <p:cNvSpPr txBox="1"/>
          <p:nvPr/>
        </p:nvSpPr>
        <p:spPr>
          <a:xfrm>
            <a:off x="6444260" y="3548212"/>
            <a:ext cx="165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Kunde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1E92531-85C5-456D-BCE4-5C6108FDD87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67781" y="1875146"/>
            <a:ext cx="864219" cy="67410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111470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132DB-CBDB-4FF0-9F95-8800FDEC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Wissensbasis: Public Workspace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546DF-BC63-42E7-BFF2-77E0955C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Public Workspace</a:t>
            </a:r>
          </a:p>
          <a:p>
            <a:pPr lvl="1"/>
            <a:r>
              <a:rPr lang="en-US" dirty="0"/>
              <a:t>Description 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Version History </a:t>
            </a:r>
          </a:p>
          <a:p>
            <a:pPr lvl="1"/>
            <a:r>
              <a:rPr lang="en-US" dirty="0"/>
              <a:t>Road map</a:t>
            </a:r>
          </a:p>
          <a:p>
            <a:pPr lvl="1"/>
            <a:r>
              <a:rPr lang="en-US" dirty="0"/>
              <a:t>FAQ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3FC681-B339-4164-8EB4-974C29EB2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70070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Wissensbasis: Hidden Workspace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Hidden Workspace</a:t>
            </a:r>
          </a:p>
          <a:p>
            <a:pPr lvl="1"/>
            <a:r>
              <a:rPr lang="en-US" dirty="0"/>
              <a:t>Wiki </a:t>
            </a:r>
          </a:p>
          <a:p>
            <a:pPr lvl="1"/>
            <a:r>
              <a:rPr lang="en-US" dirty="0" err="1"/>
              <a:t>Quellcode</a:t>
            </a:r>
            <a:endParaRPr lang="en-US" dirty="0"/>
          </a:p>
          <a:p>
            <a:pPr lvl="1"/>
            <a:r>
              <a:rPr lang="en-US" dirty="0"/>
              <a:t>Screenshots</a:t>
            </a:r>
          </a:p>
          <a:p>
            <a:pPr lvl="1"/>
            <a:r>
              <a:rPr lang="en-US" dirty="0" err="1"/>
              <a:t>Fehlermeldung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Tech Stacks</a:t>
            </a:r>
          </a:p>
          <a:p>
            <a:pPr lvl="1"/>
            <a:r>
              <a:rPr lang="en-US" dirty="0"/>
              <a:t>FAQ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5744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Hidden Workspace: Wiki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Wiki</a:t>
            </a:r>
          </a:p>
          <a:p>
            <a:pPr lvl="1"/>
            <a:r>
              <a:rPr lang="en-US" dirty="0"/>
              <a:t>Project </a:t>
            </a:r>
            <a:r>
              <a:rPr lang="en-US" dirty="0" err="1"/>
              <a:t>Organisation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Developer Guidelines and </a:t>
            </a:r>
            <a:r>
              <a:rPr lang="en-US" dirty="0" err="1"/>
              <a:t>Howtos</a:t>
            </a:r>
            <a:endParaRPr lang="en-US" dirty="0"/>
          </a:p>
          <a:p>
            <a:pPr lvl="1"/>
            <a:r>
              <a:rPr lang="en-US" dirty="0"/>
              <a:t>SDD</a:t>
            </a:r>
          </a:p>
          <a:p>
            <a:pPr lvl="1"/>
            <a:r>
              <a:rPr lang="en-US" dirty="0"/>
              <a:t>Quality Assurance </a:t>
            </a:r>
          </a:p>
          <a:p>
            <a:pPr lvl="1"/>
            <a:r>
              <a:rPr lang="en-US" dirty="0"/>
              <a:t>User Information 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35031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de-DE" dirty="0"/>
              <a:t>Design-Übersicht</a:t>
            </a:r>
          </a:p>
          <a:p>
            <a:r>
              <a:rPr lang="de-DE" dirty="0"/>
              <a:t>Anforderungs-Matrix</a:t>
            </a:r>
          </a:p>
          <a:p>
            <a:r>
              <a:rPr lang="de-DE" dirty="0"/>
              <a:t>System-Architektur</a:t>
            </a:r>
          </a:p>
          <a:p>
            <a:pPr lvl="1"/>
            <a:r>
              <a:rPr lang="de-DE" dirty="0"/>
              <a:t>Beschreibung der Schnittstellen des Systems</a:t>
            </a:r>
          </a:p>
          <a:p>
            <a:r>
              <a:rPr lang="de-DE" dirty="0"/>
              <a:t>Detailbeschreibung der Komponenten</a:t>
            </a:r>
          </a:p>
          <a:p>
            <a:r>
              <a:rPr lang="de-DE" dirty="0"/>
              <a:t>Benutzerschnittstelle (UI)</a:t>
            </a:r>
          </a:p>
          <a:p>
            <a:endParaRPr lang="de-DE" dirty="0"/>
          </a:p>
          <a:p>
            <a:endParaRPr lang="en-US" dirty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36119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Hilscher ppt 2012">
  <a:themeElements>
    <a:clrScheme name="Hilscher ppt 201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ilscher ppt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DF0029"/>
          </a:buClr>
          <a:buSzPct val="140000"/>
          <a:buFont typeface="Wingdings" panose="05000000000000000000" pitchFamily="2" charset="2"/>
          <a:buChar char="§"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DF0029"/>
          </a:buClr>
          <a:buSzPct val="140000"/>
          <a:buFont typeface="Wingdings" panose="05000000000000000000" pitchFamily="2" charset="2"/>
          <a:buChar char="§"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Hilscher ppt 20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447</Words>
  <Application>Microsoft Office PowerPoint</Application>
  <PresentationFormat>Bildschirmpräsentation (4:3)</PresentationFormat>
  <Paragraphs>118</Paragraphs>
  <Slides>13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 Unicode MS</vt:lpstr>
      <vt:lpstr>Arial</vt:lpstr>
      <vt:lpstr>Wickenden Cafe NDP</vt:lpstr>
      <vt:lpstr>Wingdings</vt:lpstr>
      <vt:lpstr>Hilscher ppt 2012</vt:lpstr>
      <vt:lpstr>PowerPoint-Präsentation</vt:lpstr>
      <vt:lpstr>PowerPoint-Präsentation</vt:lpstr>
      <vt:lpstr>Agenda</vt:lpstr>
      <vt:lpstr>Einleitung: Motivation</vt:lpstr>
      <vt:lpstr>Wissensbasis-Seite</vt:lpstr>
      <vt:lpstr>Wissensbasis: Public Workspace</vt:lpstr>
      <vt:lpstr>Wissensbasis: Hidden Workspace</vt:lpstr>
      <vt:lpstr>Hidden Workspace: Wiki</vt:lpstr>
      <vt:lpstr>Wiki: SDD</vt:lpstr>
      <vt:lpstr>Wiki: SDD</vt:lpstr>
      <vt:lpstr>PowerPoint-Präsentation</vt:lpstr>
      <vt:lpstr>Anwendung der Vorlage</vt:lpstr>
      <vt:lpstr>Definition der Formate</vt:lpstr>
    </vt:vector>
  </TitlesOfParts>
  <Company>Hilscher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Ghislain ZEUS</dc:creator>
  <cp:lastModifiedBy>Ghislain Zeleu</cp:lastModifiedBy>
  <cp:revision>69</cp:revision>
  <dcterms:created xsi:type="dcterms:W3CDTF">2012-05-09T09:21:23Z</dcterms:created>
  <dcterms:modified xsi:type="dcterms:W3CDTF">2018-09-08T12:24:46Z</dcterms:modified>
</cp:coreProperties>
</file>