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8" r:id="rId2"/>
    <p:sldId id="259" r:id="rId3"/>
    <p:sldId id="274" r:id="rId4"/>
    <p:sldId id="260" r:id="rId5"/>
    <p:sldId id="263" r:id="rId6"/>
    <p:sldId id="261" r:id="rId7"/>
    <p:sldId id="262" r:id="rId8"/>
    <p:sldId id="275" r:id="rId9"/>
    <p:sldId id="264" r:id="rId10"/>
    <p:sldId id="265" r:id="rId11"/>
    <p:sldId id="266" r:id="rId12"/>
    <p:sldId id="267" r:id="rId13"/>
    <p:sldId id="273" r:id="rId14"/>
    <p:sldId id="269" r:id="rId15"/>
    <p:sldId id="276" r:id="rId16"/>
    <p:sldId id="277" r:id="rId17"/>
    <p:sldId id="278" r:id="rId18"/>
    <p:sldId id="279" r:id="rId19"/>
    <p:sldId id="272" r:id="rId20"/>
    <p:sldId id="271" r:id="rId21"/>
    <p:sldId id="270" r:id="rId22"/>
    <p:sldId id="268" r:id="rId23"/>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0846" autoAdjust="0"/>
  </p:normalViewPr>
  <p:slideViewPr>
    <p:cSldViewPr showGuides="1">
      <p:cViewPr varScale="1">
        <p:scale>
          <a:sx n="70" d="100"/>
          <a:sy n="70" d="100"/>
        </p:scale>
        <p:origin x="1507"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30.07.2018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30.07.2018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Guten Tag, meine Damen und Herren, und herzlich willkommen in meiner Präsentation bzw. Colloquien mit dem Thema …. Mein Name ist … Student an der H und seit 2 J </a:t>
            </a:r>
            <a:r>
              <a:rPr lang="de-DE" altLang="de-DE" dirty="0" err="1"/>
              <a:t>SoftwareEntwickler</a:t>
            </a:r>
            <a:r>
              <a:rPr lang="de-DE" altLang="de-DE" dirty="0"/>
              <a:t> bei der Firma Hilscher Ge.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418165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ich schon erwähnt  habe, das Plugin basiert auf einen verteilten System. In dieser Kapitel werde ich hauptsätzlich über die </a:t>
            </a:r>
            <a:r>
              <a:rPr lang="de-DE" dirty="0" err="1"/>
              <a:t>clienseitige</a:t>
            </a:r>
            <a:r>
              <a:rPr lang="de-DE" dirty="0"/>
              <a:t> Frameworks sprechen..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99292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wurde eine Fülle von verschiedenen Frameworks ausfindig gemacht. Um ein systematisch Vergleich durchzuführen, habe ich mir ein  Kriterienkatalog erstellt….</a:t>
            </a:r>
          </a:p>
          <a:p>
            <a:r>
              <a:rPr lang="de-DE" dirty="0"/>
              <a:t>--Hier zum einer Seite soll die </a:t>
            </a:r>
            <a:r>
              <a:rPr lang="de-DE" dirty="0" err="1"/>
              <a:t>Kom</a:t>
            </a:r>
            <a:r>
              <a:rPr lang="de-DE" dirty="0"/>
              <a:t> </a:t>
            </a:r>
            <a:r>
              <a:rPr lang="de-DE" dirty="0" err="1"/>
              <a:t>zwisc</a:t>
            </a:r>
            <a:r>
              <a:rPr lang="de-DE" dirty="0"/>
              <a:t>. </a:t>
            </a:r>
            <a:r>
              <a:rPr lang="de-DE" dirty="0" err="1"/>
              <a:t>Komponent</a:t>
            </a:r>
            <a:r>
              <a:rPr lang="de-DE" dirty="0"/>
              <a:t> </a:t>
            </a:r>
            <a:r>
              <a:rPr lang="de-DE" dirty="0" err="1"/>
              <a:t>sichegestellt</a:t>
            </a:r>
            <a:r>
              <a:rPr lang="de-DE" dirty="0"/>
              <a:t> </a:t>
            </a:r>
            <a:r>
              <a:rPr lang="de-DE" dirty="0" err="1"/>
              <a:t>werdenn</a:t>
            </a:r>
            <a:r>
              <a:rPr lang="de-DE" dirty="0"/>
              <a:t>. Und andere </a:t>
            </a:r>
            <a:r>
              <a:rPr lang="de-DE" dirty="0" err="1"/>
              <a:t>seite</a:t>
            </a:r>
            <a:r>
              <a:rPr lang="de-DE" dirty="0"/>
              <a:t> soll Interface zu Datendank bereitgestellt werden.</a:t>
            </a:r>
          </a:p>
          <a:p>
            <a:r>
              <a:rPr lang="de-DE" dirty="0"/>
              <a:t>-- hier kommt in Einsatz welche Programmiersprache wurde unterstützt ,</a:t>
            </a:r>
            <a:r>
              <a:rPr lang="de-DE" dirty="0" err="1"/>
              <a:t>Typescript</a:t>
            </a:r>
            <a:r>
              <a:rPr lang="de-DE" dirty="0"/>
              <a:t> und </a:t>
            </a:r>
            <a:r>
              <a:rPr lang="de-DE" dirty="0" err="1"/>
              <a:t>Javascript</a:t>
            </a:r>
            <a:r>
              <a:rPr lang="de-DE" dirty="0"/>
              <a:t> sind denkbar.</a:t>
            </a:r>
          </a:p>
          <a:p>
            <a:r>
              <a:rPr lang="de-DE" dirty="0"/>
              <a:t>-- Diese Kategorie bezieht  sich auf die Lernkurve und alle finanzielle ausgaben , die für die Nutzung der Frameworks entstehen.</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662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0505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21</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[spreche ich über die Einleitung warum eine grafische Komponente entstehen soll, welche Zeile erreicht werden], zweitens [wird über die Grundlage der Topologie eingegangen und dann analysiere ich einige Anforderungen], drittens [spreche ich ausführlich über die 3 Ergebnisse, die in Laufe der MA herausgegeben wurden]. Zum Schluss  gibt es noch einige Fakten zu grafische Komponente.</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14783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Firma Hilscher sucht eine Möglichkeit, das Engineering Tool Communication Studio um eine grafische Komponente für die Abbildung komplexer industriellen Netzwerke zu erweitern… CS ist eine Software um Netzwerk zu parametrisieren und Konfigurieren  und  Der aktuelle Stand des CS bietet   Darstellung der Netzwerktopologien, die</a:t>
            </a:r>
          </a:p>
          <a:p>
            <a:r>
              <a:rPr lang="de-DE" sz="1200" b="0" i="0" u="none" strike="noStrike" kern="1200" baseline="0" dirty="0">
                <a:solidFill>
                  <a:schemeClr val="tx1"/>
                </a:solidFill>
                <a:latin typeface="+mn-lt"/>
                <a:ea typeface="+mn-ea"/>
                <a:cs typeface="+mn-cs"/>
              </a:rPr>
              <a:t> unhandlich sind,  protokollabhängig in jeweiliger Binärkomponente verankert sind, auf verschiedene Technologien basieren und schwer zu warten und zu erweitern sind.</a:t>
            </a:r>
          </a:p>
          <a:p>
            <a:r>
              <a:rPr lang="de-DE" sz="1200" b="0" i="0" u="none" strike="noStrike" kern="1200" baseline="0" dirty="0">
                <a:solidFill>
                  <a:schemeClr val="tx1"/>
                </a:solidFill>
                <a:latin typeface="+mn-lt"/>
                <a:ea typeface="+mn-ea"/>
                <a:cs typeface="+mn-cs"/>
              </a:rPr>
              <a:t>- --- in … die es dem Anwender einfaches Management der Netzwerke erlaubt, alle gängigen </a:t>
            </a:r>
            <a:r>
              <a:rPr lang="de-DE" sz="1200" b="0" i="0" u="none" strike="noStrike" kern="1200" baseline="0" dirty="0" err="1">
                <a:solidFill>
                  <a:schemeClr val="tx1"/>
                </a:solidFill>
                <a:latin typeface="+mn-lt"/>
                <a:ea typeface="+mn-ea"/>
                <a:cs typeface="+mn-cs"/>
              </a:rPr>
              <a:t>Topologiemuster</a:t>
            </a:r>
            <a:r>
              <a:rPr lang="de-DE" sz="1200" b="0" i="0" u="none" strike="noStrike" kern="1200" baseline="0" dirty="0">
                <a:solidFill>
                  <a:schemeClr val="tx1"/>
                </a:solidFill>
                <a:latin typeface="+mn-lt"/>
                <a:ea typeface="+mn-ea"/>
                <a:cs typeface="+mn-cs"/>
              </a:rPr>
              <a:t> im Kontext der industriellen Netzwerke unterstützt, leicht erweiterbar ist, um künftige Netzwerke zu unterstützen. Dabei stellt man die FP mit welchen Technologie lässt  ein Verteilte Anwendung mit einer möglichst einheitlichen Codebasis umsetzen, mit dem Ziel </a:t>
            </a:r>
            <a:r>
              <a:rPr lang="de-DE" sz="1200" b="0" i="0" u="none" strike="noStrike" kern="1200" baseline="0" dirty="0" err="1">
                <a:solidFill>
                  <a:schemeClr val="tx1"/>
                </a:solidFill>
                <a:latin typeface="+mn-lt"/>
                <a:ea typeface="+mn-ea"/>
                <a:cs typeface="+mn-cs"/>
              </a:rPr>
              <a:t>vernächlässigbare</a:t>
            </a:r>
            <a:r>
              <a:rPr lang="de-DE" sz="1200" b="0" i="0" u="none" strike="noStrike" kern="1200" baseline="0" dirty="0">
                <a:solidFill>
                  <a:schemeClr val="tx1"/>
                </a:solidFill>
                <a:latin typeface="+mn-lt"/>
                <a:ea typeface="+mn-ea"/>
                <a:cs typeface="+mn-cs"/>
              </a:rPr>
              <a:t> Veränderung der Host-</a:t>
            </a:r>
            <a:r>
              <a:rPr lang="de-DE" sz="1200" b="0" i="0" u="none" strike="noStrike" kern="1200" baseline="0" dirty="0" err="1">
                <a:solidFill>
                  <a:schemeClr val="tx1"/>
                </a:solidFill>
                <a:latin typeface="+mn-lt"/>
                <a:ea typeface="+mn-ea"/>
                <a:cs typeface="+mn-cs"/>
              </a:rPr>
              <a:t>Appl</a:t>
            </a:r>
            <a:r>
              <a:rPr lang="de-DE" sz="1200" b="0" i="0" u="none" strike="noStrike" kern="1200" baseline="0" dirty="0">
                <a:solidFill>
                  <a:schemeClr val="tx1"/>
                </a:solidFill>
                <a:latin typeface="+mn-lt"/>
                <a:ea typeface="+mn-ea"/>
                <a:cs typeface="+mn-cs"/>
              </a:rPr>
              <a:t> vorauszusetzen </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sz="1200" b="0" i="0" u="none" strike="noStrike" kern="1200" baseline="0" dirty="0">
                <a:solidFill>
                  <a:schemeClr val="tx1"/>
                </a:solidFill>
                <a:latin typeface="+mn-lt"/>
                <a:ea typeface="+mn-ea"/>
                <a:cs typeface="+mn-cs"/>
              </a:rPr>
              <a:t>unter Feldbus versteht man ein leitungsgebundenes Bussystem, das es ermöglicht, Daten in einer Prozessautomatisierungstechnik zu übertragen. </a:t>
            </a:r>
          </a:p>
          <a:p>
            <a:pPr marL="228600" indent="-228600">
              <a:buAutoNum type="arabicParenR"/>
            </a:pPr>
            <a:r>
              <a:rPr lang="de-DE" sz="1200" b="0" i="0" u="none" strike="noStrike" kern="1200" baseline="0" dirty="0">
                <a:solidFill>
                  <a:schemeClr val="tx1"/>
                </a:solidFill>
                <a:latin typeface="+mn-lt"/>
                <a:ea typeface="+mn-ea"/>
                <a:cs typeface="+mn-cs"/>
              </a:rPr>
              <a:t>In Kontext der industrielle Kommunikation ist die Topologie  die Verbindungen der Geräte untereinander, die den Datenverkehr ermöglichen.</a:t>
            </a:r>
          </a:p>
          <a:p>
            <a:pPr marL="228600" indent="-228600">
              <a:buAutoNum type="arabicParenR"/>
            </a:pPr>
            <a:r>
              <a:rPr lang="de-DE" sz="1200" b="0" i="0" u="none" strike="noStrike" kern="1200" baseline="0" dirty="0">
                <a:solidFill>
                  <a:schemeClr val="tx1"/>
                </a:solidFill>
                <a:latin typeface="+mn-lt"/>
                <a:ea typeface="+mn-ea"/>
                <a:cs typeface="+mn-cs"/>
              </a:rPr>
              <a:t>C oder M ist der aktive Teil bei der die Kommunikation der angeschlossenen Devices/Slaves parametriert und konfiguriert wird.</a:t>
            </a:r>
          </a:p>
          <a:p>
            <a:pPr marL="228600" indent="-228600">
              <a:buAutoNum type="arabicParenR"/>
            </a:pPr>
            <a:r>
              <a:rPr lang="de-DE" sz="1200" b="0" i="0" u="none" strike="noStrike" kern="1200" baseline="0" dirty="0">
                <a:solidFill>
                  <a:schemeClr val="tx1"/>
                </a:solidFill>
                <a:latin typeface="+mn-lt"/>
                <a:ea typeface="+mn-ea"/>
                <a:cs typeface="+mn-cs"/>
              </a:rPr>
              <a:t>D oder S ist die passive Station, die gemäß der </a:t>
            </a:r>
            <a:r>
              <a:rPr lang="de-DE" sz="1200" b="0" i="0" u="none" strike="noStrike" kern="1200" baseline="0" dirty="0" err="1">
                <a:solidFill>
                  <a:schemeClr val="tx1"/>
                </a:solidFill>
                <a:latin typeface="+mn-lt"/>
                <a:ea typeface="+mn-ea"/>
                <a:cs typeface="+mn-cs"/>
              </a:rPr>
              <a:t>Proktokolle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Prozessadaten</a:t>
            </a:r>
            <a:r>
              <a:rPr lang="de-DE" sz="1200" b="0" i="0" u="none" strike="noStrike" kern="1200" baseline="0" dirty="0">
                <a:solidFill>
                  <a:schemeClr val="tx1"/>
                </a:solidFill>
                <a:latin typeface="+mn-lt"/>
                <a:ea typeface="+mn-ea"/>
                <a:cs typeface="+mn-cs"/>
              </a:rPr>
              <a:t> an Master/Control überträgt. Meldet kritische Anlagezustände wie Diagnose und Alarme</a:t>
            </a:r>
          </a:p>
          <a:p>
            <a:pPr marL="228600" indent="-228600">
              <a:buAutoNum type="arabicParenR"/>
            </a:pPr>
            <a:r>
              <a:rPr lang="de-DE" sz="1200" b="0" i="0" u="none" strike="noStrike" kern="1200" baseline="0" dirty="0">
                <a:solidFill>
                  <a:schemeClr val="tx1"/>
                </a:solidFill>
                <a:latin typeface="+mn-lt"/>
                <a:ea typeface="+mn-ea"/>
                <a:cs typeface="+mn-cs"/>
              </a:rPr>
              <a:t>Gateway ist die </a:t>
            </a:r>
            <a:r>
              <a:rPr lang="de-DE" sz="1200" b="0" i="0" u="none" strike="noStrike" kern="1200" baseline="0" dirty="0" err="1">
                <a:solidFill>
                  <a:schemeClr val="tx1"/>
                </a:solidFill>
                <a:latin typeface="+mn-lt"/>
                <a:ea typeface="+mn-ea"/>
                <a:cs typeface="+mn-cs"/>
              </a:rPr>
              <a:t>Insfrakturgeräte</a:t>
            </a:r>
            <a:r>
              <a:rPr lang="de-DE" sz="1200" b="0" i="0" u="none" strike="noStrike" kern="1200" baseline="0" dirty="0">
                <a:solidFill>
                  <a:schemeClr val="tx1"/>
                </a:solidFill>
                <a:latin typeface="+mn-lt"/>
                <a:ea typeface="+mn-ea"/>
                <a:cs typeface="+mn-cs"/>
              </a:rPr>
              <a:t> bei der </a:t>
            </a:r>
            <a:r>
              <a:rPr lang="de-DE" sz="1200" b="0" i="0" u="none" strike="noStrike" kern="1200" baseline="0" dirty="0" err="1">
                <a:solidFill>
                  <a:schemeClr val="tx1"/>
                </a:solidFill>
                <a:latin typeface="+mn-lt"/>
                <a:ea typeface="+mn-ea"/>
                <a:cs typeface="+mn-cs"/>
              </a:rPr>
              <a:t>Kommikation</a:t>
            </a:r>
            <a:r>
              <a:rPr lang="de-DE" sz="1200" b="0" i="0" u="none" strike="noStrike" kern="1200" baseline="0" dirty="0">
                <a:solidFill>
                  <a:schemeClr val="tx1"/>
                </a:solidFill>
                <a:latin typeface="+mn-lt"/>
                <a:ea typeface="+mn-ea"/>
                <a:cs typeface="+mn-cs"/>
              </a:rPr>
              <a:t>, die mindestens 2 </a:t>
            </a:r>
            <a:r>
              <a:rPr lang="de-DE" sz="1200" b="0" i="0" u="none" strike="noStrike" kern="1200" baseline="0" dirty="0" err="1">
                <a:solidFill>
                  <a:schemeClr val="tx1"/>
                </a:solidFill>
                <a:latin typeface="+mn-lt"/>
                <a:ea typeface="+mn-ea"/>
                <a:cs typeface="+mn-cs"/>
              </a:rPr>
              <a:t>Prokotollen</a:t>
            </a:r>
            <a:r>
              <a:rPr lang="de-DE" sz="1200" b="0" i="0" u="none" strike="noStrike" kern="1200" baseline="0" dirty="0">
                <a:solidFill>
                  <a:schemeClr val="tx1"/>
                </a:solidFill>
                <a:latin typeface="+mn-lt"/>
                <a:ea typeface="+mn-ea"/>
                <a:cs typeface="+mn-cs"/>
              </a:rPr>
              <a:t> unterstützt.</a:t>
            </a:r>
          </a:p>
          <a:p>
            <a:pPr marL="228600" indent="-228600">
              <a:buAutoNum type="arabicParenR"/>
            </a:pPr>
            <a:endParaRPr lang="de-DE"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82661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19903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Profinet</a:t>
            </a:r>
            <a:r>
              <a:rPr lang="de-DE" dirty="0"/>
              <a:t> IRT Fahrbahn mit mehre</a:t>
            </a:r>
            <a:r>
              <a:rPr lang="de-DE" baseline="0" dirty="0"/>
              <a:t> Spüren.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287777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30.07.2018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30.07.2018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30.07.2018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30.07.2018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30.07.2018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30.07.2018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30.07.2018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30.07.2018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30.07.2018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11</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198476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Kriterien</a:t>
            </a:r>
          </a:p>
          <a:p>
            <a:pPr marL="342900" indent="-342900">
              <a:buFont typeface="Arial" panose="020B0604020202020204" pitchFamily="34" charset="0"/>
              <a:buChar char="•"/>
            </a:pPr>
            <a:r>
              <a:rPr lang="de-DE" dirty="0"/>
              <a:t>Kommunikationsmechanismen </a:t>
            </a:r>
          </a:p>
          <a:p>
            <a:pPr marL="342900" indent="-342900">
              <a:buFont typeface="Arial" panose="020B0604020202020204" pitchFamily="34" charset="0"/>
              <a:buChar char="•"/>
            </a:pPr>
            <a:r>
              <a:rPr lang="de-DE" dirty="0"/>
              <a:t>Programmierkonzept </a:t>
            </a:r>
          </a:p>
          <a:p>
            <a:pPr marL="342900" indent="-342900">
              <a:buFont typeface="Arial" panose="020B0604020202020204" pitchFamily="34" charset="0"/>
              <a:buChar char="•"/>
            </a:pPr>
            <a:r>
              <a:rPr lang="de-DE" dirty="0"/>
              <a:t>Lernkurve und Kosten </a:t>
            </a:r>
          </a:p>
          <a:p>
            <a:pPr marL="342900" indent="-342900">
              <a:buFont typeface="Arial" panose="020B0604020202020204" pitchFamily="34" charset="0"/>
              <a:buChar char="•"/>
            </a:pPr>
            <a:endParaRPr lang="de-DE" dirty="0"/>
          </a:p>
          <a:p>
            <a:r>
              <a:rPr lang="de-DE" dirty="0"/>
              <a:t>Für die visuelle Darstellung</a:t>
            </a:r>
          </a:p>
          <a:p>
            <a:pPr marL="342900" indent="-342900">
              <a:buFont typeface="Arial" panose="020B0604020202020204" pitchFamily="34" charset="0"/>
              <a:buChar char="•"/>
            </a:pPr>
            <a:r>
              <a:rPr lang="de-DE" dirty="0" err="1"/>
              <a:t>KendoUI</a:t>
            </a:r>
            <a:r>
              <a:rPr lang="de-DE" dirty="0"/>
              <a:t>(Progress Software Corporation , 2018) </a:t>
            </a:r>
          </a:p>
          <a:p>
            <a:pPr marL="342900" indent="-342900">
              <a:buFont typeface="Arial" panose="020B0604020202020204" pitchFamily="34" charset="0"/>
              <a:buChar char="•"/>
            </a:pPr>
            <a:r>
              <a:rPr lang="de-DE" dirty="0"/>
              <a:t>SAPUI5(SAP, 2018) </a:t>
            </a:r>
          </a:p>
          <a:p>
            <a:pPr marL="342900" indent="-342900">
              <a:buFont typeface="Arial" panose="020B0604020202020204" pitchFamily="34" charset="0"/>
              <a:buChar char="•"/>
            </a:pPr>
            <a:r>
              <a:rPr lang="de-DE" b="1" dirty="0" err="1"/>
              <a:t>GoJS</a:t>
            </a:r>
            <a:r>
              <a:rPr lang="de-DE" dirty="0"/>
              <a:t>(</a:t>
            </a:r>
            <a:r>
              <a:rPr lang="de-DE" dirty="0" err="1"/>
              <a:t>Northwoods</a:t>
            </a:r>
            <a:r>
              <a:rPr lang="de-DE" dirty="0"/>
              <a:t> Software, 1998) </a:t>
            </a:r>
            <a:endParaRPr lang="de-DE" b="1" dirty="0"/>
          </a:p>
          <a:p>
            <a:endParaRPr lang="de-DE" dirty="0"/>
          </a:p>
          <a:p>
            <a:r>
              <a:rPr lang="de-DE" dirty="0"/>
              <a:t>Für die Struktur der Client-Applikation</a:t>
            </a:r>
          </a:p>
          <a:p>
            <a:pPr marL="342900" indent="-342900">
              <a:buFont typeface="Arial" panose="020B0604020202020204" pitchFamily="34" charset="0"/>
              <a:buChar char="•"/>
            </a:pPr>
            <a:r>
              <a:rPr lang="de-DE" dirty="0" err="1"/>
              <a:t>Vue</a:t>
            </a:r>
            <a:r>
              <a:rPr lang="de-DE" dirty="0"/>
              <a:t>(LinkedIn, 2018) </a:t>
            </a:r>
          </a:p>
          <a:p>
            <a:pPr marL="342900" indent="-342900">
              <a:buFont typeface="Arial" panose="020B0604020202020204" pitchFamily="34" charset="0"/>
              <a:buChar char="•"/>
            </a:pPr>
            <a:r>
              <a:rPr lang="de-DE" dirty="0" err="1"/>
              <a:t>React</a:t>
            </a:r>
            <a:r>
              <a:rPr lang="de-DE" dirty="0"/>
              <a:t>(Facebook Inc., 2018)</a:t>
            </a:r>
          </a:p>
          <a:p>
            <a:pPr marL="342900" indent="-342900">
              <a:buFont typeface="Arial" panose="020B0604020202020204" pitchFamily="34" charset="0"/>
              <a:buChar char="•"/>
            </a:pPr>
            <a:r>
              <a:rPr lang="de-DE" b="1" dirty="0"/>
              <a:t>Angular</a:t>
            </a:r>
            <a:r>
              <a:rPr lang="de-DE" dirty="0"/>
              <a:t>(Angular.io, 2018)</a:t>
            </a:r>
            <a:endParaRPr lang="de-DE" b="1"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13</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853E3AF-C3D4-4592-BBD5-C21F7F3052F2}"/>
              </a:ext>
            </a:extLst>
          </p:cNvPr>
          <p:cNvPicPr>
            <a:picLocks noGrp="1" noChangeAspect="1"/>
          </p:cNvPicPr>
          <p:nvPr>
            <p:ph sz="quarter" idx="13"/>
          </p:nvPr>
        </p:nvPicPr>
        <p:blipFill>
          <a:blip r:embed="rId3"/>
          <a:stretch>
            <a:fillRect/>
          </a:stretch>
        </p:blipFill>
        <p:spPr>
          <a:xfrm>
            <a:off x="611560" y="1340768"/>
            <a:ext cx="8064896" cy="4464496"/>
          </a:xfrm>
          <a:prstGeom prst="rect">
            <a:avLst/>
          </a:prstGeom>
        </p:spPr>
      </p:pic>
      <p:sp>
        <p:nvSpPr>
          <p:cNvPr id="3" name="Datumsplatzhalter 2">
            <a:extLst>
              <a:ext uri="{FF2B5EF4-FFF2-40B4-BE49-F238E27FC236}">
                <a16:creationId xmlns:a16="http://schemas.microsoft.com/office/drawing/2014/main" id="{FBF76DBE-ADB9-4500-A2AE-C3241781807F}"/>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DADCDB18-9C43-4D01-851D-2691C43B00CB}"/>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57EB03-44BD-42A3-8F67-6862284A3A3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78BDF2CB-7B1C-4AD1-AAA1-423956CB2B02}"/>
              </a:ext>
            </a:extLst>
          </p:cNvPr>
          <p:cNvSpPr>
            <a:spLocks noGrp="1"/>
          </p:cNvSpPr>
          <p:nvPr>
            <p:ph type="title"/>
          </p:nvPr>
        </p:nvSpPr>
        <p:spPr/>
        <p:txBody>
          <a:bodyPr/>
          <a:lstStyle/>
          <a:p>
            <a:r>
              <a:rPr lang="de-DE" dirty="0"/>
              <a:t>Konzepte der </a:t>
            </a:r>
            <a:r>
              <a:rPr lang="de-DE" dirty="0" err="1"/>
              <a:t>Topology</a:t>
            </a:r>
            <a:r>
              <a:rPr lang="de-DE" dirty="0"/>
              <a:t>-Editor:: grundlegende Konzept </a:t>
            </a:r>
          </a:p>
        </p:txBody>
      </p:sp>
    </p:spTree>
    <p:extLst>
      <p:ext uri="{BB962C8B-B14F-4D97-AF65-F5344CB8AC3E}">
        <p14:creationId xmlns:p14="http://schemas.microsoft.com/office/powerpoint/2010/main" val="38174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19C29CCF-9210-44B1-B66C-C81C0D35F8FF}"/>
              </a:ext>
            </a:extLst>
          </p:cNvPr>
          <p:cNvPicPr>
            <a:picLocks noGrp="1" noChangeAspect="1"/>
          </p:cNvPicPr>
          <p:nvPr>
            <p:ph sz="quarter" idx="13"/>
          </p:nvPr>
        </p:nvPicPr>
        <p:blipFill>
          <a:blip r:embed="rId2"/>
          <a:stretch>
            <a:fillRect/>
          </a:stretch>
        </p:blipFill>
        <p:spPr>
          <a:xfrm>
            <a:off x="610816" y="1484784"/>
            <a:ext cx="7560840" cy="3384376"/>
          </a:xfrm>
          <a:prstGeom prst="rect">
            <a:avLst/>
          </a:prstGeom>
        </p:spPr>
      </p:pic>
      <p:sp>
        <p:nvSpPr>
          <p:cNvPr id="3" name="Datumsplatzhalter 2">
            <a:extLst>
              <a:ext uri="{FF2B5EF4-FFF2-40B4-BE49-F238E27FC236}">
                <a16:creationId xmlns:a16="http://schemas.microsoft.com/office/drawing/2014/main" id="{EA698F7D-AD31-42D7-89D9-EE2913A57FDB}"/>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C67034B-B5E8-4BC3-BBEC-8A86C0DF2F1C}"/>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4C300CD-BCCF-4684-A6FA-E6BD70660A8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709B1105-C896-4936-89BD-45EBC7858502}"/>
              </a:ext>
            </a:extLst>
          </p:cNvPr>
          <p:cNvSpPr>
            <a:spLocks noGrp="1"/>
          </p:cNvSpPr>
          <p:nvPr>
            <p:ph type="title"/>
          </p:nvPr>
        </p:nvSpPr>
        <p:spPr/>
        <p:txBody>
          <a:bodyPr/>
          <a:lstStyle/>
          <a:p>
            <a:r>
              <a:rPr lang="de-DE" dirty="0"/>
              <a:t>Konzepte der </a:t>
            </a:r>
            <a:r>
              <a:rPr lang="de-DE" dirty="0" err="1"/>
              <a:t>Topology</a:t>
            </a:r>
            <a:r>
              <a:rPr lang="de-DE" dirty="0"/>
              <a:t>-Editor:: Schnittstellen zwischen Komponenten</a:t>
            </a:r>
          </a:p>
        </p:txBody>
      </p:sp>
    </p:spTree>
    <p:extLst>
      <p:ext uri="{BB962C8B-B14F-4D97-AF65-F5344CB8AC3E}">
        <p14:creationId xmlns:p14="http://schemas.microsoft.com/office/powerpoint/2010/main" val="372249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eines Gerät</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8534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einer Verbindung</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0309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pPr lvl="1"/>
            <a:r>
              <a:rPr lang="de-DE" dirty="0"/>
              <a:t>Netzwerke-Protokolle</a:t>
            </a:r>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b="1" dirty="0"/>
              <a:t>Einleitung</a:t>
            </a:r>
          </a:p>
          <a:p>
            <a:pPr lvl="1"/>
            <a:r>
              <a:rPr lang="de-DE" sz="2000" b="1" dirty="0"/>
              <a:t>Motivation</a:t>
            </a:r>
          </a:p>
          <a:p>
            <a:pPr lvl="1"/>
            <a:r>
              <a:rPr lang="de-DE" b="1" dirty="0"/>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dirty="0">
                <a:solidFill>
                  <a:schemeClr val="bg1">
                    <a:lumMod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0692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endParaRPr lang="de-DE" dirty="0"/>
          </a:p>
          <a:p>
            <a:r>
              <a:rPr lang="de-DE" dirty="0"/>
              <a:t>Motivation</a:t>
            </a:r>
          </a:p>
          <a:p>
            <a:pPr lvl="1"/>
            <a:r>
              <a:rPr lang="de-DE" dirty="0"/>
              <a:t>Grafische Komponente</a:t>
            </a:r>
          </a:p>
          <a:p>
            <a:pPr lvl="1"/>
            <a:r>
              <a:rPr lang="de-DE" dirty="0"/>
              <a:t>Visuelle Informationen</a:t>
            </a:r>
          </a:p>
          <a:p>
            <a:pPr lvl="1"/>
            <a:r>
              <a:rPr lang="de-DE" dirty="0"/>
              <a:t>protokollneutraler, einheitlicher Ansatz </a:t>
            </a:r>
          </a:p>
          <a:p>
            <a:pPr marL="457200" lvl="1" indent="0">
              <a:buNone/>
            </a:pPr>
            <a:endParaRPr lang="de-DE" dirty="0"/>
          </a:p>
          <a:p>
            <a:pPr marL="457200" lvl="1" indent="0">
              <a:buNone/>
            </a:pPr>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pPr lvl="1"/>
            <a:r>
              <a:rPr lang="de-DE" b="1" dirty="0"/>
              <a:t>Netzwerke-Protokolle</a:t>
            </a:r>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Feldbus(KUNBUS GmbH, 2016)</a:t>
            </a:r>
          </a:p>
          <a:p>
            <a:pPr>
              <a:lnSpc>
                <a:spcPct val="200000"/>
              </a:lnSpc>
            </a:pPr>
            <a:r>
              <a:rPr lang="de-DE" dirty="0"/>
              <a:t>Topologie(Schnabel, 2018)</a:t>
            </a:r>
          </a:p>
          <a:p>
            <a:pPr>
              <a:lnSpc>
                <a:spcPct val="200000"/>
              </a:lnSpc>
            </a:pPr>
            <a:r>
              <a:rPr lang="de-DE" dirty="0"/>
              <a:t>Controller / Master(Popp, 2016)</a:t>
            </a:r>
          </a:p>
          <a:p>
            <a:pPr>
              <a:lnSpc>
                <a:spcPct val="200000"/>
              </a:lnSpc>
            </a:pPr>
            <a:r>
              <a:rPr lang="de-DE" dirty="0"/>
              <a:t>Device / Slave(Popp, 2016)</a:t>
            </a:r>
          </a:p>
          <a:p>
            <a:pPr>
              <a:lnSpc>
                <a:spcPct val="200000"/>
              </a:lnSpc>
            </a:pPr>
            <a:r>
              <a:rPr lang="de-DE" dirty="0"/>
              <a:t>Gateway(Popp, 2016)</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A</a:t>
            </a:r>
          </a:p>
          <a:p>
            <a:pPr lvl="2"/>
            <a:r>
              <a:rPr lang="de-DE" dirty="0"/>
              <a:t>A1</a:t>
            </a:r>
          </a:p>
          <a:p>
            <a:pPr lvl="2"/>
            <a:endParaRPr lang="de-DE" dirty="0"/>
          </a:p>
          <a:p>
            <a:pPr lvl="1"/>
            <a:r>
              <a:rPr lang="de-DE" dirty="0"/>
              <a:t>Nachteile</a:t>
            </a:r>
          </a:p>
          <a:p>
            <a:pPr lvl="2"/>
            <a:r>
              <a:rPr lang="de-DE" dirty="0"/>
              <a:t>A</a:t>
            </a:r>
          </a:p>
          <a:p>
            <a:pPr lvl="2"/>
            <a:r>
              <a:rPr lang="de-DE" dirty="0"/>
              <a:t>a2</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8" name="Grafik 7">
            <a:extLst>
              <a:ext uri="{FF2B5EF4-FFF2-40B4-BE49-F238E27FC236}">
                <a16:creationId xmlns:a16="http://schemas.microsoft.com/office/drawing/2014/main" id="{B1D714E8-5086-42FE-9E25-705AB579E54E}"/>
              </a:ext>
            </a:extLst>
          </p:cNvPr>
          <p:cNvPicPr>
            <a:picLocks noChangeAspect="1"/>
          </p:cNvPicPr>
          <p:nvPr/>
        </p:nvPicPr>
        <p:blipFill>
          <a:blip r:embed="rId3"/>
          <a:stretch>
            <a:fillRect/>
          </a:stretch>
        </p:blipFill>
        <p:spPr>
          <a:xfrm>
            <a:off x="899592" y="1844824"/>
            <a:ext cx="6840759" cy="1800200"/>
          </a:xfrm>
          <a:prstGeom prst="rect">
            <a:avLst/>
          </a:prstGeom>
        </p:spPr>
      </p:pic>
    </p:spTree>
    <p:extLst>
      <p:ext uri="{BB962C8B-B14F-4D97-AF65-F5344CB8AC3E}">
        <p14:creationId xmlns:p14="http://schemas.microsoft.com/office/powerpoint/2010/main" val="377369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Baum-Topologie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A</a:t>
            </a:r>
          </a:p>
          <a:p>
            <a:pPr lvl="2"/>
            <a:r>
              <a:rPr lang="de-DE" dirty="0"/>
              <a:t>A1</a:t>
            </a:r>
          </a:p>
          <a:p>
            <a:pPr lvl="2"/>
            <a:endParaRPr lang="de-DE" dirty="0"/>
          </a:p>
          <a:p>
            <a:pPr lvl="1"/>
            <a:r>
              <a:rPr lang="de-DE" dirty="0"/>
              <a:t>Nachteile</a:t>
            </a:r>
          </a:p>
          <a:p>
            <a:pPr lvl="2"/>
            <a:r>
              <a:rPr lang="de-DE" dirty="0"/>
              <a:t>A</a:t>
            </a:r>
          </a:p>
          <a:p>
            <a:pPr lvl="2"/>
            <a:r>
              <a:rPr lang="de-DE" dirty="0"/>
              <a:t>a2</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7" name="Grafik 6">
            <a:extLst>
              <a:ext uri="{FF2B5EF4-FFF2-40B4-BE49-F238E27FC236}">
                <a16:creationId xmlns:a16="http://schemas.microsoft.com/office/drawing/2014/main" id="{BAB49673-1871-45A3-B3EC-F0C46FD631A5}"/>
              </a:ext>
            </a:extLst>
          </p:cNvPr>
          <p:cNvPicPr>
            <a:picLocks noChangeAspect="1"/>
          </p:cNvPicPr>
          <p:nvPr/>
        </p:nvPicPr>
        <p:blipFill>
          <a:blip r:embed="rId3"/>
          <a:stretch>
            <a:fillRect/>
          </a:stretch>
        </p:blipFill>
        <p:spPr>
          <a:xfrm>
            <a:off x="827584" y="1772816"/>
            <a:ext cx="7128791" cy="1944216"/>
          </a:xfrm>
          <a:prstGeom prst="rect">
            <a:avLst/>
          </a:prstGeom>
        </p:spPr>
      </p:pic>
    </p:spTree>
    <p:extLst>
      <p:ext uri="{BB962C8B-B14F-4D97-AF65-F5344CB8AC3E}">
        <p14:creationId xmlns:p14="http://schemas.microsoft.com/office/powerpoint/2010/main" val="15879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POFIBUS</a:t>
            </a:r>
          </a:p>
          <a:p>
            <a:r>
              <a:rPr lang="de-DE" dirty="0"/>
              <a:t>PROFINET IRT</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Grundlage der Topologie:: Netzwerke-Protokolle</a:t>
            </a:r>
          </a:p>
        </p:txBody>
      </p:sp>
    </p:spTree>
    <p:extLst>
      <p:ext uri="{BB962C8B-B14F-4D97-AF65-F5344CB8AC3E}">
        <p14:creationId xmlns:p14="http://schemas.microsoft.com/office/powerpoint/2010/main" val="485674179"/>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1119</Words>
  <Application>Microsoft Office PowerPoint</Application>
  <PresentationFormat>Bildschirmpräsentation (4:3)</PresentationFormat>
  <Paragraphs>307</Paragraphs>
  <Slides>22</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Alwyn New Lt</vt:lpstr>
      <vt:lpstr>Alwyn New Rg</vt:lpstr>
      <vt:lpstr>Arial</vt:lpstr>
      <vt:lpstr>Calibri</vt:lpstr>
      <vt:lpstr>Verdana</vt:lpstr>
      <vt:lpstr>Larissa</vt:lpstr>
      <vt:lpstr>PowerPoint-Präsentation</vt:lpstr>
      <vt:lpstr>Agenda</vt:lpstr>
      <vt:lpstr>Agenda</vt:lpstr>
      <vt:lpstr>Einleitung:: Motivation &amp; Zielsetzung</vt:lpstr>
      <vt:lpstr>Agenda</vt:lpstr>
      <vt:lpstr>Grundlage der Topologie:: Begriffserklärung</vt:lpstr>
      <vt:lpstr>Grundlage der Topologie:: Topologiemuster </vt:lpstr>
      <vt:lpstr>Grundlage der Topologie:: Topologiemuster </vt:lpstr>
      <vt:lpstr>Grundlage der Topologie:: Netzwerke-Protokolle</vt:lpstr>
      <vt:lpstr>Agenda</vt:lpstr>
      <vt:lpstr>Anforderungsanalyse:: FR &amp; NFR </vt:lpstr>
      <vt:lpstr>Agenda</vt:lpstr>
      <vt:lpstr>Evaluation der JavaScript-Frameworks </vt:lpstr>
      <vt:lpstr>Agenda</vt:lpstr>
      <vt:lpstr>Konzepte der Topology-Editor:: grundlegende Konzept </vt:lpstr>
      <vt:lpstr>Konzepte der Topology-Editor:: Schnittstellen zwischen Komponenten</vt:lpstr>
      <vt:lpstr>Konzepte der Topology-Editor:: Datenaustauschformat</vt:lpstr>
      <vt:lpstr>Konzepte der Topology-Editor:: Datenaustauschformat</vt:lpstr>
      <vt:lpstr>Agenda</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44</cp:revision>
  <dcterms:created xsi:type="dcterms:W3CDTF">2018-07-14T09:58:06Z</dcterms:created>
  <dcterms:modified xsi:type="dcterms:W3CDTF">2018-07-30T13:32:44Z</dcterms:modified>
</cp:coreProperties>
</file>