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266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299" r:id="rId20"/>
    <p:sldId id="300" r:id="rId21"/>
    <p:sldId id="301" r:id="rId22"/>
    <p:sldId id="278" r:id="rId23"/>
    <p:sldId id="279" r:id="rId24"/>
    <p:sldId id="289" r:id="rId25"/>
    <p:sldId id="281" r:id="rId26"/>
    <p:sldId id="282" r:id="rId27"/>
    <p:sldId id="283" r:id="rId28"/>
    <p:sldId id="290" r:id="rId29"/>
    <p:sldId id="270" r:id="rId30"/>
    <p:sldId id="284" r:id="rId31"/>
    <p:sldId id="268" r:id="rId32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76119" autoAdjust="0"/>
  </p:normalViewPr>
  <p:slideViewPr>
    <p:cSldViewPr showGuides="1">
      <p:cViewPr varScale="1">
        <p:scale>
          <a:sx n="66" d="100"/>
          <a:sy n="66" d="100"/>
        </p:scale>
        <p:origin x="162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4B26B-9B9B-4C2B-BB0E-450F20C8B1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CCC11-C907-4C23-91BB-B2CE08FA248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Interpretation der Prozessdaten</a:t>
          </a:r>
        </a:p>
      </dgm:t>
    </dgm:pt>
    <dgm:pt modelId="{0654C0EB-0842-4B37-9E7C-F9F50CA22764}" type="parTrans" cxnId="{A5F7ED3F-BE16-46B9-90B3-0C0A9BDB5FC1}">
      <dgm:prSet/>
      <dgm:spPr/>
      <dgm:t>
        <a:bodyPr/>
        <a:lstStyle/>
        <a:p>
          <a:endParaRPr lang="de-DE"/>
        </a:p>
      </dgm:t>
    </dgm:pt>
    <dgm:pt modelId="{B56E939D-7283-4D8B-850B-35552406D736}" type="sibTrans" cxnId="{A5F7ED3F-BE16-46B9-90B3-0C0A9BDB5FC1}">
      <dgm:prSet/>
      <dgm:spPr/>
      <dgm:t>
        <a:bodyPr/>
        <a:lstStyle/>
        <a:p>
          <a:endParaRPr lang="de-DE"/>
        </a:p>
      </dgm:t>
    </dgm:pt>
    <dgm:pt modelId="{B2C0466A-CC2A-4D62-BCA2-6B6AF28574A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Verwaltung der Topologie-Modelle</a:t>
          </a:r>
        </a:p>
      </dgm:t>
    </dgm:pt>
    <dgm:pt modelId="{1517F4AE-D6B8-430D-89C3-D2E6F293A659}" type="parTrans" cxnId="{949C8993-A9CE-43B3-9556-F2D7A972D589}">
      <dgm:prSet/>
      <dgm:spPr/>
      <dgm:t>
        <a:bodyPr/>
        <a:lstStyle/>
        <a:p>
          <a:endParaRPr lang="de-DE"/>
        </a:p>
      </dgm:t>
    </dgm:pt>
    <dgm:pt modelId="{9FB5ADF5-9F41-4EAA-B0F6-2E9F547E0C67}" type="sibTrans" cxnId="{949C8993-A9CE-43B3-9556-F2D7A972D589}">
      <dgm:prSet/>
      <dgm:spPr/>
      <dgm:t>
        <a:bodyPr/>
        <a:lstStyle/>
        <a:p>
          <a:endParaRPr lang="de-DE"/>
        </a:p>
      </dgm:t>
    </dgm:pt>
    <dgm:pt modelId="{F32B539E-7CB7-47EA-AA25-3A8BF62A9EB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Grafische Darstellung</a:t>
          </a:r>
        </a:p>
      </dgm:t>
    </dgm:pt>
    <dgm:pt modelId="{96E61D9D-B764-4523-8C6F-FDDF8F882A2E}" type="parTrans" cxnId="{705A3E82-38F1-4BE2-909D-46D13F593CEC}">
      <dgm:prSet/>
      <dgm:spPr/>
      <dgm:t>
        <a:bodyPr/>
        <a:lstStyle/>
        <a:p>
          <a:endParaRPr lang="de-DE"/>
        </a:p>
      </dgm:t>
    </dgm:pt>
    <dgm:pt modelId="{8D66F2C6-3299-435A-BF85-F1F0CC77D727}" type="sibTrans" cxnId="{705A3E82-38F1-4BE2-909D-46D13F593CEC}">
      <dgm:prSet/>
      <dgm:spPr/>
      <dgm:t>
        <a:bodyPr/>
        <a:lstStyle/>
        <a:p>
          <a:endParaRPr lang="de-DE"/>
        </a:p>
      </dgm:t>
    </dgm:pt>
    <dgm:pt modelId="{C057CD47-70E7-4B5A-8011-95A570F8615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Datenquelle (</a:t>
          </a:r>
          <a:r>
            <a:rPr lang="de-DE" dirty="0" err="1"/>
            <a:t>ComStudio</a:t>
          </a:r>
          <a:r>
            <a:rPr lang="de-DE" dirty="0"/>
            <a:t>)</a:t>
          </a:r>
        </a:p>
      </dgm:t>
    </dgm:pt>
    <dgm:pt modelId="{2052D676-D09A-42B1-AB84-4DAB8B1FE7D1}" type="parTrans" cxnId="{400055F4-B35C-44B9-ADB1-DCF80036B7FC}">
      <dgm:prSet/>
      <dgm:spPr/>
      <dgm:t>
        <a:bodyPr/>
        <a:lstStyle/>
        <a:p>
          <a:endParaRPr lang="de-DE"/>
        </a:p>
      </dgm:t>
    </dgm:pt>
    <dgm:pt modelId="{14801751-6B8B-44D7-B062-1D67C7B70527}" type="sibTrans" cxnId="{400055F4-B35C-44B9-ADB1-DCF80036B7FC}">
      <dgm:prSet/>
      <dgm:spPr/>
      <dgm:t>
        <a:bodyPr/>
        <a:lstStyle/>
        <a:p>
          <a:endParaRPr lang="de-DE"/>
        </a:p>
      </dgm:t>
    </dgm:pt>
    <dgm:pt modelId="{1419B37D-A21C-43A8-9623-5D172DA7D54C}" type="pres">
      <dgm:prSet presAssocID="{1864B26B-9B9B-4C2B-BB0E-450F20C8B1E1}" presName="Name0" presStyleCnt="0">
        <dgm:presLayoutVars>
          <dgm:dir/>
          <dgm:resizeHandles val="exact"/>
        </dgm:presLayoutVars>
      </dgm:prSet>
      <dgm:spPr/>
    </dgm:pt>
    <dgm:pt modelId="{8179A08A-22AB-49B5-AFED-235DA994F5D0}" type="pres">
      <dgm:prSet presAssocID="{C057CD47-70E7-4B5A-8011-95A570F8615F}" presName="node" presStyleLbl="node1" presStyleIdx="0" presStyleCnt="4">
        <dgm:presLayoutVars>
          <dgm:bulletEnabled val="1"/>
        </dgm:presLayoutVars>
      </dgm:prSet>
      <dgm:spPr/>
    </dgm:pt>
    <dgm:pt modelId="{F34C26C3-38A6-4E2C-BDC9-F81E56C73BF9}" type="pres">
      <dgm:prSet presAssocID="{14801751-6B8B-44D7-B062-1D67C7B70527}" presName="sibTrans" presStyleLbl="sibTrans2D1" presStyleIdx="0" presStyleCnt="3"/>
      <dgm:spPr/>
    </dgm:pt>
    <dgm:pt modelId="{89458D4A-E73E-495E-BD38-B18FC0234614}" type="pres">
      <dgm:prSet presAssocID="{14801751-6B8B-44D7-B062-1D67C7B70527}" presName="connectorText" presStyleLbl="sibTrans2D1" presStyleIdx="0" presStyleCnt="3"/>
      <dgm:spPr/>
    </dgm:pt>
    <dgm:pt modelId="{A24DC3C0-6532-4A6F-9C89-F9439AC46956}" type="pres">
      <dgm:prSet presAssocID="{0D6CCC11-C907-4C23-91BB-B2CE08FA2488}" presName="node" presStyleLbl="node1" presStyleIdx="1" presStyleCnt="4">
        <dgm:presLayoutVars>
          <dgm:bulletEnabled val="1"/>
        </dgm:presLayoutVars>
      </dgm:prSet>
      <dgm:spPr/>
    </dgm:pt>
    <dgm:pt modelId="{EF889798-8597-4D84-90C4-6873E1039B4B}" type="pres">
      <dgm:prSet presAssocID="{B56E939D-7283-4D8B-850B-35552406D736}" presName="sibTrans" presStyleLbl="sibTrans2D1" presStyleIdx="1" presStyleCnt="3"/>
      <dgm:spPr/>
    </dgm:pt>
    <dgm:pt modelId="{99C4936C-7B77-44A5-8EA9-40D4D5754DD3}" type="pres">
      <dgm:prSet presAssocID="{B56E939D-7283-4D8B-850B-35552406D736}" presName="connectorText" presStyleLbl="sibTrans2D1" presStyleIdx="1" presStyleCnt="3"/>
      <dgm:spPr/>
    </dgm:pt>
    <dgm:pt modelId="{A7948612-D97B-4EE7-9E8A-EDCB03CC6483}" type="pres">
      <dgm:prSet presAssocID="{B2C0466A-CC2A-4D62-BCA2-6B6AF28574A7}" presName="node" presStyleLbl="node1" presStyleIdx="2" presStyleCnt="4">
        <dgm:presLayoutVars>
          <dgm:bulletEnabled val="1"/>
        </dgm:presLayoutVars>
      </dgm:prSet>
      <dgm:spPr/>
    </dgm:pt>
    <dgm:pt modelId="{5AEBE292-B333-4135-B55F-27BB61C159E9}" type="pres">
      <dgm:prSet presAssocID="{9FB5ADF5-9F41-4EAA-B0F6-2E9F547E0C67}" presName="sibTrans" presStyleLbl="sibTrans2D1" presStyleIdx="2" presStyleCnt="3" custScaleX="127414" custScaleY="76243"/>
      <dgm:spPr>
        <a:prstGeom prst="leftRightArrow">
          <a:avLst/>
        </a:prstGeom>
      </dgm:spPr>
    </dgm:pt>
    <dgm:pt modelId="{E54D4DF6-6A82-426B-B4C3-6EC7B2FE72BB}" type="pres">
      <dgm:prSet presAssocID="{9FB5ADF5-9F41-4EAA-B0F6-2E9F547E0C67}" presName="connectorText" presStyleLbl="sibTrans2D1" presStyleIdx="2" presStyleCnt="3"/>
      <dgm:spPr/>
    </dgm:pt>
    <dgm:pt modelId="{A61A0EF9-F4B8-462F-AFF7-4FF54C4C16E0}" type="pres">
      <dgm:prSet presAssocID="{F32B539E-7CB7-47EA-AA25-3A8BF62A9EBA}" presName="node" presStyleLbl="node1" presStyleIdx="3" presStyleCnt="4">
        <dgm:presLayoutVars>
          <dgm:bulletEnabled val="1"/>
        </dgm:presLayoutVars>
      </dgm:prSet>
      <dgm:spPr/>
    </dgm:pt>
  </dgm:ptLst>
  <dgm:cxnLst>
    <dgm:cxn modelId="{BE5FCA0B-1F42-4C89-B01E-6472B0CEF1BF}" type="presOf" srcId="{14801751-6B8B-44D7-B062-1D67C7B70527}" destId="{F34C26C3-38A6-4E2C-BDC9-F81E56C73BF9}" srcOrd="0" destOrd="0" presId="urn:microsoft.com/office/officeart/2005/8/layout/process1"/>
    <dgm:cxn modelId="{7A20582B-869D-412E-94DF-C03820E5BB79}" type="presOf" srcId="{F32B539E-7CB7-47EA-AA25-3A8BF62A9EBA}" destId="{A61A0EF9-F4B8-462F-AFF7-4FF54C4C16E0}" srcOrd="0" destOrd="0" presId="urn:microsoft.com/office/officeart/2005/8/layout/process1"/>
    <dgm:cxn modelId="{A5F7ED3F-BE16-46B9-90B3-0C0A9BDB5FC1}" srcId="{1864B26B-9B9B-4C2B-BB0E-450F20C8B1E1}" destId="{0D6CCC11-C907-4C23-91BB-B2CE08FA2488}" srcOrd="1" destOrd="0" parTransId="{0654C0EB-0842-4B37-9E7C-F9F50CA22764}" sibTransId="{B56E939D-7283-4D8B-850B-35552406D736}"/>
    <dgm:cxn modelId="{E4278E5D-EF65-41CD-BF54-FE7E50BFDB7A}" type="presOf" srcId="{C057CD47-70E7-4B5A-8011-95A570F8615F}" destId="{8179A08A-22AB-49B5-AFED-235DA994F5D0}" srcOrd="0" destOrd="0" presId="urn:microsoft.com/office/officeart/2005/8/layout/process1"/>
    <dgm:cxn modelId="{783D3A67-BC42-41E8-9A28-C9EB25CEC00B}" type="presOf" srcId="{9FB5ADF5-9F41-4EAA-B0F6-2E9F547E0C67}" destId="{E54D4DF6-6A82-426B-B4C3-6EC7B2FE72BB}" srcOrd="1" destOrd="0" presId="urn:microsoft.com/office/officeart/2005/8/layout/process1"/>
    <dgm:cxn modelId="{4DCC537E-87FD-4F61-8F32-2B11667E3E8D}" type="presOf" srcId="{B56E939D-7283-4D8B-850B-35552406D736}" destId="{99C4936C-7B77-44A5-8EA9-40D4D5754DD3}" srcOrd="1" destOrd="0" presId="urn:microsoft.com/office/officeart/2005/8/layout/process1"/>
    <dgm:cxn modelId="{705A3E82-38F1-4BE2-909D-46D13F593CEC}" srcId="{1864B26B-9B9B-4C2B-BB0E-450F20C8B1E1}" destId="{F32B539E-7CB7-47EA-AA25-3A8BF62A9EBA}" srcOrd="3" destOrd="0" parTransId="{96E61D9D-B764-4523-8C6F-FDDF8F882A2E}" sibTransId="{8D66F2C6-3299-435A-BF85-F1F0CC77D727}"/>
    <dgm:cxn modelId="{949C8993-A9CE-43B3-9556-F2D7A972D589}" srcId="{1864B26B-9B9B-4C2B-BB0E-450F20C8B1E1}" destId="{B2C0466A-CC2A-4D62-BCA2-6B6AF28574A7}" srcOrd="2" destOrd="0" parTransId="{1517F4AE-D6B8-430D-89C3-D2E6F293A659}" sibTransId="{9FB5ADF5-9F41-4EAA-B0F6-2E9F547E0C67}"/>
    <dgm:cxn modelId="{DD9E96AC-9D16-4CC8-86AA-321DB90FC945}" type="presOf" srcId="{B2C0466A-CC2A-4D62-BCA2-6B6AF28574A7}" destId="{A7948612-D97B-4EE7-9E8A-EDCB03CC6483}" srcOrd="0" destOrd="0" presId="urn:microsoft.com/office/officeart/2005/8/layout/process1"/>
    <dgm:cxn modelId="{F0C75FBB-0662-4890-A4EB-A449B5CDC486}" type="presOf" srcId="{B56E939D-7283-4D8B-850B-35552406D736}" destId="{EF889798-8597-4D84-90C4-6873E1039B4B}" srcOrd="0" destOrd="0" presId="urn:microsoft.com/office/officeart/2005/8/layout/process1"/>
    <dgm:cxn modelId="{A413C3D2-845D-4600-ACC8-9F43FAFF7A3B}" type="presOf" srcId="{9FB5ADF5-9F41-4EAA-B0F6-2E9F547E0C67}" destId="{5AEBE292-B333-4135-B55F-27BB61C159E9}" srcOrd="0" destOrd="0" presId="urn:microsoft.com/office/officeart/2005/8/layout/process1"/>
    <dgm:cxn modelId="{FC7881D8-661F-4D11-904E-3DEF0802E24C}" type="presOf" srcId="{1864B26B-9B9B-4C2B-BB0E-450F20C8B1E1}" destId="{1419B37D-A21C-43A8-9623-5D172DA7D54C}" srcOrd="0" destOrd="0" presId="urn:microsoft.com/office/officeart/2005/8/layout/process1"/>
    <dgm:cxn modelId="{49852ADB-35A3-4BCE-B45A-2BB9B3BE0222}" type="presOf" srcId="{14801751-6B8B-44D7-B062-1D67C7B70527}" destId="{89458D4A-E73E-495E-BD38-B18FC0234614}" srcOrd="1" destOrd="0" presId="urn:microsoft.com/office/officeart/2005/8/layout/process1"/>
    <dgm:cxn modelId="{306B68DE-ED30-420D-AB98-036DA26BFA69}" type="presOf" srcId="{0D6CCC11-C907-4C23-91BB-B2CE08FA2488}" destId="{A24DC3C0-6532-4A6F-9C89-F9439AC46956}" srcOrd="0" destOrd="0" presId="urn:microsoft.com/office/officeart/2005/8/layout/process1"/>
    <dgm:cxn modelId="{400055F4-B35C-44B9-ADB1-DCF80036B7FC}" srcId="{1864B26B-9B9B-4C2B-BB0E-450F20C8B1E1}" destId="{C057CD47-70E7-4B5A-8011-95A570F8615F}" srcOrd="0" destOrd="0" parTransId="{2052D676-D09A-42B1-AB84-4DAB8B1FE7D1}" sibTransId="{14801751-6B8B-44D7-B062-1D67C7B70527}"/>
    <dgm:cxn modelId="{8208B845-DEDB-4210-AFAD-930DF2C1076E}" type="presParOf" srcId="{1419B37D-A21C-43A8-9623-5D172DA7D54C}" destId="{8179A08A-22AB-49B5-AFED-235DA994F5D0}" srcOrd="0" destOrd="0" presId="urn:microsoft.com/office/officeart/2005/8/layout/process1"/>
    <dgm:cxn modelId="{6E7EE488-48A2-43B4-A475-2DAEDCF1C623}" type="presParOf" srcId="{1419B37D-A21C-43A8-9623-5D172DA7D54C}" destId="{F34C26C3-38A6-4E2C-BDC9-F81E56C73BF9}" srcOrd="1" destOrd="0" presId="urn:microsoft.com/office/officeart/2005/8/layout/process1"/>
    <dgm:cxn modelId="{E9DA63BC-31B4-4749-8DCC-14451FC4189A}" type="presParOf" srcId="{F34C26C3-38A6-4E2C-BDC9-F81E56C73BF9}" destId="{89458D4A-E73E-495E-BD38-B18FC0234614}" srcOrd="0" destOrd="0" presId="urn:microsoft.com/office/officeart/2005/8/layout/process1"/>
    <dgm:cxn modelId="{E963EB18-F0C8-4143-B33B-BFE5B47AE588}" type="presParOf" srcId="{1419B37D-A21C-43A8-9623-5D172DA7D54C}" destId="{A24DC3C0-6532-4A6F-9C89-F9439AC46956}" srcOrd="2" destOrd="0" presId="urn:microsoft.com/office/officeart/2005/8/layout/process1"/>
    <dgm:cxn modelId="{98E973EF-EA19-467C-990C-B224B8E56E71}" type="presParOf" srcId="{1419B37D-A21C-43A8-9623-5D172DA7D54C}" destId="{EF889798-8597-4D84-90C4-6873E1039B4B}" srcOrd="3" destOrd="0" presId="urn:microsoft.com/office/officeart/2005/8/layout/process1"/>
    <dgm:cxn modelId="{7B715166-9962-4230-A51B-0F72775A297B}" type="presParOf" srcId="{EF889798-8597-4D84-90C4-6873E1039B4B}" destId="{99C4936C-7B77-44A5-8EA9-40D4D5754DD3}" srcOrd="0" destOrd="0" presId="urn:microsoft.com/office/officeart/2005/8/layout/process1"/>
    <dgm:cxn modelId="{F4A0DF46-9903-43E0-A8D1-8EF7FCF8C36A}" type="presParOf" srcId="{1419B37D-A21C-43A8-9623-5D172DA7D54C}" destId="{A7948612-D97B-4EE7-9E8A-EDCB03CC6483}" srcOrd="4" destOrd="0" presId="urn:microsoft.com/office/officeart/2005/8/layout/process1"/>
    <dgm:cxn modelId="{A19CA2A2-5E51-4715-98F7-53A137F5B7B5}" type="presParOf" srcId="{1419B37D-A21C-43A8-9623-5D172DA7D54C}" destId="{5AEBE292-B333-4135-B55F-27BB61C159E9}" srcOrd="5" destOrd="0" presId="urn:microsoft.com/office/officeart/2005/8/layout/process1"/>
    <dgm:cxn modelId="{F6C4C211-48CF-4CBE-8497-177E0DA2498B}" type="presParOf" srcId="{5AEBE292-B333-4135-B55F-27BB61C159E9}" destId="{E54D4DF6-6A82-426B-B4C3-6EC7B2FE72BB}" srcOrd="0" destOrd="0" presId="urn:microsoft.com/office/officeart/2005/8/layout/process1"/>
    <dgm:cxn modelId="{7D40EBC7-08C9-4311-9F8E-4D9FE9DD3C8C}" type="presParOf" srcId="{1419B37D-A21C-43A8-9623-5D172DA7D54C}" destId="{A61A0EF9-F4B8-462F-AFF7-4FF54C4C16E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94781-E2A9-4BC7-97A0-E71A3BE187D6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85696E-E20F-450F-AD2A-2CA01487710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AppModule</a:t>
          </a:r>
        </a:p>
      </dgm:t>
    </dgm:pt>
    <dgm:pt modelId="{5F433974-00BF-4656-8D08-4541E4755E1F}" type="parTrans" cxnId="{7EE46D4B-C59C-49FE-BCC5-17CB0B077AF7}">
      <dgm:prSet/>
      <dgm:spPr/>
      <dgm:t>
        <a:bodyPr/>
        <a:lstStyle/>
        <a:p>
          <a:endParaRPr lang="de-DE"/>
        </a:p>
      </dgm:t>
    </dgm:pt>
    <dgm:pt modelId="{BD8DD3D5-0CA5-4748-8F82-11FC0B7DE52B}" type="sibTrans" cxnId="{7EE46D4B-C59C-49FE-BCC5-17CB0B077AF7}">
      <dgm:prSet/>
      <dgm:spPr/>
      <dgm:t>
        <a:bodyPr/>
        <a:lstStyle/>
        <a:p>
          <a:endParaRPr lang="de-DE"/>
        </a:p>
      </dgm:t>
    </dgm:pt>
    <dgm:pt modelId="{5604FCD2-D7B1-4AA6-858D-979DEB34077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LayoutModule</a:t>
          </a:r>
        </a:p>
      </dgm:t>
    </dgm:pt>
    <dgm:pt modelId="{166498DA-992D-4842-A49F-00B0B296A3AB}" type="parTrans" cxnId="{9B081B5F-2F20-4A06-8F26-9E180055E065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794C4E3-0774-4022-9DA4-55DD2CB6491F}" type="sibTrans" cxnId="{9B081B5F-2F20-4A06-8F26-9E180055E065}">
      <dgm:prSet/>
      <dgm:spPr/>
      <dgm:t>
        <a:bodyPr/>
        <a:lstStyle/>
        <a:p>
          <a:endParaRPr lang="de-DE"/>
        </a:p>
      </dgm:t>
    </dgm:pt>
    <dgm:pt modelId="{E6D3F8CA-592A-4B27-A80B-5053490CAD93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TopologyModule</a:t>
          </a:r>
        </a:p>
      </dgm:t>
    </dgm:pt>
    <dgm:pt modelId="{83C7CB07-8B9E-4904-BE34-FB268E24D959}" type="parTrans" cxnId="{D3F6F4DA-B7AD-4B91-84CE-27196EC9F12F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2589D44-1193-4FFB-9A46-2BA26AAF7A46}" type="sibTrans" cxnId="{D3F6F4DA-B7AD-4B91-84CE-27196EC9F12F}">
      <dgm:prSet/>
      <dgm:spPr/>
      <dgm:t>
        <a:bodyPr/>
        <a:lstStyle/>
        <a:p>
          <a:endParaRPr lang="de-DE"/>
        </a:p>
      </dgm:t>
    </dgm:pt>
    <dgm:pt modelId="{2337A8C7-A5E2-41E3-AD6A-17536A1AB81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CoreModule</a:t>
          </a:r>
        </a:p>
      </dgm:t>
    </dgm:pt>
    <dgm:pt modelId="{62AB0BCD-76D0-4655-92C0-1110A4D29F68}" type="parTrans" cxnId="{BAD526B5-2B80-4FA0-8E23-61C5757F230A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5B8187EC-0177-4801-A25B-59CFF5A09A63}" type="sibTrans" cxnId="{BAD526B5-2B80-4FA0-8E23-61C5757F230A}">
      <dgm:prSet/>
      <dgm:spPr/>
      <dgm:t>
        <a:bodyPr/>
        <a:lstStyle/>
        <a:p>
          <a:endParaRPr lang="de-DE"/>
        </a:p>
      </dgm:t>
    </dgm:pt>
    <dgm:pt modelId="{970E345B-63EC-43DA-9D22-7F2857F8ABA1}">
      <dgm:prSet/>
      <dgm:spPr/>
      <dgm:t>
        <a:bodyPr/>
        <a:lstStyle/>
        <a:p>
          <a:endParaRPr lang="de-DE"/>
        </a:p>
      </dgm:t>
    </dgm:pt>
    <dgm:pt modelId="{9E3B9563-BA8A-4D73-A087-276F450F78DA}" type="parTrans" cxnId="{4840286A-C0BE-436F-9B49-B4E7F82A09BC}">
      <dgm:prSet/>
      <dgm:spPr/>
      <dgm:t>
        <a:bodyPr/>
        <a:lstStyle/>
        <a:p>
          <a:endParaRPr lang="de-DE"/>
        </a:p>
      </dgm:t>
    </dgm:pt>
    <dgm:pt modelId="{EEB30055-0AA2-4905-9BF9-591D7A439876}" type="sibTrans" cxnId="{4840286A-C0BE-436F-9B49-B4E7F82A09BC}">
      <dgm:prSet/>
      <dgm:spPr/>
      <dgm:t>
        <a:bodyPr/>
        <a:lstStyle/>
        <a:p>
          <a:endParaRPr lang="de-DE"/>
        </a:p>
      </dgm:t>
    </dgm:pt>
    <dgm:pt modelId="{C51F0735-CF66-4E9C-8837-67FB799B5D71}">
      <dgm:prSet/>
      <dgm:spPr/>
      <dgm:t>
        <a:bodyPr/>
        <a:lstStyle/>
        <a:p>
          <a:endParaRPr lang="de-DE"/>
        </a:p>
      </dgm:t>
    </dgm:pt>
    <dgm:pt modelId="{0FDD21D6-2D81-493C-99FA-84329A5675FD}" type="parTrans" cxnId="{6EEF4831-96E0-4B3C-9165-E174C4370C4A}">
      <dgm:prSet/>
      <dgm:spPr/>
      <dgm:t>
        <a:bodyPr/>
        <a:lstStyle/>
        <a:p>
          <a:endParaRPr lang="de-DE"/>
        </a:p>
      </dgm:t>
    </dgm:pt>
    <dgm:pt modelId="{81BA5A7C-588B-46F1-A8E7-B5373E3EAF5D}" type="sibTrans" cxnId="{6EEF4831-96E0-4B3C-9165-E174C4370C4A}">
      <dgm:prSet/>
      <dgm:spPr/>
      <dgm:t>
        <a:bodyPr/>
        <a:lstStyle/>
        <a:p>
          <a:endParaRPr lang="de-DE"/>
        </a:p>
      </dgm:t>
    </dgm:pt>
    <dgm:pt modelId="{05FF7D6B-2867-4E27-A224-200F5EEA9200}" type="pres">
      <dgm:prSet presAssocID="{ADA94781-E2A9-4BC7-97A0-E71A3BE187D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9965B2F-3801-48D8-9FE8-975EE46F648A}" type="pres">
      <dgm:prSet presAssocID="{A285696E-E20F-450F-AD2A-2CA01487710E}" presName="singleCycle" presStyleCnt="0"/>
      <dgm:spPr/>
    </dgm:pt>
    <dgm:pt modelId="{65AA7AE3-7BA4-4256-A7E7-6ADD6196B2DE}" type="pres">
      <dgm:prSet presAssocID="{A285696E-E20F-450F-AD2A-2CA01487710E}" presName="singleCenter" presStyleLbl="node1" presStyleIdx="0" presStyleCnt="4" custScaleY="37170">
        <dgm:presLayoutVars>
          <dgm:chMax val="7"/>
          <dgm:chPref val="7"/>
        </dgm:presLayoutVars>
      </dgm:prSet>
      <dgm:spPr/>
    </dgm:pt>
    <dgm:pt modelId="{29A9ABC8-8B7E-4AF2-B179-379C32D9962E}" type="pres">
      <dgm:prSet presAssocID="{166498DA-992D-4842-A49F-00B0B296A3AB}" presName="Name56" presStyleLbl="parChTrans1D2" presStyleIdx="0" presStyleCnt="3"/>
      <dgm:spPr/>
    </dgm:pt>
    <dgm:pt modelId="{207C128E-7FBD-4C97-84F7-E0792C9CFEEC}" type="pres">
      <dgm:prSet presAssocID="{5604FCD2-D7B1-4AA6-858D-979DEB34077C}" presName="text0" presStyleLbl="node1" presStyleIdx="1" presStyleCnt="4" custScaleX="204030" custScaleY="59496" custRadScaleRad="69910" custRadScaleInc="1042">
        <dgm:presLayoutVars>
          <dgm:bulletEnabled val="1"/>
        </dgm:presLayoutVars>
      </dgm:prSet>
      <dgm:spPr/>
    </dgm:pt>
    <dgm:pt modelId="{23FD41E1-F2C3-4873-8068-45FA95BC5F66}" type="pres">
      <dgm:prSet presAssocID="{83C7CB07-8B9E-4904-BE34-FB268E24D959}" presName="Name56" presStyleLbl="parChTrans1D2" presStyleIdx="1" presStyleCnt="3"/>
      <dgm:spPr/>
    </dgm:pt>
    <dgm:pt modelId="{40EA4F8F-38A3-421E-97C9-6DD70090178B}" type="pres">
      <dgm:prSet presAssocID="{E6D3F8CA-592A-4B27-A80B-5053490CAD93}" presName="text0" presStyleLbl="node1" presStyleIdx="2" presStyleCnt="4" custScaleX="205606" custScaleY="59496" custRadScaleRad="114688" custRadScaleInc="-39110">
        <dgm:presLayoutVars>
          <dgm:bulletEnabled val="1"/>
        </dgm:presLayoutVars>
      </dgm:prSet>
      <dgm:spPr/>
    </dgm:pt>
    <dgm:pt modelId="{41C0591F-4423-4696-A541-7927A488956C}" type="pres">
      <dgm:prSet presAssocID="{62AB0BCD-76D0-4655-92C0-1110A4D29F68}" presName="Name56" presStyleLbl="parChTrans1D2" presStyleIdx="2" presStyleCnt="3"/>
      <dgm:spPr/>
    </dgm:pt>
    <dgm:pt modelId="{4866A4C8-4026-4C06-A161-E4D4272C89A7}" type="pres">
      <dgm:prSet presAssocID="{2337A8C7-A5E2-41E3-AD6A-17536A1AB81C}" presName="text0" presStyleLbl="node1" presStyleIdx="3" presStyleCnt="4" custScaleX="182048" custScaleY="59496" custRadScaleRad="101225" custRadScaleInc="36062">
        <dgm:presLayoutVars>
          <dgm:bulletEnabled val="1"/>
        </dgm:presLayoutVars>
      </dgm:prSet>
      <dgm:spPr/>
    </dgm:pt>
  </dgm:ptLst>
  <dgm:cxnLst>
    <dgm:cxn modelId="{21F5E20B-D1E9-4A71-959A-AE1FB339A56F}" type="presOf" srcId="{5604FCD2-D7B1-4AA6-858D-979DEB34077C}" destId="{207C128E-7FBD-4C97-84F7-E0792C9CFEEC}" srcOrd="0" destOrd="0" presId="urn:microsoft.com/office/officeart/2008/layout/RadialCluster"/>
    <dgm:cxn modelId="{6EEF4831-96E0-4B3C-9165-E174C4370C4A}" srcId="{ADA94781-E2A9-4BC7-97A0-E71A3BE187D6}" destId="{C51F0735-CF66-4E9C-8837-67FB799B5D71}" srcOrd="2" destOrd="0" parTransId="{0FDD21D6-2D81-493C-99FA-84329A5675FD}" sibTransId="{81BA5A7C-588B-46F1-A8E7-B5373E3EAF5D}"/>
    <dgm:cxn modelId="{A8CD4D3D-A561-4616-9BE2-3E39E8CEBE93}" type="presOf" srcId="{E6D3F8CA-592A-4B27-A80B-5053490CAD93}" destId="{40EA4F8F-38A3-421E-97C9-6DD70090178B}" srcOrd="0" destOrd="0" presId="urn:microsoft.com/office/officeart/2008/layout/RadialCluster"/>
    <dgm:cxn modelId="{9B081B5F-2F20-4A06-8F26-9E180055E065}" srcId="{A285696E-E20F-450F-AD2A-2CA01487710E}" destId="{5604FCD2-D7B1-4AA6-858D-979DEB34077C}" srcOrd="0" destOrd="0" parTransId="{166498DA-992D-4842-A49F-00B0B296A3AB}" sibTransId="{8794C4E3-0774-4022-9DA4-55DD2CB6491F}"/>
    <dgm:cxn modelId="{4840286A-C0BE-436F-9B49-B4E7F82A09BC}" srcId="{ADA94781-E2A9-4BC7-97A0-E71A3BE187D6}" destId="{970E345B-63EC-43DA-9D22-7F2857F8ABA1}" srcOrd="1" destOrd="0" parTransId="{9E3B9563-BA8A-4D73-A087-276F450F78DA}" sibTransId="{EEB30055-0AA2-4905-9BF9-591D7A439876}"/>
    <dgm:cxn modelId="{7EE46D4B-C59C-49FE-BCC5-17CB0B077AF7}" srcId="{ADA94781-E2A9-4BC7-97A0-E71A3BE187D6}" destId="{A285696E-E20F-450F-AD2A-2CA01487710E}" srcOrd="0" destOrd="0" parTransId="{5F433974-00BF-4656-8D08-4541E4755E1F}" sibTransId="{BD8DD3D5-0CA5-4748-8F82-11FC0B7DE52B}"/>
    <dgm:cxn modelId="{57AAD66B-5C98-4446-91B2-977FCB8ACF58}" type="presOf" srcId="{A285696E-E20F-450F-AD2A-2CA01487710E}" destId="{65AA7AE3-7BA4-4256-A7E7-6ADD6196B2DE}" srcOrd="0" destOrd="0" presId="urn:microsoft.com/office/officeart/2008/layout/RadialCluster"/>
    <dgm:cxn modelId="{72CBD583-D91D-4061-A235-2BBDC4CB1258}" type="presOf" srcId="{2337A8C7-A5E2-41E3-AD6A-17536A1AB81C}" destId="{4866A4C8-4026-4C06-A161-E4D4272C89A7}" srcOrd="0" destOrd="0" presId="urn:microsoft.com/office/officeart/2008/layout/RadialCluster"/>
    <dgm:cxn modelId="{F5A7D294-64BF-4158-80FE-0284F1E13252}" type="presOf" srcId="{83C7CB07-8B9E-4904-BE34-FB268E24D959}" destId="{23FD41E1-F2C3-4873-8068-45FA95BC5F66}" srcOrd="0" destOrd="0" presId="urn:microsoft.com/office/officeart/2008/layout/RadialCluster"/>
    <dgm:cxn modelId="{16FCD89F-58AA-4ED9-9830-62D1073DE4DB}" type="presOf" srcId="{166498DA-992D-4842-A49F-00B0B296A3AB}" destId="{29A9ABC8-8B7E-4AF2-B179-379C32D9962E}" srcOrd="0" destOrd="0" presId="urn:microsoft.com/office/officeart/2008/layout/RadialCluster"/>
    <dgm:cxn modelId="{253755A0-1D21-4BAE-A059-F6CD7663597B}" type="presOf" srcId="{62AB0BCD-76D0-4655-92C0-1110A4D29F68}" destId="{41C0591F-4423-4696-A541-7927A488956C}" srcOrd="0" destOrd="0" presId="urn:microsoft.com/office/officeart/2008/layout/RadialCluster"/>
    <dgm:cxn modelId="{BAD526B5-2B80-4FA0-8E23-61C5757F230A}" srcId="{A285696E-E20F-450F-AD2A-2CA01487710E}" destId="{2337A8C7-A5E2-41E3-AD6A-17536A1AB81C}" srcOrd="2" destOrd="0" parTransId="{62AB0BCD-76D0-4655-92C0-1110A4D29F68}" sibTransId="{5B8187EC-0177-4801-A25B-59CFF5A09A63}"/>
    <dgm:cxn modelId="{FF4C9AC9-BBA6-4DC0-9DF6-C96A53EE0C3C}" type="presOf" srcId="{ADA94781-E2A9-4BC7-97A0-E71A3BE187D6}" destId="{05FF7D6B-2867-4E27-A224-200F5EEA9200}" srcOrd="0" destOrd="0" presId="urn:microsoft.com/office/officeart/2008/layout/RadialCluster"/>
    <dgm:cxn modelId="{D3F6F4DA-B7AD-4B91-84CE-27196EC9F12F}" srcId="{A285696E-E20F-450F-AD2A-2CA01487710E}" destId="{E6D3F8CA-592A-4B27-A80B-5053490CAD93}" srcOrd="1" destOrd="0" parTransId="{83C7CB07-8B9E-4904-BE34-FB268E24D959}" sibTransId="{82589D44-1193-4FFB-9A46-2BA26AAF7A46}"/>
    <dgm:cxn modelId="{9641BDD3-0E2E-4086-A127-D796EA1E6477}" type="presParOf" srcId="{05FF7D6B-2867-4E27-A224-200F5EEA9200}" destId="{E9965B2F-3801-48D8-9FE8-975EE46F648A}" srcOrd="0" destOrd="0" presId="urn:microsoft.com/office/officeart/2008/layout/RadialCluster"/>
    <dgm:cxn modelId="{5198E0FF-55E7-4FB5-AA27-37CF9F6EE142}" type="presParOf" srcId="{E9965B2F-3801-48D8-9FE8-975EE46F648A}" destId="{65AA7AE3-7BA4-4256-A7E7-6ADD6196B2DE}" srcOrd="0" destOrd="0" presId="urn:microsoft.com/office/officeart/2008/layout/RadialCluster"/>
    <dgm:cxn modelId="{A766DABF-DEB1-476D-A136-D6EBEC8A18E5}" type="presParOf" srcId="{E9965B2F-3801-48D8-9FE8-975EE46F648A}" destId="{29A9ABC8-8B7E-4AF2-B179-379C32D9962E}" srcOrd="1" destOrd="0" presId="urn:microsoft.com/office/officeart/2008/layout/RadialCluster"/>
    <dgm:cxn modelId="{89ABBBB8-7BCC-41B3-B11A-178CF3D86A7B}" type="presParOf" srcId="{E9965B2F-3801-48D8-9FE8-975EE46F648A}" destId="{207C128E-7FBD-4C97-84F7-E0792C9CFEEC}" srcOrd="2" destOrd="0" presId="urn:microsoft.com/office/officeart/2008/layout/RadialCluster"/>
    <dgm:cxn modelId="{3229ABB3-297E-4B65-B2AD-509B219362BE}" type="presParOf" srcId="{E9965B2F-3801-48D8-9FE8-975EE46F648A}" destId="{23FD41E1-F2C3-4873-8068-45FA95BC5F66}" srcOrd="3" destOrd="0" presId="urn:microsoft.com/office/officeart/2008/layout/RadialCluster"/>
    <dgm:cxn modelId="{BBEB621D-8457-4E98-9F00-B15F89457B0A}" type="presParOf" srcId="{E9965B2F-3801-48D8-9FE8-975EE46F648A}" destId="{40EA4F8F-38A3-421E-97C9-6DD70090178B}" srcOrd="4" destOrd="0" presId="urn:microsoft.com/office/officeart/2008/layout/RadialCluster"/>
    <dgm:cxn modelId="{19C1F055-1A7F-4829-B4A5-A658CB3C1329}" type="presParOf" srcId="{E9965B2F-3801-48D8-9FE8-975EE46F648A}" destId="{41C0591F-4423-4696-A541-7927A488956C}" srcOrd="5" destOrd="0" presId="urn:microsoft.com/office/officeart/2008/layout/RadialCluster"/>
    <dgm:cxn modelId="{B467B529-51FF-4109-8662-4F497A550E1A}" type="presParOf" srcId="{E9965B2F-3801-48D8-9FE8-975EE46F648A}" destId="{4866A4C8-4026-4C06-A161-E4D4272C89A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9A08A-22AB-49B5-AFED-235DA994F5D0}">
      <dsp:nvSpPr>
        <dsp:cNvPr id="0" name=""/>
        <dsp:cNvSpPr/>
      </dsp:nvSpPr>
      <dsp:spPr>
        <a:xfrm>
          <a:off x="3048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Datenquelle (</a:t>
          </a:r>
          <a:r>
            <a:rPr lang="de-DE" sz="1500" kern="1200" dirty="0" err="1"/>
            <a:t>ComStudio</a:t>
          </a:r>
          <a:r>
            <a:rPr lang="de-DE" sz="1500" kern="1200" dirty="0"/>
            <a:t>)</a:t>
          </a:r>
        </a:p>
      </dsp:txBody>
      <dsp:txXfrm>
        <a:off x="26469" y="1940509"/>
        <a:ext cx="1285914" cy="752812"/>
      </dsp:txXfrm>
    </dsp:sp>
    <dsp:sp modelId="{F34C26C3-38A6-4E2C-BDC9-F81E56C73BF9}">
      <dsp:nvSpPr>
        <dsp:cNvPr id="0" name=""/>
        <dsp:cNvSpPr/>
      </dsp:nvSpPr>
      <dsp:spPr>
        <a:xfrm>
          <a:off x="146908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469080" y="2217759"/>
        <a:ext cx="197781" cy="198313"/>
      </dsp:txXfrm>
    </dsp:sp>
    <dsp:sp modelId="{A24DC3C0-6532-4A6F-9C89-F9439AC46956}">
      <dsp:nvSpPr>
        <dsp:cNvPr id="0" name=""/>
        <dsp:cNvSpPr/>
      </dsp:nvSpPr>
      <dsp:spPr>
        <a:xfrm>
          <a:off x="186890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Interpretation der Prozessdaten</a:t>
          </a:r>
        </a:p>
      </dsp:txBody>
      <dsp:txXfrm>
        <a:off x="1892328" y="1940509"/>
        <a:ext cx="1285914" cy="752812"/>
      </dsp:txXfrm>
    </dsp:sp>
    <dsp:sp modelId="{EF889798-8597-4D84-90C4-6873E1039B4B}">
      <dsp:nvSpPr>
        <dsp:cNvPr id="0" name=""/>
        <dsp:cNvSpPr/>
      </dsp:nvSpPr>
      <dsp:spPr>
        <a:xfrm>
          <a:off x="333494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3334940" y="2217759"/>
        <a:ext cx="197781" cy="198313"/>
      </dsp:txXfrm>
    </dsp:sp>
    <dsp:sp modelId="{A7948612-D97B-4EE7-9E8A-EDCB03CC6483}">
      <dsp:nvSpPr>
        <dsp:cNvPr id="0" name=""/>
        <dsp:cNvSpPr/>
      </dsp:nvSpPr>
      <dsp:spPr>
        <a:xfrm>
          <a:off x="373476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Verwaltung der Topologie-Modelle</a:t>
          </a:r>
        </a:p>
      </dsp:txBody>
      <dsp:txXfrm>
        <a:off x="3758188" y="1940509"/>
        <a:ext cx="1285914" cy="752812"/>
      </dsp:txXfrm>
    </dsp:sp>
    <dsp:sp modelId="{5AEBE292-B333-4135-B55F-27BB61C159E9}">
      <dsp:nvSpPr>
        <dsp:cNvPr id="0" name=""/>
        <dsp:cNvSpPr/>
      </dsp:nvSpPr>
      <dsp:spPr>
        <a:xfrm>
          <a:off x="5162071" y="2190915"/>
          <a:ext cx="360001" cy="25200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5162071" y="2241315"/>
        <a:ext cx="284401" cy="151201"/>
      </dsp:txXfrm>
    </dsp:sp>
    <dsp:sp modelId="{A61A0EF9-F4B8-462F-AFF7-4FF54C4C16E0}">
      <dsp:nvSpPr>
        <dsp:cNvPr id="0" name=""/>
        <dsp:cNvSpPr/>
      </dsp:nvSpPr>
      <dsp:spPr>
        <a:xfrm>
          <a:off x="5600626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Grafische Darstellung</a:t>
          </a:r>
        </a:p>
      </dsp:txBody>
      <dsp:txXfrm>
        <a:off x="5624047" y="1940509"/>
        <a:ext cx="1285914" cy="75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A7AE3-7BA4-4256-A7E7-6ADD6196B2DE}">
      <dsp:nvSpPr>
        <dsp:cNvPr id="0" name=""/>
        <dsp:cNvSpPr/>
      </dsp:nvSpPr>
      <dsp:spPr>
        <a:xfrm>
          <a:off x="3187054" y="3031632"/>
          <a:ext cx="1625600" cy="604235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AppModule</a:t>
          </a:r>
        </a:p>
      </dsp:txBody>
      <dsp:txXfrm>
        <a:off x="3216550" y="3061128"/>
        <a:ext cx="1566608" cy="545243"/>
      </dsp:txXfrm>
    </dsp:sp>
    <dsp:sp modelId="{29A9ABC8-8B7E-4AF2-B179-379C32D9962E}">
      <dsp:nvSpPr>
        <dsp:cNvPr id="0" name=""/>
        <dsp:cNvSpPr/>
      </dsp:nvSpPr>
      <dsp:spPr>
        <a:xfrm rot="16237512">
          <a:off x="3449280" y="2471684"/>
          <a:ext cx="11199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9962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C128E-7FBD-4C97-84F7-E0792C9CFEEC}">
      <dsp:nvSpPr>
        <dsp:cNvPr id="0" name=""/>
        <dsp:cNvSpPr/>
      </dsp:nvSpPr>
      <dsp:spPr>
        <a:xfrm>
          <a:off x="2907808" y="1263734"/>
          <a:ext cx="2222196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LayoutModule</a:t>
          </a:r>
        </a:p>
      </dsp:txBody>
      <dsp:txXfrm>
        <a:off x="2939441" y="1295367"/>
        <a:ext cx="2158930" cy="584735"/>
      </dsp:txXfrm>
    </dsp:sp>
    <dsp:sp modelId="{23FD41E1-F2C3-4873-8068-45FA95BC5F66}">
      <dsp:nvSpPr>
        <dsp:cNvPr id="0" name=""/>
        <dsp:cNvSpPr/>
      </dsp:nvSpPr>
      <dsp:spPr>
        <a:xfrm rot="392040">
          <a:off x="4809668" y="3479156"/>
          <a:ext cx="9194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9408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4F8F-38A3-421E-97C9-6DD70090178B}">
      <dsp:nvSpPr>
        <dsp:cNvPr id="0" name=""/>
        <dsp:cNvSpPr/>
      </dsp:nvSpPr>
      <dsp:spPr>
        <a:xfrm>
          <a:off x="5726091" y="3335711"/>
          <a:ext cx="2239361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TopologyModule</a:t>
          </a:r>
        </a:p>
      </dsp:txBody>
      <dsp:txXfrm>
        <a:off x="5757724" y="3367344"/>
        <a:ext cx="2176095" cy="584735"/>
      </dsp:txXfrm>
    </dsp:sp>
    <dsp:sp modelId="{41C0591F-4423-4696-A541-7927A488956C}">
      <dsp:nvSpPr>
        <dsp:cNvPr id="0" name=""/>
        <dsp:cNvSpPr/>
      </dsp:nvSpPr>
      <dsp:spPr>
        <a:xfrm rot="10298232">
          <a:off x="2486117" y="3504479"/>
          <a:ext cx="7046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683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6A4C8-4026-4C06-A161-E4D4272C89A7}">
      <dsp:nvSpPr>
        <dsp:cNvPr id="0" name=""/>
        <dsp:cNvSpPr/>
      </dsp:nvSpPr>
      <dsp:spPr>
        <a:xfrm>
          <a:off x="507084" y="3377461"/>
          <a:ext cx="1982779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CoreModule</a:t>
          </a:r>
        </a:p>
      </dsp:txBody>
      <dsp:txXfrm>
        <a:off x="538717" y="3409094"/>
        <a:ext cx="1919513" cy="584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23.08.2018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23.08.2018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okumentation_(Technik)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.wikipedia.org/wiki/Schnittstelle" TargetMode="External"/><Relationship Id="rId4" Type="http://schemas.openxmlformats.org/officeDocument/2006/relationships/hyperlink" Target="https://de.wikipedia.org/wiki/Spezifikation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   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</a:t>
            </a:r>
            <a:r>
              <a:rPr lang="de-DE" b="1" dirty="0"/>
              <a:t>Bevor wir über </a:t>
            </a:r>
            <a:r>
              <a:rPr lang="de-DE" dirty="0"/>
              <a:t>die AA  sprechen, sollen wir zuerst die bestehende Host-Applikation beschreiben. Da </a:t>
            </a:r>
            <a:r>
              <a:rPr lang="de-DE" b="1" dirty="0"/>
              <a:t>die Auswertung des Ist-Zustands </a:t>
            </a:r>
            <a:r>
              <a:rPr lang="de-DE" dirty="0"/>
              <a:t>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Engineering Tool um ein Netzwerk zu planen oder projektieren. Mit CS</a:t>
            </a:r>
            <a:r>
              <a:rPr lang="de-DE" baseline="0" dirty="0"/>
              <a:t> kann man </a:t>
            </a:r>
            <a:r>
              <a:rPr lang="de-DE" dirty="0"/>
              <a:t>Geräte  Konfigurieren und </a:t>
            </a:r>
            <a:r>
              <a:rPr lang="de-DE" baseline="0" dirty="0"/>
              <a:t>parametrieren.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zeigt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Standard-Ansichten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zeigt die logische Ansicht der Daten, die in einer Netzwerk verwendet soll.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Ribbon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Menüleiste der gesamten Anwendung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zeigt die Details-Information einer momentan gewählte Objekte in der Anwendung.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listet die Fehlermeldung-Nachrichten in Laufzeit.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stelle wo die TPC gehostet werden,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kann schon einige Fenster hosten, wie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Startge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DTM-Page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Da der Mensch mit dieser Art der Information-Darstellung schneller erfassen kann.</a:t>
            </a:r>
          </a:p>
          <a:p>
            <a:pPr marL="228600" indent="-228600">
              <a:buAutoNum type="arabicParenR"/>
            </a:pPr>
            <a:r>
              <a:rPr lang="de-DE" dirty="0"/>
              <a:t>---- soll zur Verfügung stehen. Damit ein Nutzer </a:t>
            </a:r>
            <a:r>
              <a:rPr lang="de-DE" b="1" dirty="0"/>
              <a:t>ein schnelles Darstellung-Szenario </a:t>
            </a:r>
            <a:r>
              <a:rPr lang="de-DE" dirty="0"/>
              <a:t>realisiert kann.</a:t>
            </a:r>
          </a:p>
          <a:p>
            <a:pPr marL="228600" indent="-228600">
              <a:buAutoNum type="arabicParenR"/>
            </a:pPr>
            <a:r>
              <a:rPr lang="de-DE" dirty="0"/>
              <a:t>Jede Topologie soll als Panel in Workspace realisiert werden.</a:t>
            </a:r>
          </a:p>
          <a:p>
            <a:pPr marL="228600" indent="-228600">
              <a:buAutoNum type="arabicParenR"/>
            </a:pPr>
            <a:r>
              <a:rPr lang="de-DE" dirty="0"/>
              <a:t>Vergrößerung und </a:t>
            </a:r>
            <a:r>
              <a:rPr lang="de-DE" dirty="0" err="1"/>
              <a:t>verkleinerung</a:t>
            </a:r>
            <a:r>
              <a:rPr lang="de-DE" dirty="0"/>
              <a:t>-Funktion soll geboten werden damit ein Benutzerfreundlichkeit gewährleistet kann.</a:t>
            </a:r>
          </a:p>
          <a:p>
            <a:r>
              <a:rPr lang="de-DE" dirty="0"/>
              <a:t>5) Wie Laden, Speichern, Importieren</a:t>
            </a:r>
            <a:r>
              <a:rPr lang="de-DE" baseline="0" dirty="0"/>
              <a:t> und Exportieren</a:t>
            </a:r>
          </a:p>
          <a:p>
            <a:pPr marL="171450" indent="-171450">
              <a:buFontTx/>
              <a:buChar char="-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NFRs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auch technische Anforderungen genannt, beschreiben Aspekte, die typischerweise mehrere oder alle funktionalen Anforderungen betreffen.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</a:t>
            </a:r>
            <a:r>
              <a:rPr lang="de-DE" dirty="0">
                <a:hlinkClick r:id="rId3" tooltip="Dokumentation (Technik)"/>
              </a:rPr>
              <a:t>Dokumentation</a:t>
            </a:r>
            <a:r>
              <a:rPr lang="de-DE" dirty="0"/>
              <a:t>, insbesondere die exakte </a:t>
            </a:r>
            <a:r>
              <a:rPr lang="de-DE" dirty="0">
                <a:hlinkClick r:id="rId4" tooltip="Spezifikation"/>
              </a:rPr>
              <a:t>Spezifikation</a:t>
            </a:r>
            <a:r>
              <a:rPr lang="de-DE" dirty="0"/>
              <a:t> von </a:t>
            </a:r>
            <a:r>
              <a:rPr lang="de-DE" dirty="0">
                <a:hlinkClick r:id="rId5" tooltip="Schnittstelle"/>
              </a:rPr>
              <a:t>Schnittstellen</a:t>
            </a:r>
            <a:r>
              <a:rPr lang="de-DE" dirty="0"/>
              <a:t> und </a:t>
            </a:r>
            <a:r>
              <a:rPr lang="de-DE" dirty="0" err="1"/>
              <a:t>klassen</a:t>
            </a:r>
            <a:r>
              <a:rPr lang="de-DE" dirty="0"/>
              <a:t> soll geboten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Evaluation der Client-technologie.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Es wurde </a:t>
            </a:r>
            <a:r>
              <a:rPr lang="de-DE" b="1" dirty="0"/>
              <a:t>eine Fülle von verschiedenen Frameworks </a:t>
            </a:r>
            <a:r>
              <a:rPr lang="de-DE" dirty="0"/>
              <a:t>ausfindig gemacht. Um ein systematisch Vergleich durchzuführen, habe ich mir </a:t>
            </a:r>
            <a:r>
              <a:rPr lang="de-DE" b="1" dirty="0"/>
              <a:t>Einen</a:t>
            </a:r>
            <a:r>
              <a:rPr lang="de-DE" dirty="0"/>
              <a:t>  </a:t>
            </a:r>
            <a:r>
              <a:rPr lang="de-DE" b="1" dirty="0"/>
              <a:t>Kriterienkatalog</a:t>
            </a:r>
            <a:r>
              <a:rPr lang="de-DE" dirty="0"/>
              <a:t> erstellt….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Hier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</a:t>
            </a:r>
            <a:r>
              <a:rPr lang="de-DE" u="sng" dirty="0"/>
              <a:t>Komponenten</a:t>
            </a:r>
            <a:r>
              <a:rPr lang="de-DE" dirty="0"/>
              <a:t> </a:t>
            </a:r>
            <a:r>
              <a:rPr lang="de-DE" b="1" dirty="0"/>
              <a:t>sichergestellt werden</a:t>
            </a:r>
            <a:r>
              <a:rPr lang="de-DE" dirty="0"/>
              <a:t>. Eine systematische</a:t>
            </a:r>
            <a:r>
              <a:rPr lang="de-DE" baseline="0" dirty="0"/>
              <a:t> </a:t>
            </a:r>
            <a:r>
              <a:rPr lang="de-DE" u="sng" baseline="0" dirty="0"/>
              <a:t>Benachrichtigung</a:t>
            </a:r>
            <a:r>
              <a:rPr lang="de-DE" baseline="0" dirty="0"/>
              <a:t>  für die Weitergabe von </a:t>
            </a:r>
            <a:r>
              <a:rPr lang="de-DE" b="1" baseline="0" dirty="0"/>
              <a:t>Änderungen soll </a:t>
            </a:r>
            <a:r>
              <a:rPr lang="de-DE" b="1" dirty="0"/>
              <a:t>bereitgestellt werden</a:t>
            </a:r>
          </a:p>
          <a:p>
            <a:pPr marL="228600" indent="-228600">
              <a:buFont typeface="+mj-lt"/>
              <a:buAutoNum type="arabicPeriod"/>
            </a:pPr>
            <a:endParaRPr lang="de-DE" b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Hier kommt im Einsatz </a:t>
            </a:r>
            <a:r>
              <a:rPr lang="de-DE" b="1" dirty="0"/>
              <a:t>welcher </a:t>
            </a:r>
            <a:r>
              <a:rPr lang="de-DE" b="1" u="sng" dirty="0"/>
              <a:t>Design-Pattern </a:t>
            </a:r>
            <a:r>
              <a:rPr lang="de-DE" b="1" dirty="0"/>
              <a:t> SOLL ein Framework </a:t>
            </a:r>
            <a:r>
              <a:rPr lang="de-DE" dirty="0"/>
              <a:t>unterstützen und unter welche Programmiersprache realisiert werden: 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Diese letzte </a:t>
            </a:r>
            <a:r>
              <a:rPr lang="de-DE" b="1" i="0" dirty="0"/>
              <a:t>Kategorie bezieht  sich auf die </a:t>
            </a:r>
            <a:r>
              <a:rPr lang="de-DE" dirty="0"/>
              <a:t>Lernkurve und alle finanzielle Ausgaben , </a:t>
            </a:r>
            <a:r>
              <a:rPr lang="de-DE" b="1" dirty="0"/>
              <a:t>die WÄHREND DER Nutzung </a:t>
            </a:r>
            <a:r>
              <a:rPr lang="de-DE" dirty="0"/>
              <a:t>der Frameworks entstehen.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</a:t>
            </a:r>
            <a:r>
              <a:rPr lang="de-DE" baseline="0" dirty="0"/>
              <a:t> die Grafische Darstellung der </a:t>
            </a:r>
            <a:r>
              <a:rPr lang="de-DE" b="1" baseline="0" dirty="0"/>
              <a:t>Elemente wurden 3 clientseitigen Frameworks </a:t>
            </a:r>
            <a:r>
              <a:rPr lang="de-DE" i="1" baseline="0" dirty="0"/>
              <a:t>unter die Lupe genommen.</a:t>
            </a:r>
            <a:endParaRPr lang="de-DE" i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[erstens]</a:t>
            </a:r>
            <a:r>
              <a:rPr lang="de-DE" baseline="0" dirty="0"/>
              <a:t> ist die </a:t>
            </a:r>
            <a:r>
              <a:rPr lang="de-DE" baseline="0" dirty="0" err="1"/>
              <a:t>KendoUI</a:t>
            </a:r>
            <a:r>
              <a:rPr lang="de-DE" baseline="0" dirty="0"/>
              <a:t> … , bietet UI Components die leider aufwändig in TE zu </a:t>
            </a:r>
            <a:r>
              <a:rPr lang="de-DE" b="1" baseline="0" dirty="0"/>
              <a:t>integrieren was die Entwicklungsprozess verzögern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[</a:t>
            </a:r>
            <a:r>
              <a:rPr lang="de-DE" b="1" baseline="0" dirty="0"/>
              <a:t>zweitens</a:t>
            </a:r>
            <a:r>
              <a:rPr lang="de-DE" baseline="0" dirty="0"/>
              <a:t>] ist die SAPUI5 ist,  eine Sammlung von Controls, die erleichtern eine grafische Komponente zu realisieren, die Controls besitzen leider wenig </a:t>
            </a:r>
            <a:r>
              <a:rPr lang="de-DE" b="1" baseline="0" dirty="0"/>
              <a:t>Features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[das Letzte] ist GOJS</a:t>
            </a:r>
            <a:r>
              <a:rPr lang="de-DE" b="0" baseline="0" dirty="0"/>
              <a:t> hat den Vorteil gegenüber andere </a:t>
            </a:r>
            <a:r>
              <a:rPr lang="de-DE" b="0" baseline="0" dirty="0" err="1"/>
              <a:t>Framworks</a:t>
            </a:r>
            <a:r>
              <a:rPr lang="de-DE" b="0" baseline="0" dirty="0"/>
              <a:t> dass Es vorfertige </a:t>
            </a:r>
            <a:r>
              <a:rPr lang="de-DE" b="0" baseline="0" dirty="0" err="1"/>
              <a:t>Uis</a:t>
            </a:r>
            <a:r>
              <a:rPr lang="de-DE" b="0" baseline="0" dirty="0"/>
              <a:t> für die Grafik liefert, der Preis ist der Einzige Nachteil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</a:t>
            </a:r>
            <a:r>
              <a:rPr lang="de-DE" baseline="0" dirty="0"/>
              <a:t> Ergebnis wurde die </a:t>
            </a:r>
            <a:r>
              <a:rPr lang="de-DE" baseline="0" dirty="0" err="1"/>
              <a:t>GoJS</a:t>
            </a:r>
            <a:r>
              <a:rPr lang="de-DE" baseline="0" dirty="0"/>
              <a:t> gewählt. Dadurch kann den Entwicklungsprozess beschleunigt werden und die Firma Hilscher hat schon </a:t>
            </a:r>
            <a:r>
              <a:rPr lang="de-DE" baseline="0" dirty="0" err="1"/>
              <a:t>GoJS</a:t>
            </a:r>
            <a:r>
              <a:rPr lang="de-DE" baseline="0" dirty="0"/>
              <a:t>  in anderer Abteilung angewendet.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 …. auch </a:t>
            </a:r>
            <a:r>
              <a:rPr lang="de-DE" b="1" dirty="0"/>
              <a:t>kommen noch</a:t>
            </a:r>
            <a:r>
              <a:rPr lang="de-DE" b="1" baseline="0" dirty="0"/>
              <a:t> 3 Frameworks ins Spiel.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[erstens] Vue.js </a:t>
            </a:r>
            <a:r>
              <a:rPr lang="de-DE" b="0" baseline="0" dirty="0"/>
              <a:t>, die in </a:t>
            </a:r>
            <a:r>
              <a:rPr lang="de-DE" b="0" baseline="0" dirty="0" err="1"/>
              <a:t>social</a:t>
            </a:r>
            <a:r>
              <a:rPr lang="de-DE" b="0" baseline="0" dirty="0"/>
              <a:t> </a:t>
            </a:r>
            <a:r>
              <a:rPr lang="de-DE" b="0" baseline="0" dirty="0" err="1"/>
              <a:t>netzwerk</a:t>
            </a:r>
            <a:r>
              <a:rPr lang="de-DE" b="0" baseline="0" dirty="0"/>
              <a:t> Twitter angewendet ist. Ist </a:t>
            </a:r>
            <a:r>
              <a:rPr lang="de-DE" b="1" baseline="0" dirty="0"/>
              <a:t>sehr stark von Angular inspirieren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[zweitens] React.js </a:t>
            </a:r>
            <a:r>
              <a:rPr lang="de-DE" b="0" baseline="0" dirty="0"/>
              <a:t>von der Firma Facebook bietet einen guten Mechanismus für die Strukturierung einer Applikation aber die Codebasis ist nicht </a:t>
            </a:r>
            <a:r>
              <a:rPr lang="de-DE" b="1" baseline="0" dirty="0"/>
              <a:t>übersichtlich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/>
              <a:t>[die letzte ] ist Angular von der Firma Google. </a:t>
            </a:r>
            <a:r>
              <a:rPr lang="de-DE" b="0" baseline="0" dirty="0"/>
              <a:t>Die Modular-Pattern macht Angular </a:t>
            </a:r>
            <a:r>
              <a:rPr lang="de-DE" b="0" baseline="0" dirty="0" err="1"/>
              <a:t>einzigartig.und</a:t>
            </a:r>
            <a:r>
              <a:rPr lang="de-DE" b="0" baseline="0" dirty="0"/>
              <a:t> deckt einer der NF der TP ab.</a:t>
            </a:r>
            <a:endParaRPr lang="de-DE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</a:t>
            </a:r>
            <a:r>
              <a:rPr lang="de-DE" baseline="0" dirty="0"/>
              <a:t> Ende wurde die Angular Framework gewählt. CS besitzt sogar schon ein Komponente </a:t>
            </a:r>
            <a:r>
              <a:rPr lang="de-DE" b="1" baseline="0" dirty="0"/>
              <a:t>der</a:t>
            </a:r>
            <a:r>
              <a:rPr lang="de-DE" baseline="0" dirty="0"/>
              <a:t>  auf Angular basiert.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Ich möchte an dieser Stelle </a:t>
            </a:r>
            <a:r>
              <a:rPr lang="de-DE" b="0" baseline="0" dirty="0"/>
              <a:t> auf </a:t>
            </a:r>
            <a:r>
              <a:rPr lang="de-DE" b="1" baseline="0" dirty="0"/>
              <a:t>das </a:t>
            </a:r>
            <a:r>
              <a:rPr lang="de-DE" b="1" u="sng" baseline="0" dirty="0"/>
              <a:t>Kernkonzept</a:t>
            </a:r>
            <a:r>
              <a:rPr lang="de-DE" b="1" baseline="0" dirty="0"/>
              <a:t> der TE eingehen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Die Abb.</a:t>
            </a:r>
            <a:r>
              <a:rPr lang="de-DE" baseline="0" dirty="0"/>
              <a:t> </a:t>
            </a:r>
            <a:r>
              <a:rPr lang="de-DE" dirty="0"/>
              <a:t>zeigt die </a:t>
            </a:r>
            <a:r>
              <a:rPr lang="de-DE" b="1" dirty="0"/>
              <a:t>Datenhandhabungskonzept </a:t>
            </a:r>
            <a:r>
              <a:rPr lang="de-DE" dirty="0"/>
              <a:t>für die TE. Die beide gerundeten Rechtecke repräsentieren die feldbusspezifische Geräten. TE besteht aus 2 Hauptkomponenten: TES und TEC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Server umfasst die Kernfunktionen wie </a:t>
            </a:r>
            <a:r>
              <a:rPr lang="de-DE" b="1" dirty="0"/>
              <a:t>die</a:t>
            </a:r>
            <a:r>
              <a:rPr lang="de-DE" b="1" baseline="0" dirty="0"/>
              <a:t> Interpretation </a:t>
            </a:r>
            <a:r>
              <a:rPr lang="de-DE" b="1" dirty="0"/>
              <a:t>der protokollspezifischen Gerät-Informationen, erstellt, aktualisiert und löscht ein Topologie-Modell</a:t>
            </a:r>
            <a:r>
              <a:rPr lang="de-DE" dirty="0"/>
              <a:t>. Darüber hinaus  bietet er einen </a:t>
            </a:r>
            <a:r>
              <a:rPr lang="de-DE" b="1" dirty="0"/>
              <a:t>Mechanismus für Laden&amp; Speicher von Daten und Fehlerbehandlungen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Client verwendet das HTTP-P um die Topologie-Information abzufragen und bietet eine Benutzerfreundlichkeit für die Visualisierung.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Datenübertragung geschehen</a:t>
            </a:r>
            <a:r>
              <a:rPr lang="de-DE" baseline="0" dirty="0"/>
              <a:t> </a:t>
            </a:r>
            <a:r>
              <a:rPr lang="de-DE" b="1" baseline="0" dirty="0"/>
              <a:t>über JSON-Format</a:t>
            </a:r>
            <a:r>
              <a:rPr lang="de-DE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de-DE" baseline="0" dirty="0"/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1 ist die Schnittstelle die erlaubt die existierenden Topologische Information über </a:t>
            </a:r>
            <a:r>
              <a:rPr lang="de-DE" baseline="0" dirty="0" err="1"/>
              <a:t>ComStudio</a:t>
            </a:r>
            <a:r>
              <a:rPr lang="de-DE" baseline="0" dirty="0"/>
              <a:t> zu holen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2 bietet die Möglichkeit die probus-gerät über </a:t>
            </a:r>
            <a:r>
              <a:rPr lang="de-DE" baseline="0" dirty="0" err="1"/>
              <a:t>ComStudio</a:t>
            </a:r>
            <a:r>
              <a:rPr lang="de-DE" baseline="0" dirty="0"/>
              <a:t> anzusprechen.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3 ist das selbe Prinzip für die </a:t>
            </a:r>
            <a:r>
              <a:rPr lang="de-DE" baseline="0" dirty="0" err="1"/>
              <a:t>Profinet</a:t>
            </a:r>
            <a:r>
              <a:rPr lang="de-DE" baseline="0" dirty="0"/>
              <a:t>-gerät </a:t>
            </a:r>
          </a:p>
          <a:p>
            <a:pPr marL="0" indent="0">
              <a:buFont typeface="+mj-lt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64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zweitens</a:t>
            </a:r>
            <a:r>
              <a:rPr lang="de-DE" dirty="0"/>
              <a:t> [wird über die Grundlage der Topologie eingegangen … welche Topologie-Muster in </a:t>
            </a:r>
            <a:r>
              <a:rPr lang="de-DE" dirty="0" err="1"/>
              <a:t>Komuni</a:t>
            </a:r>
            <a:r>
              <a:rPr lang="de-DE" dirty="0"/>
              <a:t>-Netzwerk</a:t>
            </a:r>
            <a:r>
              <a:rPr lang="de-DE" baseline="0" dirty="0"/>
              <a:t> häufig angewendet werden</a:t>
            </a:r>
            <a:r>
              <a:rPr lang="de-DE" dirty="0"/>
              <a:t> und </a:t>
            </a:r>
            <a:r>
              <a:rPr lang="de-DE" b="1" dirty="0"/>
              <a:t>dann</a:t>
            </a:r>
            <a:r>
              <a:rPr lang="de-DE" dirty="0"/>
              <a:t> analysiere ich einige Anforderungen],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1) welche Technologie verwendet wurden 2) wie das </a:t>
            </a:r>
            <a:r>
              <a:rPr lang="de-DE" dirty="0" err="1"/>
              <a:t>Plugin</a:t>
            </a:r>
            <a:r>
              <a:rPr lang="de-DE" dirty="0"/>
              <a:t> konzipiert wurde</a:t>
            </a:r>
            <a:r>
              <a:rPr lang="de-DE" baseline="0" dirty="0"/>
              <a:t> 3) das dritte Ergebnis repräsentiert ein vereinfachtes Versuchsmodell der geplanten </a:t>
            </a:r>
            <a:r>
              <a:rPr lang="de-DE" dirty="0"/>
              <a:t>grafischen Komponente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baseline="0" dirty="0"/>
              <a:t>Wenn ein neues Gerät wie </a:t>
            </a:r>
            <a:r>
              <a:rPr lang="de-DE" baseline="0" dirty="0" err="1"/>
              <a:t>CANoPEN</a:t>
            </a:r>
            <a:r>
              <a:rPr lang="de-DE" baseline="0" dirty="0"/>
              <a:t>-Gerät verwenden soll, soll nur eine Schnittstelle für die Datenabfrage realisiert werden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Der Server </a:t>
            </a:r>
            <a:r>
              <a:rPr lang="de-DE" b="1" baseline="0" dirty="0"/>
              <a:t>nimmt die feldbusabhängige Information entgegen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/>
              <a:t>2. Und Mit Hilfe eines neues </a:t>
            </a:r>
            <a:r>
              <a:rPr lang="de-DE" b="1" baseline="0" dirty="0" err="1"/>
              <a:t>Plugin</a:t>
            </a:r>
            <a:r>
              <a:rPr lang="de-DE" b="1" baseline="0" dirty="0"/>
              <a:t> erzeugt die protokollneutrale Information </a:t>
            </a:r>
            <a:r>
              <a:rPr lang="de-DE" baseline="0" dirty="0"/>
              <a:t>und senden an Client.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3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Hier  werde ich die Strategie</a:t>
            </a:r>
            <a:r>
              <a:rPr lang="de-DE" b="1" baseline="0" dirty="0"/>
              <a:t> für die Erzeugung der protokollneutrale </a:t>
            </a:r>
            <a:r>
              <a:rPr lang="de-DE" b="1" baseline="0" dirty="0" err="1"/>
              <a:t>information</a:t>
            </a:r>
            <a:r>
              <a:rPr lang="de-DE" b="1" baseline="0" dirty="0"/>
              <a:t> auf Basis der gewonnen protokollspezifische Information erläutern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18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</a:t>
            </a:r>
            <a:r>
              <a:rPr lang="de-DE" b="1" baseline="0" dirty="0"/>
              <a:t>Es handelt sich um ein Key-Value-Paare. 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</a:t>
            </a:r>
            <a:r>
              <a:rPr lang="de-DE" b="1" baseline="0" dirty="0"/>
              <a:t>erste Schlüssel ist systemtag</a:t>
            </a:r>
            <a:r>
              <a:rPr lang="de-DE" baseline="0" dirty="0"/>
              <a:t>,  er bietet eine Möglichkeit </a:t>
            </a:r>
            <a:r>
              <a:rPr lang="de-DE" b="1" baseline="0" dirty="0"/>
              <a:t>ein Gerät eindeutig zu </a:t>
            </a:r>
            <a:r>
              <a:rPr lang="de-DE" baseline="0" dirty="0"/>
              <a:t>identifizieren.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Der Gerätename und die </a:t>
            </a:r>
            <a:r>
              <a:rPr lang="de-DE" b="1" baseline="0" dirty="0"/>
              <a:t>Station-</a:t>
            </a:r>
            <a:r>
              <a:rPr lang="de-DE" b="1" baseline="0" dirty="0" err="1"/>
              <a:t>Addresse</a:t>
            </a:r>
            <a:r>
              <a:rPr lang="de-DE" b="1" baseline="0" dirty="0"/>
              <a:t> können auch abgefragt werden mit jeweils schlüsseln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/>
              <a:t>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</a:t>
            </a:r>
            <a:r>
              <a:rPr lang="de-DE" dirty="0" err="1"/>
              <a:t>JSon</a:t>
            </a:r>
            <a:r>
              <a:rPr lang="de-DE" dirty="0"/>
              <a:t> Format beschreibt die liste der Verbindung in Netz.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b="1" dirty="0" err="1"/>
              <a:t>From</a:t>
            </a:r>
            <a:r>
              <a:rPr lang="de-DE" b="1" dirty="0"/>
              <a:t> und </a:t>
            </a:r>
            <a:r>
              <a:rPr lang="de-DE" b="1" dirty="0" err="1"/>
              <a:t>To</a:t>
            </a:r>
            <a:r>
              <a:rPr lang="de-DE" b="1" dirty="0"/>
              <a:t> Schlüssel repräsentieren  der Quell-</a:t>
            </a:r>
            <a:r>
              <a:rPr lang="de-DE" b="1" baseline="0" dirty="0"/>
              <a:t> </a:t>
            </a:r>
            <a:r>
              <a:rPr lang="de-DE" b="1" dirty="0"/>
              <a:t>und </a:t>
            </a:r>
            <a:r>
              <a:rPr lang="de-DE" b="1" dirty="0" err="1"/>
              <a:t>ZielGeräts</a:t>
            </a:r>
            <a:r>
              <a:rPr lang="de-DE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 err="1"/>
              <a:t>FromPort</a:t>
            </a:r>
            <a:r>
              <a:rPr lang="de-DE" b="1" baseline="0" dirty="0"/>
              <a:t> und </a:t>
            </a:r>
            <a:r>
              <a:rPr lang="de-DE" b="1" baseline="0" dirty="0" err="1"/>
              <a:t>ToPort</a:t>
            </a:r>
            <a:r>
              <a:rPr lang="de-DE" b="1" baseline="0" dirty="0"/>
              <a:t> Schlüssel repräsentieren die Ports der jeweils Geräten</a:t>
            </a:r>
            <a:r>
              <a:rPr lang="de-DE" b="1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das Startmodell. </a:t>
            </a:r>
          </a:p>
          <a:p>
            <a:pPr marL="228600" indent="-228600">
              <a:buAutoNum type="arabicParenR"/>
            </a:pPr>
            <a:r>
              <a:rPr lang="de-DE" b="1" dirty="0" err="1"/>
              <a:t>AppM</a:t>
            </a:r>
            <a:r>
              <a:rPr lang="de-DE" dirty="0"/>
              <a:t>: Initialisiert die</a:t>
            </a:r>
            <a:r>
              <a:rPr lang="de-DE" baseline="0" dirty="0"/>
              <a:t> gesamte Applikation, lädt die benötigten Module in Laufzeit</a:t>
            </a:r>
          </a:p>
          <a:p>
            <a:pPr marL="228600" indent="-228600">
              <a:buAutoNum type="arabicParenR"/>
            </a:pPr>
            <a:r>
              <a:rPr lang="de-DE" b="1" baseline="0" dirty="0" err="1"/>
              <a:t>CoreModule</a:t>
            </a:r>
            <a:r>
              <a:rPr lang="de-DE" baseline="0" dirty="0"/>
              <a:t> ist eine Gruppierung der </a:t>
            </a:r>
            <a:r>
              <a:rPr lang="de-DE" baseline="0" dirty="0" err="1"/>
              <a:t>Persitent</a:t>
            </a:r>
            <a:r>
              <a:rPr lang="de-DE" baseline="0" dirty="0"/>
              <a:t>-Daten-Modell wie </a:t>
            </a:r>
            <a:r>
              <a:rPr lang="de-DE" baseline="0" dirty="0" err="1"/>
              <a:t>ToplogieModell</a:t>
            </a:r>
            <a:r>
              <a:rPr lang="de-DE" baseline="0" dirty="0"/>
              <a:t>, </a:t>
            </a:r>
            <a:r>
              <a:rPr lang="de-DE" baseline="0" dirty="0" err="1"/>
              <a:t>DeviceModel</a:t>
            </a:r>
            <a:r>
              <a:rPr lang="de-DE" baseline="0" dirty="0"/>
              <a:t> und bereitstelle Service für die App</a:t>
            </a:r>
          </a:p>
          <a:p>
            <a:pPr marL="228600" indent="-228600">
              <a:buAutoNum type="arabicParenR"/>
            </a:pPr>
            <a:r>
              <a:rPr lang="de-DE" b="1" baseline="0" dirty="0"/>
              <a:t>Layout</a:t>
            </a:r>
            <a:r>
              <a:rPr lang="de-DE" baseline="0" dirty="0"/>
              <a:t>: ist verantwortlich für das Layout der Element in der Graph</a:t>
            </a:r>
          </a:p>
          <a:p>
            <a:pPr marL="228600" indent="-228600">
              <a:buAutoNum type="arabicParenR"/>
            </a:pPr>
            <a:r>
              <a:rPr lang="de-DE" b="1" baseline="0" dirty="0" err="1"/>
              <a:t>TopologyModlue</a:t>
            </a:r>
            <a:r>
              <a:rPr lang="de-DE" baseline="0" dirty="0"/>
              <a:t>: Kapselt die </a:t>
            </a:r>
            <a:r>
              <a:rPr lang="de-DE" baseline="0" dirty="0" err="1"/>
              <a:t>GoJS</a:t>
            </a:r>
            <a:r>
              <a:rPr lang="de-DE" baseline="0" dirty="0"/>
              <a:t>-Controls und liefert die UI-Components, die mit Nutzer interagiert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Verbindung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In der</a:t>
            </a:r>
            <a:r>
              <a:rPr lang="de-DE" b="1" baseline="0" dirty="0"/>
              <a:t> letzten Kapitel spreche über die Fakten zu grafischen Komponente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Verbalisieren</a:t>
            </a:r>
            <a:r>
              <a:rPr lang="de-DE" dirty="0"/>
              <a:t>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</a:t>
            </a:r>
            <a:r>
              <a:rPr lang="de-DE" baseline="0" dirty="0"/>
              <a:t> können wir los starten!!!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es dem Anwender einfaches Management der Netzwerke erlaubt und  alle gängigen Topologie-Muster im Kontext der industriellen Netzwerke unterstützt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ist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 für alle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von Hilscher unterstützten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Protokolle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Idee dahinter ist die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Darstellung der Gerätes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Symbol dabei soll die entsprechende Ports kennzeichnet werden.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Verbin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soll als Linie symbolisiert werden wobei soll eine intuitive  Benutzerfreundlichkeit/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Übersichtlichkeit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geboten werden.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Damit man den Weg nachgehen kann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sollte man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z.b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die Verbindung mit andere Farbe darstellen.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Auf dieser Basis soll ein vereinfachtes Versuchsmodells der geplanten grafischen Komponenten umgesetzt werden.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</a:t>
            </a:r>
            <a:r>
              <a:rPr lang="de-DE" baseline="0" dirty="0"/>
              <a:t> wird hauptsätzlich über  die verschiedenen Topologie-Muster angesprochen,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werden.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Infrastrukturgerät bei der Kommunikation, die mindestens 2 Protokollen unterstützt.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PLC-&gt; speicherprogrammierbare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steuerung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Programmable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</a:t>
            </a:r>
            <a:r>
              <a:rPr lang="de-D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Control)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 die erste Netzstruktur, die in Firmen und privaten Haushalten zu finden war und wird im manche Bücher als Bus-Topologie bezeichnet. 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 1)Wenn Man die Abbildung betrachtet, kann man Das System gewährleistet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da nur geringe Kabelmengen erforderlich sind.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2)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 einem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 kann man ….und … ein Gerät problemlos im Netz anschließen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unsicher-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/>
              <a:t>Beim Ausfall eines Mittelgeräts, bietet das System keine Umwege um die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Nachrichtenvermittlung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dirty="0"/>
              <a:t> zu gewährleisten.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der Name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man sich als geschlossener Kreis vorstellen. Sie ist die häufige  verwendete Topologie-Muster in der Industrie und ist eigentlich eine Erweiterung der Linie. Hier sind Gerät7 und 1 gebunden.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V:1)-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...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D.h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wenn an einer Stelle der Ring unterbrochen ist, dann kann das System in einer Linie-Betrieb umschalten, was in der Industrie wichtig ist,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 hohe Verfügbarkeit angewiesen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Jede Station arbeitet als Verstärker, d.h. eingehende Daten werden verstärkt und weiterleitet.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N:1)-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de-DE" sz="1200" b="1" i="0" u="none" strike="noStrike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besitzt einen höhen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…,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jede Station zwei Verbindungen besitzt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2)-</a:t>
            </a:r>
            <a:r>
              <a:rPr lang="de-DE" b="1" dirty="0"/>
              <a:t>Latenzzeit</a:t>
            </a:r>
            <a:r>
              <a:rPr lang="de-DE" dirty="0"/>
              <a:t> wächst mit der Anzahl der im Netz hängenden Stationen, d.h. je mehr Stationen im Netz hängen, desto länger dauert die Nachrichtenübermittlung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b="1" dirty="0"/>
              <a:t>Hier ist</a:t>
            </a:r>
            <a:r>
              <a:rPr lang="de-DE" sz="2800" b="1" baseline="0" dirty="0"/>
              <a:t> die Analyse der Anforderung </a:t>
            </a:r>
            <a:r>
              <a:rPr lang="de-DE" sz="1200" b="1" baseline="0" dirty="0"/>
              <a:t>gesprochen</a:t>
            </a:r>
            <a:r>
              <a:rPr lang="de-DE" sz="2800" b="1" baseline="0" dirty="0"/>
              <a:t>.</a:t>
            </a:r>
            <a:endParaRPr lang="de-DE" sz="2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7C720-9F55-45D7-A201-585BB605DC86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62FD-559D-4A8A-8A16-4E22E46B281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761A-3127-4015-B2FE-9A4D309D46C5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9810-C831-45DD-85EA-5545647C87AA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FD0FE-52BB-44D9-8F2C-C0CAEDBE6E5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B1AB-E4FB-4CD8-9EAD-B72DE906B305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39F75-BBED-4FA5-9CE0-D6E991F5C226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EF24-B1ED-4A80-9EA4-868C17EDF637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4C1274F5-F8AF-44CD-8B1E-EDB26CB3A108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D78A848-0002-4EDA-9C86-36A365AB48C5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9014" y="75342"/>
            <a:ext cx="5825153" cy="720000"/>
          </a:xfrm>
        </p:spPr>
        <p:txBody>
          <a:bodyPr>
            <a:normAutofit fontScale="90000"/>
          </a:bodyPr>
          <a:lstStyle/>
          <a:p>
            <a:r>
              <a:rPr lang="de-DE" dirty="0"/>
              <a:t>Anforderungsanalyse: Funktionale und Nichtfunktionale Anforderungen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8096597" cy="433950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106273" y="3252482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</a:t>
            </a:r>
            <a:r>
              <a:rPr lang="de-DE" b="1" dirty="0">
                <a:solidFill>
                  <a:srgbClr val="C00000"/>
                </a:solidFill>
              </a:rPr>
              <a:t>Properties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102905" y="1910561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Ribbon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11313" y="3127791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Solution Explorer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10971" y="5646547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21757" y="2786969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Funktional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Eine automatisierte Anordnung der Geräte und deren Verbindungen </a:t>
            </a:r>
          </a:p>
          <a:p>
            <a:pPr lvl="1"/>
            <a:r>
              <a:rPr lang="de-DE" dirty="0"/>
              <a:t>Jede Topologie muss separat in einem Fenster dargestellt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Basisfunktionen müssen bereitgestellt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</a:t>
            </a:r>
          </a:p>
          <a:p>
            <a:pPr lvl="1"/>
            <a:r>
              <a:rPr lang="de-DE" dirty="0"/>
              <a:t>Integrierbar in Communication Studio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Dokumentation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45BB4D5-7D70-4503-80AF-06580139DBA4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Anforderungsanalyse: Funktionale &amp; Nichtfunktionale 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783FC80-3F2A-4406-9D6C-042A0BA9D66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b="1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1143000" lvl="1"/>
            <a:r>
              <a:rPr lang="de-DE" dirty="0"/>
              <a:t>Komponente</a:t>
            </a:r>
          </a:p>
          <a:p>
            <a:pPr marL="1143000" lvl="1"/>
            <a:r>
              <a:rPr lang="de-DE" dirty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</a:t>
            </a:r>
          </a:p>
          <a:p>
            <a:pPr marL="1143000" lvl="1"/>
            <a:r>
              <a:rPr lang="de-DE" dirty="0"/>
              <a:t>Entwurfsmuster</a:t>
            </a:r>
          </a:p>
          <a:p>
            <a:pPr marL="1143000" lvl="1"/>
            <a:r>
              <a:rPr lang="de-DE" dirty="0"/>
              <a:t>Programmiersprache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</a:t>
            </a:r>
          </a:p>
          <a:p>
            <a:pPr marL="1143000" lvl="1"/>
            <a:r>
              <a:rPr lang="de-DE" dirty="0"/>
              <a:t>Lernkurve</a:t>
            </a:r>
          </a:p>
          <a:p>
            <a:pPr marL="1143000" lvl="1"/>
            <a:r>
              <a:rPr lang="de-DE" dirty="0"/>
              <a:t>Preis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2B1F417-6FBD-4650-899F-4549AAACE2EC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9CBC02D-3FF8-4D13-8A9B-585E3FDD196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GoJS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BB42F431-12E1-4DD5-8968-E067C5D1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2864877-F061-471A-9107-38CDD14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D0C585-47D3-44AB-BEEB-4149F9AF8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36EADBF-95FE-4AE7-82C3-92DD14506003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GoJS</a:t>
            </a:r>
            <a:endParaRPr lang="de-DE" b="1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5E9EED50-8FEB-4512-A27C-D96A1240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2D18C5-3CDE-4F9C-9B94-C30232EE1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63A3B7-FC13-4040-B03E-29D9E6340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067185B-5C57-409F-8B88-E3D854C91534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299AFBD-DF7C-4151-8A0A-C2D84BA4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928404"/>
            <a:ext cx="1247775" cy="1009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81F6086-F84C-4AE9-8975-D33FD2C9F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25" y="4885541"/>
            <a:ext cx="1095375" cy="10953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A209EB-8F8C-40CE-A10F-75F2A256A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779" y="4910733"/>
            <a:ext cx="131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FF32D5F-8198-4D6B-81C8-A28D30F3AEEE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D65EAED-4A72-4F26-84B3-35B8EB0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79" y="4957648"/>
            <a:ext cx="1314450" cy="12382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F97E1E4-4B07-47D7-99BF-C778A04B6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76" y="5071948"/>
            <a:ext cx="1247775" cy="1009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5897861-F4D6-4F22-8258-847C92F6C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725" y="4986223"/>
            <a:ext cx="10953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b="1" dirty="0"/>
              <a:t>Konzepte der </a:t>
            </a:r>
            <a:r>
              <a:rPr lang="de-DE" b="1" dirty="0" err="1"/>
              <a:t>Topology</a:t>
            </a:r>
            <a:r>
              <a:rPr lang="de-DE" b="1" dirty="0"/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A16F28A-F628-44F6-BE27-AC29D127D4A7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730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/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/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/>
              <a:t>Konzepte für die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/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EF3E923-C16A-40B9-906D-4702AEC00101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AF010600-ECB3-4287-BFCE-C133CC4FD21C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09" y="5086539"/>
            <a:ext cx="1619250" cy="12954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0" y="5430510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4" name="Gewinkelter Verbinder 27"/>
          <p:cNvCxnSpPr/>
          <p:nvPr/>
        </p:nvCxnSpPr>
        <p:spPr>
          <a:xfrm flipH="1" flipV="1">
            <a:off x="6876256" y="3947702"/>
            <a:ext cx="396081" cy="53593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478887" y="3947702"/>
            <a:ext cx="1181571" cy="56175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969834A-8981-4562-8902-579E899EA7AA}"/>
              </a:ext>
            </a:extLst>
          </p:cNvPr>
          <p:cNvSpPr/>
          <p:nvPr/>
        </p:nvSpPr>
        <p:spPr>
          <a:xfrm>
            <a:off x="6588224" y="3689667"/>
            <a:ext cx="906986" cy="265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30432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389934"/>
            <a:ext cx="1304925" cy="7620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Protokollneutrales Konzept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761817485"/>
              </p:ext>
            </p:extLst>
          </p:nvPr>
        </p:nvGraphicFramePr>
        <p:xfrm>
          <a:off x="1524000" y="1027416"/>
          <a:ext cx="6936432" cy="463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389934"/>
            <a:ext cx="1304925" cy="762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4389934"/>
            <a:ext cx="1304925" cy="762000"/>
          </a:xfrm>
          <a:prstGeom prst="rect">
            <a:avLst/>
          </a:prstGeom>
        </p:spPr>
      </p:pic>
      <p:sp>
        <p:nvSpPr>
          <p:cNvPr id="12" name="Pfeil nach rechts 11"/>
          <p:cNvSpPr/>
          <p:nvPr/>
        </p:nvSpPr>
        <p:spPr>
          <a:xfrm rot="17164707">
            <a:off x="1460160" y="3908356"/>
            <a:ext cx="591144" cy="384870"/>
          </a:xfrm>
          <a:prstGeom prst="rightArrow">
            <a:avLst>
              <a:gd name="adj1" fmla="val 643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5091348" y="2393069"/>
            <a:ext cx="258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Erstellt Modelle</a:t>
            </a:r>
          </a:p>
          <a:p>
            <a:r>
              <a:rPr lang="de-DE" sz="1200" dirty="0"/>
              <a:t>Beschreibt die Routine</a:t>
            </a:r>
            <a:endParaRPr lang="en-US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275856" y="2386519"/>
            <a:ext cx="13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Manipuliert Daten</a:t>
            </a:r>
          </a:p>
          <a:p>
            <a:r>
              <a:rPr lang="de-DE" sz="1200" dirty="0"/>
              <a:t>Meldet Fehler</a:t>
            </a:r>
            <a:endParaRPr lang="en-US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7092280" y="2393069"/>
            <a:ext cx="140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Interagiert mit dem Benutzer </a:t>
            </a:r>
            <a:endParaRPr lang="en-US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559996" y="2393069"/>
            <a:ext cx="131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Stellt die Daten bereit</a:t>
            </a:r>
            <a:endParaRPr lang="en-US" sz="1200" dirty="0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7E409053-07B4-4B35-907F-69E6EB81DEA3}"/>
              </a:ext>
            </a:extLst>
          </p:cNvPr>
          <p:cNvSpPr/>
          <p:nvPr/>
        </p:nvSpPr>
        <p:spPr>
          <a:xfrm rot="16200000">
            <a:off x="4594823" y="2599432"/>
            <a:ext cx="780042" cy="3206764"/>
          </a:xfrm>
          <a:prstGeom prst="leftBrace">
            <a:avLst>
              <a:gd name="adj1" fmla="val 8333"/>
              <a:gd name="adj2" fmla="val 52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0A8374D-3081-43D7-B2E2-81CE8243275B}"/>
              </a:ext>
            </a:extLst>
          </p:cNvPr>
          <p:cNvSpPr txBox="1"/>
          <p:nvPr/>
        </p:nvSpPr>
        <p:spPr>
          <a:xfrm>
            <a:off x="3693021" y="4736703"/>
            <a:ext cx="27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Topology</a:t>
            </a:r>
            <a:r>
              <a:rPr lang="de-DE" b="1" dirty="0"/>
              <a:t>-Editor-Server</a:t>
            </a:r>
          </a:p>
        </p:txBody>
      </p:sp>
    </p:spTree>
    <p:extLst>
      <p:ext uri="{BB962C8B-B14F-4D97-AF65-F5344CB8AC3E}">
        <p14:creationId xmlns:p14="http://schemas.microsoft.com/office/powerpoint/2010/main" val="39268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</a:t>
            </a:r>
            <a:r>
              <a:rPr lang="de-DE" dirty="0" err="1"/>
              <a:t>Topologiebeschreibung</a:t>
            </a:r>
            <a:r>
              <a:rPr lang="de-DE" dirty="0"/>
              <a:t> (JSON)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1FD529-79A4-422D-9216-C48300677F2D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429000"/>
            <a:ext cx="2209800" cy="150495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6372200" y="4221089"/>
            <a:ext cx="115212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CFIX_RE_...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4139952" y="2348880"/>
            <a:ext cx="2520280" cy="1872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347864" y="2132856"/>
            <a:ext cx="3384376" cy="2448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971600" y="2917584"/>
            <a:ext cx="5544616" cy="16489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5536" y="1700808"/>
            <a:ext cx="1728539" cy="4320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68CEC00-B388-44C9-BED2-57BA91674FDE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/>
              <a:t>Topology-Edito</a:t>
            </a:r>
            <a:r>
              <a:rPr lang="de-DE" dirty="0"/>
              <a:t>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76095" y="2714812"/>
            <a:ext cx="4392486" cy="207645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6444208" y="4797152"/>
            <a:ext cx="288032" cy="14401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6012160" y="2348880"/>
            <a:ext cx="648072" cy="288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5731623" y="2132856"/>
            <a:ext cx="1216641" cy="50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364088" y="2955582"/>
            <a:ext cx="1656184" cy="1450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627784" y="3284984"/>
            <a:ext cx="4104456" cy="1440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915816" y="2636912"/>
            <a:ext cx="3816424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5854939-2B7C-49B0-B46D-A3E4A10ECEA3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B47C6A7-4CB9-47BF-812A-FB221A81A7BE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4F4D7601-FB74-4E26-AA70-637322F90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2201"/>
              </p:ext>
            </p:extLst>
          </p:nvPr>
        </p:nvGraphicFramePr>
        <p:xfrm>
          <a:off x="395536" y="1079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3779432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Initialisiert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779432" y="516648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Lädt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225368" y="5166484"/>
            <a:ext cx="15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Gruppiert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1225368" y="5553236"/>
            <a:ext cx="17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Stellt</a:t>
            </a:r>
            <a:r>
              <a:rPr lang="en-US" dirty="0"/>
              <a:t> </a:t>
            </a:r>
            <a:r>
              <a:rPr lang="en-US" dirty="0" err="1"/>
              <a:t>bereit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779432" y="184482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Strukturiert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6375118" y="51664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Kapselt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375118" y="55637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Liefert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DFEBE8-6BCA-40A3-89A2-FFCEF06292FB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F400A6-E40D-4DB6-A24F-AFEB1A17EEB5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A87BE0B-A04B-4BD9-AD64-4DB39BF97343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15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E4D5FCA-7DF3-448C-839C-8922CAEBBDE7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3311736" y="6531244"/>
            <a:ext cx="2952328" cy="280015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71AB04-5E1D-4CE7-8D84-791F9CCDF4D8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46ACFD8-F003-4DB6-92FD-0D5193C55D1C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CC02A35-82F6-49ED-9C9C-23E8C7A55B9E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EDCE745F-A5C0-4EA6-89EF-1E0954C820E5}"/>
              </a:ext>
            </a:extLst>
          </p:cNvPr>
          <p:cNvSpPr txBox="1"/>
          <p:nvPr/>
        </p:nvSpPr>
        <p:spPr>
          <a:xfrm>
            <a:off x="539552" y="2708920"/>
            <a:ext cx="7187454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 einheitlicher Ansatz </a:t>
            </a:r>
          </a:p>
          <a:p>
            <a:pPr marL="457200" lvl="1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</a:t>
            </a:r>
          </a:p>
          <a:p>
            <a:pPr lvl="1"/>
            <a:r>
              <a:rPr lang="de-DE" dirty="0"/>
              <a:t>Prototypenentwicklung des Komponenten 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8651424-9108-4DBD-A731-7CB34E8712C2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 &amp; Zielsetzung</a:t>
            </a:r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4800"/>
            <a:ext cx="1280492" cy="648072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Nr.5</a:t>
            </a:r>
          </a:p>
        </p:txBody>
      </p:sp>
      <p:sp>
        <p:nvSpPr>
          <p:cNvPr id="42" name="Eine Ecke des Rechtecks abrunden 41"/>
          <p:cNvSpPr/>
          <p:nvPr/>
        </p:nvSpPr>
        <p:spPr>
          <a:xfrm>
            <a:off x="4960481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Nr.3</a:t>
            </a:r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00344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Nr.2</a:t>
            </a:r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Nr.4</a:t>
            </a:r>
          </a:p>
        </p:txBody>
      </p:sp>
      <p:sp>
        <p:nvSpPr>
          <p:cNvPr id="45" name="Eine Ecke des Rechtecks abrunden 44"/>
          <p:cNvSpPr/>
          <p:nvPr/>
        </p:nvSpPr>
        <p:spPr>
          <a:xfrm>
            <a:off x="92021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8796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416994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1963965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945761" y="401023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2980334" y="3510997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3924057" y="3980899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64836" y="39899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01516" y="3104038"/>
            <a:ext cx="997" cy="1100655"/>
          </a:xfrm>
          <a:prstGeom prst="bentConnector3">
            <a:avLst>
              <a:gd name="adj1" fmla="val 2302878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cxnSpLocks/>
            <a:stCxn id="45" idx="2"/>
            <a:endCxn id="48" idx="1"/>
          </p:cNvCxnSpPr>
          <p:nvPr/>
        </p:nvCxnSpPr>
        <p:spPr>
          <a:xfrm rot="16200000" flipH="1">
            <a:off x="1266531" y="3379564"/>
            <a:ext cx="423130" cy="97173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77256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914770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11533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5970030" y="35103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50562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4557532" y="3083113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2251" y="3506417"/>
            <a:ext cx="29332" cy="978296"/>
          </a:xfrm>
          <a:prstGeom prst="bentConnector3">
            <a:avLst>
              <a:gd name="adj1" fmla="val 87935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DC0D4F6-6853-495D-8DF2-AF01A31A60AE}"/>
              </a:ext>
            </a:extLst>
          </p:cNvPr>
          <p:cNvSpPr txBox="1"/>
          <p:nvPr/>
        </p:nvSpPr>
        <p:spPr>
          <a:xfrm>
            <a:off x="843584" y="2994170"/>
            <a:ext cx="12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Gerät Nr.1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5B187A5-6279-4466-8E84-E3816BB626FD}"/>
              </a:ext>
            </a:extLst>
          </p:cNvPr>
          <p:cNvSpPr/>
          <p:nvPr/>
        </p:nvSpPr>
        <p:spPr>
          <a:xfrm>
            <a:off x="755576" y="2636912"/>
            <a:ext cx="5760640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ine Ecke des Rechtecks abrunden 41">
            <a:extLst>
              <a:ext uri="{FF2B5EF4-FFF2-40B4-BE49-F238E27FC236}">
                <a16:creationId xmlns:a16="http://schemas.microsoft.com/office/drawing/2014/main" id="{F22C0C5E-8A41-4F7A-B5BC-54AE201082DD}"/>
              </a:ext>
            </a:extLst>
          </p:cNvPr>
          <p:cNvSpPr/>
          <p:nvPr/>
        </p:nvSpPr>
        <p:spPr>
          <a:xfrm>
            <a:off x="6924834" y="2868746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Nr.6</a:t>
            </a:r>
          </a:p>
        </p:txBody>
      </p:sp>
      <p:sp>
        <p:nvSpPr>
          <p:cNvPr id="35" name="Eine Ecke des Rechtecks abrunden 58">
            <a:extLst>
              <a:ext uri="{FF2B5EF4-FFF2-40B4-BE49-F238E27FC236}">
                <a16:creationId xmlns:a16="http://schemas.microsoft.com/office/drawing/2014/main" id="{F6FD6520-25D4-4D1D-8867-92643F442F13}"/>
              </a:ext>
            </a:extLst>
          </p:cNvPr>
          <p:cNvSpPr/>
          <p:nvPr/>
        </p:nvSpPr>
        <p:spPr>
          <a:xfrm>
            <a:off x="7112868" y="353277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6" name="Eine Ecke des Rechtecks abrunden 58">
            <a:extLst>
              <a:ext uri="{FF2B5EF4-FFF2-40B4-BE49-F238E27FC236}">
                <a16:creationId xmlns:a16="http://schemas.microsoft.com/office/drawing/2014/main" id="{EE2A01FD-969A-4ED5-8BF1-20D925CA3CA9}"/>
              </a:ext>
            </a:extLst>
          </p:cNvPr>
          <p:cNvSpPr/>
          <p:nvPr/>
        </p:nvSpPr>
        <p:spPr>
          <a:xfrm>
            <a:off x="7897471" y="351635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7" name="Gerader Verbinder 38">
            <a:extLst>
              <a:ext uri="{FF2B5EF4-FFF2-40B4-BE49-F238E27FC236}">
                <a16:creationId xmlns:a16="http://schemas.microsoft.com/office/drawing/2014/main" id="{F6E6CB3F-5B36-45D3-97C1-6F155B5A0A65}"/>
              </a:ext>
            </a:extLst>
          </p:cNvPr>
          <p:cNvCxnSpPr/>
          <p:nvPr/>
        </p:nvCxnSpPr>
        <p:spPr>
          <a:xfrm rot="16200000" flipH="1">
            <a:off x="6628198" y="3100887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33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998E8A4-C8EA-4DC6-A9EC-8D84B645FE8A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dirty="0"/>
              <a:t>Feldbus / Echtzeit-Ethernet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Topologie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Controller / Master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Device / Slave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Gateway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769008C-D780-4E4F-B8CF-7AB45263DA7A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Topologie: Begriffserklärung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93344D-ADCC-41D3-8C2E-F9D0520F9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40527"/>
            <a:ext cx="1152686" cy="847843"/>
          </a:xfrm>
          <a:prstGeom prst="rect">
            <a:avLst/>
          </a:prstGeom>
        </p:spPr>
      </p:pic>
      <p:pic>
        <p:nvPicPr>
          <p:cNvPr id="8" name="Inhaltsplatzhalter 19">
            <a:extLst>
              <a:ext uri="{FF2B5EF4-FFF2-40B4-BE49-F238E27FC236}">
                <a16:creationId xmlns:a16="http://schemas.microsoft.com/office/drawing/2014/main" id="{7838AC9D-093A-44C7-853D-CD18D227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20" y="2426244"/>
            <a:ext cx="1590897" cy="9431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A8A4FB-BA58-476F-BDFF-00375A42D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4144">
            <a:off x="3239078" y="3566875"/>
            <a:ext cx="619211" cy="47631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F8C290B-2054-425E-BF84-75A0BF09C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7297" y="3046668"/>
            <a:ext cx="1164661" cy="16929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9A4792-A9B2-457E-BAFF-376230F24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028" y="3898695"/>
            <a:ext cx="1296144" cy="11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2ED425C-C877-4C31-9F63-557BCC10A716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Ring-Topologie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Redundant</a:t>
            </a:r>
          </a:p>
          <a:p>
            <a:pPr lvl="2"/>
            <a:r>
              <a:rPr lang="de-DE" dirty="0"/>
              <a:t>Kein Verstärker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Verkabelungsaufwand</a:t>
            </a:r>
          </a:p>
          <a:p>
            <a:pPr lvl="2"/>
            <a:r>
              <a:rPr lang="de-DE" dirty="0"/>
              <a:t>Latenz wächst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5B3BF2C-FA7B-44F9-B240-F706DE93F676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b="1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Ausblick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EA42B9-50E9-4FA7-B9B8-35E6EB7F0723}" type="datetime1">
              <a:rPr lang="de-DE" smtClean="0"/>
              <a:t>23.08.2018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2525</Words>
  <Application>Microsoft Office PowerPoint</Application>
  <PresentationFormat>Bildschirmpräsentation (4:3)</PresentationFormat>
  <Paragraphs>501</Paragraphs>
  <Slides>31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Alwyn New Lt</vt:lpstr>
      <vt:lpstr>Alwyn New Rg</vt:lpstr>
      <vt:lpstr>Arial</vt:lpstr>
      <vt:lpstr>Calibri</vt:lpstr>
      <vt:lpstr>Verdana</vt:lpstr>
      <vt:lpstr>Wingdings</vt:lpstr>
      <vt:lpstr>Larissa</vt:lpstr>
      <vt:lpstr>PowerPoint-Präsentation</vt:lpstr>
      <vt:lpstr>Agenda</vt:lpstr>
      <vt:lpstr>Agenda</vt:lpstr>
      <vt:lpstr>Einleitung: Motivation &amp; Zielsetzung</vt:lpstr>
      <vt:lpstr>Agenda</vt:lpstr>
      <vt:lpstr>Grundlage der Topologie: Begriffserklärung</vt:lpstr>
      <vt:lpstr>Grundlage der Topologie: Topologie-Muster </vt:lpstr>
      <vt:lpstr>Grundlage der Topologie: Topologie-Muster </vt:lpstr>
      <vt:lpstr>Agenda</vt:lpstr>
      <vt:lpstr>Anforderungsanalyse: Funktionale und Nichtfunktionale Anforderungen </vt:lpstr>
      <vt:lpstr>Anforderungsanalyse: Funktionale &amp; 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der Topology-Editor: Schnittstellen zwischen Komponenten</vt:lpstr>
      <vt:lpstr>Konzepte der Topology-Editor: Schnittstellen zwischen Komponenten</vt:lpstr>
      <vt:lpstr>Konzepte der Topology-Editor: Protokollneutrales Konzept</vt:lpstr>
      <vt:lpstr>Konzepte der Topology-Editor: Datenaustauschformat</vt:lpstr>
      <vt:lpstr>Konzepte für den Topology-Edito: Datenaustauschformat</vt:lpstr>
      <vt:lpstr>Agenda</vt:lpstr>
      <vt:lpstr>Prototypenimplementierung </vt:lpstr>
      <vt:lpstr>Prototypenimplementierung </vt:lpstr>
      <vt:lpstr>Prototypenimplementierung </vt:lpstr>
      <vt:lpstr>Agenda</vt:lpstr>
      <vt:lpstr>Ausblick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227</cp:revision>
  <dcterms:created xsi:type="dcterms:W3CDTF">2018-07-14T09:58:06Z</dcterms:created>
  <dcterms:modified xsi:type="dcterms:W3CDTF">2018-08-23T12:36:38Z</dcterms:modified>
</cp:coreProperties>
</file>