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76" r:id="rId20"/>
    <p:sldId id="277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0846" autoAdjust="0"/>
  </p:normalViewPr>
  <p:slideViewPr>
    <p:cSldViewPr showGuides="1">
      <p:cViewPr varScale="1">
        <p:scale>
          <a:sx n="93" d="100"/>
          <a:sy n="93" d="100"/>
        </p:scale>
        <p:origin x="17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06.08.2018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</a:t>
            </a:r>
            <a:r>
              <a:rPr lang="de-DE" dirty="0" err="1"/>
              <a:t>engeneri</a:t>
            </a:r>
            <a:r>
              <a:rPr lang="de-DE" dirty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um ein </a:t>
            </a:r>
            <a:r>
              <a:rPr lang="de-DE" dirty="0" err="1" smtClean="0"/>
              <a:t>netzwerk</a:t>
            </a:r>
            <a:r>
              <a:rPr lang="de-DE" dirty="0" smtClean="0"/>
              <a:t> zu planen oder projektieren. Mit 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kaann</a:t>
            </a:r>
            <a:r>
              <a:rPr lang="de-DE" baseline="0" dirty="0" smtClean="0"/>
              <a:t> man </a:t>
            </a:r>
            <a:r>
              <a:rPr lang="de-DE" dirty="0" smtClean="0"/>
              <a:t>Geräte  </a:t>
            </a:r>
            <a:r>
              <a:rPr lang="de-DE" dirty="0" err="1" smtClean="0"/>
              <a:t>Konfi</a:t>
            </a:r>
            <a:r>
              <a:rPr lang="de-DE" dirty="0" smtClean="0"/>
              <a:t>,</a:t>
            </a:r>
            <a:r>
              <a:rPr lang="de-DE" baseline="0" dirty="0" smtClean="0"/>
              <a:t> parametrieren.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Auf der Linke Seite. 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Workspage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-UI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gehosted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Wie Laden, Speichern, Importieren</a:t>
            </a:r>
            <a:r>
              <a:rPr lang="de-DE" baseline="0" dirty="0"/>
              <a:t> und </a:t>
            </a:r>
            <a:r>
              <a:rPr lang="de-DE" baseline="0" dirty="0" smtClean="0"/>
              <a:t>Exportieren</a:t>
            </a:r>
          </a:p>
          <a:p>
            <a:r>
              <a:rPr lang="de-DE" baseline="0" dirty="0" smtClean="0"/>
              <a:t>-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 smtClean="0"/>
              <a:t>--Hier zum einer Seite soll die </a:t>
            </a:r>
            <a:r>
              <a:rPr lang="de-DE" dirty="0" err="1" smtClean="0"/>
              <a:t>Kom</a:t>
            </a:r>
            <a:r>
              <a:rPr lang="de-DE" dirty="0" smtClean="0"/>
              <a:t> </a:t>
            </a:r>
            <a:r>
              <a:rPr lang="de-DE" dirty="0" err="1" smtClean="0"/>
              <a:t>zwisc</a:t>
            </a:r>
            <a:r>
              <a:rPr lang="de-DE" dirty="0" smtClean="0"/>
              <a:t>. Komponenten sichergestellt werden. Und andere Seite soll Interface zu Datendank bereitgestellt werden.</a:t>
            </a:r>
          </a:p>
          <a:p>
            <a:r>
              <a:rPr lang="de-DE" dirty="0" smtClean="0"/>
              <a:t>-- hier kommt in Einsatz welche Programmiersprache wurde unterstützt ,</a:t>
            </a:r>
            <a:r>
              <a:rPr lang="de-DE" dirty="0" err="1" smtClean="0"/>
              <a:t>Typescript</a:t>
            </a:r>
            <a:r>
              <a:rPr lang="de-DE" dirty="0" smtClean="0"/>
              <a:t> und </a:t>
            </a:r>
            <a:r>
              <a:rPr lang="de-DE" dirty="0" err="1" smtClean="0"/>
              <a:t>Javascript</a:t>
            </a:r>
            <a:r>
              <a:rPr lang="de-DE" dirty="0" smtClean="0"/>
              <a:t> sind denkbar.</a:t>
            </a:r>
          </a:p>
          <a:p>
            <a:r>
              <a:rPr lang="de-DE" dirty="0" smtClean="0"/>
              <a:t>-- Diese Kategorie bezieht  sich auf die Lernkurve und alle finanzielle Ausgaben , die für die Nutzung der Frameworks entstehen.</a:t>
            </a:r>
          </a:p>
          <a:p>
            <a:r>
              <a:rPr lang="de-DE" dirty="0" smtClean="0"/>
              <a:t>-- Das Konzept für Zeichnung und Behandlung</a:t>
            </a:r>
            <a:r>
              <a:rPr lang="de-DE" baseline="0" dirty="0" smtClean="0"/>
              <a:t> der Grundelemente wie Linien, Polygone ist relativ einfach und userfreundlich…</a:t>
            </a:r>
          </a:p>
          <a:p>
            <a:r>
              <a:rPr lang="de-DE" baseline="0" dirty="0" smtClean="0"/>
              <a:t>-- Ang nutzt die DI-Pattern was die Wartbarkeit der Applikation erleichtern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Datenhandhabungskonzept für die TE. Die beide gerundeten Rechtecke repräsentieren die feldbusspezifische Geräten. TE besteht aus 2 Hauptkomponenten: TES und TEC  -Server umfasst die Kernfunktionen wie das Parsen der protokollneutralen Gerät-Informationen, erstellt, aktualisiert und löscht eine Topologie-Modell für die gesparten Informationen. Darüber hinaus  bietet einen Mechanismus für Laden&amp; Speicher von Daten und Fehlerbehandlungen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Datenübertragung geschehen</a:t>
            </a:r>
            <a:r>
              <a:rPr lang="de-DE" baseline="0" dirty="0"/>
              <a:t> über JSON-Format.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1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 smtClean="0"/>
              <a:t>Erstens</a:t>
            </a:r>
            <a:r>
              <a:rPr lang="de-DE" dirty="0" smtClean="0"/>
              <a:t> </a:t>
            </a:r>
            <a:r>
              <a:rPr lang="de-DE" dirty="0"/>
              <a:t>[spreche ich über die Einleitung warum eine grafische Komponente entstehen soll, welche Zeile im erreicht werden sollen</a:t>
            </a:r>
            <a:r>
              <a:rPr lang="de-DE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zweitens</a:t>
            </a:r>
            <a:r>
              <a:rPr lang="de-DE" dirty="0" smtClean="0"/>
              <a:t> </a:t>
            </a:r>
            <a:r>
              <a:rPr lang="de-DE" dirty="0"/>
              <a:t>[wird über die Grundlage der Topologie </a:t>
            </a:r>
            <a:r>
              <a:rPr lang="de-DE" dirty="0" smtClean="0"/>
              <a:t>eingegangen … welche Topologie-Muster in </a:t>
            </a:r>
            <a:r>
              <a:rPr lang="de-DE" dirty="0" err="1" smtClean="0"/>
              <a:t>Komuni</a:t>
            </a:r>
            <a:r>
              <a:rPr lang="de-DE" dirty="0" smtClean="0"/>
              <a:t>-Netzwerk</a:t>
            </a:r>
            <a:r>
              <a:rPr lang="de-DE" baseline="0" dirty="0" smtClean="0"/>
              <a:t> häufig angewendet werden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drittens</a:t>
            </a:r>
            <a:r>
              <a:rPr lang="de-DE" dirty="0" smtClean="0"/>
              <a:t> </a:t>
            </a:r>
            <a:r>
              <a:rPr lang="de-DE" dirty="0"/>
              <a:t>[spreche ich ausführlich über die 3 Ergebnisse, die in Laufe der MA herausgegeben wurden]. </a:t>
            </a:r>
            <a:r>
              <a:rPr lang="de-DE" dirty="0" smtClean="0"/>
              <a:t>1) welche Technologie verwendet wurden 2) wie das </a:t>
            </a:r>
            <a:r>
              <a:rPr lang="de-DE" dirty="0" err="1" smtClean="0"/>
              <a:t>Plugin</a:t>
            </a:r>
            <a:r>
              <a:rPr lang="de-DE" dirty="0" smtClean="0"/>
              <a:t> konzipiert wurde</a:t>
            </a:r>
            <a:r>
              <a:rPr lang="de-DE" baseline="0" dirty="0" smtClean="0"/>
              <a:t> 3) das dritte Ergebnis repräsentiert ein vereinfachtes Versuchsmodell der geplanten </a:t>
            </a:r>
            <a:r>
              <a:rPr lang="de-DE" dirty="0" smtClean="0"/>
              <a:t>grafischen Komponenten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Zum </a:t>
            </a:r>
            <a:r>
              <a:rPr lang="de-DE" b="1" dirty="0"/>
              <a:t>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564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Es handelt sich um ein Key-Value-Paare. Der erste Schlüssel systemtag…</a:t>
            </a:r>
          </a:p>
          <a:p>
            <a:r>
              <a:rPr lang="de-DE" baseline="0" dirty="0"/>
              <a:t>- 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Mit </a:t>
            </a:r>
            <a:r>
              <a:rPr lang="de-DE" baseline="0" dirty="0" err="1"/>
              <a:t>deviceList-key</a:t>
            </a:r>
            <a:r>
              <a:rPr lang="de-DE" baseline="0" dirty="0"/>
              <a:t> listet sie eine Liste der restliche Geräten.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Jason Format beschreibt die liste der Verbindung in Netz. </a:t>
            </a:r>
            <a:r>
              <a:rPr lang="de-DE" dirty="0" err="1"/>
              <a:t>From</a:t>
            </a:r>
            <a:r>
              <a:rPr lang="de-DE" dirty="0"/>
              <a:t> und </a:t>
            </a:r>
            <a:r>
              <a:rPr lang="de-DE" dirty="0" err="1"/>
              <a:t>to</a:t>
            </a:r>
            <a:r>
              <a:rPr lang="de-DE" dirty="0"/>
              <a:t> sind die systemtag der Quelle </a:t>
            </a:r>
            <a:r>
              <a:rPr lang="de-DE" dirty="0" err="1"/>
              <a:t>nd</a:t>
            </a:r>
            <a:r>
              <a:rPr lang="de-DE" dirty="0"/>
              <a:t> Ziel-Geräts. 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</a:t>
            </a:r>
            <a:r>
              <a:rPr lang="de-DE" dirty="0" err="1"/>
              <a:t>Verbindun</a:t>
            </a:r>
            <a:r>
              <a:rPr lang="de-DE" dirty="0"/>
              <a:t>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Verbalisieren..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Nun</a:t>
            </a:r>
            <a:r>
              <a:rPr lang="de-DE" baseline="0" dirty="0" smtClean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Topologie-Muster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…</a:t>
            </a:r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wird </a:t>
            </a:r>
            <a:r>
              <a:rPr lang="de-DE" baseline="0" dirty="0" err="1" smtClean="0"/>
              <a:t>hauptsätzlich</a:t>
            </a:r>
            <a:r>
              <a:rPr lang="de-DE" baseline="0" dirty="0" smtClean="0"/>
              <a:t> über  die verschiedenen Topologie-Muster,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Infrastrukturgerät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 der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mindestens 2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Prokotollen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 smtClean="0"/>
              <a:t>ein </a:t>
            </a:r>
            <a:r>
              <a:rPr lang="de-DE" dirty="0"/>
              <a:t>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höherer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…,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Der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der Topologie(die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maximale direkte Entfernung, die zwischen zwei Stationen besteht) ist relativ hoch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ist</a:t>
            </a:r>
            <a:r>
              <a:rPr lang="de-DE" baseline="0" dirty="0" smtClean="0"/>
              <a:t> die Analyse der Anforderung gesprochen.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8C82-F8E6-409C-A676-C60AAC2DF97E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CD6C-0E6F-4ABB-ADE4-8B8CA0893236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D1F3-9BDC-4C2A-AADC-0D1455A8CA1D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5346-7D0D-4BB2-B12E-431360D2B8E0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7D868-5813-46E7-8C6D-DB464A27969A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9603-8392-42ED-9FD2-89EB8695C0BE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B3107-3D3F-4777-9207-6551F81EC093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D328-0EA9-47BD-9F0C-9374A81B247B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F439ECE-A22E-48D2-B1A2-A5BDB43AF362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41CB7C7-BA97-40EB-9100-3D699B3BA24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 smtClean="0"/>
              <a:t>Anforderungen&amp;Nichtfunktionale</a:t>
            </a:r>
            <a:r>
              <a:rPr lang="de-DE" dirty="0" smtClean="0"/>
              <a:t> </a:t>
            </a:r>
            <a:r>
              <a:rPr lang="de-DE" dirty="0"/>
              <a:t>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DF823F-D510-4591-A7B4-BC9AD460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54132"/>
            <a:ext cx="7776863" cy="41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soll das Softwareprodukt  tun?</a:t>
            </a:r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Nichtfunktionale Anforderungen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E6E1870-06B1-4C27-87D8-FFFE4B51458A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 smtClean="0">
                <a:solidFill>
                  <a:schemeClr val="tx2"/>
                </a:solidFill>
              </a:rPr>
              <a:t>Evaluation </a:t>
            </a:r>
            <a:r>
              <a:rPr lang="de-DE" b="1" dirty="0">
                <a:solidFill>
                  <a:schemeClr val="tx2"/>
                </a:solidFill>
              </a:rPr>
              <a:t>der </a:t>
            </a:r>
            <a:r>
              <a:rPr lang="de-DE" b="1" dirty="0" smtClean="0">
                <a:solidFill>
                  <a:schemeClr val="tx2"/>
                </a:solidFill>
              </a:rPr>
              <a:t>JavaScript-Frameworks</a:t>
            </a:r>
            <a:endParaRPr lang="de-DE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				</a:t>
            </a:r>
            <a:r>
              <a:rPr lang="de-DE" b="1" dirty="0" smtClean="0"/>
              <a:t>Kriterien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  <a:endParaRPr lang="de-DE" dirty="0" smtClean="0"/>
          </a:p>
          <a:p>
            <a:pPr marL="1143000" lvl="1"/>
            <a:r>
              <a:rPr lang="de-DE" dirty="0" smtClean="0"/>
              <a:t>Komponente</a:t>
            </a:r>
          </a:p>
          <a:p>
            <a:pPr marL="1143000" lvl="1"/>
            <a:r>
              <a:rPr lang="de-DE" dirty="0" smtClean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Programmierkonzept</a:t>
            </a:r>
          </a:p>
          <a:p>
            <a:pPr marL="1143000" lvl="1"/>
            <a:r>
              <a:rPr lang="de-DE" dirty="0" smtClean="0"/>
              <a:t>Programmiersprache</a:t>
            </a:r>
          </a:p>
          <a:p>
            <a:pPr marL="1143000" lvl="1"/>
            <a:r>
              <a:rPr lang="de-DE" dirty="0" smtClean="0"/>
              <a:t>Entwurf-Muster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</a:t>
            </a:r>
            <a:r>
              <a:rPr lang="de-DE" dirty="0" smtClean="0"/>
              <a:t>Kosten</a:t>
            </a:r>
          </a:p>
          <a:p>
            <a:pPr marL="1143000" lvl="1"/>
            <a:r>
              <a:rPr lang="de-DE" dirty="0" smtClean="0"/>
              <a:t>Lernkurve</a:t>
            </a:r>
          </a:p>
          <a:p>
            <a:pPr marL="1143000" lvl="1"/>
            <a:r>
              <a:rPr lang="de-DE" dirty="0" smtClean="0"/>
              <a:t>Preis 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 smtClean="0"/>
              <a:t>Grafische Darstellung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KendoUI</a:t>
            </a:r>
            <a:endParaRPr lang="de-DE" dirty="0" smtClean="0"/>
          </a:p>
          <a:p>
            <a:pPr algn="ctr"/>
            <a:r>
              <a:rPr lang="de-DE" dirty="0" smtClean="0"/>
              <a:t>Firma </a:t>
            </a:r>
            <a:r>
              <a:rPr lang="de-DE" dirty="0" err="1" smtClean="0"/>
              <a:t>Telerik</a:t>
            </a:r>
            <a:endParaRPr lang="de-DE" dirty="0" smtClean="0"/>
          </a:p>
          <a:p>
            <a:pPr algn="ctr"/>
            <a:r>
              <a:rPr lang="de-DE" dirty="0"/>
              <a:t>Progress Software Corporation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SAPUI5</a:t>
            </a:r>
          </a:p>
          <a:p>
            <a:pPr algn="ctr"/>
            <a:r>
              <a:rPr lang="de-DE" dirty="0" smtClean="0"/>
              <a:t>Firma SAP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GoJS</a:t>
            </a:r>
            <a:endParaRPr lang="de-DE" dirty="0" smtClean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</a:t>
            </a:r>
            <a:r>
              <a:rPr lang="de-DE" dirty="0" smtClean="0"/>
              <a:t>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 smtClean="0"/>
              <a:t>Grafische Darstellung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KendoUI</a:t>
            </a:r>
            <a:endParaRPr lang="de-DE" dirty="0" smtClean="0"/>
          </a:p>
          <a:p>
            <a:pPr algn="ctr"/>
            <a:r>
              <a:rPr lang="de-DE" dirty="0" smtClean="0"/>
              <a:t>Firma </a:t>
            </a:r>
            <a:r>
              <a:rPr lang="de-DE" dirty="0" err="1" smtClean="0"/>
              <a:t>Telerik</a:t>
            </a:r>
            <a:endParaRPr lang="de-DE" dirty="0" smtClean="0"/>
          </a:p>
          <a:p>
            <a:pPr algn="ctr"/>
            <a:r>
              <a:rPr lang="de-DE" dirty="0"/>
              <a:t>Progress Software Corporation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SAPUI5</a:t>
            </a:r>
          </a:p>
          <a:p>
            <a:pPr algn="ctr"/>
            <a:r>
              <a:rPr lang="de-DE" dirty="0" smtClean="0"/>
              <a:t>Firma SAP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GoJS</a:t>
            </a:r>
            <a:endParaRPr lang="de-DE" b="1" dirty="0" smtClean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</a:t>
            </a:r>
            <a:r>
              <a:rPr lang="de-DE" dirty="0" smtClean="0"/>
              <a:t>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 smtClean="0"/>
          </a:p>
          <a:p>
            <a:pPr algn="ctr"/>
            <a:r>
              <a:rPr lang="de-DE" dirty="0" smtClean="0"/>
              <a:t>Evan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React</a:t>
            </a:r>
            <a:endParaRPr lang="de-DE" dirty="0" smtClean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 smtClean="0"/>
          </a:p>
          <a:p>
            <a:pPr algn="ctr"/>
            <a:r>
              <a:rPr lang="de-DE" dirty="0" smtClean="0"/>
              <a:t>Evan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React</a:t>
            </a:r>
            <a:endParaRPr lang="de-DE" dirty="0" smtClean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 smtClean="0"/>
              <a:t>Topology</a:t>
            </a:r>
            <a:r>
              <a:rPr lang="de-DE" b="1" dirty="0" smtClean="0"/>
              <a:t>-Editor</a:t>
            </a:r>
            <a:endParaRPr lang="de-DE" b="1" dirty="0"/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853E3AF-C3D4-4592-BBD5-C21F7F3052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1560" y="1340768"/>
            <a:ext cx="8064896" cy="44644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F76DBE-ADB9-4500-A2AE-C324178180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1352BCB-0184-4C0C-82E0-72D8A8DEF43D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CDB18-9C43-4D01-851D-2691C43B0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57EB03-44BD-42A3-8F67-6862284A3A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BDF2CB-7B1C-4AD1-AAA1-423956C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grundlegende Konzepte </a:t>
            </a:r>
          </a:p>
        </p:txBody>
      </p:sp>
    </p:spTree>
    <p:extLst>
      <p:ext uri="{BB962C8B-B14F-4D97-AF65-F5344CB8AC3E}">
        <p14:creationId xmlns:p14="http://schemas.microsoft.com/office/powerpoint/2010/main" val="38174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Grundlage </a:t>
            </a:r>
            <a:r>
              <a:rPr lang="de-DE" dirty="0"/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Anforderungsanalyse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Evaluation </a:t>
            </a:r>
            <a:r>
              <a:rPr lang="de-DE" dirty="0"/>
              <a:t>der </a:t>
            </a:r>
            <a:r>
              <a:rPr lang="de-DE" dirty="0" smtClean="0"/>
              <a:t>JavaScript-Frameworks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</a:t>
            </a:r>
            <a:r>
              <a:rPr lang="de-DE" dirty="0" smtClean="0"/>
              <a:t>Implementierung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9C29CCF-9210-44B1-B66C-C81C0D35F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0816" y="1484784"/>
            <a:ext cx="7560840" cy="338437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Schnittstellen zwischen Komponenten</a:t>
            </a:r>
          </a:p>
        </p:txBody>
      </p:sp>
    </p:spTree>
    <p:extLst>
      <p:ext uri="{BB962C8B-B14F-4D97-AF65-F5344CB8AC3E}">
        <p14:creationId xmlns:p14="http://schemas.microsoft.com/office/powerpoint/2010/main" val="37224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C597DD3-C657-4292-BDD8-A59C5130682A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F72E200-8F70-4F98-A0B0-628E642DCF78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</a:t>
            </a:r>
            <a:r>
              <a:rPr lang="de-DE" b="1" dirty="0" smtClean="0">
                <a:solidFill>
                  <a:schemeClr val="tx2"/>
                </a:solidFill>
              </a:rPr>
              <a:t>Implementierung</a:t>
            </a:r>
            <a:endParaRPr lang="de-DE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58F247C-525F-4BEF-9811-6F7F41DCA069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58BD6A-2C19-4EFB-A2CE-212AA1897748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5F8C8F1-3024-4FA0-9BCE-52168EDEC483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F2FF29D-AB2E-4E17-B0E6-4D1260BEEACD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66E553E-65BB-48F9-9E2F-EE8FD8BA0C4F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6749AD7-FB61-4E09-8DD2-0A832C50C4EE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Zielsetzung</a:t>
            </a:r>
            <a:endParaRPr lang="de-DE" dirty="0"/>
          </a:p>
          <a:p>
            <a:pPr lvl="1"/>
            <a:r>
              <a:rPr lang="de-DE" dirty="0"/>
              <a:t>Konzept und Design einer </a:t>
            </a:r>
            <a:r>
              <a:rPr lang="de-DE" dirty="0" err="1" smtClean="0"/>
              <a:t>Topology</a:t>
            </a:r>
            <a:r>
              <a:rPr lang="de-DE" dirty="0" smtClean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		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E8E411C-3C5A-4240-AC7B-5D4C805394ED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Einleitung: </a:t>
            </a:r>
            <a:r>
              <a:rPr lang="de-DE" dirty="0" err="1" smtClean="0"/>
              <a:t>Motivation&amp;Zielsetzung</a:t>
            </a:r>
            <a:endParaRPr lang="de-DE" dirty="0"/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ine Ecke des Rechtecks abrunden 41"/>
          <p:cNvSpPr/>
          <p:nvPr/>
        </p:nvSpPr>
        <p:spPr>
          <a:xfrm>
            <a:off x="5177572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44141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ine Ecke des Rechtecks abrunden 44"/>
          <p:cNvSpPr/>
          <p:nvPr/>
        </p:nvSpPr>
        <p:spPr>
          <a:xfrm>
            <a:off x="1059607" y="350100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751870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397632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2052067" y="400961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826633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3167251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4030221" y="398689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04787" y="397818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31568" y="2931643"/>
            <a:ext cx="12700" cy="141538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stCxn id="45" idx="2"/>
            <a:endCxn id="48" idx="1"/>
          </p:cNvCxnSpPr>
          <p:nvPr/>
        </p:nvCxnSpPr>
        <p:spPr>
          <a:xfrm rot="16200000" flipH="1">
            <a:off x="1373507" y="3402984"/>
            <a:ext cx="436668" cy="92045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27765" y="351592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886205" y="350181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04238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6012377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6288850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1349" y="3394184"/>
            <a:ext cx="18173" cy="1203588"/>
          </a:xfrm>
          <a:prstGeom prst="bentConnector3">
            <a:avLst>
              <a:gd name="adj1" fmla="val 1357910"/>
            </a:avLst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36"/>
          <p:cNvCxnSpPr>
            <a:stCxn id="52" idx="3"/>
            <a:endCxn id="57" idx="2"/>
          </p:cNvCxnSpPr>
          <p:nvPr/>
        </p:nvCxnSpPr>
        <p:spPr>
          <a:xfrm flipV="1">
            <a:off x="4948803" y="3654686"/>
            <a:ext cx="869015" cy="395431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5148216" y="2455680"/>
            <a:ext cx="22639" cy="2402645"/>
          </a:xfrm>
          <a:prstGeom prst="bentConnector3">
            <a:avLst>
              <a:gd name="adj1" fmla="val 11097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Grundlage </a:t>
            </a:r>
            <a:r>
              <a:rPr lang="de-DE" b="1" dirty="0"/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err="1" smtClean="0"/>
              <a:t>Feldbus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Topologie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Controller </a:t>
            </a:r>
            <a:r>
              <a:rPr lang="de-DE" dirty="0"/>
              <a:t>/ </a:t>
            </a:r>
            <a:r>
              <a:rPr lang="de-DE" dirty="0" smtClean="0"/>
              <a:t>Master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Device / </a:t>
            </a:r>
            <a:r>
              <a:rPr lang="de-DE" dirty="0" smtClean="0"/>
              <a:t>Slave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Gateway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FE9AB9-D7B1-4B90-8B11-4DA12F8AFB39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Begriffserklärung</a:t>
            </a:r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54C2B53-FD2B-473F-8EE2-052ECEB5B916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</a:t>
            </a:r>
            <a:r>
              <a:rPr lang="de-DE" dirty="0" smtClean="0"/>
              <a:t>: Topologie-Muster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Ring-Topologie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 smtClean="0"/>
              <a:t>Gleiche Zugriffsmöglichkeit </a:t>
            </a:r>
            <a:endParaRPr lang="de-DE" dirty="0"/>
          </a:p>
          <a:p>
            <a:pPr lvl="2"/>
            <a:r>
              <a:rPr lang="de-DE" dirty="0" smtClean="0"/>
              <a:t>Kein Verstärker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 smtClean="0"/>
              <a:t>Verkabelungsaufwand</a:t>
            </a:r>
            <a:endParaRPr lang="de-DE" dirty="0"/>
          </a:p>
          <a:p>
            <a:pPr lvl="2"/>
            <a:r>
              <a:rPr lang="de-DE" dirty="0" smtClean="0"/>
              <a:t>Durchmesser ist hoch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4CABC69-31DB-45D5-AE93-F2D14B16454F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</a:t>
            </a:r>
            <a:r>
              <a:rPr lang="de-DE" dirty="0" smtClean="0"/>
              <a:t>: Topologie-Muster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Anforderungsanalyse</a:t>
            </a:r>
            <a:endParaRPr lang="de-DE" b="1" dirty="0"/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Evaluation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JavaScript-Frameworks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-Editor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06.08.2018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Hermond</a:t>
            </a:r>
            <a:r>
              <a:rPr lang="de-DE" dirty="0" smtClean="0"/>
              <a:t> Ghislain Zeleu </a:t>
            </a:r>
            <a:r>
              <a:rPr lang="de-DE" dirty="0" err="1" smtClean="0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2277</Words>
  <Application>Microsoft Office PowerPoint</Application>
  <PresentationFormat>Bildschirmpräsentation (4:3)</PresentationFormat>
  <Paragraphs>413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 Motivation&amp;Zielsetzung</vt:lpstr>
      <vt:lpstr>Agenda</vt:lpstr>
      <vt:lpstr>Grundlage der Topologie::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Anforderungen&amp;Nichtfunktionale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Topology-Editor:: grundlegende Konzepte </vt:lpstr>
      <vt:lpstr>Konzepte der Topology-Editor:: Schnittstellen zwischen Komponenten</vt:lpstr>
      <vt:lpstr>Konzepte der Topology-Editor:: Datenaustauschformat</vt:lpstr>
      <vt:lpstr>Konzepte der Topology-Editor:: Datenaustauschformat</vt:lpstr>
      <vt:lpstr>Agenda</vt:lpstr>
      <vt:lpstr>Prototype Implementierung(drittes Ergebnis) </vt:lpstr>
      <vt:lpstr>Prototype Implementierung(drittes Ergebnis) </vt:lpstr>
      <vt:lpstr>Prototype Implementierung(drittes Ergebnis)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130</cp:revision>
  <dcterms:created xsi:type="dcterms:W3CDTF">2018-07-14T09:58:06Z</dcterms:created>
  <dcterms:modified xsi:type="dcterms:W3CDTF">2018-08-06T14:28:49Z</dcterms:modified>
</cp:coreProperties>
</file>