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8" r:id="rId2"/>
    <p:sldId id="259" r:id="rId3"/>
    <p:sldId id="285" r:id="rId4"/>
    <p:sldId id="260" r:id="rId5"/>
    <p:sldId id="291" r:id="rId6"/>
    <p:sldId id="261" r:id="rId7"/>
    <p:sldId id="262" r:id="rId8"/>
    <p:sldId id="275" r:id="rId9"/>
    <p:sldId id="286" r:id="rId10"/>
    <p:sldId id="266" r:id="rId11"/>
    <p:sldId id="280" r:id="rId12"/>
    <p:sldId id="287" r:id="rId13"/>
    <p:sldId id="273" r:id="rId14"/>
    <p:sldId id="294" r:id="rId15"/>
    <p:sldId id="296" r:id="rId16"/>
    <p:sldId id="297" r:id="rId17"/>
    <p:sldId id="298" r:id="rId18"/>
    <p:sldId id="288" r:id="rId19"/>
    <p:sldId id="299" r:id="rId20"/>
    <p:sldId id="300" r:id="rId21"/>
    <p:sldId id="278" r:id="rId22"/>
    <p:sldId id="279" r:id="rId23"/>
    <p:sldId id="289" r:id="rId24"/>
    <p:sldId id="281" r:id="rId25"/>
    <p:sldId id="282" r:id="rId26"/>
    <p:sldId id="283" r:id="rId27"/>
    <p:sldId id="290" r:id="rId28"/>
    <p:sldId id="270" r:id="rId29"/>
    <p:sldId id="284" r:id="rId30"/>
    <p:sldId id="268" r:id="rId31"/>
  </p:sldIdLst>
  <p:sldSz cx="9144000" cy="6858000" type="screen4x3"/>
  <p:notesSz cx="6858000" cy="9144000"/>
  <p:photoAlbum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531C"/>
    <a:srgbClr val="C00000"/>
    <a:srgbClr val="115E67"/>
    <a:srgbClr val="D9C756"/>
    <a:srgbClr val="8FD6B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205" autoAdjust="0"/>
    <p:restoredTop sz="48134" autoAdjust="0"/>
  </p:normalViewPr>
  <p:slideViewPr>
    <p:cSldViewPr showGuides="1">
      <p:cViewPr varScale="1">
        <p:scale>
          <a:sx n="41" d="100"/>
          <a:sy n="41" d="100"/>
        </p:scale>
        <p:origin x="2347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467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85CE3EDF-CD23-4303-BC6B-B101A33E4BE9}" type="datetimeFigureOut">
              <a:rPr lang="de-DE"/>
              <a:pPr>
                <a:defRPr/>
              </a:pPr>
              <a:t>08.08.2018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469D3229-373D-4366-A364-EB0D0074DE9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02865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AE433A1-1168-4FD8-B922-9C38DE57C7E7}" type="datetimeFigureOut">
              <a:rPr lang="de-DE"/>
              <a:pPr>
                <a:defRPr/>
              </a:pPr>
              <a:t>08.08.2018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62C4B85-5E71-423A-A9E4-96958528BF1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75205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de-DE" altLang="de-DE" dirty="0"/>
              <a:t>Guten Tag, meine Damen und Herren, und herzlich willkommen zu meiner Präsentation bzw. zum Colloquien mit dem Thema …. Mein Name ist … Student an der H und seit 2 J </a:t>
            </a:r>
            <a:r>
              <a:rPr lang="de-DE" altLang="de-DE" dirty="0" err="1"/>
              <a:t>SoftwareEntwickler</a:t>
            </a:r>
            <a:r>
              <a:rPr lang="de-DE" altLang="de-DE" dirty="0"/>
              <a:t> bei der Firma Hilscher Ge. Für Systemautomation mbh.</a:t>
            </a:r>
          </a:p>
        </p:txBody>
      </p:sp>
      <p:sp>
        <p:nvSpPr>
          <p:cNvPr id="19460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316EAC40-68B8-4211-B26D-7C254D782D2F}" type="slidenum">
              <a:rPr lang="de-DE" altLang="de-DE" smtClean="0"/>
              <a:pPr/>
              <a:t>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925208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5) </a:t>
            </a:r>
            <a:r>
              <a:rPr lang="de-DE" b="1" dirty="0"/>
              <a:t>Bevor wir über </a:t>
            </a:r>
            <a:r>
              <a:rPr lang="de-DE" dirty="0"/>
              <a:t>die AA  sprechen, sollen wir zuerst die bestehende Host-Applikation beschreiben. Da </a:t>
            </a:r>
            <a:r>
              <a:rPr lang="de-DE" b="1" dirty="0"/>
              <a:t>die Auswertung des Ist-Zustands </a:t>
            </a:r>
            <a:r>
              <a:rPr lang="de-DE" dirty="0"/>
              <a:t>dient als Grundlage  für den Soll-Zustand. </a:t>
            </a:r>
            <a:r>
              <a:rPr lang="de-DE" dirty="0" err="1"/>
              <a:t>ComStudio</a:t>
            </a:r>
            <a:r>
              <a:rPr lang="de-DE" dirty="0"/>
              <a:t> ist.. Ein Engineering Tool um ein Netzwerk zu planen oder projektieren. Mit CS</a:t>
            </a:r>
            <a:r>
              <a:rPr lang="de-DE" baseline="0" dirty="0"/>
              <a:t> kann man </a:t>
            </a:r>
            <a:r>
              <a:rPr lang="de-DE" dirty="0"/>
              <a:t>Geräte  Konfigurieren und </a:t>
            </a:r>
            <a:r>
              <a:rPr lang="de-DE" baseline="0" dirty="0"/>
              <a:t>parametrieren.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Abbildung zeigt 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 Standard-Ansichten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der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ComStudio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]: zeigt die logische Ansicht der Daten, die in einer Netzwerk verwendet soll.</a:t>
            </a:r>
          </a:p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Ribbon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 ist die Menüleiste der gesamten Anwendung</a:t>
            </a:r>
          </a:p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Properties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  zeigt die Details-Information einer momentan gewählte Objekte in der Anwendung.</a:t>
            </a:r>
          </a:p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Output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 listet die Fehlermeldung-Nachrichten in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Lautzeit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Workspace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 ist die stelle wo die TPC gehostet werden,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ComStudi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kann schon einige Fenster hosten, wie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Startge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DTM-Page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77235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de-DE" dirty="0"/>
              <a:t>… Die Ansicht der TPE soll in Workspace gehostet werden.</a:t>
            </a:r>
          </a:p>
          <a:p>
            <a:pPr marL="228600" indent="-228600">
              <a:buAutoNum type="arabicParenR"/>
            </a:pPr>
            <a:r>
              <a:rPr lang="de-DE" dirty="0"/>
              <a:t>Da der Mensch mit dieser Art der Information-Darstellung schneller erfassen kann.</a:t>
            </a:r>
          </a:p>
          <a:p>
            <a:pPr marL="228600" indent="-228600">
              <a:buAutoNum type="arabicParenR"/>
            </a:pPr>
            <a:r>
              <a:rPr lang="de-DE" dirty="0"/>
              <a:t>Jede Topologie soll als Panel in Workspace realisiert werden.</a:t>
            </a:r>
          </a:p>
          <a:p>
            <a:pPr marL="228600" indent="-228600">
              <a:buAutoNum type="arabicParenR"/>
            </a:pPr>
            <a:r>
              <a:rPr lang="de-DE" dirty="0"/>
              <a:t>Vergrößerung und </a:t>
            </a:r>
            <a:r>
              <a:rPr lang="de-DE" dirty="0" err="1"/>
              <a:t>verkleinerung</a:t>
            </a:r>
            <a:r>
              <a:rPr lang="de-DE" dirty="0"/>
              <a:t>-Funktion soll geboten werden damit ein Benutzerfreundlichkeit gewährleistet kann.</a:t>
            </a:r>
          </a:p>
          <a:p>
            <a:r>
              <a:rPr lang="de-DE" dirty="0"/>
              <a:t>5) Wie Laden, Speichern, Importieren</a:t>
            </a:r>
            <a:r>
              <a:rPr lang="de-DE" baseline="0" dirty="0"/>
              <a:t> und Exportieren</a:t>
            </a:r>
          </a:p>
          <a:p>
            <a:r>
              <a:rPr lang="de-DE" baseline="0" dirty="0"/>
              <a:t>-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NFRs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), auch technische Anforderungen genannt, beschreiben Aspekte, die typischerweise mehrere oder alle funktionalen Anforderungen betreffen.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31613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Nun Evaluation der Client-technologie.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04287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Es wurde eine Fülle von verschiedenen Frameworks ausfindig gemacht. Um ein systematisch Vergleich durchzuführen, habe ich mir ein  Kriterienkatalog erstellt….</a:t>
            </a:r>
          </a:p>
          <a:p>
            <a:r>
              <a:rPr lang="de-DE" dirty="0"/>
              <a:t>--Hier zum einer Seite soll die </a:t>
            </a:r>
            <a:r>
              <a:rPr lang="de-DE" dirty="0" err="1"/>
              <a:t>Kom</a:t>
            </a:r>
            <a:r>
              <a:rPr lang="de-DE" dirty="0"/>
              <a:t> </a:t>
            </a:r>
            <a:r>
              <a:rPr lang="de-DE" dirty="0" err="1"/>
              <a:t>zwisc</a:t>
            </a:r>
            <a:r>
              <a:rPr lang="de-DE" dirty="0"/>
              <a:t>. Komponenten sichergestellt werden. Und andere Seite soll Interface zu Datendank bereitgestellt werden.</a:t>
            </a:r>
          </a:p>
          <a:p>
            <a:r>
              <a:rPr lang="de-DE" dirty="0"/>
              <a:t>-- hier kommt in Einsatz welche Programmiersprache wurde unterstützt ,</a:t>
            </a:r>
            <a:r>
              <a:rPr lang="de-DE" dirty="0" err="1"/>
              <a:t>Typescript</a:t>
            </a:r>
            <a:r>
              <a:rPr lang="de-DE" dirty="0"/>
              <a:t> und </a:t>
            </a:r>
            <a:r>
              <a:rPr lang="de-DE" dirty="0" err="1"/>
              <a:t>Javascript</a:t>
            </a:r>
            <a:r>
              <a:rPr lang="de-DE" dirty="0"/>
              <a:t> sind denkbar.</a:t>
            </a:r>
          </a:p>
          <a:p>
            <a:r>
              <a:rPr lang="de-DE" dirty="0"/>
              <a:t>-- Diese Kategorie bezieht  sich auf die Lernkurve und alle finanzielle Ausgaben , die für die Nutzung der Frameworks entstehen.</a:t>
            </a:r>
          </a:p>
          <a:p>
            <a:r>
              <a:rPr lang="de-DE" dirty="0"/>
              <a:t>-- Das Konzept für Zeichnung und Behandlung</a:t>
            </a:r>
            <a:r>
              <a:rPr lang="de-DE" baseline="0" dirty="0"/>
              <a:t> der Grundelemente wie Linien, Polygone ist relativ einfach und userfreundlich…</a:t>
            </a:r>
          </a:p>
          <a:p>
            <a:r>
              <a:rPr lang="de-DE" baseline="0" dirty="0"/>
              <a:t>-- Ang nutzt die DI-Pattern was die Wartbarkeit der Applikation erleichtern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66265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Es wurde eine Fülle von verschiedenen Frameworks ausfindig gemacht. Um ein systematisch Vergleich durchzuführen, habe ich mir ein  Kriterienkatalog erstellt….</a:t>
            </a:r>
          </a:p>
          <a:p>
            <a:r>
              <a:rPr lang="de-DE" dirty="0"/>
              <a:t>--Hier zum einer Seite soll die </a:t>
            </a:r>
            <a:r>
              <a:rPr lang="de-DE" dirty="0" err="1"/>
              <a:t>Kom</a:t>
            </a:r>
            <a:r>
              <a:rPr lang="de-DE" dirty="0"/>
              <a:t> </a:t>
            </a:r>
            <a:r>
              <a:rPr lang="de-DE" dirty="0" err="1"/>
              <a:t>zwisc</a:t>
            </a:r>
            <a:r>
              <a:rPr lang="de-DE" dirty="0"/>
              <a:t>. Komponenten sichergestellt werden. Und andere Seite soll Interface zu Datendank bereitgestellt werden.</a:t>
            </a:r>
          </a:p>
          <a:p>
            <a:r>
              <a:rPr lang="de-DE" dirty="0"/>
              <a:t>-- hier kommt in Einsatz welche Programmiersprache wurde unterstützt ,</a:t>
            </a:r>
            <a:r>
              <a:rPr lang="de-DE" dirty="0" err="1"/>
              <a:t>Typescript</a:t>
            </a:r>
            <a:r>
              <a:rPr lang="de-DE" dirty="0"/>
              <a:t> und </a:t>
            </a:r>
            <a:r>
              <a:rPr lang="de-DE" dirty="0" err="1"/>
              <a:t>Javascript</a:t>
            </a:r>
            <a:r>
              <a:rPr lang="de-DE" dirty="0"/>
              <a:t> sind denkbar.</a:t>
            </a:r>
          </a:p>
          <a:p>
            <a:r>
              <a:rPr lang="de-DE" dirty="0"/>
              <a:t>-- Diese Kategorie bezieht  sich auf die Lernkurve und alle finanzielle Ausgaben , die für die Nutzung der Frameworks entstehen.</a:t>
            </a:r>
          </a:p>
          <a:p>
            <a:r>
              <a:rPr lang="de-DE" dirty="0"/>
              <a:t>-- Das Konzept für Zeichnung und Behandlung</a:t>
            </a:r>
            <a:r>
              <a:rPr lang="de-DE" baseline="0" dirty="0"/>
              <a:t> der Grundelemente wie Linien, Polygone ist relativ einfach und userfreundlich…</a:t>
            </a:r>
          </a:p>
          <a:p>
            <a:r>
              <a:rPr lang="de-DE" baseline="0" dirty="0"/>
              <a:t>-- Ang nutzt die DI-Pattern was die Wartbarkeit der Applikation </a:t>
            </a:r>
            <a:r>
              <a:rPr lang="de-DE" baseline="0" dirty="0" err="1"/>
              <a:t>erleichern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00537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06742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Es wurde eine Fülle von verschiedenen Frameworks ausfindig gemacht. Um ein systematisch Vergleich durchzuführen, habe ich mir ein  Kriterienkatalog erstellt….</a:t>
            </a:r>
          </a:p>
          <a:p>
            <a:r>
              <a:rPr lang="de-DE" dirty="0"/>
              <a:t>--Hier zum einer Seite soll die </a:t>
            </a:r>
            <a:r>
              <a:rPr lang="de-DE" dirty="0" err="1"/>
              <a:t>Kom</a:t>
            </a:r>
            <a:r>
              <a:rPr lang="de-DE" dirty="0"/>
              <a:t> </a:t>
            </a:r>
            <a:r>
              <a:rPr lang="de-DE" dirty="0" err="1"/>
              <a:t>zwisc</a:t>
            </a:r>
            <a:r>
              <a:rPr lang="de-DE" dirty="0"/>
              <a:t>. Komponenten sichergestellt werden. Und andere Seite soll Interface zu Datendank bereitgestellt werden.</a:t>
            </a:r>
          </a:p>
          <a:p>
            <a:r>
              <a:rPr lang="de-DE" dirty="0"/>
              <a:t>-- hier kommt in Einsatz welche Programmiersprache wurde unterstützt ,</a:t>
            </a:r>
            <a:r>
              <a:rPr lang="de-DE" dirty="0" err="1"/>
              <a:t>Typescript</a:t>
            </a:r>
            <a:r>
              <a:rPr lang="de-DE" dirty="0"/>
              <a:t> und </a:t>
            </a:r>
            <a:r>
              <a:rPr lang="de-DE" dirty="0" err="1"/>
              <a:t>Javascript</a:t>
            </a:r>
            <a:r>
              <a:rPr lang="de-DE" dirty="0"/>
              <a:t> sind denkbar.</a:t>
            </a:r>
          </a:p>
          <a:p>
            <a:r>
              <a:rPr lang="de-DE" dirty="0"/>
              <a:t>-- Diese Kategorie bezieht  sich auf die Lernkurve und alle finanzielle Ausgaben , die für die Nutzung der Frameworks entstehen.</a:t>
            </a:r>
          </a:p>
          <a:p>
            <a:r>
              <a:rPr lang="de-DE" dirty="0"/>
              <a:t>-- Das Konzept für Zeichnung und Behandlung</a:t>
            </a:r>
            <a:r>
              <a:rPr lang="de-DE" baseline="0" dirty="0"/>
              <a:t> der Grundelemente wie Linien, Polygone ist relativ einfach und userfreundlich…</a:t>
            </a:r>
          </a:p>
          <a:p>
            <a:r>
              <a:rPr lang="de-DE" baseline="0" dirty="0"/>
              <a:t>-- Ang nutzt die DI-Pattern was die Wartbarkeit der Applikation </a:t>
            </a:r>
            <a:r>
              <a:rPr lang="de-DE" baseline="0" dirty="0" err="1"/>
              <a:t>erleichern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68834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Es wurde eine Fülle von verschiedenen Frameworks ausfindig gemacht. Um ein systematisch Vergleich durchzuführen, habe ich mir ein  Kriterienkatalog erstellt….</a:t>
            </a:r>
          </a:p>
          <a:p>
            <a:r>
              <a:rPr lang="de-DE" dirty="0"/>
              <a:t>--Hier zum einer Seite soll die </a:t>
            </a:r>
            <a:r>
              <a:rPr lang="de-DE" dirty="0" err="1"/>
              <a:t>Kom</a:t>
            </a:r>
            <a:r>
              <a:rPr lang="de-DE" dirty="0"/>
              <a:t> </a:t>
            </a:r>
            <a:r>
              <a:rPr lang="de-DE" dirty="0" err="1"/>
              <a:t>zwisc</a:t>
            </a:r>
            <a:r>
              <a:rPr lang="de-DE" dirty="0"/>
              <a:t>. Komponenten sichergestellt werden. Und andere Seite soll Interface zu Datendank bereitgestellt werden.</a:t>
            </a:r>
          </a:p>
          <a:p>
            <a:r>
              <a:rPr lang="de-DE" dirty="0"/>
              <a:t>-- hier kommt in Einsatz welche Programmiersprache wurde unterstützt ,</a:t>
            </a:r>
            <a:r>
              <a:rPr lang="de-DE" dirty="0" err="1"/>
              <a:t>Typescript</a:t>
            </a:r>
            <a:r>
              <a:rPr lang="de-DE" dirty="0"/>
              <a:t> und </a:t>
            </a:r>
            <a:r>
              <a:rPr lang="de-DE" dirty="0" err="1"/>
              <a:t>Javascript</a:t>
            </a:r>
            <a:r>
              <a:rPr lang="de-DE" dirty="0"/>
              <a:t> sind denkbar.</a:t>
            </a:r>
          </a:p>
          <a:p>
            <a:r>
              <a:rPr lang="de-DE" dirty="0"/>
              <a:t>-- Diese Kategorie bezieht  sich auf die Lernkurve und alle finanzielle Ausgaben , die für die Nutzung der Frameworks entstehen.</a:t>
            </a:r>
          </a:p>
          <a:p>
            <a:r>
              <a:rPr lang="de-DE" dirty="0"/>
              <a:t>-- Das Konzept für Zeichnung und Behandlung</a:t>
            </a:r>
            <a:r>
              <a:rPr lang="de-DE" baseline="0" dirty="0"/>
              <a:t> der Grundelemente wie Linien, Polygone ist relativ einfach und userfreundlich…</a:t>
            </a:r>
          </a:p>
          <a:p>
            <a:r>
              <a:rPr lang="de-DE" baseline="0" dirty="0"/>
              <a:t>-- Ang nutzt die DI-Pattern was die Wartbarkeit der Applikation </a:t>
            </a:r>
            <a:r>
              <a:rPr lang="de-DE" baseline="0" dirty="0" err="1"/>
              <a:t>erleichern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91241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Mein Vortrag besteht aus folgenden Teilen: </a:t>
            </a:r>
            <a:r>
              <a:rPr lang="de-DE" b="1" i="1" dirty="0"/>
              <a:t>Erstens</a:t>
            </a:r>
            <a:r>
              <a:rPr lang="de-DE" dirty="0"/>
              <a:t> [spreche ich über die Einleitung warum eine grafische Komponente entstehen soll, welche Zeile im erreicht werden sollen], </a:t>
            </a:r>
            <a:r>
              <a:rPr lang="de-DE" b="1" dirty="0"/>
              <a:t>zweitens</a:t>
            </a:r>
            <a:r>
              <a:rPr lang="de-DE" dirty="0"/>
              <a:t> [wird über die Grundlage der Topologie eingegangen und dann analysiere ich einige Anforderungen], </a:t>
            </a:r>
            <a:r>
              <a:rPr lang="de-DE" b="1" dirty="0"/>
              <a:t>drittens</a:t>
            </a:r>
            <a:r>
              <a:rPr lang="de-DE" dirty="0"/>
              <a:t> [spreche ich ausführlich über die 3 Ergebnisse, die in Laufe der MA herausgegeben wurden]. </a:t>
            </a:r>
            <a:r>
              <a:rPr lang="de-DE" b="1" dirty="0"/>
              <a:t>Zum Schluss  </a:t>
            </a:r>
            <a:r>
              <a:rPr lang="de-DE" dirty="0"/>
              <a:t>gibt es noch einige Fakten zur grafischen Komponenten.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2465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26456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Mein Vortrag besteht aus folgenden Teilen: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1" i="1" dirty="0"/>
              <a:t>Erstens</a:t>
            </a:r>
            <a:r>
              <a:rPr lang="de-DE" dirty="0"/>
              <a:t> [spreche ich über die Einleitung warum eine grafische Komponente entstehen soll, welche Zeile im erreicht werden sollen]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1" dirty="0"/>
              <a:t>zweitens</a:t>
            </a:r>
            <a:r>
              <a:rPr lang="de-DE" dirty="0"/>
              <a:t> [wird über die Grundlage der Topologie eingegangen … welche Topologie-Muster in </a:t>
            </a:r>
            <a:r>
              <a:rPr lang="de-DE" dirty="0" err="1"/>
              <a:t>Komuni</a:t>
            </a:r>
            <a:r>
              <a:rPr lang="de-DE" dirty="0"/>
              <a:t>-Netzwerk</a:t>
            </a:r>
            <a:r>
              <a:rPr lang="de-DE" baseline="0" dirty="0"/>
              <a:t> häufig angewendet werden</a:t>
            </a:r>
            <a:r>
              <a:rPr lang="de-DE" dirty="0"/>
              <a:t> und </a:t>
            </a:r>
            <a:r>
              <a:rPr lang="de-DE" b="1" dirty="0"/>
              <a:t>dann</a:t>
            </a:r>
            <a:r>
              <a:rPr lang="de-DE" dirty="0"/>
              <a:t> analysiere ich einige Anforderungen],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1" dirty="0"/>
              <a:t>drittens</a:t>
            </a:r>
            <a:r>
              <a:rPr lang="de-DE" dirty="0"/>
              <a:t> [spreche ich ausführlich über die 3 Ergebnisse, die in Laufe der MA herausgegeben wurden]. 1) welche Technologie verwendet wurden 2) wie das </a:t>
            </a:r>
            <a:r>
              <a:rPr lang="de-DE" dirty="0" err="1"/>
              <a:t>Plugin</a:t>
            </a:r>
            <a:r>
              <a:rPr lang="de-DE" dirty="0"/>
              <a:t> konzipiert wurde</a:t>
            </a:r>
            <a:r>
              <a:rPr lang="de-DE" baseline="0" dirty="0"/>
              <a:t> 3) das dritte Ergebnis repräsentiert ein vereinfachtes Versuchsmodell der geplanten </a:t>
            </a:r>
            <a:r>
              <a:rPr lang="de-DE" dirty="0"/>
              <a:t>grafischen Komponenten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1" dirty="0"/>
              <a:t>Zum Schluss  </a:t>
            </a:r>
            <a:r>
              <a:rPr lang="de-DE" dirty="0"/>
              <a:t>gibt es noch einige Fakten zur grafischen Komponenten.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10826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58383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-Das </a:t>
            </a:r>
            <a:r>
              <a:rPr lang="de-DE" dirty="0" err="1"/>
              <a:t>Beisp</a:t>
            </a:r>
            <a:r>
              <a:rPr lang="de-DE" dirty="0"/>
              <a:t>.</a:t>
            </a:r>
            <a:r>
              <a:rPr lang="de-DE" baseline="0" dirty="0"/>
              <a:t> Zeigt die Grunddaten einer Topologie, die von Client Konsumiert werden soll. Es handelt sich um ein Key-Value-Paare. Der erste Schlüssel systemtag…</a:t>
            </a:r>
          </a:p>
          <a:p>
            <a:r>
              <a:rPr lang="de-DE" baseline="0" dirty="0"/>
              <a:t>- Die </a:t>
            </a:r>
            <a:r>
              <a:rPr lang="de-DE" baseline="0" dirty="0" err="1"/>
              <a:t>Topo</a:t>
            </a:r>
            <a:r>
              <a:rPr lang="de-DE" baseline="0" dirty="0"/>
              <a:t> besitzt eine Liste von Ports wo die jeweils Verbindung abgeschlossen werden. Mit </a:t>
            </a:r>
            <a:r>
              <a:rPr lang="de-DE" baseline="0" dirty="0" err="1"/>
              <a:t>deviceList-key</a:t>
            </a:r>
            <a:r>
              <a:rPr lang="de-DE" baseline="0" dirty="0"/>
              <a:t> listet sie eine Liste der restliche Geräten.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15575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Das 2te Jason Format beschreibt die liste der Verbindung in Netz. </a:t>
            </a:r>
            <a:r>
              <a:rPr lang="de-DE" dirty="0" err="1"/>
              <a:t>From</a:t>
            </a:r>
            <a:r>
              <a:rPr lang="de-DE" dirty="0"/>
              <a:t> und </a:t>
            </a:r>
            <a:r>
              <a:rPr lang="de-DE" dirty="0" err="1"/>
              <a:t>to</a:t>
            </a:r>
            <a:r>
              <a:rPr lang="de-DE" dirty="0"/>
              <a:t> sind die systemtag der Quelle </a:t>
            </a:r>
            <a:r>
              <a:rPr lang="de-DE" dirty="0" err="1"/>
              <a:t>nd</a:t>
            </a:r>
            <a:r>
              <a:rPr lang="de-DE" dirty="0"/>
              <a:t> Ziel-Geräts. Mit </a:t>
            </a:r>
            <a:r>
              <a:rPr lang="de-DE" dirty="0" err="1"/>
              <a:t>linkColor</a:t>
            </a:r>
            <a:r>
              <a:rPr lang="de-DE" dirty="0"/>
              <a:t> kann die Farbe der </a:t>
            </a:r>
            <a:r>
              <a:rPr lang="de-DE" dirty="0" err="1"/>
              <a:t>Linen</a:t>
            </a:r>
            <a:r>
              <a:rPr lang="de-DE" dirty="0"/>
              <a:t> definiert. Zum </a:t>
            </a:r>
            <a:r>
              <a:rPr lang="de-DE" dirty="0" err="1"/>
              <a:t>Besipe</a:t>
            </a:r>
            <a:r>
              <a:rPr lang="de-DE" dirty="0"/>
              <a:t> bei </a:t>
            </a:r>
            <a:r>
              <a:rPr lang="de-DE" dirty="0" err="1"/>
              <a:t>Profubis</a:t>
            </a:r>
            <a:r>
              <a:rPr lang="de-DE" dirty="0"/>
              <a:t> ist grün.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04244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Mein Vortrag besteht aus folgenden Teilen: </a:t>
            </a:r>
            <a:r>
              <a:rPr lang="de-DE" b="1" i="1" dirty="0"/>
              <a:t>Erstens</a:t>
            </a:r>
            <a:r>
              <a:rPr lang="de-DE" dirty="0"/>
              <a:t> [spreche ich über die Einleitung warum eine grafische Komponente entstehen soll, welche Zeile im erreicht werden sollen], </a:t>
            </a:r>
            <a:r>
              <a:rPr lang="de-DE" b="1" dirty="0"/>
              <a:t>zweitens</a:t>
            </a:r>
            <a:r>
              <a:rPr lang="de-DE" dirty="0"/>
              <a:t> [wird über die Grundlage der Topologie eingegangen und dann analysiere ich einige Anforderungen], </a:t>
            </a:r>
            <a:r>
              <a:rPr lang="de-DE" b="1" dirty="0"/>
              <a:t>drittens</a:t>
            </a:r>
            <a:r>
              <a:rPr lang="de-DE" dirty="0"/>
              <a:t> [spreche ich ausführlich über die 3 Ergebnisse, die in Laufe der MA herausgegeben wurden]. </a:t>
            </a:r>
            <a:r>
              <a:rPr lang="de-DE" b="1" dirty="0"/>
              <a:t>Zum Schluss  </a:t>
            </a:r>
            <a:r>
              <a:rPr lang="de-DE" dirty="0"/>
              <a:t>gibt es noch einige Fakten zur grafischen Komponenten.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4373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Modul-</a:t>
            </a:r>
            <a:r>
              <a:rPr lang="de-DE" dirty="0" err="1"/>
              <a:t>Diagram</a:t>
            </a:r>
            <a:r>
              <a:rPr lang="de-DE" dirty="0"/>
              <a:t> beseht aus 4 </a:t>
            </a:r>
            <a:r>
              <a:rPr lang="de-DE" dirty="0" err="1"/>
              <a:t>module</a:t>
            </a:r>
            <a:r>
              <a:rPr lang="de-DE" dirty="0"/>
              <a:t>. </a:t>
            </a:r>
            <a:r>
              <a:rPr lang="de-DE" dirty="0" err="1"/>
              <a:t>AppModule</a:t>
            </a:r>
            <a:r>
              <a:rPr lang="de-DE" dirty="0"/>
              <a:t>  besser gesagt aus angular Module. </a:t>
            </a:r>
            <a:r>
              <a:rPr lang="de-DE" dirty="0" err="1"/>
              <a:t>AppModule</a:t>
            </a:r>
            <a:r>
              <a:rPr lang="de-DE" dirty="0"/>
              <a:t> ist das </a:t>
            </a:r>
            <a:r>
              <a:rPr lang="de-DE" dirty="0" err="1"/>
              <a:t>hauptmodell</a:t>
            </a:r>
            <a:r>
              <a:rPr lang="de-DE" dirty="0"/>
              <a:t>.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12032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Das </a:t>
            </a:r>
            <a:r>
              <a:rPr lang="de-DE" dirty="0" err="1"/>
              <a:t>ergebnis</a:t>
            </a:r>
            <a:r>
              <a:rPr lang="de-DE" dirty="0"/>
              <a:t> sieht so  aus. Wenn man TE in einer Webbrowser öffnet. Jedes </a:t>
            </a:r>
            <a:r>
              <a:rPr lang="de-DE" dirty="0" err="1"/>
              <a:t>Devce</a:t>
            </a:r>
            <a:r>
              <a:rPr lang="de-DE" dirty="0"/>
              <a:t> wird durch ein </a:t>
            </a:r>
            <a:r>
              <a:rPr lang="de-DE" dirty="0" err="1"/>
              <a:t>rechteck</a:t>
            </a:r>
            <a:r>
              <a:rPr lang="de-DE" dirty="0"/>
              <a:t> dargestellt. Die </a:t>
            </a:r>
            <a:r>
              <a:rPr lang="de-DE" dirty="0" err="1"/>
              <a:t>ports</a:t>
            </a:r>
            <a:r>
              <a:rPr lang="de-DE" dirty="0"/>
              <a:t> werden direkt unter die Rechtteck gekennzeichnet.. Die Verbindung wird durch die </a:t>
            </a:r>
            <a:r>
              <a:rPr lang="de-DE" dirty="0" err="1"/>
              <a:t>linie</a:t>
            </a:r>
            <a:r>
              <a:rPr lang="de-DE" dirty="0"/>
              <a:t> repräsentiert. Unter haben wir einige </a:t>
            </a:r>
            <a:r>
              <a:rPr lang="de-DE" dirty="0" err="1"/>
              <a:t>button</a:t>
            </a:r>
            <a:r>
              <a:rPr lang="de-DE" dirty="0"/>
              <a:t> </a:t>
            </a:r>
            <a:r>
              <a:rPr lang="de-DE" dirty="0" err="1"/>
              <a:t>z.b</a:t>
            </a:r>
            <a:r>
              <a:rPr lang="de-DE" dirty="0"/>
              <a:t> automatisch </a:t>
            </a:r>
            <a:r>
              <a:rPr lang="de-DE" dirty="0" err="1"/>
              <a:t>anodrnung</a:t>
            </a:r>
            <a:r>
              <a:rPr lang="de-DE" dirty="0"/>
              <a:t> der </a:t>
            </a:r>
            <a:r>
              <a:rPr lang="de-DE" dirty="0" err="1"/>
              <a:t>geräten</a:t>
            </a:r>
            <a:r>
              <a:rPr lang="de-DE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61122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Mein Vortrag besteht aus folgenden Teilen: </a:t>
            </a:r>
            <a:r>
              <a:rPr lang="de-DE" b="1" i="1" dirty="0"/>
              <a:t>Erstens</a:t>
            </a:r>
            <a:r>
              <a:rPr lang="de-DE" dirty="0"/>
              <a:t> [spreche ich über die Einleitung warum eine grafische Komponente entstehen soll, welche Zeile im erreicht werden sollen], </a:t>
            </a:r>
            <a:r>
              <a:rPr lang="de-DE" b="1" dirty="0"/>
              <a:t>zweitens</a:t>
            </a:r>
            <a:r>
              <a:rPr lang="de-DE" dirty="0"/>
              <a:t> [wird über die Grundlage der Topologie eingegangen und dann analysiere ich einige Anforderungen], </a:t>
            </a:r>
            <a:r>
              <a:rPr lang="de-DE" b="1" dirty="0"/>
              <a:t>drittens</a:t>
            </a:r>
            <a:r>
              <a:rPr lang="de-DE" dirty="0"/>
              <a:t> [spreche ich ausführlich über die 3 Ergebnisse, die in Laufe der MA herausgegeben wurden]. </a:t>
            </a:r>
            <a:r>
              <a:rPr lang="de-DE" b="1" dirty="0"/>
              <a:t>Zum Schluss  </a:t>
            </a:r>
            <a:r>
              <a:rPr lang="de-DE" dirty="0"/>
              <a:t>gibt es noch einige Fakten zur grafischen Komponenten.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68921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Verbalisieren..</a:t>
            </a:r>
          </a:p>
          <a:p>
            <a:r>
              <a:rPr lang="de-DE" dirty="0"/>
              <a:t>4) </a:t>
            </a:r>
            <a:r>
              <a:rPr lang="de-DE" dirty="0" err="1"/>
              <a:t>d.h</a:t>
            </a:r>
            <a:r>
              <a:rPr lang="de-DE" baseline="0" dirty="0"/>
              <a:t> mit Berücksichtigung des Datenflusses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/>
              <a:t>-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verschiedene Technologien basieren und schwer zu warten und zu erweitern sind.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44884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Nun</a:t>
            </a:r>
            <a:r>
              <a:rPr lang="de-DE" baseline="0" dirty="0"/>
              <a:t> können wir los starten!!!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47516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 Firma Hilscher sucht eine Möglichkeit, das Engineering Tool Communication Studio um eine grafische Komponente für die Abbildung komplexer industriellen Netzwerke zu erweitern. </a:t>
            </a:r>
          </a:p>
          <a:p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 ---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soll die topologische Information visuell darstellen, </a:t>
            </a:r>
            <a:r>
              <a:rPr lang="de-DE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 es dem Anwender einfaches Management der Netzwerke erlaubt und  alle gängigen Topologie-Muster im Kontext der industriellen Netzwerke unterstützt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Gefordert ist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-----------</a:t>
            </a:r>
          </a:p>
          <a:p>
            <a:endParaRPr lang="de-DE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 Idee dahinter ist die …(Darstellung der Gerätes als Symbol dabei soll die entsprechende Ports kennzeichnet werden.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Verbin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soll als Linie symbolisiert werden wobei soll ein intuitive  Benutzerfreundlichkeit geboten werden.</a:t>
            </a:r>
          </a:p>
          <a:p>
            <a:endParaRPr lang="de-DE" sz="1200" b="1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Als Zielsetzung soll ---- Auf dieser Basis soll ein vereinfachtes Versuchsmodells der geplanten grafischen Komponenten umgesetzt werden.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e-DE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Dabei stellt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 die FP mit welchen Technologie lässt  ein Verteilte Anwendung mit einer möglichst einheitlichen Codebasis umsetzen, mit dem Ziel vernachlässigbare Veränderung der Host-App vorauszusetzen.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20900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Hier</a:t>
            </a:r>
            <a:r>
              <a:rPr lang="de-DE" baseline="0" dirty="0"/>
              <a:t> wird hauptsätzlich über  die verschiedenen Topologie-Muster, die industrielle Netzwerk zu finden sind.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15908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unter </a:t>
            </a:r>
            <a:r>
              <a:rPr lang="de-DE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Feldbus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versteht man ein leitungsgebundenes Bussystem, das es ermöglicht, Daten 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einer Prozessautomatisierungstechnik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zu übertragen. </a:t>
            </a:r>
          </a:p>
          <a:p>
            <a:pPr marL="228600" indent="-228600">
              <a:buAutoNum type="arabicParenR"/>
            </a:pP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Kontext der industrielle Kommunikation ist die </a:t>
            </a:r>
            <a:r>
              <a:rPr lang="de-DE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Topologie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die Verbindungen der Geräte untereinander, die den Datenverkehr ermöglichen.</a:t>
            </a:r>
          </a:p>
          <a:p>
            <a:pPr marL="228600" indent="-228600">
              <a:buAutoNum type="arabicParenR"/>
            </a:pPr>
            <a:r>
              <a:rPr lang="de-DE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 oder M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ist der aktive Teil bei der die 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Kommunikation der angeschlossenen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Devices/Slaves parametriert und konfiguriert werden.</a:t>
            </a:r>
          </a:p>
          <a:p>
            <a:pPr marL="228600" indent="-228600">
              <a:buAutoNum type="arabicParenR"/>
            </a:pPr>
            <a:r>
              <a:rPr lang="de-DE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 oder S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ist die passive Station, 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 gemäß der </a:t>
            </a:r>
            <a:r>
              <a:rPr lang="de-DE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Proktokolle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die </a:t>
            </a:r>
            <a:r>
              <a:rPr lang="de-DE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Prozessadaten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Master/Control überträgt. Meldet kritische Anlagezustände wie Diagnose und Alarme</a:t>
            </a:r>
          </a:p>
          <a:p>
            <a:pPr marL="228600" indent="-228600">
              <a:buAutoNum type="arabicParenR"/>
            </a:pPr>
            <a:r>
              <a:rPr lang="de-DE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Gateway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ist die Infrastrukturgerät bei der Kommunikation, die mindestens 2 Protokollen unterstützt.</a:t>
            </a:r>
          </a:p>
          <a:p>
            <a:pPr marL="228600" indent="-228600">
              <a:buAutoNum type="arabicParenR"/>
            </a:pPr>
            <a:endParaRPr lang="de-DE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30382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 </a:t>
            </a:r>
            <a:r>
              <a:rPr lang="de-DE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Linien-Topologie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war einer der ersten Netzstrukturen, die in Firmen und privaten Hauhalten zu finden war und wird auch als Bus-Topologie bezeichnet. </a:t>
            </a:r>
          </a:p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Das System gewährleistet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…., da nur geringe Kabelmengen erforderlich sind. 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---  da mit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T-Stücke kann man ein gerät problemlos anschließen</a:t>
            </a:r>
          </a:p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N: die Übertragung von Daten erfolgt über 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ein einziges Kabel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dadurch wird ---. 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Das System ist unsicher-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dirty="0"/>
              <a:t>ein Angreifer kann sich zwischen 2 Geräten anschließen und somit kann das gesamte System abgehört werden.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66112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Aus der Name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kann man sich als geschlossener Kreis vorstellen. Sie ist die häufige  verwendete Topologie in der Industrie und ist eigentlich eine Erweiterung der Linie. Gerät7 und 1 sind nun gebunden.</a:t>
            </a:r>
          </a:p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-Das System gewährleistet, für Alle Stationen eine gleiche Zugriffsmöglichkeit. </a:t>
            </a:r>
          </a:p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-Jede Station arbeitet als Verstärker, d.h. eingehende Daten werden verstärkt und weiterleitet. </a:t>
            </a:r>
          </a:p>
          <a:p>
            <a:pPr marL="0" indent="0">
              <a:buFontTx/>
              <a:buNone/>
            </a:pPr>
            <a:endParaRPr lang="de-DE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Das </a:t>
            </a:r>
            <a:r>
              <a:rPr lang="de-DE" sz="1200" b="1" i="0" u="none" strike="noStrike" kern="120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besitzt einen höhen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…,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 jede Station zwei Verbindungen besitzt</a:t>
            </a: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Der 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… der Topologie(die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maximale direkte Entfernung, die zwischen zwei Stationen besteht) ist relativ hoch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marL="0" indent="0">
              <a:buFontTx/>
              <a:buNone/>
            </a:pPr>
            <a:endParaRPr lang="de-DE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endParaRPr lang="de-DE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de-DE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03385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2800" b="1" dirty="0"/>
              <a:t>Hier ist</a:t>
            </a:r>
            <a:r>
              <a:rPr lang="de-DE" sz="2800" b="1" baseline="0" dirty="0"/>
              <a:t> die Analyse der Anforderung </a:t>
            </a:r>
            <a:r>
              <a:rPr lang="de-DE" sz="1200" b="1" baseline="0" dirty="0"/>
              <a:t>gesprochen</a:t>
            </a:r>
            <a:r>
              <a:rPr lang="de-DE" sz="2800" b="1" baseline="0" dirty="0"/>
              <a:t>.</a:t>
            </a:r>
            <a:endParaRPr lang="de-DE" sz="2800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9561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ihandform 2"/>
          <p:cNvSpPr/>
          <p:nvPr userDrawn="1"/>
        </p:nvSpPr>
        <p:spPr>
          <a:xfrm>
            <a:off x="-192088" y="-115888"/>
            <a:ext cx="9528176" cy="6202363"/>
          </a:xfrm>
          <a:custGeom>
            <a:avLst/>
            <a:gdLst>
              <a:gd name="connsiteX0" fmla="*/ 0 w 9529482"/>
              <a:gd name="connsiteY0" fmla="*/ 44823 h 6203576"/>
              <a:gd name="connsiteX1" fmla="*/ 26894 w 9529482"/>
              <a:gd name="connsiteY1" fmla="*/ 6203576 h 6203576"/>
              <a:gd name="connsiteX2" fmla="*/ 9484658 w 9529482"/>
              <a:gd name="connsiteY2" fmla="*/ 4814047 h 6203576"/>
              <a:gd name="connsiteX3" fmla="*/ 9529482 w 9529482"/>
              <a:gd name="connsiteY3" fmla="*/ 0 h 6203576"/>
              <a:gd name="connsiteX4" fmla="*/ 0 w 9529482"/>
              <a:gd name="connsiteY4" fmla="*/ 44823 h 6203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29482" h="6203576">
                <a:moveTo>
                  <a:pt x="0" y="44823"/>
                </a:moveTo>
                <a:lnTo>
                  <a:pt x="26894" y="6203576"/>
                </a:lnTo>
                <a:lnTo>
                  <a:pt x="9484658" y="4814047"/>
                </a:lnTo>
                <a:lnTo>
                  <a:pt x="9529482" y="0"/>
                </a:lnTo>
                <a:lnTo>
                  <a:pt x="0" y="4482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dirty="0"/>
          </a:p>
        </p:txBody>
      </p:sp>
      <p:sp>
        <p:nvSpPr>
          <p:cNvPr id="13" name="Textplatzhalter 8"/>
          <p:cNvSpPr>
            <a:spLocks noGrp="1"/>
          </p:cNvSpPr>
          <p:nvPr>
            <p:ph type="body" sz="quarter" idx="10"/>
          </p:nvPr>
        </p:nvSpPr>
        <p:spPr>
          <a:xfrm>
            <a:off x="256328" y="1268760"/>
            <a:ext cx="8631343" cy="244827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3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5760000"/>
            <a:ext cx="4185415" cy="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69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254523" y="3067058"/>
            <a:ext cx="2772000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6"/>
          </p:nvPr>
        </p:nvSpPr>
        <p:spPr>
          <a:xfrm>
            <a:off x="248067" y="4869320"/>
            <a:ext cx="2772000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5" name="Datumsplatzhalter 3"/>
          <p:cNvSpPr>
            <a:spLocks noGrp="1"/>
          </p:cNvSpPr>
          <p:nvPr>
            <p:ph type="dt" sz="half" idx="19"/>
          </p:nvPr>
        </p:nvSpPr>
        <p:spPr>
          <a:xfrm>
            <a:off x="254000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708C82-F8E6-409C-A676-C60AAC2DF97E}" type="datetime1">
              <a:rPr lang="de-DE" smtClean="0"/>
              <a:t>08.08.2018</a:t>
            </a:fld>
            <a:endParaRPr lang="de-DE" dirty="0"/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20"/>
          </p:nvPr>
        </p:nvSpPr>
        <p:spPr>
          <a:xfrm>
            <a:off x="2314575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Hermond Ghislain Zeleu Zabatio</a:t>
            </a:r>
          </a:p>
        </p:txBody>
      </p:sp>
      <p:sp>
        <p:nvSpPr>
          <p:cNvPr id="17" name="Foliennummernplatzhalter 5"/>
          <p:cNvSpPr>
            <a:spLocks noGrp="1"/>
          </p:cNvSpPr>
          <p:nvPr>
            <p:ph type="sldNum" sz="quarter" idx="21"/>
          </p:nvPr>
        </p:nvSpPr>
        <p:spPr>
          <a:xfrm>
            <a:off x="7442200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1AA8A7-6CDB-4C1B-AF42-D508E5AB25D5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4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sp>
        <p:nvSpPr>
          <p:cNvPr id="20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21" name="Bildplatzhalter 7"/>
          <p:cNvSpPr>
            <a:spLocks noGrp="1" noChangeAspect="1"/>
          </p:cNvSpPr>
          <p:nvPr>
            <p:ph type="pic" sz="quarter" idx="22"/>
          </p:nvPr>
        </p:nvSpPr>
        <p:spPr>
          <a:xfrm>
            <a:off x="253999" y="1264796"/>
            <a:ext cx="2766067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2" name="Bildplatzhalter 7"/>
          <p:cNvSpPr>
            <a:spLocks noGrp="1"/>
          </p:cNvSpPr>
          <p:nvPr>
            <p:ph type="pic" sz="quarter" idx="23"/>
          </p:nvPr>
        </p:nvSpPr>
        <p:spPr>
          <a:xfrm>
            <a:off x="6120480" y="3071022"/>
            <a:ext cx="2772000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3" name="Bildplatzhalter 7"/>
          <p:cNvSpPr>
            <a:spLocks noGrp="1"/>
          </p:cNvSpPr>
          <p:nvPr>
            <p:ph type="pic" sz="quarter" idx="24"/>
          </p:nvPr>
        </p:nvSpPr>
        <p:spPr>
          <a:xfrm>
            <a:off x="6114024" y="4873284"/>
            <a:ext cx="2772000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4" name="Bildplatzhalter 7"/>
          <p:cNvSpPr>
            <a:spLocks noGrp="1" noChangeAspect="1"/>
          </p:cNvSpPr>
          <p:nvPr>
            <p:ph type="pic" sz="quarter" idx="25"/>
          </p:nvPr>
        </p:nvSpPr>
        <p:spPr>
          <a:xfrm>
            <a:off x="6119956" y="1268760"/>
            <a:ext cx="2766067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5" name="Bildplatzhalter 7"/>
          <p:cNvSpPr>
            <a:spLocks noGrp="1"/>
          </p:cNvSpPr>
          <p:nvPr>
            <p:ph type="pic" sz="quarter" idx="26"/>
          </p:nvPr>
        </p:nvSpPr>
        <p:spPr>
          <a:xfrm>
            <a:off x="3186000" y="3071022"/>
            <a:ext cx="2772000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6" name="Bildplatzhalter 7"/>
          <p:cNvSpPr>
            <a:spLocks noGrp="1"/>
          </p:cNvSpPr>
          <p:nvPr>
            <p:ph type="pic" sz="quarter" idx="27"/>
          </p:nvPr>
        </p:nvSpPr>
        <p:spPr>
          <a:xfrm>
            <a:off x="3186000" y="4873284"/>
            <a:ext cx="2772000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7" name="Bildplatzhalter 7"/>
          <p:cNvSpPr>
            <a:spLocks noGrp="1" noChangeAspect="1"/>
          </p:cNvSpPr>
          <p:nvPr>
            <p:ph type="pic" sz="quarter" idx="28"/>
          </p:nvPr>
        </p:nvSpPr>
        <p:spPr>
          <a:xfrm>
            <a:off x="3186000" y="1267200"/>
            <a:ext cx="2766067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553447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ihandform 2"/>
          <p:cNvSpPr/>
          <p:nvPr userDrawn="1"/>
        </p:nvSpPr>
        <p:spPr>
          <a:xfrm>
            <a:off x="-192088" y="-115888"/>
            <a:ext cx="9528176" cy="6202363"/>
          </a:xfrm>
          <a:custGeom>
            <a:avLst/>
            <a:gdLst>
              <a:gd name="connsiteX0" fmla="*/ 0 w 9529482"/>
              <a:gd name="connsiteY0" fmla="*/ 44823 h 6203576"/>
              <a:gd name="connsiteX1" fmla="*/ 26894 w 9529482"/>
              <a:gd name="connsiteY1" fmla="*/ 6203576 h 6203576"/>
              <a:gd name="connsiteX2" fmla="*/ 9484658 w 9529482"/>
              <a:gd name="connsiteY2" fmla="*/ 4814047 h 6203576"/>
              <a:gd name="connsiteX3" fmla="*/ 9529482 w 9529482"/>
              <a:gd name="connsiteY3" fmla="*/ 0 h 6203576"/>
              <a:gd name="connsiteX4" fmla="*/ 0 w 9529482"/>
              <a:gd name="connsiteY4" fmla="*/ 44823 h 6203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29482" h="6203576">
                <a:moveTo>
                  <a:pt x="0" y="44823"/>
                </a:moveTo>
                <a:lnTo>
                  <a:pt x="26894" y="6203576"/>
                </a:lnTo>
                <a:lnTo>
                  <a:pt x="9484658" y="4814047"/>
                </a:lnTo>
                <a:lnTo>
                  <a:pt x="9529482" y="0"/>
                </a:lnTo>
                <a:lnTo>
                  <a:pt x="0" y="44823"/>
                </a:lnTo>
                <a:close/>
              </a:path>
            </a:pathLst>
          </a:custGeom>
          <a:solidFill>
            <a:srgbClr val="D9C7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0"/>
          </p:nvPr>
        </p:nvSpPr>
        <p:spPr>
          <a:xfrm>
            <a:off x="256328" y="1268760"/>
            <a:ext cx="8631343" cy="244827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3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5760000"/>
            <a:ext cx="4185415" cy="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908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251520" y="1268760"/>
            <a:ext cx="8640000" cy="5040560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115E67"/>
              </a:buClr>
              <a:buFont typeface="Arial" panose="020B0604020202020204" pitchFamily="34" charset="0"/>
              <a:buChar char="•"/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buClr>
                <a:srgbClr val="115E67"/>
              </a:buClr>
              <a:buFont typeface="Arial" panose="020B0604020202020204" pitchFamily="34" charset="0"/>
              <a:buChar char="•"/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>
              <a:buClr>
                <a:srgbClr val="115E67"/>
              </a:buClr>
              <a:buFont typeface="Arial" panose="020B0604020202020204" pitchFamily="34" charset="0"/>
              <a:buChar char="•"/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4"/>
          </p:nvPr>
        </p:nvSpPr>
        <p:spPr>
          <a:xfrm>
            <a:off x="263525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58CD6C-0E6F-4ABB-ADE4-8B8CA0893236}" type="datetime1">
              <a:rPr lang="de-DE" smtClean="0"/>
              <a:t>08.08.2018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5"/>
          </p:nvPr>
        </p:nvSpPr>
        <p:spPr>
          <a:xfrm>
            <a:off x="2324100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Hermond Ghislain Zeleu Zabatio</a:t>
            </a: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6"/>
          </p:nvPr>
        </p:nvSpPr>
        <p:spPr>
          <a:xfrm>
            <a:off x="7451725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8CEE4A-E163-47DE-8784-5B8DE9F7A78A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1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3114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251520" y="1268760"/>
            <a:ext cx="8640000" cy="504056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800100" indent="-342900">
              <a:buClr>
                <a:srgbClr val="115E67"/>
              </a:buClr>
              <a:buFont typeface="Arial" panose="020B0604020202020204" pitchFamily="34" charset="0"/>
              <a:buChar char="•"/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257300" indent="-342900">
              <a:buClr>
                <a:srgbClr val="115E67"/>
              </a:buClr>
              <a:buFont typeface="Arial" panose="020B0604020202020204" pitchFamily="34" charset="0"/>
              <a:buChar char="•"/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714500" indent="-342900">
              <a:buClr>
                <a:srgbClr val="115E67"/>
              </a:buClr>
              <a:buFont typeface="Arial" panose="020B0604020202020204" pitchFamily="34" charset="0"/>
              <a:buChar char="•"/>
              <a:defRPr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4"/>
          </p:nvPr>
        </p:nvSpPr>
        <p:spPr>
          <a:xfrm>
            <a:off x="263525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87D1F3-9BDC-4C2A-AADC-0D1455A8CA1D}" type="datetime1">
              <a:rPr lang="de-DE" smtClean="0"/>
              <a:t>08.08.2018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5"/>
          </p:nvPr>
        </p:nvSpPr>
        <p:spPr>
          <a:xfrm>
            <a:off x="2324100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Hermond Ghislain Zeleu Zabatio</a:t>
            </a: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6"/>
          </p:nvPr>
        </p:nvSpPr>
        <p:spPr>
          <a:xfrm>
            <a:off x="7451725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3A9DA1-A25A-429F-A02C-54EE5606360E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1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09134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251520" y="1268760"/>
            <a:ext cx="4229999" cy="504056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FontTx/>
              <a:buNone/>
              <a:defRPr sz="2400">
                <a:latin typeface="Alwyn New Rg" panose="020B0503000000020004" pitchFamily="34" charset="0"/>
              </a:defRPr>
            </a:lvl2pPr>
            <a:lvl3pPr marL="914400" indent="0">
              <a:buFontTx/>
              <a:buNone/>
              <a:defRPr sz="2000">
                <a:latin typeface="Alwyn New Rg" panose="020B0503000000020004" pitchFamily="34" charset="0"/>
              </a:defRPr>
            </a:lvl3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6"/>
          </p:nvPr>
        </p:nvSpPr>
        <p:spPr>
          <a:xfrm>
            <a:off x="4652093" y="1268760"/>
            <a:ext cx="4230000" cy="5042429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17"/>
          </p:nvPr>
        </p:nvSpPr>
        <p:spPr>
          <a:xfrm>
            <a:off x="263525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C95346-7D0D-4BB2-B12E-431360D2B8E0}" type="datetime1">
              <a:rPr lang="de-DE" smtClean="0"/>
              <a:t>08.08.2018</a:t>
            </a:fld>
            <a:endParaRPr lang="de-DE" dirty="0"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18"/>
          </p:nvPr>
        </p:nvSpPr>
        <p:spPr>
          <a:xfrm>
            <a:off x="2324100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Hermond Ghislain Zeleu Zabatio</a:t>
            </a:r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19"/>
          </p:nvPr>
        </p:nvSpPr>
        <p:spPr>
          <a:xfrm>
            <a:off x="7451725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806B55-EB36-49A9-ADB4-61E75E31F1FA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3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sp>
        <p:nvSpPr>
          <p:cNvPr id="16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17490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254524" y="1268760"/>
            <a:ext cx="8640000" cy="432048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15"/>
          </p:nvPr>
        </p:nvSpPr>
        <p:spPr>
          <a:xfrm>
            <a:off x="254525" y="5778475"/>
            <a:ext cx="8640000" cy="53084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16"/>
          </p:nvPr>
        </p:nvSpPr>
        <p:spPr>
          <a:xfrm>
            <a:off x="263525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97D868-5813-46E7-8C6D-DB464A27969A}" type="datetime1">
              <a:rPr lang="de-DE" smtClean="0"/>
              <a:t>08.08.2018</a:t>
            </a:fld>
            <a:endParaRPr lang="de-DE" dirty="0"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17"/>
          </p:nvPr>
        </p:nvSpPr>
        <p:spPr>
          <a:xfrm>
            <a:off x="2324100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Hermond Ghislain Zeleu Zabatio</a:t>
            </a:r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18"/>
          </p:nvPr>
        </p:nvSpPr>
        <p:spPr>
          <a:xfrm>
            <a:off x="7451725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F684CA-D0A1-41F6-BDC0-3E2E4B5DACF6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3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sp>
        <p:nvSpPr>
          <p:cNvPr id="15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1788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254524" y="1268760"/>
            <a:ext cx="4223785" cy="504056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2" name="Bildplatzhalter 7"/>
          <p:cNvSpPr>
            <a:spLocks noGrp="1"/>
          </p:cNvSpPr>
          <p:nvPr>
            <p:ph type="pic" sz="quarter" idx="14"/>
          </p:nvPr>
        </p:nvSpPr>
        <p:spPr>
          <a:xfrm>
            <a:off x="4658309" y="1268760"/>
            <a:ext cx="4223784" cy="504056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15"/>
          </p:nvPr>
        </p:nvSpPr>
        <p:spPr>
          <a:xfrm>
            <a:off x="254000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B59603-8392-42ED-9FD2-89EB8695C0BE}" type="datetime1">
              <a:rPr lang="de-DE" smtClean="0"/>
              <a:t>08.08.2018</a:t>
            </a:fld>
            <a:endParaRPr lang="de-DE" dirty="0"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16"/>
          </p:nvPr>
        </p:nvSpPr>
        <p:spPr>
          <a:xfrm>
            <a:off x="2314575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Hermond Ghislain Zeleu Zabatio</a:t>
            </a:r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17"/>
          </p:nvPr>
        </p:nvSpPr>
        <p:spPr>
          <a:xfrm>
            <a:off x="7442200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CBEA50-28BB-424E-967D-ECCE62A9890E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3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sp>
        <p:nvSpPr>
          <p:cNvPr id="15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5431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254524" y="1268760"/>
            <a:ext cx="4210185" cy="432048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15"/>
          </p:nvPr>
        </p:nvSpPr>
        <p:spPr>
          <a:xfrm>
            <a:off x="254525" y="5778475"/>
            <a:ext cx="4252570" cy="53084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0" name="Inhaltsplatzhalter 10"/>
          <p:cNvSpPr>
            <a:spLocks noGrp="1"/>
          </p:cNvSpPr>
          <p:nvPr>
            <p:ph sz="quarter" idx="16"/>
          </p:nvPr>
        </p:nvSpPr>
        <p:spPr>
          <a:xfrm>
            <a:off x="4639663" y="5778475"/>
            <a:ext cx="4252570" cy="53084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5" name="Bildplatzhalter 7"/>
          <p:cNvSpPr>
            <a:spLocks noGrp="1"/>
          </p:cNvSpPr>
          <p:nvPr>
            <p:ph type="pic" sz="quarter" idx="17"/>
          </p:nvPr>
        </p:nvSpPr>
        <p:spPr>
          <a:xfrm>
            <a:off x="4658310" y="1268760"/>
            <a:ext cx="4223784" cy="432048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2" name="Datumsplatzhalter 3"/>
          <p:cNvSpPr>
            <a:spLocks noGrp="1"/>
          </p:cNvSpPr>
          <p:nvPr>
            <p:ph type="dt" sz="half" idx="18"/>
          </p:nvPr>
        </p:nvSpPr>
        <p:spPr>
          <a:xfrm>
            <a:off x="263525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1B3107-3D3F-4777-9207-6551F81EC093}" type="datetime1">
              <a:rPr lang="de-DE" smtClean="0"/>
              <a:t>08.08.2018</a:t>
            </a:fld>
            <a:endParaRPr lang="de-DE" dirty="0"/>
          </a:p>
        </p:txBody>
      </p:sp>
      <p:sp>
        <p:nvSpPr>
          <p:cNvPr id="13" name="Fußzeilenplatzhalter 4"/>
          <p:cNvSpPr>
            <a:spLocks noGrp="1"/>
          </p:cNvSpPr>
          <p:nvPr>
            <p:ph type="ftr" sz="quarter" idx="19"/>
          </p:nvPr>
        </p:nvSpPr>
        <p:spPr>
          <a:xfrm>
            <a:off x="2324100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Hermond Ghislain Zeleu Zabatio</a:t>
            </a:r>
          </a:p>
        </p:txBody>
      </p:sp>
      <p:sp>
        <p:nvSpPr>
          <p:cNvPr id="14" name="Foliennummernplatzhalter 5"/>
          <p:cNvSpPr>
            <a:spLocks noGrp="1"/>
          </p:cNvSpPr>
          <p:nvPr>
            <p:ph type="sldNum" sz="quarter" idx="20"/>
          </p:nvPr>
        </p:nvSpPr>
        <p:spPr>
          <a:xfrm>
            <a:off x="7451725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8B97EE-25F5-4EFD-B8E8-0C5D00DE03FB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7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sp>
        <p:nvSpPr>
          <p:cNvPr id="19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71211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254524" y="1268760"/>
            <a:ext cx="2772000" cy="504056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4"/>
          </p:nvPr>
        </p:nvSpPr>
        <p:spPr>
          <a:xfrm>
            <a:off x="3230849" y="1268760"/>
            <a:ext cx="2690678" cy="504056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5"/>
          </p:nvPr>
        </p:nvSpPr>
        <p:spPr>
          <a:xfrm>
            <a:off x="6110093" y="1268760"/>
            <a:ext cx="2772000" cy="504056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16"/>
          </p:nvPr>
        </p:nvSpPr>
        <p:spPr>
          <a:xfrm>
            <a:off x="254000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D9D328-0EA9-47BD-9F0C-9374A81B247B}" type="datetime1">
              <a:rPr lang="de-DE" smtClean="0"/>
              <a:t>08.08.2018</a:t>
            </a:fld>
            <a:endParaRPr lang="de-DE" dirty="0"/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17"/>
          </p:nvPr>
        </p:nvSpPr>
        <p:spPr>
          <a:xfrm>
            <a:off x="2314575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Hermond Ghislain Zeleu Zabatio</a:t>
            </a:r>
          </a:p>
        </p:txBody>
      </p:sp>
      <p:sp>
        <p:nvSpPr>
          <p:cNvPr id="13" name="Foliennummernplatzhalter 5"/>
          <p:cNvSpPr>
            <a:spLocks noGrp="1"/>
          </p:cNvSpPr>
          <p:nvPr>
            <p:ph type="sldNum" sz="quarter" idx="18"/>
          </p:nvPr>
        </p:nvSpPr>
        <p:spPr>
          <a:xfrm>
            <a:off x="7442200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4A88A5-D0F8-4804-8772-54364BC0F871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5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sp>
        <p:nvSpPr>
          <p:cNvPr id="17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34999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3"/>
          <p:cNvSpPr>
            <a:spLocks noGrp="1"/>
          </p:cNvSpPr>
          <p:nvPr>
            <p:ph type="dt" sz="half" idx="2"/>
          </p:nvPr>
        </p:nvSpPr>
        <p:spPr>
          <a:xfrm>
            <a:off x="250825" y="6453188"/>
            <a:ext cx="1860550" cy="285750"/>
          </a:xfrm>
          <a:prstGeom prst="rect">
            <a:avLst/>
          </a:prstGeom>
        </p:spPr>
        <p:txBody>
          <a:bodyPr/>
          <a:lstStyle>
            <a:lvl1pPr algn="l">
              <a:defRPr sz="120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>
              <a:defRPr/>
            </a:pPr>
            <a:fld id="{3F439ECE-A22E-48D2-B1A2-A5BDB43AF362}" type="datetime1">
              <a:rPr lang="de-DE" smtClean="0"/>
              <a:t>08.08.2018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311400" y="6453188"/>
            <a:ext cx="4948238" cy="285750"/>
          </a:xfrm>
          <a:prstGeom prst="rect">
            <a:avLst/>
          </a:prstGeom>
        </p:spPr>
        <p:txBody>
          <a:bodyPr/>
          <a:lstStyle>
            <a:lvl1pPr>
              <a:defRPr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>
              <a:defRPr/>
            </a:pPr>
            <a:r>
              <a:rPr lang="de-DE"/>
              <a:t>Hermond Ghislain Zeleu Zabatio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440613" y="6453188"/>
            <a:ext cx="1438275" cy="285750"/>
          </a:xfrm>
          <a:prstGeom prst="rect">
            <a:avLst/>
          </a:prstGeom>
        </p:spPr>
        <p:txBody>
          <a:bodyPr/>
          <a:lstStyle>
            <a:lvl1pPr algn="r">
              <a:defRPr sz="120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>
              <a:defRPr/>
            </a:pPr>
            <a:fld id="{AB0173C9-4951-44B4-BE8B-FB39CEF44EE9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sp>
        <p:nvSpPr>
          <p:cNvPr id="8" name="Titelplatzhalter 7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70" r:id="rId6"/>
    <p:sldLayoutId id="2147483771" r:id="rId7"/>
    <p:sldLayoutId id="2147483772" r:id="rId8"/>
    <p:sldLayoutId id="2147483773" r:id="rId9"/>
    <p:sldLayoutId id="2147483774" r:id="rId10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lwyn New Lt" panose="020B0303000000020004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lwyn New Lt" panose="020B03030000000200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lwyn New Lt" panose="020B03030000000200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lwyn New Lt" panose="020B03030000000200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lwyn New Lt" panose="020B03030000000200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lwyn New Lt" panose="020B0303000000020004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lwyn New Lt" panose="020B0303000000020004" pitchFamily="34" charset="0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lwyn New Lt" panose="020B0303000000020004" pitchFamily="34" charset="0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lwyn New Lt" panose="020B0303000000020004" pitchFamily="34" charset="0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lwyn New Lt" panose="020B03030000000200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platzhalter 6"/>
          <p:cNvSpPr>
            <a:spLocks noGrp="1"/>
          </p:cNvSpPr>
          <p:nvPr>
            <p:ph type="body" sz="quarter" idx="10"/>
          </p:nvPr>
        </p:nvSpPr>
        <p:spPr bwMode="auto">
          <a:custGeom>
            <a:avLst/>
            <a:gdLst>
              <a:gd name="T0" fmla="*/ 0 w 9144000"/>
              <a:gd name="T1" fmla="*/ 0 h 5963462"/>
              <a:gd name="T2" fmla="*/ 7263209 w 9144000"/>
              <a:gd name="T3" fmla="*/ 0 h 5963462"/>
              <a:gd name="T4" fmla="*/ 7263209 w 9144000"/>
              <a:gd name="T5" fmla="*/ 132131 h 5963462"/>
              <a:gd name="T6" fmla="*/ 0 w 9144000"/>
              <a:gd name="T7" fmla="*/ 169340 h 5963462"/>
              <a:gd name="T8" fmla="*/ 0 w 9144000"/>
              <a:gd name="T9" fmla="*/ 0 h 596346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5963462"/>
              <a:gd name="T17" fmla="*/ 9144000 w 9144000"/>
              <a:gd name="T18" fmla="*/ 5963462 h 596346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5963462">
                <a:moveTo>
                  <a:pt x="0" y="0"/>
                </a:moveTo>
                <a:lnTo>
                  <a:pt x="9144000" y="0"/>
                </a:lnTo>
                <a:lnTo>
                  <a:pt x="9144000" y="4653136"/>
                </a:lnTo>
                <a:lnTo>
                  <a:pt x="0" y="5963462"/>
                </a:lnTo>
                <a:lnTo>
                  <a:pt x="0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de-DE" altLang="de-DE" dirty="0"/>
              <a:t>Darstellung der Topologie eines industriellen Kommunikationsnetzwerks</a:t>
            </a:r>
          </a:p>
          <a:p>
            <a:pPr algn="ctr">
              <a:spcBef>
                <a:spcPct val="0"/>
              </a:spcBef>
            </a:pPr>
            <a:endParaRPr lang="de-DE" altLang="de-DE" dirty="0"/>
          </a:p>
          <a:p>
            <a:pPr algn="ctr">
              <a:spcBef>
                <a:spcPct val="0"/>
              </a:spcBef>
            </a:pPr>
            <a:r>
              <a:rPr lang="de-DE" altLang="de-DE" sz="1800" dirty="0"/>
              <a:t>Master-Abschlussarbeit</a:t>
            </a:r>
          </a:p>
          <a:p>
            <a:pPr algn="ctr">
              <a:spcBef>
                <a:spcPct val="0"/>
              </a:spcBef>
            </a:pPr>
            <a:endParaRPr lang="de-DE" altLang="de-DE" sz="1800" dirty="0"/>
          </a:p>
          <a:p>
            <a:pPr algn="ctr">
              <a:spcBef>
                <a:spcPct val="0"/>
              </a:spcBef>
            </a:pPr>
            <a:r>
              <a:rPr lang="de-DE" altLang="de-DE" sz="1800" dirty="0"/>
              <a:t>Ghislain </a:t>
            </a:r>
            <a:r>
              <a:rPr lang="de-DE" altLang="de-DE" sz="1800" dirty="0" err="1"/>
              <a:t>Zeleu</a:t>
            </a:r>
            <a:endParaRPr lang="de-DE" altLang="de-DE" sz="1800" dirty="0"/>
          </a:p>
          <a:p>
            <a:pPr>
              <a:spcBef>
                <a:spcPct val="0"/>
              </a:spcBef>
            </a:pPr>
            <a:endParaRPr lang="de-DE" altLang="de-D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Was ist Communication Studio?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241CB7C7-BA97-40EB-9100-3D699B3BA247}" type="datetime1">
              <a:rPr lang="de-DE" smtClean="0"/>
              <a:t>08.08.2018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Hermond Ghislain Zeleu Zabatio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10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259014" y="75342"/>
            <a:ext cx="5825153" cy="720000"/>
          </a:xfrm>
        </p:spPr>
        <p:txBody>
          <a:bodyPr>
            <a:normAutofit fontScale="90000"/>
          </a:bodyPr>
          <a:lstStyle/>
          <a:p>
            <a:r>
              <a:rPr lang="de-DE" dirty="0"/>
              <a:t>Anforderungsanalyse: Funktionale </a:t>
            </a:r>
            <a:r>
              <a:rPr lang="de-DE" dirty="0" err="1"/>
              <a:t>Anforderungen&amp;Nichtfunktionale</a:t>
            </a:r>
            <a:r>
              <a:rPr lang="de-DE" dirty="0"/>
              <a:t> Anforderungen</a:t>
            </a:r>
            <a:br>
              <a:rPr lang="de-DE" dirty="0"/>
            </a:b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772816"/>
            <a:ext cx="8096597" cy="4339503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6106273" y="3252482"/>
            <a:ext cx="2028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      </a:t>
            </a:r>
            <a:r>
              <a:rPr lang="de-DE" b="1" dirty="0">
                <a:solidFill>
                  <a:srgbClr val="C00000"/>
                </a:solidFill>
              </a:rPr>
              <a:t>Properties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4102905" y="1910561"/>
            <a:ext cx="124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C00000"/>
                </a:solidFill>
              </a:rPr>
              <a:t>Ribbon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711313" y="3127791"/>
            <a:ext cx="1571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C00000"/>
                </a:solidFill>
              </a:rPr>
              <a:t>Solution Explorer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4210971" y="5646547"/>
            <a:ext cx="103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C00000"/>
                </a:solidFill>
              </a:rPr>
              <a:t>Output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3221757" y="2786969"/>
            <a:ext cx="1446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C00000"/>
                </a:solidFill>
              </a:rPr>
              <a:t>Workspace</a:t>
            </a:r>
          </a:p>
        </p:txBody>
      </p:sp>
    </p:spTree>
    <p:extLst>
      <p:ext uri="{BB962C8B-B14F-4D97-AF65-F5344CB8AC3E}">
        <p14:creationId xmlns:p14="http://schemas.microsoft.com/office/powerpoint/2010/main" val="1984766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25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25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Was soll das Softwareprodukt  tun?</a:t>
            </a:r>
          </a:p>
          <a:p>
            <a:pPr lvl="1"/>
            <a:r>
              <a:rPr lang="de-DE" dirty="0"/>
              <a:t>Die Topologie besitzt ihre eigene Ansicht</a:t>
            </a:r>
          </a:p>
          <a:p>
            <a:pPr lvl="1"/>
            <a:r>
              <a:rPr lang="de-DE" dirty="0"/>
              <a:t>Die topologischen Informationen müssen mit Symbolen dargestellt werden</a:t>
            </a:r>
          </a:p>
          <a:p>
            <a:pPr lvl="1"/>
            <a:r>
              <a:rPr lang="de-DE" dirty="0"/>
              <a:t>Jede Darstellung muss separat geschlossen werden</a:t>
            </a:r>
          </a:p>
          <a:p>
            <a:pPr lvl="1"/>
            <a:r>
              <a:rPr lang="de-DE" dirty="0"/>
              <a:t>Zoom-Funktionen bieten</a:t>
            </a:r>
          </a:p>
          <a:p>
            <a:pPr lvl="1"/>
            <a:r>
              <a:rPr lang="de-DE" dirty="0"/>
              <a:t>Die  Basisfunktionen müssen bereitstellt werden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Nichtfunktionale Anforderungen</a:t>
            </a:r>
          </a:p>
          <a:p>
            <a:pPr lvl="1"/>
            <a:r>
              <a:rPr lang="de-DE" dirty="0"/>
              <a:t>Integrierbar sein</a:t>
            </a:r>
          </a:p>
          <a:p>
            <a:pPr lvl="1"/>
            <a:r>
              <a:rPr lang="de-DE" dirty="0"/>
              <a:t>Leicht erweiterbar</a:t>
            </a:r>
          </a:p>
          <a:p>
            <a:pPr lvl="1"/>
            <a:r>
              <a:rPr lang="de-DE" dirty="0"/>
              <a:t>Wartbarkeit</a:t>
            </a:r>
          </a:p>
          <a:p>
            <a:pPr lvl="1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FE6E1870-06B1-4C27-87D8-FFFE4B51458A}" type="datetime1">
              <a:rPr lang="de-DE" smtClean="0"/>
              <a:t>08.08.2018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Hermond Ghislain Zeleu Zabatio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11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Anforderungsanalyse: Funktionale </a:t>
            </a:r>
            <a:r>
              <a:rPr lang="de-DE" dirty="0" err="1"/>
              <a:t>Anforderungen&amp;Nichtfunktionale</a:t>
            </a:r>
            <a:r>
              <a:rPr lang="de-DE" dirty="0"/>
              <a:t> Anforderungen</a:t>
            </a:r>
          </a:p>
        </p:txBody>
      </p:sp>
    </p:spTree>
    <p:extLst>
      <p:ext uri="{BB962C8B-B14F-4D97-AF65-F5344CB8AC3E}">
        <p14:creationId xmlns:p14="http://schemas.microsoft.com/office/powerpoint/2010/main" val="4139171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Einleitung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Grundlage der Topologie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Anforderungsanalyse</a:t>
            </a:r>
          </a:p>
          <a:p>
            <a:pPr>
              <a:lnSpc>
                <a:spcPct val="200000"/>
              </a:lnSpc>
            </a:pPr>
            <a:r>
              <a:rPr lang="de-DE" b="1" dirty="0">
                <a:solidFill>
                  <a:schemeClr val="tx2"/>
                </a:solidFill>
              </a:rPr>
              <a:t>Evaluation der JavaScript-Frameworks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Konzepte der </a:t>
            </a:r>
            <a:r>
              <a:rPr lang="de-DE" dirty="0" err="1">
                <a:solidFill>
                  <a:schemeClr val="bg1">
                    <a:lumMod val="85000"/>
                  </a:schemeClr>
                </a:solidFill>
              </a:rPr>
              <a:t>Topology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-Editor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Prototype Implementierung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Fortsetzungsmöglichkeiten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7C19136F-A910-4FB0-ACF8-AEB668541EC5}" type="datetime1">
              <a:rPr lang="de-DE" smtClean="0"/>
              <a:t>08.08.2018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12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531667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				</a:t>
            </a:r>
            <a:r>
              <a:rPr lang="de-DE" b="1" dirty="0"/>
              <a:t>Kriterien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Kommunikationsmechanismen </a:t>
            </a:r>
          </a:p>
          <a:p>
            <a:pPr marL="1143000" lvl="1"/>
            <a:r>
              <a:rPr lang="de-DE" dirty="0"/>
              <a:t>Komponente</a:t>
            </a:r>
          </a:p>
          <a:p>
            <a:pPr marL="1143000" lvl="1"/>
            <a:r>
              <a:rPr lang="de-DE" dirty="0"/>
              <a:t>Benachrichtigung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Programmierkonzept</a:t>
            </a:r>
          </a:p>
          <a:p>
            <a:pPr marL="1143000" lvl="1"/>
            <a:r>
              <a:rPr lang="de-DE" dirty="0"/>
              <a:t>Programmiersprache</a:t>
            </a:r>
          </a:p>
          <a:p>
            <a:pPr marL="1143000" lvl="1"/>
            <a:r>
              <a:rPr lang="de-DE" dirty="0"/>
              <a:t>Entwurf-Muster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Lernkurve und Kosten</a:t>
            </a:r>
          </a:p>
          <a:p>
            <a:pPr marL="1143000" lvl="1"/>
            <a:r>
              <a:rPr lang="de-DE" dirty="0"/>
              <a:t>Lernkurve</a:t>
            </a:r>
          </a:p>
          <a:p>
            <a:pPr marL="1143000" lvl="1"/>
            <a:r>
              <a:rPr lang="de-DE" dirty="0"/>
              <a:t>Preis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07E8D44E-8732-4D0E-BB56-183E437489F7}" type="datetime1">
              <a:rPr lang="de-DE" smtClean="0"/>
              <a:t>08.08.2018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Hermond Ghislain Zeleu Zabatio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13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/>
              <a:t>Evaluation der JavaScript-Frameworks</a:t>
            </a:r>
            <a:br>
              <a:rPr lang="de-DE" b="1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9021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>
          <a:xfrm>
            <a:off x="3059832" y="1281227"/>
            <a:ext cx="3096344" cy="504056"/>
          </a:xfrm>
        </p:spPr>
        <p:txBody>
          <a:bodyPr/>
          <a:lstStyle/>
          <a:p>
            <a:pPr algn="ctr"/>
            <a:r>
              <a:rPr lang="de-DE" dirty="0"/>
              <a:t>Grafische Darstellung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07E8D44E-8732-4D0E-BB56-183E437489F7}" type="datetime1">
              <a:rPr lang="de-DE" smtClean="0"/>
              <a:t>08.08.2018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Hermond Ghislain Zeleu Zabatio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14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/>
              <a:t>Evaluation der JavaScript-Frameworks</a:t>
            </a:r>
            <a:br>
              <a:rPr lang="de-DE" b="1" dirty="0"/>
            </a:b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611560" y="3645024"/>
            <a:ext cx="1872208" cy="1200329"/>
          </a:xfrm>
          <a:prstGeom prst="rect">
            <a:avLst/>
          </a:prstGeom>
          <a:noFill/>
          <a:ln w="28575" cap="rnd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KendoUI</a:t>
            </a:r>
            <a:endParaRPr lang="de-DE" dirty="0"/>
          </a:p>
          <a:p>
            <a:pPr algn="ctr"/>
            <a:r>
              <a:rPr lang="de-DE" dirty="0"/>
              <a:t>Firma </a:t>
            </a:r>
            <a:r>
              <a:rPr lang="de-DE" dirty="0" err="1"/>
              <a:t>Telerik</a:t>
            </a:r>
            <a:endParaRPr lang="de-DE" dirty="0"/>
          </a:p>
          <a:p>
            <a:pPr algn="ctr"/>
            <a:r>
              <a:rPr lang="de-DE" dirty="0"/>
              <a:t>Progress Software Corporation  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3671900" y="3668831"/>
            <a:ext cx="1872208" cy="646331"/>
          </a:xfrm>
          <a:prstGeom prst="rect">
            <a:avLst/>
          </a:prstGeom>
          <a:noFill/>
          <a:ln w="28575" cap="rnd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SAPUI5</a:t>
            </a:r>
          </a:p>
          <a:p>
            <a:pPr algn="ctr"/>
            <a:r>
              <a:rPr lang="de-DE" dirty="0"/>
              <a:t>Firma SAP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6804248" y="3645024"/>
            <a:ext cx="1872208" cy="1200329"/>
          </a:xfrm>
          <a:prstGeom prst="rect">
            <a:avLst/>
          </a:prstGeom>
          <a:noFill/>
          <a:ln w="28575" cap="rnd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GoJS</a:t>
            </a:r>
            <a:endParaRPr lang="de-DE" dirty="0"/>
          </a:p>
          <a:p>
            <a:pPr algn="ctr"/>
            <a:r>
              <a:rPr lang="de-DE" dirty="0"/>
              <a:t>Firma </a:t>
            </a:r>
            <a:r>
              <a:rPr lang="de-DE" dirty="0" err="1"/>
              <a:t>Northwoods</a:t>
            </a:r>
            <a:r>
              <a:rPr lang="de-DE" dirty="0"/>
              <a:t> Software</a:t>
            </a:r>
            <a:endParaRPr lang="en-US" dirty="0"/>
          </a:p>
        </p:txBody>
      </p:sp>
      <p:cxnSp>
        <p:nvCxnSpPr>
          <p:cNvPr id="20" name="Gerader Verbinder 19"/>
          <p:cNvCxnSpPr>
            <a:stCxn id="2" idx="2"/>
            <a:endCxn id="7" idx="0"/>
          </p:cNvCxnSpPr>
          <p:nvPr/>
        </p:nvCxnSpPr>
        <p:spPr>
          <a:xfrm flipH="1">
            <a:off x="1547664" y="1785283"/>
            <a:ext cx="3060340" cy="1859741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>
            <a:stCxn id="2" idx="2"/>
            <a:endCxn id="18" idx="0"/>
          </p:cNvCxnSpPr>
          <p:nvPr/>
        </p:nvCxnSpPr>
        <p:spPr>
          <a:xfrm>
            <a:off x="4608004" y="1785283"/>
            <a:ext cx="0" cy="1883548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/>
          <p:cNvCxnSpPr>
            <a:stCxn id="2" idx="2"/>
            <a:endCxn id="19" idx="0"/>
          </p:cNvCxnSpPr>
          <p:nvPr/>
        </p:nvCxnSpPr>
        <p:spPr>
          <a:xfrm>
            <a:off x="4608004" y="1785283"/>
            <a:ext cx="3132348" cy="1859741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2705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8" grpId="0" animBg="1"/>
      <p:bldP spid="1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>
          <a:xfrm>
            <a:off x="3059832" y="1281227"/>
            <a:ext cx="3096344" cy="504056"/>
          </a:xfrm>
        </p:spPr>
        <p:txBody>
          <a:bodyPr/>
          <a:lstStyle/>
          <a:p>
            <a:pPr algn="ctr"/>
            <a:r>
              <a:rPr lang="de-DE" dirty="0"/>
              <a:t>Grafische Darstellung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07E8D44E-8732-4D0E-BB56-183E437489F7}" type="datetime1">
              <a:rPr lang="de-DE" smtClean="0"/>
              <a:t>08.08.2018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Hermond Ghislain Zeleu Zabatio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15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/>
              <a:t>Evaluation der JavaScript-Frameworks</a:t>
            </a:r>
            <a:br>
              <a:rPr lang="de-DE" b="1" dirty="0"/>
            </a:b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611560" y="3645024"/>
            <a:ext cx="1872208" cy="1200329"/>
          </a:xfrm>
          <a:prstGeom prst="rect">
            <a:avLst/>
          </a:prstGeom>
          <a:noFill/>
          <a:ln w="28575" cap="rnd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KendoUI</a:t>
            </a:r>
            <a:endParaRPr lang="de-DE" dirty="0"/>
          </a:p>
          <a:p>
            <a:pPr algn="ctr"/>
            <a:r>
              <a:rPr lang="de-DE" dirty="0"/>
              <a:t>Firma </a:t>
            </a:r>
            <a:r>
              <a:rPr lang="de-DE" dirty="0" err="1"/>
              <a:t>Telerik</a:t>
            </a:r>
            <a:endParaRPr lang="de-DE" dirty="0"/>
          </a:p>
          <a:p>
            <a:pPr algn="ctr"/>
            <a:r>
              <a:rPr lang="de-DE" dirty="0"/>
              <a:t>Progress Software Corporation  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3671900" y="3668831"/>
            <a:ext cx="1872208" cy="646331"/>
          </a:xfrm>
          <a:prstGeom prst="rect">
            <a:avLst/>
          </a:prstGeom>
          <a:noFill/>
          <a:ln w="28575" cap="rnd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SAPUI5</a:t>
            </a:r>
          </a:p>
          <a:p>
            <a:pPr algn="ctr"/>
            <a:r>
              <a:rPr lang="de-DE" dirty="0"/>
              <a:t>Firma SAP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6804248" y="3645024"/>
            <a:ext cx="1872208" cy="1200329"/>
          </a:xfrm>
          <a:prstGeom prst="rect">
            <a:avLst/>
          </a:prstGeom>
          <a:noFill/>
          <a:ln w="31750" cap="rnd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/>
              <a:t>GoJS</a:t>
            </a:r>
            <a:endParaRPr lang="de-DE" b="1" dirty="0"/>
          </a:p>
          <a:p>
            <a:pPr algn="ctr"/>
            <a:r>
              <a:rPr lang="de-DE" dirty="0"/>
              <a:t>Firma </a:t>
            </a:r>
            <a:r>
              <a:rPr lang="de-DE" dirty="0" err="1"/>
              <a:t>Northwoods</a:t>
            </a:r>
            <a:r>
              <a:rPr lang="de-DE" dirty="0"/>
              <a:t> Software</a:t>
            </a:r>
            <a:endParaRPr lang="en-US" dirty="0"/>
          </a:p>
        </p:txBody>
      </p:sp>
      <p:cxnSp>
        <p:nvCxnSpPr>
          <p:cNvPr id="20" name="Gerader Verbinder 19"/>
          <p:cNvCxnSpPr>
            <a:stCxn id="2" idx="2"/>
            <a:endCxn id="7" idx="0"/>
          </p:cNvCxnSpPr>
          <p:nvPr/>
        </p:nvCxnSpPr>
        <p:spPr>
          <a:xfrm flipH="1">
            <a:off x="1547664" y="1785283"/>
            <a:ext cx="3060340" cy="1859741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>
            <a:stCxn id="2" idx="2"/>
            <a:endCxn id="18" idx="0"/>
          </p:cNvCxnSpPr>
          <p:nvPr/>
        </p:nvCxnSpPr>
        <p:spPr>
          <a:xfrm>
            <a:off x="4608004" y="1785283"/>
            <a:ext cx="0" cy="1883548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/>
          <p:cNvCxnSpPr>
            <a:stCxn id="2" idx="2"/>
            <a:endCxn id="19" idx="0"/>
          </p:cNvCxnSpPr>
          <p:nvPr/>
        </p:nvCxnSpPr>
        <p:spPr>
          <a:xfrm>
            <a:off x="4608004" y="1785283"/>
            <a:ext cx="3132348" cy="1859741"/>
          </a:xfrm>
          <a:prstGeom prst="line">
            <a:avLst/>
          </a:prstGeom>
          <a:ln w="317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41673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>
          <a:xfrm>
            <a:off x="2324100" y="1281227"/>
            <a:ext cx="4480148" cy="504056"/>
          </a:xfrm>
        </p:spPr>
        <p:txBody>
          <a:bodyPr/>
          <a:lstStyle/>
          <a:p>
            <a:pPr algn="ctr"/>
            <a:r>
              <a:rPr lang="de-DE" dirty="0"/>
              <a:t>Struktur der Client-Applikation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07E8D44E-8732-4D0E-BB56-183E437489F7}" type="datetime1">
              <a:rPr lang="de-DE" smtClean="0"/>
              <a:t>08.08.2018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Hermond Ghislain Zeleu Zabatio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16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/>
              <a:t>Evaluation der JavaScript-Frameworks</a:t>
            </a:r>
            <a:br>
              <a:rPr lang="de-DE" b="1" dirty="0"/>
            </a:b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611560" y="3645024"/>
            <a:ext cx="1872208" cy="646331"/>
          </a:xfrm>
          <a:prstGeom prst="rect">
            <a:avLst/>
          </a:prstGeom>
          <a:noFill/>
          <a:ln w="28575" cap="rnd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Vue</a:t>
            </a:r>
            <a:endParaRPr lang="de-DE" dirty="0"/>
          </a:p>
          <a:p>
            <a:pPr algn="ctr"/>
            <a:r>
              <a:rPr lang="de-DE" dirty="0"/>
              <a:t>Evan </a:t>
            </a:r>
            <a:r>
              <a:rPr lang="de-DE" dirty="0" err="1"/>
              <a:t>You</a:t>
            </a:r>
            <a:endParaRPr lang="de-DE" dirty="0"/>
          </a:p>
        </p:txBody>
      </p:sp>
      <p:sp>
        <p:nvSpPr>
          <p:cNvPr id="18" name="Textfeld 17"/>
          <p:cNvSpPr txBox="1"/>
          <p:nvPr/>
        </p:nvSpPr>
        <p:spPr>
          <a:xfrm>
            <a:off x="3671900" y="3668831"/>
            <a:ext cx="1872208" cy="923330"/>
          </a:xfrm>
          <a:prstGeom prst="rect">
            <a:avLst/>
          </a:prstGeom>
          <a:noFill/>
          <a:ln w="28575" cap="rnd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React</a:t>
            </a:r>
            <a:endParaRPr lang="de-DE" dirty="0"/>
          </a:p>
          <a:p>
            <a:pPr algn="ctr"/>
            <a:r>
              <a:rPr lang="de-DE" dirty="0"/>
              <a:t>Firma Facebook Inc.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6804248" y="3645024"/>
            <a:ext cx="1872208" cy="646331"/>
          </a:xfrm>
          <a:prstGeom prst="rect">
            <a:avLst/>
          </a:prstGeom>
          <a:noFill/>
          <a:ln w="28575" cap="rnd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Angular</a:t>
            </a:r>
          </a:p>
          <a:p>
            <a:pPr algn="ctr"/>
            <a:r>
              <a:rPr lang="de-DE" dirty="0"/>
              <a:t>Firma Google LLC</a:t>
            </a:r>
            <a:endParaRPr lang="en-US" dirty="0"/>
          </a:p>
        </p:txBody>
      </p:sp>
      <p:cxnSp>
        <p:nvCxnSpPr>
          <p:cNvPr id="20" name="Gerader Verbinder 19"/>
          <p:cNvCxnSpPr>
            <a:stCxn id="2" idx="2"/>
            <a:endCxn id="7" idx="0"/>
          </p:cNvCxnSpPr>
          <p:nvPr/>
        </p:nvCxnSpPr>
        <p:spPr>
          <a:xfrm flipH="1">
            <a:off x="1547664" y="1785283"/>
            <a:ext cx="3060340" cy="1859741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>
            <a:stCxn id="2" idx="2"/>
            <a:endCxn id="18" idx="0"/>
          </p:cNvCxnSpPr>
          <p:nvPr/>
        </p:nvCxnSpPr>
        <p:spPr>
          <a:xfrm>
            <a:off x="4608004" y="1785283"/>
            <a:ext cx="0" cy="1883548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/>
          <p:cNvCxnSpPr>
            <a:stCxn id="2" idx="2"/>
            <a:endCxn id="19" idx="0"/>
          </p:cNvCxnSpPr>
          <p:nvPr/>
        </p:nvCxnSpPr>
        <p:spPr>
          <a:xfrm>
            <a:off x="4608004" y="1785283"/>
            <a:ext cx="3132348" cy="1859741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6801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8" grpId="0" animBg="1"/>
      <p:bldP spid="1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>
          <a:xfrm>
            <a:off x="2324100" y="1281227"/>
            <a:ext cx="4480148" cy="504056"/>
          </a:xfrm>
        </p:spPr>
        <p:txBody>
          <a:bodyPr/>
          <a:lstStyle/>
          <a:p>
            <a:pPr algn="ctr"/>
            <a:r>
              <a:rPr lang="de-DE" dirty="0"/>
              <a:t>Struktur der Client-Applikation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07E8D44E-8732-4D0E-BB56-183E437489F7}" type="datetime1">
              <a:rPr lang="de-DE" smtClean="0"/>
              <a:t>08.08.2018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Hermond Ghislain Zeleu Zabatio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17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/>
              <a:t>Evaluation der JavaScript-Frameworks</a:t>
            </a:r>
            <a:br>
              <a:rPr lang="de-DE" b="1" dirty="0"/>
            </a:b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611560" y="3645024"/>
            <a:ext cx="1872208" cy="646331"/>
          </a:xfrm>
          <a:prstGeom prst="rect">
            <a:avLst/>
          </a:prstGeom>
          <a:noFill/>
          <a:ln w="28575" cap="rnd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Vue</a:t>
            </a:r>
            <a:endParaRPr lang="de-DE" dirty="0"/>
          </a:p>
          <a:p>
            <a:pPr algn="ctr"/>
            <a:r>
              <a:rPr lang="de-DE" dirty="0"/>
              <a:t>Evan </a:t>
            </a:r>
            <a:r>
              <a:rPr lang="de-DE" dirty="0" err="1"/>
              <a:t>You</a:t>
            </a:r>
            <a:endParaRPr lang="de-DE" dirty="0"/>
          </a:p>
        </p:txBody>
      </p:sp>
      <p:sp>
        <p:nvSpPr>
          <p:cNvPr id="18" name="Textfeld 17"/>
          <p:cNvSpPr txBox="1"/>
          <p:nvPr/>
        </p:nvSpPr>
        <p:spPr>
          <a:xfrm>
            <a:off x="3671900" y="3668831"/>
            <a:ext cx="1872208" cy="923330"/>
          </a:xfrm>
          <a:prstGeom prst="rect">
            <a:avLst/>
          </a:prstGeom>
          <a:noFill/>
          <a:ln w="28575" cap="rnd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React</a:t>
            </a:r>
            <a:endParaRPr lang="de-DE" dirty="0"/>
          </a:p>
          <a:p>
            <a:pPr algn="ctr"/>
            <a:r>
              <a:rPr lang="de-DE" dirty="0"/>
              <a:t>Firma Facebook Inc.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6804248" y="3645024"/>
            <a:ext cx="1872208" cy="646331"/>
          </a:xfrm>
          <a:prstGeom prst="rect">
            <a:avLst/>
          </a:prstGeom>
          <a:noFill/>
          <a:ln w="28575" cap="rnd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Angular</a:t>
            </a:r>
          </a:p>
          <a:p>
            <a:pPr algn="ctr"/>
            <a:r>
              <a:rPr lang="de-DE" dirty="0"/>
              <a:t>Firma Google LLC</a:t>
            </a:r>
            <a:endParaRPr lang="en-US" dirty="0"/>
          </a:p>
        </p:txBody>
      </p:sp>
      <p:cxnSp>
        <p:nvCxnSpPr>
          <p:cNvPr id="20" name="Gerader Verbinder 19"/>
          <p:cNvCxnSpPr>
            <a:stCxn id="2" idx="2"/>
            <a:endCxn id="7" idx="0"/>
          </p:cNvCxnSpPr>
          <p:nvPr/>
        </p:nvCxnSpPr>
        <p:spPr>
          <a:xfrm flipH="1">
            <a:off x="1547664" y="1785283"/>
            <a:ext cx="3060340" cy="1859741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>
            <a:stCxn id="2" idx="2"/>
            <a:endCxn id="18" idx="0"/>
          </p:cNvCxnSpPr>
          <p:nvPr/>
        </p:nvCxnSpPr>
        <p:spPr>
          <a:xfrm>
            <a:off x="4608004" y="1785283"/>
            <a:ext cx="0" cy="1883548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/>
          <p:cNvCxnSpPr>
            <a:stCxn id="2" idx="2"/>
            <a:endCxn id="19" idx="0"/>
          </p:cNvCxnSpPr>
          <p:nvPr/>
        </p:nvCxnSpPr>
        <p:spPr>
          <a:xfrm>
            <a:off x="4608004" y="1785283"/>
            <a:ext cx="3132348" cy="1859741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9518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Einleitung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Grundlage der Topologie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Anforderungsanalyse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Evaluation der JavaScript-Frameworks</a:t>
            </a:r>
          </a:p>
          <a:p>
            <a:pPr>
              <a:lnSpc>
                <a:spcPct val="200000"/>
              </a:lnSpc>
            </a:pPr>
            <a:r>
              <a:rPr lang="de-DE" b="1" dirty="0"/>
              <a:t>Konzepte der </a:t>
            </a:r>
            <a:r>
              <a:rPr lang="de-DE" b="1" dirty="0" err="1"/>
              <a:t>Topology</a:t>
            </a:r>
            <a:r>
              <a:rPr lang="de-DE" b="1" dirty="0"/>
              <a:t>-Editor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Prototype Implementierung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Fortsetzungsmöglichkeiten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7C19136F-A910-4FB0-ACF8-AEB668541EC5}" type="datetime1">
              <a:rPr lang="de-DE" smtClean="0"/>
              <a:t>08.08.2018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18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5688367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Inhaltsplatzhalter 34"/>
          <p:cNvPicPr>
            <a:picLocks noGrp="1" noChangeAspect="1"/>
          </p:cNvPicPr>
          <p:nvPr>
            <p:ph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9465" y="4786616"/>
            <a:ext cx="445745" cy="45719"/>
          </a:xfrm>
        </p:spPr>
      </p:pic>
      <p:pic>
        <p:nvPicPr>
          <p:cNvPr id="33" name="Grafik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6882" y="5021799"/>
            <a:ext cx="1543050" cy="1152525"/>
          </a:xfrm>
          <a:prstGeom prst="rect">
            <a:avLst/>
          </a:prstGeo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A698F7D-AD31-42D7-89D9-EE2913A57FD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2579BFDA-05B3-4E94-92EB-A0F56D3C28B0}" type="datetime1">
              <a:rPr lang="de-DE" smtClean="0"/>
              <a:t>08.08.2018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C67034B-B5E8-4BC3-BBEC-8A86C0DF2F1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Hermond Ghislain Zeleu Zabatio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4C300CD-BCCF-4684-A6FA-E6BD70660A8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19</a:t>
            </a:fld>
            <a:endParaRPr lang="de-DE" alt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709B1105-C896-4936-89BD-45EBC7858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Konzepte der </a:t>
            </a:r>
            <a:r>
              <a:rPr lang="de-DE" dirty="0" err="1"/>
              <a:t>Topology</a:t>
            </a:r>
            <a:r>
              <a:rPr lang="de-DE" dirty="0"/>
              <a:t>-Editor:: Schnittstellen zwischen Komponenten</a:t>
            </a:r>
          </a:p>
        </p:txBody>
      </p:sp>
      <p:sp>
        <p:nvSpPr>
          <p:cNvPr id="8" name="Abgerundetes Rechteck 7"/>
          <p:cNvSpPr/>
          <p:nvPr/>
        </p:nvSpPr>
        <p:spPr>
          <a:xfrm>
            <a:off x="4692252" y="1856817"/>
            <a:ext cx="2111996" cy="723208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Topology</a:t>
            </a:r>
            <a:r>
              <a:rPr lang="de-DE" dirty="0"/>
              <a:t>-Editor-Client</a:t>
            </a:r>
            <a:endParaRPr lang="en-US" dirty="0"/>
          </a:p>
        </p:txBody>
      </p:sp>
      <p:sp>
        <p:nvSpPr>
          <p:cNvPr id="9" name="Abgerundetes Rechteck 8"/>
          <p:cNvSpPr/>
          <p:nvPr/>
        </p:nvSpPr>
        <p:spPr>
          <a:xfrm>
            <a:off x="3973800" y="3098484"/>
            <a:ext cx="3757724" cy="856211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Topology</a:t>
            </a:r>
            <a:r>
              <a:rPr lang="de-DE" dirty="0"/>
              <a:t>-Editor-Server</a:t>
            </a:r>
            <a:endParaRPr lang="en-US" dirty="0"/>
          </a:p>
        </p:txBody>
      </p:sp>
      <p:sp>
        <p:nvSpPr>
          <p:cNvPr id="10" name="Abgerundetes Rechteck 9"/>
          <p:cNvSpPr/>
          <p:nvPr/>
        </p:nvSpPr>
        <p:spPr>
          <a:xfrm>
            <a:off x="2752205" y="4502463"/>
            <a:ext cx="5195455" cy="58272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bgerundetes Rechteck 10"/>
          <p:cNvSpPr/>
          <p:nvPr/>
        </p:nvSpPr>
        <p:spPr>
          <a:xfrm>
            <a:off x="1895994" y="1916833"/>
            <a:ext cx="856211" cy="316835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ussdiagramm: Magnetplattenspeicher 12"/>
          <p:cNvSpPr/>
          <p:nvPr/>
        </p:nvSpPr>
        <p:spPr>
          <a:xfrm>
            <a:off x="624147" y="3248600"/>
            <a:ext cx="756458" cy="598169"/>
          </a:xfrm>
          <a:prstGeom prst="flowChartMagneticDisk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Gewinkelter Verbinder 13"/>
          <p:cNvCxnSpPr>
            <a:stCxn id="13" idx="1"/>
          </p:cNvCxnSpPr>
          <p:nvPr/>
        </p:nvCxnSpPr>
        <p:spPr>
          <a:xfrm rot="5400000" flipH="1" flipV="1">
            <a:off x="1144559" y="2497165"/>
            <a:ext cx="609253" cy="893618"/>
          </a:xfrm>
          <a:prstGeom prst="bentConnector2">
            <a:avLst/>
          </a:prstGeom>
          <a:ln w="508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1999868" y="4598914"/>
            <a:ext cx="480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chemeClr val="bg1"/>
                </a:solidFill>
              </a:rPr>
              <a:t>Communication Studio</a:t>
            </a:r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16" name="Gewinkelter Verbinder 15"/>
          <p:cNvCxnSpPr/>
          <p:nvPr/>
        </p:nvCxnSpPr>
        <p:spPr>
          <a:xfrm>
            <a:off x="2752205" y="3645024"/>
            <a:ext cx="1221595" cy="0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Pfeil nach oben und unten 22"/>
          <p:cNvSpPr/>
          <p:nvPr/>
        </p:nvSpPr>
        <p:spPr>
          <a:xfrm>
            <a:off x="5708646" y="2689368"/>
            <a:ext cx="144016" cy="329081"/>
          </a:xfrm>
          <a:prstGeom prst="upDown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Gewinkelter Verbinder 23"/>
          <p:cNvCxnSpPr/>
          <p:nvPr/>
        </p:nvCxnSpPr>
        <p:spPr>
          <a:xfrm flipH="1" flipV="1">
            <a:off x="4644008" y="3954695"/>
            <a:ext cx="3648" cy="519337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winkelter Verbinder 27"/>
          <p:cNvCxnSpPr/>
          <p:nvPr/>
        </p:nvCxnSpPr>
        <p:spPr>
          <a:xfrm flipV="1">
            <a:off x="5940152" y="3989654"/>
            <a:ext cx="1" cy="475164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Grafik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4984" y="5120143"/>
            <a:ext cx="1619250" cy="1295400"/>
          </a:xfrm>
          <a:prstGeom prst="rect">
            <a:avLst/>
          </a:prstGeom>
        </p:spPr>
      </p:pic>
      <p:sp>
        <p:nvSpPr>
          <p:cNvPr id="41" name="Textfeld 40"/>
          <p:cNvSpPr txBox="1"/>
          <p:nvPr/>
        </p:nvSpPr>
        <p:spPr>
          <a:xfrm>
            <a:off x="467544" y="398965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Data Store</a:t>
            </a:r>
            <a:endParaRPr lang="en-US" dirty="0"/>
          </a:p>
        </p:txBody>
      </p:sp>
      <p:pic>
        <p:nvPicPr>
          <p:cNvPr id="42" name="Grafik 4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0320" y="1135033"/>
            <a:ext cx="5667375" cy="476250"/>
          </a:xfrm>
          <a:prstGeom prst="rect">
            <a:avLst/>
          </a:prstGeom>
        </p:spPr>
      </p:pic>
      <p:sp>
        <p:nvSpPr>
          <p:cNvPr id="43" name="Ellipse 42"/>
          <p:cNvSpPr/>
          <p:nvPr/>
        </p:nvSpPr>
        <p:spPr>
          <a:xfrm>
            <a:off x="3203904" y="3717399"/>
            <a:ext cx="231162" cy="230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  <a:endParaRPr lang="en-US" dirty="0"/>
          </a:p>
        </p:txBody>
      </p:sp>
      <p:sp>
        <p:nvSpPr>
          <p:cNvPr id="44" name="Ellipse 43"/>
          <p:cNvSpPr/>
          <p:nvPr/>
        </p:nvSpPr>
        <p:spPr>
          <a:xfrm>
            <a:off x="4692252" y="4070106"/>
            <a:ext cx="231162" cy="230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  <a:endParaRPr lang="en-US" dirty="0"/>
          </a:p>
        </p:txBody>
      </p:sp>
      <p:sp>
        <p:nvSpPr>
          <p:cNvPr id="45" name="Ellipse 44"/>
          <p:cNvSpPr/>
          <p:nvPr/>
        </p:nvSpPr>
        <p:spPr>
          <a:xfrm>
            <a:off x="6027827" y="4122084"/>
            <a:ext cx="231162" cy="230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3</a:t>
            </a:r>
            <a:endParaRPr lang="en-US" dirty="0"/>
          </a:p>
        </p:txBody>
      </p:sp>
      <p:sp>
        <p:nvSpPr>
          <p:cNvPr id="46" name="Ellipse 45"/>
          <p:cNvSpPr/>
          <p:nvPr/>
        </p:nvSpPr>
        <p:spPr>
          <a:xfrm>
            <a:off x="5852662" y="2728749"/>
            <a:ext cx="231162" cy="230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4</a:t>
            </a:r>
            <a:endParaRPr lang="en-US" dirty="0"/>
          </a:p>
        </p:txBody>
      </p:sp>
      <p:cxnSp>
        <p:nvCxnSpPr>
          <p:cNvPr id="48" name="Gerader Verbinder 47"/>
          <p:cNvCxnSpPr/>
          <p:nvPr/>
        </p:nvCxnSpPr>
        <p:spPr>
          <a:xfrm flipV="1">
            <a:off x="6876256" y="1813337"/>
            <a:ext cx="337978" cy="175505"/>
          </a:xfrm>
          <a:prstGeom prst="line">
            <a:avLst/>
          </a:prstGeom>
          <a:ln w="25400">
            <a:prstDash val="dash"/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feld 48"/>
          <p:cNvSpPr txBox="1"/>
          <p:nvPr/>
        </p:nvSpPr>
        <p:spPr>
          <a:xfrm>
            <a:off x="7152609" y="1671917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/>
              <a:t>Web-Komponente</a:t>
            </a:r>
            <a:endParaRPr lang="en-US" sz="1200" b="1" dirty="0"/>
          </a:p>
        </p:txBody>
      </p:sp>
      <p:cxnSp>
        <p:nvCxnSpPr>
          <p:cNvPr id="52" name="Gerader Verbinder 51"/>
          <p:cNvCxnSpPr/>
          <p:nvPr/>
        </p:nvCxnSpPr>
        <p:spPr>
          <a:xfrm flipV="1">
            <a:off x="6823130" y="2206324"/>
            <a:ext cx="337978" cy="175505"/>
          </a:xfrm>
          <a:prstGeom prst="line">
            <a:avLst/>
          </a:prstGeom>
          <a:ln w="25400">
            <a:prstDash val="dash"/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feld 52"/>
          <p:cNvSpPr txBox="1"/>
          <p:nvPr/>
        </p:nvSpPr>
        <p:spPr>
          <a:xfrm>
            <a:off x="7181786" y="2067824"/>
            <a:ext cx="16266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/>
              <a:t>Desktop-Komponente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073026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5" grpId="0" animBg="1"/>
      <p:bldP spid="4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dirty="0"/>
              <a:t>Einleitung</a:t>
            </a:r>
          </a:p>
          <a:p>
            <a:pPr>
              <a:lnSpc>
                <a:spcPct val="200000"/>
              </a:lnSpc>
            </a:pPr>
            <a:r>
              <a:rPr lang="de-DE" dirty="0"/>
              <a:t>Grundlage der Topologie</a:t>
            </a:r>
          </a:p>
          <a:p>
            <a:pPr>
              <a:lnSpc>
                <a:spcPct val="200000"/>
              </a:lnSpc>
            </a:pPr>
            <a:r>
              <a:rPr lang="de-DE" dirty="0"/>
              <a:t>Anforderungsanalyse</a:t>
            </a:r>
          </a:p>
          <a:p>
            <a:pPr>
              <a:lnSpc>
                <a:spcPct val="200000"/>
              </a:lnSpc>
            </a:pPr>
            <a:r>
              <a:rPr lang="de-DE" dirty="0"/>
              <a:t>Evaluation der JavaScript-Frameworks</a:t>
            </a:r>
          </a:p>
          <a:p>
            <a:pPr>
              <a:lnSpc>
                <a:spcPct val="200000"/>
              </a:lnSpc>
            </a:pPr>
            <a:r>
              <a:rPr lang="de-DE" dirty="0"/>
              <a:t>Konzepte der </a:t>
            </a:r>
            <a:r>
              <a:rPr lang="de-DE" dirty="0" err="1"/>
              <a:t>Topology</a:t>
            </a:r>
            <a:r>
              <a:rPr lang="de-DE" dirty="0"/>
              <a:t>-Editor </a:t>
            </a:r>
          </a:p>
          <a:p>
            <a:pPr>
              <a:lnSpc>
                <a:spcPct val="200000"/>
              </a:lnSpc>
            </a:pPr>
            <a:r>
              <a:rPr lang="de-DE" dirty="0"/>
              <a:t>Prototype Implementierung</a:t>
            </a:r>
          </a:p>
          <a:p>
            <a:pPr>
              <a:lnSpc>
                <a:spcPct val="200000"/>
              </a:lnSpc>
            </a:pPr>
            <a:r>
              <a:rPr lang="de-DE" dirty="0"/>
              <a:t>Fortsetzungsmöglichkeiten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7C19136F-A910-4FB0-ACF8-AEB668541EC5}" type="datetime1">
              <a:rPr lang="de-DE" smtClean="0"/>
              <a:t>08.08.2018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2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016351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Inhaltsplatzhalter 34"/>
          <p:cNvPicPr>
            <a:picLocks noGrp="1" noChangeAspect="1"/>
          </p:cNvPicPr>
          <p:nvPr>
            <p:ph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9465" y="4786616"/>
            <a:ext cx="445745" cy="45719"/>
          </a:xfrm>
        </p:spPr>
      </p:pic>
      <p:pic>
        <p:nvPicPr>
          <p:cNvPr id="33" name="Grafik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6882" y="5021799"/>
            <a:ext cx="1543050" cy="1152525"/>
          </a:xfrm>
          <a:prstGeom prst="rect">
            <a:avLst/>
          </a:prstGeo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A698F7D-AD31-42D7-89D9-EE2913A57FD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2579BFDA-05B3-4E94-92EB-A0F56D3C28B0}" type="datetime1">
              <a:rPr lang="de-DE" smtClean="0"/>
              <a:t>08.08.2018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C67034B-B5E8-4BC3-BBEC-8A86C0DF2F1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Hermond Ghislain Zeleu Zabatio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4C300CD-BCCF-4684-A6FA-E6BD70660A8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20</a:t>
            </a:fld>
            <a:endParaRPr lang="de-DE" alt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709B1105-C896-4936-89BD-45EBC7858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Konzepte der </a:t>
            </a:r>
            <a:r>
              <a:rPr lang="de-DE" dirty="0" err="1"/>
              <a:t>Topology</a:t>
            </a:r>
            <a:r>
              <a:rPr lang="de-DE" dirty="0"/>
              <a:t>-Editor:: Schnittstellen zwischen Komponenten</a:t>
            </a:r>
          </a:p>
        </p:txBody>
      </p:sp>
      <p:sp>
        <p:nvSpPr>
          <p:cNvPr id="8" name="Abgerundetes Rechteck 7"/>
          <p:cNvSpPr/>
          <p:nvPr/>
        </p:nvSpPr>
        <p:spPr>
          <a:xfrm>
            <a:off x="4692252" y="1856817"/>
            <a:ext cx="2111996" cy="723208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Topology</a:t>
            </a:r>
            <a:r>
              <a:rPr lang="de-DE" dirty="0"/>
              <a:t>-Editor-Client</a:t>
            </a:r>
            <a:endParaRPr lang="en-US" dirty="0"/>
          </a:p>
        </p:txBody>
      </p:sp>
      <p:sp>
        <p:nvSpPr>
          <p:cNvPr id="9" name="Abgerundetes Rechteck 8"/>
          <p:cNvSpPr/>
          <p:nvPr/>
        </p:nvSpPr>
        <p:spPr>
          <a:xfrm>
            <a:off x="3973800" y="3098484"/>
            <a:ext cx="3757724" cy="856211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Topology</a:t>
            </a:r>
            <a:r>
              <a:rPr lang="de-DE" dirty="0"/>
              <a:t>-Editor-Server</a:t>
            </a:r>
            <a:endParaRPr lang="en-US" dirty="0"/>
          </a:p>
        </p:txBody>
      </p:sp>
      <p:sp>
        <p:nvSpPr>
          <p:cNvPr id="10" name="Abgerundetes Rechteck 9"/>
          <p:cNvSpPr/>
          <p:nvPr/>
        </p:nvSpPr>
        <p:spPr>
          <a:xfrm>
            <a:off x="2752205" y="4502463"/>
            <a:ext cx="5195455" cy="58272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bgerundetes Rechteck 10"/>
          <p:cNvSpPr/>
          <p:nvPr/>
        </p:nvSpPr>
        <p:spPr>
          <a:xfrm>
            <a:off x="1895994" y="1916833"/>
            <a:ext cx="856211" cy="316835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ussdiagramm: Magnetplattenspeicher 12"/>
          <p:cNvSpPr/>
          <p:nvPr/>
        </p:nvSpPr>
        <p:spPr>
          <a:xfrm>
            <a:off x="624147" y="3248600"/>
            <a:ext cx="756458" cy="598169"/>
          </a:xfrm>
          <a:prstGeom prst="flowChartMagneticDisk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Gewinkelter Verbinder 13"/>
          <p:cNvCxnSpPr>
            <a:stCxn id="13" idx="1"/>
          </p:cNvCxnSpPr>
          <p:nvPr/>
        </p:nvCxnSpPr>
        <p:spPr>
          <a:xfrm rot="5400000" flipH="1" flipV="1">
            <a:off x="1144559" y="2497165"/>
            <a:ext cx="609253" cy="893618"/>
          </a:xfrm>
          <a:prstGeom prst="bentConnector2">
            <a:avLst/>
          </a:prstGeom>
          <a:ln w="508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1999868" y="4598914"/>
            <a:ext cx="480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chemeClr val="bg1"/>
                </a:solidFill>
              </a:rPr>
              <a:t>Communication Studio</a:t>
            </a:r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16" name="Gewinkelter Verbinder 15"/>
          <p:cNvCxnSpPr/>
          <p:nvPr/>
        </p:nvCxnSpPr>
        <p:spPr>
          <a:xfrm>
            <a:off x="2752205" y="3645024"/>
            <a:ext cx="1221595" cy="0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Pfeil nach oben und unten 22"/>
          <p:cNvSpPr/>
          <p:nvPr/>
        </p:nvSpPr>
        <p:spPr>
          <a:xfrm>
            <a:off x="5708646" y="2689368"/>
            <a:ext cx="144016" cy="329081"/>
          </a:xfrm>
          <a:prstGeom prst="upDown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Gewinkelter Verbinder 23"/>
          <p:cNvCxnSpPr/>
          <p:nvPr/>
        </p:nvCxnSpPr>
        <p:spPr>
          <a:xfrm flipH="1" flipV="1">
            <a:off x="4644008" y="3954695"/>
            <a:ext cx="3648" cy="519337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winkelter Verbinder 27"/>
          <p:cNvCxnSpPr/>
          <p:nvPr/>
        </p:nvCxnSpPr>
        <p:spPr>
          <a:xfrm flipV="1">
            <a:off x="5940152" y="3989654"/>
            <a:ext cx="1" cy="475164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Grafik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4984" y="5120143"/>
            <a:ext cx="1619250" cy="1295400"/>
          </a:xfrm>
          <a:prstGeom prst="rect">
            <a:avLst/>
          </a:prstGeom>
        </p:spPr>
      </p:pic>
      <p:sp>
        <p:nvSpPr>
          <p:cNvPr id="41" name="Textfeld 40"/>
          <p:cNvSpPr txBox="1"/>
          <p:nvPr/>
        </p:nvSpPr>
        <p:spPr>
          <a:xfrm>
            <a:off x="467544" y="398965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Data Store</a:t>
            </a:r>
            <a:endParaRPr lang="en-US" dirty="0"/>
          </a:p>
        </p:txBody>
      </p:sp>
      <p:pic>
        <p:nvPicPr>
          <p:cNvPr id="42" name="Grafik 4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0320" y="1135033"/>
            <a:ext cx="5667375" cy="476250"/>
          </a:xfrm>
          <a:prstGeom prst="rect">
            <a:avLst/>
          </a:prstGeom>
        </p:spPr>
      </p:pic>
      <p:sp>
        <p:nvSpPr>
          <p:cNvPr id="43" name="Ellipse 42"/>
          <p:cNvSpPr/>
          <p:nvPr/>
        </p:nvSpPr>
        <p:spPr>
          <a:xfrm>
            <a:off x="3203904" y="3717399"/>
            <a:ext cx="231162" cy="230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  <a:endParaRPr lang="en-US" dirty="0"/>
          </a:p>
        </p:txBody>
      </p:sp>
      <p:sp>
        <p:nvSpPr>
          <p:cNvPr id="44" name="Ellipse 43"/>
          <p:cNvSpPr/>
          <p:nvPr/>
        </p:nvSpPr>
        <p:spPr>
          <a:xfrm>
            <a:off x="4692252" y="4070106"/>
            <a:ext cx="231162" cy="230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  <a:endParaRPr lang="en-US" dirty="0"/>
          </a:p>
        </p:txBody>
      </p:sp>
      <p:sp>
        <p:nvSpPr>
          <p:cNvPr id="45" name="Ellipse 44"/>
          <p:cNvSpPr/>
          <p:nvPr/>
        </p:nvSpPr>
        <p:spPr>
          <a:xfrm>
            <a:off x="6027827" y="4122084"/>
            <a:ext cx="231162" cy="230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3</a:t>
            </a:r>
            <a:endParaRPr lang="en-US" dirty="0"/>
          </a:p>
        </p:txBody>
      </p:sp>
      <p:sp>
        <p:nvSpPr>
          <p:cNvPr id="46" name="Ellipse 45"/>
          <p:cNvSpPr/>
          <p:nvPr/>
        </p:nvSpPr>
        <p:spPr>
          <a:xfrm>
            <a:off x="5852662" y="2728749"/>
            <a:ext cx="231162" cy="230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4</a:t>
            </a:r>
            <a:endParaRPr lang="en-US" dirty="0"/>
          </a:p>
        </p:txBody>
      </p:sp>
      <p:cxnSp>
        <p:nvCxnSpPr>
          <p:cNvPr id="48" name="Gerader Verbinder 47"/>
          <p:cNvCxnSpPr/>
          <p:nvPr/>
        </p:nvCxnSpPr>
        <p:spPr>
          <a:xfrm flipV="1">
            <a:off x="6876256" y="1813337"/>
            <a:ext cx="337978" cy="175505"/>
          </a:xfrm>
          <a:prstGeom prst="line">
            <a:avLst/>
          </a:prstGeom>
          <a:ln w="25400">
            <a:prstDash val="dash"/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feld 48"/>
          <p:cNvSpPr txBox="1"/>
          <p:nvPr/>
        </p:nvSpPr>
        <p:spPr>
          <a:xfrm>
            <a:off x="7152609" y="1671917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/>
              <a:t>Web-Komponente</a:t>
            </a:r>
            <a:endParaRPr lang="en-US" sz="1200" b="1" dirty="0"/>
          </a:p>
        </p:txBody>
      </p:sp>
      <p:cxnSp>
        <p:nvCxnSpPr>
          <p:cNvPr id="52" name="Gerader Verbinder 51"/>
          <p:cNvCxnSpPr/>
          <p:nvPr/>
        </p:nvCxnSpPr>
        <p:spPr>
          <a:xfrm flipV="1">
            <a:off x="6823130" y="2206324"/>
            <a:ext cx="337978" cy="175505"/>
          </a:xfrm>
          <a:prstGeom prst="line">
            <a:avLst/>
          </a:prstGeom>
          <a:ln w="25400">
            <a:prstDash val="dash"/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feld 52"/>
          <p:cNvSpPr txBox="1"/>
          <p:nvPr/>
        </p:nvSpPr>
        <p:spPr>
          <a:xfrm>
            <a:off x="7181786" y="2067824"/>
            <a:ext cx="16266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/>
              <a:t>Desktop-Komponente</a:t>
            </a:r>
            <a:endParaRPr lang="en-US" sz="1200" b="1" dirty="0"/>
          </a:p>
        </p:txBody>
      </p:sp>
      <p:pic>
        <p:nvPicPr>
          <p:cNvPr id="30" name="Grafik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2609" y="5086539"/>
            <a:ext cx="1619250" cy="1295400"/>
          </a:xfrm>
          <a:prstGeom prst="rect">
            <a:avLst/>
          </a:prstGeom>
        </p:spPr>
      </p:pic>
      <p:pic>
        <p:nvPicPr>
          <p:cNvPr id="31" name="Grafik 3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890" y="5430510"/>
            <a:ext cx="981597" cy="45258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cxnSp>
        <p:nvCxnSpPr>
          <p:cNvPr id="34" name="Gewinkelter Verbinder 27"/>
          <p:cNvCxnSpPr/>
          <p:nvPr/>
        </p:nvCxnSpPr>
        <p:spPr>
          <a:xfrm flipH="1" flipV="1">
            <a:off x="6876256" y="3947702"/>
            <a:ext cx="396081" cy="535939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llipse 6"/>
          <p:cNvSpPr/>
          <p:nvPr/>
        </p:nvSpPr>
        <p:spPr>
          <a:xfrm>
            <a:off x="6478887" y="3645024"/>
            <a:ext cx="1181571" cy="953890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227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4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4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C024A10-BC73-4360-B7CF-3431EBF6D0A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Beispiel einer Topologie</a:t>
            </a:r>
          </a:p>
          <a:p>
            <a:pPr marL="0" indent="0">
              <a:buNone/>
            </a:pPr>
            <a:r>
              <a:rPr lang="de-DE" sz="1200" dirty="0"/>
              <a:t>{  </a:t>
            </a:r>
            <a:br>
              <a:rPr lang="de-DE" sz="1200" dirty="0"/>
            </a:br>
            <a:r>
              <a:rPr lang="de-DE" sz="1200" dirty="0"/>
              <a:t>   </a:t>
            </a:r>
            <a:r>
              <a:rPr lang="de-DE" sz="1200" b="1" dirty="0"/>
              <a:t>"systemTag"</a:t>
            </a:r>
            <a:r>
              <a:rPr lang="de-DE" sz="1200" dirty="0"/>
              <a:t>:"3737bb94-30b3-44c6-aa09-7bfc6725838c",</a:t>
            </a:r>
            <a:br>
              <a:rPr lang="de-DE" sz="1200" dirty="0"/>
            </a:br>
            <a:r>
              <a:rPr lang="de-DE" sz="1200" dirty="0"/>
              <a:t>   </a:t>
            </a:r>
            <a:r>
              <a:rPr lang="de-DE" sz="1200" b="1" dirty="0"/>
              <a:t>"</a:t>
            </a:r>
            <a:r>
              <a:rPr lang="de-DE" sz="1200" b="1" dirty="0" err="1"/>
              <a:t>stationAddress</a:t>
            </a:r>
            <a:r>
              <a:rPr lang="de-DE" sz="1200" b="1" dirty="0"/>
              <a:t>"</a:t>
            </a:r>
            <a:r>
              <a:rPr lang="de-DE" sz="1200" dirty="0"/>
              <a:t>:"</a:t>
            </a:r>
            <a:r>
              <a:rPr lang="de-DE" sz="1200" dirty="0" err="1"/>
              <a:t>Addr</a:t>
            </a:r>
            <a:r>
              <a:rPr lang="de-DE" sz="1200" dirty="0"/>
              <a:t> </a:t>
            </a:r>
            <a:r>
              <a:rPr lang="de-DE" sz="1200" dirty="0" err="1"/>
              <a:t>controller</a:t>
            </a:r>
            <a:r>
              <a:rPr lang="de-DE" sz="1200" dirty="0"/>
              <a:t>",</a:t>
            </a:r>
            <a:br>
              <a:rPr lang="de-DE" sz="1200" dirty="0"/>
            </a:br>
            <a:r>
              <a:rPr lang="de-DE" sz="1200" dirty="0"/>
              <a:t>   </a:t>
            </a:r>
            <a:r>
              <a:rPr lang="de-DE" sz="1200" b="1" dirty="0"/>
              <a:t>"</a:t>
            </a:r>
            <a:r>
              <a:rPr lang="de-DE" sz="1200" b="1" dirty="0" err="1"/>
              <a:t>displayName</a:t>
            </a:r>
            <a:r>
              <a:rPr lang="de-DE" sz="1200" b="1" dirty="0"/>
              <a:t>"</a:t>
            </a:r>
            <a:r>
              <a:rPr lang="de-DE" sz="1200" dirty="0"/>
              <a:t>:"CIFX_RE_PNM_IRT V3 IRT CONTROLLER",</a:t>
            </a:r>
            <a:br>
              <a:rPr lang="de-DE" sz="1200" dirty="0"/>
            </a:br>
            <a:r>
              <a:rPr lang="de-DE" sz="1200" dirty="0"/>
              <a:t>   </a:t>
            </a:r>
            <a:r>
              <a:rPr lang="de-DE" sz="1200" b="1" dirty="0"/>
              <a:t>"</a:t>
            </a:r>
            <a:r>
              <a:rPr lang="de-DE" sz="1200" b="1" dirty="0" err="1"/>
              <a:t>imgUrl</a:t>
            </a:r>
            <a:r>
              <a:rPr lang="de-DE" sz="1200" b="1" dirty="0"/>
              <a:t>"</a:t>
            </a:r>
            <a:r>
              <a:rPr lang="de-DE" sz="1200" dirty="0"/>
              <a:t>:"/Data/</a:t>
            </a:r>
            <a:r>
              <a:rPr lang="de-DE" sz="1200" dirty="0" err="1"/>
              <a:t>Imgs</a:t>
            </a:r>
            <a:r>
              <a:rPr lang="de-DE" sz="1200" dirty="0"/>
              <a:t>/CIFX_RE_PNM_IRT.PNG",</a:t>
            </a:r>
            <a:br>
              <a:rPr lang="de-DE" sz="1200" dirty="0"/>
            </a:br>
            <a:r>
              <a:rPr lang="de-DE" sz="1200" dirty="0"/>
              <a:t>   </a:t>
            </a:r>
            <a:r>
              <a:rPr lang="de-DE" sz="1200" b="1" dirty="0"/>
              <a:t>"</a:t>
            </a:r>
            <a:r>
              <a:rPr lang="de-DE" sz="1200" b="1" dirty="0" err="1"/>
              <a:t>isRoot</a:t>
            </a:r>
            <a:r>
              <a:rPr lang="de-DE" sz="1200" b="1" dirty="0"/>
              <a:t>"</a:t>
            </a:r>
            <a:r>
              <a:rPr lang="de-DE" sz="1200" dirty="0"/>
              <a:t>:</a:t>
            </a:r>
            <a:r>
              <a:rPr lang="de-DE" sz="1200" dirty="0" err="1"/>
              <a:t>true</a:t>
            </a:r>
            <a:r>
              <a:rPr lang="de-DE" sz="1200" dirty="0"/>
              <a:t>,</a:t>
            </a:r>
            <a:br>
              <a:rPr lang="de-DE" sz="1200" dirty="0"/>
            </a:br>
            <a:r>
              <a:rPr lang="de-DE" sz="1200" dirty="0"/>
              <a:t>   </a:t>
            </a:r>
            <a:r>
              <a:rPr lang="de-DE" sz="1200" b="1" dirty="0"/>
              <a:t>"</a:t>
            </a:r>
            <a:r>
              <a:rPr lang="de-DE" sz="1200" b="1" dirty="0" err="1"/>
              <a:t>ports</a:t>
            </a:r>
            <a:r>
              <a:rPr lang="de-DE" sz="1200" b="1" dirty="0"/>
              <a:t>"</a:t>
            </a:r>
            <a:r>
              <a:rPr lang="de-DE" sz="1200" dirty="0"/>
              <a:t>:[  {  </a:t>
            </a:r>
            <a:r>
              <a:rPr lang="de-DE" sz="1200" b="1" dirty="0"/>
              <a:t>"</a:t>
            </a:r>
            <a:r>
              <a:rPr lang="de-DE" sz="1200" b="1" dirty="0" err="1"/>
              <a:t>portColor</a:t>
            </a:r>
            <a:r>
              <a:rPr lang="de-DE" sz="1200" b="1" dirty="0"/>
              <a:t>"</a:t>
            </a:r>
            <a:r>
              <a:rPr lang="de-DE" sz="1200" dirty="0"/>
              <a:t>:"#45813", </a:t>
            </a:r>
            <a:r>
              <a:rPr lang="de-DE" sz="1200" b="1" dirty="0"/>
              <a:t>"portId"</a:t>
            </a:r>
            <a:r>
              <a:rPr lang="de-DE" sz="1200" dirty="0"/>
              <a:t>:"port0"  }, { </a:t>
            </a:r>
            <a:r>
              <a:rPr lang="de-DE" sz="1200" b="1" dirty="0"/>
              <a:t>"</a:t>
            </a:r>
            <a:r>
              <a:rPr lang="de-DE" sz="1200" b="1" dirty="0" err="1"/>
              <a:t>portColor</a:t>
            </a:r>
            <a:r>
              <a:rPr lang="de-DE" sz="1200" b="1" dirty="0"/>
              <a:t>"</a:t>
            </a:r>
            <a:r>
              <a:rPr lang="de-DE" sz="1200" dirty="0"/>
              <a:t>:"#4FF13",</a:t>
            </a:r>
            <a:r>
              <a:rPr lang="de-DE" sz="1200" b="1" dirty="0"/>
              <a:t>"portId"</a:t>
            </a:r>
            <a:r>
              <a:rPr lang="de-DE" sz="1200" dirty="0"/>
              <a:t>:"port1"} ],</a:t>
            </a:r>
            <a:br>
              <a:rPr lang="de-DE" sz="1200" dirty="0"/>
            </a:br>
            <a:r>
              <a:rPr lang="de-DE" sz="1200" dirty="0"/>
              <a:t>   </a:t>
            </a:r>
            <a:r>
              <a:rPr lang="de-DE" sz="1200" b="1" dirty="0"/>
              <a:t>"</a:t>
            </a:r>
            <a:r>
              <a:rPr lang="de-DE" sz="1200" b="1" dirty="0" err="1"/>
              <a:t>deviceList</a:t>
            </a:r>
            <a:r>
              <a:rPr lang="de-DE" sz="1200" b="1" dirty="0"/>
              <a:t>"</a:t>
            </a:r>
            <a:r>
              <a:rPr lang="de-DE" sz="1200" dirty="0"/>
              <a:t>:[ {   </a:t>
            </a:r>
            <a:r>
              <a:rPr lang="de-DE" sz="1200" b="1" dirty="0"/>
              <a:t>"</a:t>
            </a:r>
            <a:r>
              <a:rPr lang="de-DE" sz="1200" b="1" dirty="0" err="1"/>
              <a:t>deviceList</a:t>
            </a:r>
            <a:r>
              <a:rPr lang="de-DE" sz="1200" b="1" dirty="0"/>
              <a:t>"</a:t>
            </a:r>
            <a:r>
              <a:rPr lang="de-DE" sz="1200" dirty="0"/>
              <a:t>:null, </a:t>
            </a:r>
            <a:r>
              <a:rPr lang="de-DE" sz="1200" b="1" dirty="0"/>
              <a:t>"displayName"</a:t>
            </a:r>
            <a:r>
              <a:rPr lang="de-DE" sz="1200" dirty="0"/>
              <a:t>:"CIFX_RE_PNS_V3.1.x", </a:t>
            </a:r>
            <a:r>
              <a:rPr lang="de-DE" sz="1200" b="1" dirty="0"/>
              <a:t>"</a:t>
            </a:r>
            <a:r>
              <a:rPr lang="de-DE" sz="1200" b="1" dirty="0" err="1"/>
              <a:t>imgUrl</a:t>
            </a:r>
            <a:r>
              <a:rPr lang="de-DE" sz="1200" b="1" dirty="0"/>
              <a:t>"</a:t>
            </a:r>
            <a:r>
              <a:rPr lang="de-DE" sz="1200" dirty="0"/>
              <a:t>:null, </a:t>
            </a:r>
            <a:endParaRPr lang="de-DE" sz="1200" b="1" dirty="0"/>
          </a:p>
          <a:p>
            <a:pPr marL="0" indent="0">
              <a:buNone/>
            </a:pPr>
            <a:r>
              <a:rPr lang="de-DE" sz="1200" dirty="0"/>
              <a:t>        </a:t>
            </a:r>
            <a:r>
              <a:rPr lang="de-DE" sz="1200" b="1" dirty="0"/>
              <a:t>"</a:t>
            </a:r>
            <a:r>
              <a:rPr lang="de-DE" sz="1200" b="1" dirty="0" err="1"/>
              <a:t>ports</a:t>
            </a:r>
            <a:r>
              <a:rPr lang="de-DE" sz="1200" b="1" dirty="0"/>
              <a:t>"</a:t>
            </a:r>
            <a:r>
              <a:rPr lang="de-DE" sz="1200" dirty="0"/>
              <a:t>:[ {  </a:t>
            </a:r>
            <a:br>
              <a:rPr lang="de-DE" sz="1200" dirty="0"/>
            </a:br>
            <a:r>
              <a:rPr lang="de-DE" sz="1200" dirty="0"/>
              <a:t>               </a:t>
            </a:r>
            <a:r>
              <a:rPr lang="de-DE" sz="1200" b="1" dirty="0"/>
              <a:t>"</a:t>
            </a:r>
            <a:r>
              <a:rPr lang="de-DE" sz="1200" b="1" dirty="0" err="1"/>
              <a:t>portColor</a:t>
            </a:r>
            <a:r>
              <a:rPr lang="de-DE" sz="1200" b="1" dirty="0"/>
              <a:t>"</a:t>
            </a:r>
            <a:r>
              <a:rPr lang="de-DE" sz="1200" dirty="0"/>
              <a:t>:"#9933ff",</a:t>
            </a:r>
            <a:br>
              <a:rPr lang="de-DE" sz="1200" dirty="0"/>
            </a:br>
            <a:r>
              <a:rPr lang="de-DE" sz="1200" dirty="0"/>
              <a:t>               </a:t>
            </a:r>
            <a:r>
              <a:rPr lang="de-DE" sz="1200" b="1" dirty="0"/>
              <a:t>"portId"</a:t>
            </a:r>
            <a:r>
              <a:rPr lang="de-DE" sz="1200" dirty="0"/>
              <a:t>:"port0"</a:t>
            </a:r>
            <a:br>
              <a:rPr lang="de-DE" sz="1200" dirty="0"/>
            </a:br>
            <a:r>
              <a:rPr lang="de-DE" sz="1200" dirty="0"/>
              <a:t>            },</a:t>
            </a:r>
            <a:br>
              <a:rPr lang="de-DE" sz="1200" dirty="0"/>
            </a:br>
            <a:r>
              <a:rPr lang="de-DE" sz="1200" dirty="0"/>
              <a:t>            {  </a:t>
            </a:r>
            <a:br>
              <a:rPr lang="de-DE" sz="1200" dirty="0"/>
            </a:br>
            <a:r>
              <a:rPr lang="de-DE" sz="1200" dirty="0"/>
              <a:t>               </a:t>
            </a:r>
            <a:r>
              <a:rPr lang="de-DE" sz="1200" b="1" dirty="0"/>
              <a:t>"</a:t>
            </a:r>
            <a:r>
              <a:rPr lang="de-DE" sz="1200" b="1" dirty="0" err="1"/>
              <a:t>portColor</a:t>
            </a:r>
            <a:r>
              <a:rPr lang="de-DE" sz="1200" b="1" dirty="0"/>
              <a:t>"</a:t>
            </a:r>
            <a:r>
              <a:rPr lang="de-DE" sz="1200" dirty="0"/>
              <a:t>:"#666633",</a:t>
            </a:r>
            <a:br>
              <a:rPr lang="de-DE" sz="1200" dirty="0"/>
            </a:br>
            <a:r>
              <a:rPr lang="de-DE" sz="1200" dirty="0"/>
              <a:t>               </a:t>
            </a:r>
            <a:r>
              <a:rPr lang="de-DE" sz="1200" b="1" dirty="0"/>
              <a:t>"portId"</a:t>
            </a:r>
            <a:r>
              <a:rPr lang="de-DE" sz="1200" dirty="0"/>
              <a:t>:"port1"</a:t>
            </a:r>
            <a:br>
              <a:rPr lang="de-DE" sz="1200" dirty="0"/>
            </a:br>
            <a:r>
              <a:rPr lang="de-DE" sz="1200" dirty="0"/>
              <a:t>            },</a:t>
            </a:r>
            <a:br>
              <a:rPr lang="de-DE" sz="1200" dirty="0"/>
            </a:br>
            <a:r>
              <a:rPr lang="de-DE" sz="1200" dirty="0"/>
              <a:t>            {  </a:t>
            </a:r>
            <a:br>
              <a:rPr lang="de-DE" sz="1200" dirty="0"/>
            </a:br>
            <a:r>
              <a:rPr lang="de-DE" sz="1200" dirty="0"/>
              <a:t>               </a:t>
            </a:r>
            <a:r>
              <a:rPr lang="de-DE" sz="1200" b="1" dirty="0"/>
              <a:t>"</a:t>
            </a:r>
            <a:r>
              <a:rPr lang="de-DE" sz="1200" b="1" dirty="0" err="1"/>
              <a:t>portColor</a:t>
            </a:r>
            <a:r>
              <a:rPr lang="de-DE" sz="1200" b="1" dirty="0"/>
              <a:t>"</a:t>
            </a:r>
            <a:r>
              <a:rPr lang="de-DE" sz="1200" dirty="0"/>
              <a:t>:"#0133ff",</a:t>
            </a:r>
            <a:br>
              <a:rPr lang="de-DE" sz="1200" dirty="0"/>
            </a:br>
            <a:r>
              <a:rPr lang="de-DE" sz="1200" dirty="0"/>
              <a:t>               </a:t>
            </a:r>
            <a:r>
              <a:rPr lang="de-DE" sz="1200" b="1" dirty="0"/>
              <a:t>"portId"</a:t>
            </a:r>
            <a:r>
              <a:rPr lang="de-DE" sz="1200" dirty="0"/>
              <a:t>:"port0"</a:t>
            </a:r>
            <a:br>
              <a:rPr lang="de-DE" sz="1200" dirty="0"/>
            </a:br>
            <a:r>
              <a:rPr lang="de-DE" sz="1200" dirty="0"/>
              <a:t>            }</a:t>
            </a:r>
            <a:br>
              <a:rPr lang="de-DE" sz="1200" dirty="0"/>
            </a:br>
            <a:r>
              <a:rPr lang="de-DE" sz="1200" dirty="0"/>
              <a:t>         ],</a:t>
            </a:r>
            <a:br>
              <a:rPr lang="de-DE" sz="1200" dirty="0"/>
            </a:br>
            <a:r>
              <a:rPr lang="de-DE" sz="1200" dirty="0"/>
              <a:t>         </a:t>
            </a:r>
            <a:r>
              <a:rPr lang="de-DE" sz="1200" b="1" dirty="0"/>
              <a:t>"</a:t>
            </a:r>
            <a:r>
              <a:rPr lang="de-DE" sz="1200" b="1" dirty="0" err="1"/>
              <a:t>properties</a:t>
            </a:r>
            <a:r>
              <a:rPr lang="de-DE" sz="1200" b="1" dirty="0"/>
              <a:t>"</a:t>
            </a:r>
            <a:r>
              <a:rPr lang="de-DE" sz="1200" dirty="0"/>
              <a:t>:null,</a:t>
            </a:r>
            <a:br>
              <a:rPr lang="de-DE" sz="1200" dirty="0"/>
            </a:br>
            <a:r>
              <a:rPr lang="de-DE" sz="1200" dirty="0"/>
              <a:t>         </a:t>
            </a:r>
            <a:r>
              <a:rPr lang="de-DE" sz="1200" b="1" dirty="0"/>
              <a:t>"</a:t>
            </a:r>
            <a:r>
              <a:rPr lang="de-DE" sz="1200" b="1" dirty="0" err="1"/>
              <a:t>stationAddress</a:t>
            </a:r>
            <a:r>
              <a:rPr lang="de-DE" sz="1200" b="1" dirty="0"/>
              <a:t>"</a:t>
            </a:r>
            <a:r>
              <a:rPr lang="de-DE" sz="1200" dirty="0"/>
              <a:t>:"</a:t>
            </a:r>
            <a:r>
              <a:rPr lang="de-DE" sz="1200" dirty="0" err="1"/>
              <a:t>Addr</a:t>
            </a:r>
            <a:r>
              <a:rPr lang="de-DE" sz="1200" dirty="0"/>
              <a:t> cifxrepns-001",</a:t>
            </a:r>
            <a:br>
              <a:rPr lang="de-DE" sz="1200" dirty="0"/>
            </a:br>
            <a:r>
              <a:rPr lang="de-DE" sz="1200" dirty="0"/>
              <a:t>         </a:t>
            </a:r>
            <a:r>
              <a:rPr lang="de-DE" sz="1200" b="1" dirty="0"/>
              <a:t>"systemTag"</a:t>
            </a:r>
            <a:r>
              <a:rPr lang="de-DE" sz="1200" dirty="0"/>
              <a:t>:"f72159fa-5dc8-4907-b2a2-8512cd1940a2"  }  ]}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0522080-5FD3-4403-81AB-5E6F123A836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2C597DD3-C657-4292-BDD8-A59C5130682A}" type="datetime1">
              <a:rPr lang="de-DE" smtClean="0"/>
              <a:t>08.08.2018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674C139-282F-47DD-8432-E3473DFF54F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Hermond Ghislain Zeleu Zabatio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E098AEB-8149-44CF-A2EC-A84ABB1DBC3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21</a:t>
            </a:fld>
            <a:endParaRPr lang="de-DE" alt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48A6ACC9-08A3-4739-8C48-5BCF43721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Konzepte der </a:t>
            </a:r>
            <a:r>
              <a:rPr lang="de-DE" dirty="0" err="1"/>
              <a:t>Topology</a:t>
            </a:r>
            <a:r>
              <a:rPr lang="de-DE" dirty="0"/>
              <a:t>-Editor:: Datenaustauschformat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144" y="3429000"/>
            <a:ext cx="2209800" cy="1504950"/>
          </a:xfrm>
          <a:prstGeom prst="rect">
            <a:avLst/>
          </a:prstGeom>
        </p:spPr>
      </p:pic>
      <p:sp>
        <p:nvSpPr>
          <p:cNvPr id="8" name="Abgerundetes Rechteck 7"/>
          <p:cNvSpPr/>
          <p:nvPr/>
        </p:nvSpPr>
        <p:spPr>
          <a:xfrm>
            <a:off x="6372200" y="4221089"/>
            <a:ext cx="1152127" cy="21602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CFIX_RE_...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1" name="Gerade Verbindung mit Pfeil 10"/>
          <p:cNvCxnSpPr/>
          <p:nvPr/>
        </p:nvCxnSpPr>
        <p:spPr>
          <a:xfrm flipH="1" flipV="1">
            <a:off x="4139952" y="2348880"/>
            <a:ext cx="2520280" cy="18722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 flipH="1" flipV="1">
            <a:off x="3347864" y="2132856"/>
            <a:ext cx="3384376" cy="2448125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/>
          <p:nvPr/>
        </p:nvCxnSpPr>
        <p:spPr>
          <a:xfrm flipH="1" flipV="1">
            <a:off x="971600" y="2917584"/>
            <a:ext cx="5544616" cy="1648966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3474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C024A10-BC73-4360-B7CF-3431EBF6D0A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51520" y="1268760"/>
            <a:ext cx="8640000" cy="5040560"/>
          </a:xfrm>
        </p:spPr>
        <p:txBody>
          <a:bodyPr/>
          <a:lstStyle/>
          <a:p>
            <a:r>
              <a:rPr lang="de-DE" dirty="0"/>
              <a:t>Beispiel einer Topologie, Fortsetzung </a:t>
            </a:r>
          </a:p>
          <a:p>
            <a:r>
              <a:rPr lang="de-DE" sz="1400" dirty="0"/>
              <a:t>[  </a:t>
            </a:r>
            <a:br>
              <a:rPr lang="de-DE" sz="1400" dirty="0"/>
            </a:br>
            <a:r>
              <a:rPr lang="de-DE" sz="1400" dirty="0"/>
              <a:t>   {  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"id"</a:t>
            </a:r>
            <a:r>
              <a:rPr lang="de-DE" sz="1400" dirty="0"/>
              <a:t>:"3737bb94-30b3-44c6-aa09-7bfc6725838c",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</a:t>
            </a:r>
            <a:r>
              <a:rPr lang="de-DE" sz="1400" b="1" dirty="0" err="1"/>
              <a:t>type"</a:t>
            </a:r>
            <a:r>
              <a:rPr lang="de-DE" sz="1400" dirty="0" err="1"/>
              <a:t>:"PROFIBUS</a:t>
            </a:r>
            <a:r>
              <a:rPr lang="de-DE" sz="1400" dirty="0"/>
              <a:t>",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"from"</a:t>
            </a:r>
            <a:r>
              <a:rPr lang="de-DE" sz="1400" dirty="0"/>
              <a:t>:"f72159fa-5dc8-4907-b2a2-8512cd1940a1",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"to"</a:t>
            </a:r>
            <a:r>
              <a:rPr lang="de-DE" sz="1400" dirty="0"/>
              <a:t>:"f72159fa-5dc8-4907-b2a2-8512cd1940a2",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"fromPort"</a:t>
            </a:r>
            <a:r>
              <a:rPr lang="de-DE" sz="1400" dirty="0"/>
              <a:t>:"port0",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"toPort"</a:t>
            </a:r>
            <a:r>
              <a:rPr lang="de-DE" sz="1400" dirty="0"/>
              <a:t>:"port1",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</a:t>
            </a:r>
            <a:r>
              <a:rPr lang="de-DE" sz="1400" b="1" dirty="0" err="1"/>
              <a:t>linkColor</a:t>
            </a:r>
            <a:r>
              <a:rPr lang="de-DE" sz="1400" b="1" dirty="0"/>
              <a:t>"</a:t>
            </a:r>
            <a:r>
              <a:rPr lang="de-DE" sz="1400" dirty="0"/>
              <a:t>:"#C389D6"</a:t>
            </a:r>
            <a:br>
              <a:rPr lang="de-DE" sz="1400" dirty="0"/>
            </a:br>
            <a:r>
              <a:rPr lang="de-DE" sz="1400" dirty="0"/>
              <a:t>   },</a:t>
            </a:r>
            <a:br>
              <a:rPr lang="de-DE" sz="1400" dirty="0"/>
            </a:br>
            <a:r>
              <a:rPr lang="de-DE" sz="1400" dirty="0"/>
              <a:t>   {  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"id"</a:t>
            </a:r>
            <a:r>
              <a:rPr lang="de-DE" sz="1400" dirty="0"/>
              <a:t>:"3737bb94-30b3-44c6-aa09-7bfc6725838a",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</a:t>
            </a:r>
            <a:r>
              <a:rPr lang="de-DE" sz="1400" b="1" dirty="0" err="1"/>
              <a:t>type"</a:t>
            </a:r>
            <a:r>
              <a:rPr lang="de-DE" sz="1400" dirty="0" err="1"/>
              <a:t>:"PROFINET</a:t>
            </a:r>
            <a:r>
              <a:rPr lang="de-DE" sz="1400" dirty="0"/>
              <a:t> IRT",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"from"</a:t>
            </a:r>
            <a:r>
              <a:rPr lang="de-DE" sz="1400" dirty="0"/>
              <a:t>:"f72159fa-5dc8-4907-b2a2-8512cd1940a3",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"to"</a:t>
            </a:r>
            <a:r>
              <a:rPr lang="de-DE" sz="1400" dirty="0"/>
              <a:t>:"f72159fa-5dc8-4907-b2a2-8512cd1940a4",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"fromPort"</a:t>
            </a:r>
            <a:r>
              <a:rPr lang="de-DE" sz="1400" dirty="0"/>
              <a:t>:"port0",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"toPort"</a:t>
            </a:r>
            <a:r>
              <a:rPr lang="de-DE" sz="1400" dirty="0"/>
              <a:t>:"port2",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</a:t>
            </a:r>
            <a:r>
              <a:rPr lang="de-DE" sz="1400" b="1" dirty="0" err="1"/>
              <a:t>linkColor</a:t>
            </a:r>
            <a:r>
              <a:rPr lang="de-DE" sz="1400" b="1" dirty="0"/>
              <a:t>"</a:t>
            </a:r>
            <a:r>
              <a:rPr lang="de-DE" sz="1400" dirty="0"/>
              <a:t>:"#9BD689"</a:t>
            </a:r>
            <a:br>
              <a:rPr lang="de-DE" sz="1400" dirty="0"/>
            </a:br>
            <a:r>
              <a:rPr lang="de-DE" sz="1400" dirty="0"/>
              <a:t>   }</a:t>
            </a:r>
            <a:br>
              <a:rPr lang="de-DE" sz="1400" dirty="0"/>
            </a:br>
            <a:r>
              <a:rPr lang="de-DE" sz="1400" dirty="0"/>
              <a:t>]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0522080-5FD3-4403-81AB-5E6F123A836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DF72E200-8F70-4F98-A0B0-628E642DCF78}" type="datetime1">
              <a:rPr lang="de-DE" smtClean="0"/>
              <a:t>08.08.2018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674C139-282F-47DD-8432-E3473DFF54F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Hermond Ghislain Zeleu Zabatio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E098AEB-8149-44CF-A2EC-A84ABB1DBC3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22</a:t>
            </a:fld>
            <a:endParaRPr lang="de-DE" alt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48A6ACC9-08A3-4739-8C48-5BCF43721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Konzepte der </a:t>
            </a:r>
            <a:r>
              <a:rPr lang="de-DE" dirty="0" err="1"/>
              <a:t>Topology</a:t>
            </a:r>
            <a:r>
              <a:rPr lang="de-DE" dirty="0"/>
              <a:t>-Editor:: Datenaustauschformat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5076095" y="2714812"/>
            <a:ext cx="4392486" cy="2076450"/>
          </a:xfrm>
          <a:prstGeom prst="rect">
            <a:avLst/>
          </a:prstGeom>
        </p:spPr>
      </p:pic>
      <p:sp>
        <p:nvSpPr>
          <p:cNvPr id="9" name="Abgerundetes Rechteck 8"/>
          <p:cNvSpPr/>
          <p:nvPr/>
        </p:nvSpPr>
        <p:spPr>
          <a:xfrm>
            <a:off x="6444208" y="4797152"/>
            <a:ext cx="288032" cy="144016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bgerundetes Rechteck 9"/>
          <p:cNvSpPr/>
          <p:nvPr/>
        </p:nvSpPr>
        <p:spPr>
          <a:xfrm>
            <a:off x="6012160" y="2348880"/>
            <a:ext cx="648072" cy="288032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Gerade Verbindung mit Pfeil 11"/>
          <p:cNvCxnSpPr/>
          <p:nvPr/>
        </p:nvCxnSpPr>
        <p:spPr>
          <a:xfrm>
            <a:off x="5652120" y="2276872"/>
            <a:ext cx="936104" cy="165618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 flipV="1">
            <a:off x="5731623" y="2132856"/>
            <a:ext cx="1216641" cy="504056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>
            <a:off x="5364088" y="2955582"/>
            <a:ext cx="1656184" cy="145089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>
            <a:off x="2627784" y="3284984"/>
            <a:ext cx="4104456" cy="144016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/>
          <p:nvPr/>
        </p:nvCxnSpPr>
        <p:spPr>
          <a:xfrm flipV="1">
            <a:off x="2915816" y="2636912"/>
            <a:ext cx="3816424" cy="43204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0940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Einleitung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Grundlage der Topologie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Anforderungsanalyse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Evaluation der JavaScript-Frameworks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Konzepte der </a:t>
            </a:r>
            <a:r>
              <a:rPr lang="de-DE" dirty="0" err="1">
                <a:solidFill>
                  <a:schemeClr val="bg1">
                    <a:lumMod val="85000"/>
                  </a:schemeClr>
                </a:solidFill>
              </a:rPr>
              <a:t>Topology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-Editor</a:t>
            </a:r>
          </a:p>
          <a:p>
            <a:pPr>
              <a:lnSpc>
                <a:spcPct val="200000"/>
              </a:lnSpc>
            </a:pPr>
            <a:r>
              <a:rPr lang="de-DE" b="1" dirty="0">
                <a:solidFill>
                  <a:schemeClr val="tx2"/>
                </a:solidFill>
              </a:rPr>
              <a:t>Prototype Implementierung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Fortsetzungsmöglichkeiten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7C19136F-A910-4FB0-ACF8-AEB668541EC5}" type="datetime1">
              <a:rPr lang="de-DE" smtClean="0"/>
              <a:t>08.08.2018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23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3982101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nhaltsplatzhalter 6">
            <a:extLst>
              <a:ext uri="{FF2B5EF4-FFF2-40B4-BE49-F238E27FC236}">
                <a16:creationId xmlns:a16="http://schemas.microsoft.com/office/drawing/2014/main" id="{C5FC855C-F201-47DF-BF8C-030E71739A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529" y="1268760"/>
            <a:ext cx="7599982" cy="4379651"/>
          </a:xfrm>
          <a:prstGeom prst="rect">
            <a:avLst/>
          </a:prstGeo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E7AB382-AAC5-4370-BDA1-390985DC79C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C58F247C-525F-4BEF-9811-6F7F41DCA069}" type="datetime1">
              <a:rPr lang="de-DE" smtClean="0"/>
              <a:t>08.08.2018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C9DA79E-42C9-4116-B0FB-CBA31362B8B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Hermond Ghislain Zeleu Zabatio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9E5856-93AF-486F-8D9B-879AF77DB8A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24</a:t>
            </a:fld>
            <a:endParaRPr lang="de-DE" alt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DF3DBDE5-0637-4E31-A529-AE4F42436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/>
              <a:t>Prototype Implementierung</a:t>
            </a:r>
            <a:br>
              <a:rPr lang="de-DE" b="1" dirty="0"/>
            </a:br>
            <a:endParaRPr lang="de-DE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7CD95B75-CE1A-46BE-B35D-7D0B0D9BB96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Module-Diagramm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57540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E7AB382-AAC5-4370-BDA1-390985DC79C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7158BD6A-2C19-4EFB-A2CE-212AA1897748}" type="datetime1">
              <a:rPr lang="de-DE" smtClean="0"/>
              <a:t>08.08.2018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C9DA79E-42C9-4116-B0FB-CBA31362B8B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Hermond Ghislain Zeleu Zabatio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9E5856-93AF-486F-8D9B-879AF77DB8A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25</a:t>
            </a:fld>
            <a:endParaRPr lang="de-DE" alt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DF3DBDE5-0637-4E31-A529-AE4F42436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/>
              <a:t>Prototype Implementierung(drittes Ergebnis)</a:t>
            </a:r>
            <a:br>
              <a:rPr lang="de-DE" b="1" dirty="0"/>
            </a:br>
            <a:endParaRPr lang="de-DE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7CD95B75-CE1A-46BE-B35D-7D0B0D9BB96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Ansicht Web-</a:t>
            </a:r>
            <a:r>
              <a:rPr lang="de-DE" dirty="0" err="1"/>
              <a:t>Topology</a:t>
            </a:r>
            <a:r>
              <a:rPr lang="de-DE" dirty="0"/>
              <a:t>-Editor</a:t>
            </a:r>
          </a:p>
          <a:p>
            <a:endParaRPr lang="de-DE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D8819A2A-59C1-49E6-983C-1FD19D4A72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58" y="1772816"/>
            <a:ext cx="7776873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6229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E7AB382-AAC5-4370-BDA1-390985DC79C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B5F8C8F1-3024-4FA0-9BCE-52168EDEC483}" type="datetime1">
              <a:rPr lang="de-DE" smtClean="0"/>
              <a:t>08.08.2018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C9DA79E-42C9-4116-B0FB-CBA31362B8B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Hermond Ghislain Zeleu Zabatio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9E5856-93AF-486F-8D9B-879AF77DB8A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26</a:t>
            </a:fld>
            <a:endParaRPr lang="de-DE" alt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DF3DBDE5-0637-4E31-A529-AE4F42436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/>
              <a:t>Prototype Implementierung(drittes Ergebnis)</a:t>
            </a:r>
            <a:br>
              <a:rPr lang="de-DE" b="1" dirty="0"/>
            </a:br>
            <a:endParaRPr lang="de-DE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7CD95B75-CE1A-46BE-B35D-7D0B0D9BB96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Ansicht </a:t>
            </a:r>
            <a:r>
              <a:rPr lang="de-DE" dirty="0" err="1"/>
              <a:t>Topology</a:t>
            </a:r>
            <a:r>
              <a:rPr lang="de-DE" dirty="0"/>
              <a:t>-Editor im </a:t>
            </a:r>
            <a:r>
              <a:rPr lang="de-DE" dirty="0" err="1"/>
              <a:t>ComStudio</a:t>
            </a:r>
            <a:endParaRPr lang="de-DE" dirty="0"/>
          </a:p>
          <a:p>
            <a:endParaRPr lang="de-DE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954789E8-397D-4AC8-B651-B646F141B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783232"/>
            <a:ext cx="7776863" cy="423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403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Einleitung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Grundlage der Topologie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Anforderungsanalyse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Evaluation der JavaScript-Frameworks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Konzepte der </a:t>
            </a:r>
            <a:r>
              <a:rPr lang="de-DE" dirty="0" err="1">
                <a:solidFill>
                  <a:schemeClr val="bg1">
                    <a:lumMod val="85000"/>
                  </a:schemeClr>
                </a:solidFill>
              </a:rPr>
              <a:t>Topology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-Editor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Prototype Implementierung</a:t>
            </a:r>
          </a:p>
          <a:p>
            <a:pPr>
              <a:lnSpc>
                <a:spcPct val="200000"/>
              </a:lnSpc>
            </a:pPr>
            <a:r>
              <a:rPr lang="de-DE" b="1" dirty="0">
                <a:solidFill>
                  <a:schemeClr val="tx2"/>
                </a:solidFill>
              </a:rPr>
              <a:t>Fortsetzungsmöglichkeiten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7C19136F-A910-4FB0-ACF8-AEB668541EC5}" type="datetime1">
              <a:rPr lang="de-DE" smtClean="0"/>
              <a:t>08.08.2018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27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1792461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dirty="0"/>
              <a:t>Tatsächliche Implementierung des </a:t>
            </a:r>
            <a:r>
              <a:rPr lang="de-DE" dirty="0" err="1"/>
              <a:t>Topology</a:t>
            </a:r>
            <a:r>
              <a:rPr lang="de-DE" dirty="0"/>
              <a:t>-Editors </a:t>
            </a:r>
          </a:p>
          <a:p>
            <a:pPr>
              <a:lnSpc>
                <a:spcPct val="200000"/>
              </a:lnSpc>
            </a:pPr>
            <a:r>
              <a:rPr lang="de-DE" dirty="0"/>
              <a:t>Unterstützung der Echtzeitverhalten</a:t>
            </a:r>
          </a:p>
          <a:p>
            <a:pPr>
              <a:lnSpc>
                <a:spcPct val="200000"/>
              </a:lnSpc>
            </a:pPr>
            <a:r>
              <a:rPr lang="de-DE" dirty="0"/>
              <a:t>Hohe Übertragungssicherheit gewährleisten </a:t>
            </a:r>
          </a:p>
          <a:p>
            <a:pPr>
              <a:lnSpc>
                <a:spcPct val="200000"/>
              </a:lnSpc>
            </a:pPr>
            <a:r>
              <a:rPr lang="de-DE" dirty="0"/>
              <a:t>Implementierung der Funktion für die logische Topologie</a:t>
            </a:r>
          </a:p>
          <a:p>
            <a:pPr>
              <a:lnSpc>
                <a:spcPct val="200000"/>
              </a:lnSpc>
            </a:pPr>
            <a:r>
              <a:rPr lang="de-DE" dirty="0"/>
              <a:t>Implementierung der Funktion für die Darstellung der Submodule</a:t>
            </a:r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8F2FF29D-AB2E-4E17-B0E6-4D1260BEEACD}" type="datetime1">
              <a:rPr lang="de-DE" smtClean="0"/>
              <a:t>08.08.2018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Hermond Ghislain Zeleu Zabatio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28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Fortsetzungsmöglichkeiten</a:t>
            </a:r>
          </a:p>
        </p:txBody>
      </p:sp>
    </p:spTree>
    <p:extLst>
      <p:ext uri="{BB962C8B-B14F-4D97-AF65-F5344CB8AC3E}">
        <p14:creationId xmlns:p14="http://schemas.microsoft.com/office/powerpoint/2010/main" val="30731584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sz="3600" dirty="0"/>
          </a:p>
          <a:p>
            <a:pPr marL="0" indent="0" algn="ctr">
              <a:buNone/>
            </a:pPr>
            <a:r>
              <a:rPr lang="de-DE" sz="3600" dirty="0"/>
              <a:t>Vielen Dank für Ihre Aufmerksamkeit!</a:t>
            </a:r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r>
              <a:rPr lang="de-DE" dirty="0"/>
              <a:t>Quellen, Abbildungen, usw. können in der Masterarbeit nachgeschlagen oder per E-Mail angefordert werden.</a:t>
            </a:r>
          </a:p>
          <a:p>
            <a:pPr marL="0" indent="0" algn="ctr">
              <a:buNone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466E553E-65BB-48F9-9E2F-EE8FD8BA0C4F}" type="datetime1">
              <a:rPr lang="de-DE" smtClean="0"/>
              <a:t>08.08.2018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Hermond Ghislain Zeleu Zabatio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29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5146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b="1" dirty="0"/>
              <a:t>Einleitung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Grundlage der Topologie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Anforderungsanalyse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Evaluation der JavaScript-Frameworks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Konzepte der </a:t>
            </a:r>
            <a:r>
              <a:rPr lang="de-DE" dirty="0" err="1">
                <a:solidFill>
                  <a:schemeClr val="bg1">
                    <a:lumMod val="85000"/>
                  </a:schemeClr>
                </a:solidFill>
              </a:rPr>
              <a:t>Topology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-Editor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Prototype Implementierung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Fortsetzungsmöglichkeiten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7C19136F-A910-4FB0-ACF8-AEB668541EC5}" type="datetime1">
              <a:rPr lang="de-DE" smtClean="0"/>
              <a:t>08.08.2018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3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3248397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>
          <a:ln>
            <a:noFill/>
          </a:ln>
        </p:spPr>
        <p:txBody>
          <a:bodyPr>
            <a:scene3d>
              <a:camera prst="perspectiveContrastingRightFacing">
                <a:rot lat="654769" lon="17437227" rev="21526407"/>
              </a:camera>
              <a:lightRig rig="threePt" dir="t"/>
            </a:scene3d>
            <a:sp3d extrusionH="273050" contourW="273050">
              <a:bevelT w="120650" h="228600"/>
              <a:extrusionClr>
                <a:srgbClr val="C00000"/>
              </a:extrusionClr>
              <a:contourClr>
                <a:srgbClr val="C00000"/>
              </a:contourClr>
            </a:sp3d>
          </a:bodyPr>
          <a:lstStyle/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sz="3600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>
              <a:effectLst>
                <a:outerShdw blurRad="50800" dist="50800" dir="5400000" sx="140000" sy="140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76749AD7-FB61-4E09-8DD2-0A832C50C4EE}" type="datetime1">
              <a:rPr lang="de-DE" smtClean="0"/>
              <a:t>08.08.2018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Hermond Ghislain Zeleu Zabatio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30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Interaktive Schaltfläche: Hilfe 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4CA860F3-7FB2-4FC4-ABF4-9FDC9F0A7B66}"/>
              </a:ext>
            </a:extLst>
          </p:cNvPr>
          <p:cNvSpPr/>
          <p:nvPr/>
        </p:nvSpPr>
        <p:spPr>
          <a:xfrm>
            <a:off x="3887444" y="2204864"/>
            <a:ext cx="1368152" cy="2190728"/>
          </a:xfrm>
          <a:prstGeom prst="actionButtonHelp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  <a:scene3d>
              <a:camera prst="orthographicFront"/>
              <a:lightRig rig="threePt" dir="t"/>
            </a:scene3d>
            <a:sp3d extrusionH="57150">
              <a:extrusionClr>
                <a:srgbClr val="C00000"/>
              </a:extrusionClr>
            </a:sp3d>
          </a:bodyPr>
          <a:lstStyle/>
          <a:p>
            <a:pPr algn="ctr"/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9DB7833-F491-41CC-90B0-7B4FE03E615A}"/>
              </a:ext>
            </a:extLst>
          </p:cNvPr>
          <p:cNvSpPr txBox="1"/>
          <p:nvPr/>
        </p:nvSpPr>
        <p:spPr>
          <a:xfrm>
            <a:off x="2915816" y="1412776"/>
            <a:ext cx="3924000" cy="4095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rtlCol="0">
            <a:noAutofit/>
            <a:scene3d>
              <a:camera prst="obliqueTopLeft"/>
              <a:lightRig rig="threePt" dir="t"/>
            </a:scene3d>
            <a:sp3d extrusionH="431800">
              <a:bevelT w="203200" h="698500"/>
              <a:extrusionClr>
                <a:srgbClr val="C00000"/>
              </a:extrusionClr>
            </a:sp3d>
          </a:bodyPr>
          <a:lstStyle/>
          <a:p>
            <a:pPr algn="ctr"/>
            <a:r>
              <a:rPr lang="de-DE" sz="30000" dirty="0">
                <a:effectLst>
                  <a:outerShdw blurRad="1270000" dist="419100" dir="21540000" sx="200000" sy="200000" algn="ctr" rotWithShape="0">
                    <a:srgbClr val="C00000">
                      <a:alpha val="0"/>
                    </a:srgbClr>
                  </a:outerShdw>
                </a:effectLst>
                <a:latin typeface="Arial" panose="020B0604020202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185345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  <a:p>
            <a:pPr lvl="1"/>
            <a:r>
              <a:rPr lang="de-DE" dirty="0"/>
              <a:t>Grafische Komponente</a:t>
            </a:r>
          </a:p>
          <a:p>
            <a:pPr lvl="1"/>
            <a:r>
              <a:rPr lang="de-DE" dirty="0"/>
              <a:t>Visuelle Darstellung</a:t>
            </a:r>
          </a:p>
          <a:p>
            <a:pPr lvl="1"/>
            <a:r>
              <a:rPr lang="de-DE" dirty="0"/>
              <a:t>Protokollneutraler und  einheitlicher Ansatz </a:t>
            </a:r>
          </a:p>
          <a:p>
            <a:pPr marL="457200" lvl="1" indent="0"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Zielsetzung</a:t>
            </a:r>
          </a:p>
          <a:p>
            <a:pPr lvl="1"/>
            <a:r>
              <a:rPr lang="de-DE" dirty="0"/>
              <a:t>Konzept und Design einer </a:t>
            </a:r>
            <a:r>
              <a:rPr lang="de-DE" dirty="0" err="1"/>
              <a:t>Topology</a:t>
            </a:r>
            <a:r>
              <a:rPr lang="de-DE" dirty="0"/>
              <a:t>-Engineering-Komponente</a:t>
            </a:r>
          </a:p>
          <a:p>
            <a:pPr lvl="1"/>
            <a:r>
              <a:rPr lang="de-DE" dirty="0"/>
              <a:t>Prototypenentwicklung des Komponenten </a:t>
            </a:r>
          </a:p>
          <a:p>
            <a:pPr marL="457200" lvl="1" indent="0">
              <a:buNone/>
            </a:pPr>
            <a:r>
              <a:rPr lang="de-DE" dirty="0"/>
              <a:t> </a:t>
            </a:r>
          </a:p>
          <a:p>
            <a:pPr marL="0" indent="0">
              <a:buNone/>
            </a:pPr>
            <a:r>
              <a:rPr lang="de-DE" dirty="0"/>
              <a:t>			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CE8E411C-3C5A-4240-AC7B-5D4C805394ED}" type="datetime1">
              <a:rPr lang="de-DE" smtClean="0"/>
              <a:t>08.08.2018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Hermond Ghislain Zeleu Zabatio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4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Einleitung: </a:t>
            </a:r>
            <a:r>
              <a:rPr lang="de-DE" dirty="0" err="1"/>
              <a:t>Motivation&amp;Zielsetzung</a:t>
            </a:r>
            <a:endParaRPr lang="de-DE" dirty="0"/>
          </a:p>
        </p:txBody>
      </p:sp>
      <p:sp>
        <p:nvSpPr>
          <p:cNvPr id="40" name="Eine Ecke des Rechtecks abrunden 39"/>
          <p:cNvSpPr/>
          <p:nvPr/>
        </p:nvSpPr>
        <p:spPr>
          <a:xfrm>
            <a:off x="843583" y="2852936"/>
            <a:ext cx="1280492" cy="648072"/>
          </a:xfrm>
          <a:prstGeom prst="round1Rect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Eine Ecke des Rechtecks abrunden 40"/>
          <p:cNvSpPr/>
          <p:nvPr/>
        </p:nvSpPr>
        <p:spPr>
          <a:xfrm>
            <a:off x="1886759" y="4153478"/>
            <a:ext cx="1280492" cy="648072"/>
          </a:xfrm>
          <a:prstGeom prst="round1Rect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Eine Ecke des Rechtecks abrunden 41"/>
          <p:cNvSpPr/>
          <p:nvPr/>
        </p:nvSpPr>
        <p:spPr>
          <a:xfrm>
            <a:off x="5177572" y="2852936"/>
            <a:ext cx="1280492" cy="648072"/>
          </a:xfrm>
          <a:prstGeom prst="round1Rect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Eine Ecke des Rechtecks abrunden 42"/>
          <p:cNvSpPr/>
          <p:nvPr/>
        </p:nvSpPr>
        <p:spPr>
          <a:xfrm>
            <a:off x="2944141" y="2852936"/>
            <a:ext cx="1280492" cy="648072"/>
          </a:xfrm>
          <a:prstGeom prst="round1Rect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Eine Ecke des Rechtecks abrunden 43"/>
          <p:cNvSpPr/>
          <p:nvPr/>
        </p:nvSpPr>
        <p:spPr>
          <a:xfrm>
            <a:off x="3823401" y="4140734"/>
            <a:ext cx="1280492" cy="648072"/>
          </a:xfrm>
          <a:prstGeom prst="round1Rect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Eine Ecke des Rechtecks abrunden 44"/>
          <p:cNvSpPr/>
          <p:nvPr/>
        </p:nvSpPr>
        <p:spPr>
          <a:xfrm>
            <a:off x="1059607" y="3501008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46" name="Eine Ecke des Rechtecks abrunden 45"/>
          <p:cNvSpPr/>
          <p:nvPr/>
        </p:nvSpPr>
        <p:spPr>
          <a:xfrm>
            <a:off x="1751870" y="3495466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47" name="Eine Ecke des Rechtecks abrunden 46"/>
          <p:cNvSpPr/>
          <p:nvPr/>
        </p:nvSpPr>
        <p:spPr>
          <a:xfrm>
            <a:off x="1397632" y="3495466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48" name="Eine Ecke des Rechtecks abrunden 47"/>
          <p:cNvSpPr/>
          <p:nvPr/>
        </p:nvSpPr>
        <p:spPr>
          <a:xfrm>
            <a:off x="2052067" y="4009610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49" name="Eine Ecke des Rechtecks abrunden 48"/>
          <p:cNvSpPr/>
          <p:nvPr/>
        </p:nvSpPr>
        <p:spPr>
          <a:xfrm>
            <a:off x="2826633" y="4005064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50" name="Eine Ecke des Rechtecks abrunden 49"/>
          <p:cNvSpPr/>
          <p:nvPr/>
        </p:nvSpPr>
        <p:spPr>
          <a:xfrm>
            <a:off x="3167251" y="3495466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51" name="Eine Ecke des Rechtecks abrunden 50"/>
          <p:cNvSpPr/>
          <p:nvPr/>
        </p:nvSpPr>
        <p:spPr>
          <a:xfrm>
            <a:off x="4030221" y="3986891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52" name="Eine Ecke des Rechtecks abrunden 51"/>
          <p:cNvSpPr/>
          <p:nvPr/>
        </p:nvSpPr>
        <p:spPr>
          <a:xfrm>
            <a:off x="4804787" y="3978183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cxnSp>
        <p:nvCxnSpPr>
          <p:cNvPr id="53" name="Gerader Verbinder 22"/>
          <p:cNvCxnSpPr>
            <a:stCxn id="46" idx="2"/>
            <a:endCxn id="50" idx="2"/>
          </p:cNvCxnSpPr>
          <p:nvPr/>
        </p:nvCxnSpPr>
        <p:spPr>
          <a:xfrm rot="16200000" flipH="1">
            <a:off x="2531568" y="2931643"/>
            <a:ext cx="12700" cy="1415381"/>
          </a:xfrm>
          <a:prstGeom prst="bentConnector3">
            <a:avLst>
              <a:gd name="adj1" fmla="val 180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r Verbinder 24"/>
          <p:cNvCxnSpPr>
            <a:stCxn id="45" idx="2"/>
            <a:endCxn id="48" idx="1"/>
          </p:cNvCxnSpPr>
          <p:nvPr/>
        </p:nvCxnSpPr>
        <p:spPr>
          <a:xfrm rot="16200000" flipH="1">
            <a:off x="1373507" y="3402984"/>
            <a:ext cx="436668" cy="920452"/>
          </a:xfrm>
          <a:prstGeom prst="bentConnector2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Eine Ecke des Rechtecks abrunden 54"/>
          <p:cNvSpPr/>
          <p:nvPr/>
        </p:nvSpPr>
        <p:spPr>
          <a:xfrm>
            <a:off x="5227765" y="3515923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56" name="Eine Ecke des Rechtecks abrunden 55"/>
          <p:cNvSpPr/>
          <p:nvPr/>
        </p:nvSpPr>
        <p:spPr>
          <a:xfrm>
            <a:off x="3886205" y="3501816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57" name="Eine Ecke des Rechtecks abrunden 56"/>
          <p:cNvSpPr/>
          <p:nvPr/>
        </p:nvSpPr>
        <p:spPr>
          <a:xfrm>
            <a:off x="5745810" y="3510818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58" name="Eine Ecke des Rechtecks abrunden 57"/>
          <p:cNvSpPr/>
          <p:nvPr/>
        </p:nvSpPr>
        <p:spPr>
          <a:xfrm>
            <a:off x="5504238" y="3524455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59" name="Eine Ecke des Rechtecks abrunden 58"/>
          <p:cNvSpPr/>
          <p:nvPr/>
        </p:nvSpPr>
        <p:spPr>
          <a:xfrm>
            <a:off x="6012377" y="3510818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60" name="Eine Ecke des Rechtecks abrunden 59"/>
          <p:cNvSpPr/>
          <p:nvPr/>
        </p:nvSpPr>
        <p:spPr>
          <a:xfrm>
            <a:off x="6288850" y="3524455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cxnSp>
        <p:nvCxnSpPr>
          <p:cNvPr id="61" name="Gerader Verbinder 60"/>
          <p:cNvCxnSpPr>
            <a:stCxn id="49" idx="0"/>
            <a:endCxn id="51" idx="0"/>
          </p:cNvCxnSpPr>
          <p:nvPr/>
        </p:nvCxnSpPr>
        <p:spPr>
          <a:xfrm rot="5400000" flipH="1" flipV="1">
            <a:off x="3491349" y="3394184"/>
            <a:ext cx="18173" cy="1203588"/>
          </a:xfrm>
          <a:prstGeom prst="bentConnector3">
            <a:avLst>
              <a:gd name="adj1" fmla="val 1357910"/>
            </a:avLst>
          </a:prstGeom>
          <a:ln w="254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r Verbinder 36"/>
          <p:cNvCxnSpPr>
            <a:stCxn id="52" idx="3"/>
            <a:endCxn id="57" idx="2"/>
          </p:cNvCxnSpPr>
          <p:nvPr/>
        </p:nvCxnSpPr>
        <p:spPr>
          <a:xfrm flipV="1">
            <a:off x="4948803" y="3654686"/>
            <a:ext cx="869015" cy="395431"/>
          </a:xfrm>
          <a:prstGeom prst="bentConnector2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r Verbinder 38"/>
          <p:cNvCxnSpPr>
            <a:stCxn id="56" idx="2"/>
            <a:endCxn id="60" idx="2"/>
          </p:cNvCxnSpPr>
          <p:nvPr/>
        </p:nvCxnSpPr>
        <p:spPr>
          <a:xfrm rot="16200000" flipH="1">
            <a:off x="5148216" y="2455680"/>
            <a:ext cx="22639" cy="2402645"/>
          </a:xfrm>
          <a:prstGeom prst="bentConnector3">
            <a:avLst>
              <a:gd name="adj1" fmla="val 1109762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1753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Einleitung</a:t>
            </a:r>
          </a:p>
          <a:p>
            <a:pPr>
              <a:lnSpc>
                <a:spcPct val="200000"/>
              </a:lnSpc>
            </a:pPr>
            <a:r>
              <a:rPr lang="de-DE" b="1" dirty="0"/>
              <a:t>Grundlage der Topologie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Anforderungsanalyse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Evaluation der JavaScript-Frameworks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Konzepte der </a:t>
            </a:r>
            <a:r>
              <a:rPr lang="de-DE" dirty="0" err="1">
                <a:solidFill>
                  <a:schemeClr val="bg1">
                    <a:lumMod val="85000"/>
                  </a:schemeClr>
                </a:solidFill>
              </a:rPr>
              <a:t>Topology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-Editor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Prototype Implementierung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Fortsetzungsmöglichkeiten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7C19136F-A910-4FB0-ACF8-AEB668541EC5}" type="datetime1">
              <a:rPr lang="de-DE" smtClean="0"/>
              <a:t>08.08.2018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5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4019880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dirty="0" err="1"/>
              <a:t>Feldbus</a:t>
            </a:r>
            <a:endParaRPr lang="de-DE" dirty="0"/>
          </a:p>
          <a:p>
            <a:pPr>
              <a:lnSpc>
                <a:spcPct val="200000"/>
              </a:lnSpc>
            </a:pPr>
            <a:r>
              <a:rPr lang="de-DE" dirty="0"/>
              <a:t>Topologie</a:t>
            </a:r>
          </a:p>
          <a:p>
            <a:pPr>
              <a:lnSpc>
                <a:spcPct val="200000"/>
              </a:lnSpc>
            </a:pPr>
            <a:r>
              <a:rPr lang="de-DE" dirty="0"/>
              <a:t>Controller / Master</a:t>
            </a:r>
          </a:p>
          <a:p>
            <a:pPr>
              <a:lnSpc>
                <a:spcPct val="200000"/>
              </a:lnSpc>
            </a:pPr>
            <a:r>
              <a:rPr lang="de-DE" dirty="0"/>
              <a:t>Device / Slave</a:t>
            </a:r>
          </a:p>
          <a:p>
            <a:pPr>
              <a:lnSpc>
                <a:spcPct val="200000"/>
              </a:lnSpc>
            </a:pPr>
            <a:r>
              <a:rPr lang="de-DE" dirty="0"/>
              <a:t>Gateway</a:t>
            </a:r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72FE9AB9-D7B1-4B90-8B11-4DA12F8AFB39}" type="datetime1">
              <a:rPr lang="de-DE" smtClean="0"/>
              <a:t>08.08.2018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Hermond Ghislain Zeleu Zabatio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6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 der Topologie:: Begriffserklärung</a:t>
            </a:r>
          </a:p>
        </p:txBody>
      </p:sp>
    </p:spTree>
    <p:extLst>
      <p:ext uri="{BB962C8B-B14F-4D97-AF65-F5344CB8AC3E}">
        <p14:creationId xmlns:p14="http://schemas.microsoft.com/office/powerpoint/2010/main" val="1307163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Linien-Topologie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lvl="1"/>
            <a:r>
              <a:rPr lang="de-DE" dirty="0"/>
              <a:t>Vorteile</a:t>
            </a:r>
          </a:p>
          <a:p>
            <a:pPr lvl="2"/>
            <a:r>
              <a:rPr lang="de-DE" dirty="0"/>
              <a:t>Geringe Kosten </a:t>
            </a:r>
          </a:p>
          <a:p>
            <a:pPr lvl="2"/>
            <a:r>
              <a:rPr lang="de-DE" dirty="0"/>
              <a:t>Schnell und einfach zu erweitern</a:t>
            </a:r>
          </a:p>
          <a:p>
            <a:pPr lvl="2"/>
            <a:endParaRPr lang="de-DE" dirty="0"/>
          </a:p>
          <a:p>
            <a:pPr lvl="1"/>
            <a:r>
              <a:rPr lang="de-DE" dirty="0"/>
              <a:t>Nachteile</a:t>
            </a:r>
          </a:p>
          <a:p>
            <a:pPr lvl="2"/>
            <a:r>
              <a:rPr lang="de-DE" dirty="0"/>
              <a:t>Deutlich langsam</a:t>
            </a:r>
          </a:p>
          <a:p>
            <a:pPr lvl="2"/>
            <a:r>
              <a:rPr lang="de-DE" dirty="0"/>
              <a:t>Unsicheres System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554C2B53-FD2B-473F-8EE2-052ECEB5B916}" type="datetime1">
              <a:rPr lang="de-DE" smtClean="0"/>
              <a:t>08.08.2018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Hermond Ghislain Zeleu Zabatio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7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Grundlage der Topologie: Topologie-Muster</a:t>
            </a:r>
            <a:br>
              <a:rPr lang="de-DE" dirty="0"/>
            </a:br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B1D714E8-5086-42FE-9E25-705AB579E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1844824"/>
            <a:ext cx="6840759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690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Ring-Topologie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lvl="1"/>
            <a:r>
              <a:rPr lang="de-DE" dirty="0"/>
              <a:t>Vorteile</a:t>
            </a:r>
          </a:p>
          <a:p>
            <a:pPr lvl="2"/>
            <a:r>
              <a:rPr lang="de-DE" dirty="0"/>
              <a:t>Gleiche Zugriffsmöglichkeit </a:t>
            </a:r>
          </a:p>
          <a:p>
            <a:pPr lvl="2"/>
            <a:r>
              <a:rPr lang="de-DE" dirty="0"/>
              <a:t>Kein Verstärker</a:t>
            </a:r>
          </a:p>
          <a:p>
            <a:pPr lvl="2"/>
            <a:endParaRPr lang="de-DE" dirty="0"/>
          </a:p>
          <a:p>
            <a:pPr lvl="1"/>
            <a:r>
              <a:rPr lang="de-DE" dirty="0"/>
              <a:t>Nachteile</a:t>
            </a:r>
          </a:p>
          <a:p>
            <a:pPr lvl="2"/>
            <a:r>
              <a:rPr lang="de-DE" dirty="0"/>
              <a:t>Verkabelungsaufwand</a:t>
            </a:r>
          </a:p>
          <a:p>
            <a:pPr lvl="2"/>
            <a:r>
              <a:rPr lang="de-DE" dirty="0"/>
              <a:t>Durchmesser ist hoch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D4CABC69-31DB-45D5-AE93-F2D14B16454F}" type="datetime1">
              <a:rPr lang="de-DE" smtClean="0"/>
              <a:t>08.08.2018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Hermond Ghislain Zeleu Zabatio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8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Grundlage der Topologie: Topologie-Muster</a:t>
            </a:r>
            <a:br>
              <a:rPr lang="de-DE" dirty="0"/>
            </a:b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1628800"/>
            <a:ext cx="6912768" cy="205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995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Einleitung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Grundlage der Topologie</a:t>
            </a:r>
          </a:p>
          <a:p>
            <a:pPr>
              <a:lnSpc>
                <a:spcPct val="200000"/>
              </a:lnSpc>
            </a:pPr>
            <a:r>
              <a:rPr lang="de-DE" b="1" dirty="0"/>
              <a:t>Anforderungsanalyse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Evaluation der JavaScript-Frameworks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Konzepte der </a:t>
            </a:r>
            <a:r>
              <a:rPr lang="de-DE" dirty="0" err="1">
                <a:solidFill>
                  <a:schemeClr val="bg1">
                    <a:lumMod val="85000"/>
                  </a:schemeClr>
                </a:solidFill>
              </a:rPr>
              <a:t>Topology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-Editor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Prototype Implementierung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Fortsetzungsmöglichkeiten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7C19136F-A910-4FB0-ACF8-AEB668541EC5}" type="datetime1">
              <a:rPr lang="de-DE" smtClean="0"/>
              <a:t>08.08.2018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9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541199230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Hauptcampus-Informatik">
      <a:dk1>
        <a:sysClr val="windowText" lastClr="000000"/>
      </a:dk1>
      <a:lt1>
        <a:srgbClr val="FFFFFF"/>
      </a:lt1>
      <a:dk2>
        <a:srgbClr val="000000"/>
      </a:dk2>
      <a:lt2>
        <a:srgbClr val="FFFFFF"/>
      </a:lt2>
      <a:accent1>
        <a:srgbClr val="8FD6BD"/>
      </a:accent1>
      <a:accent2>
        <a:srgbClr val="BE531C"/>
      </a:accent2>
      <a:accent3>
        <a:srgbClr val="D9C756"/>
      </a:accent3>
      <a:accent4>
        <a:srgbClr val="115E67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aesentationsvorlage_FB_Informatik_PowerPoint_2017_04_270.potx" id="{175A3E79-0251-4921-B08E-985339380192}" vid="{B31C4806-589C-412D-95EE-0F70159E18D1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Praesentationsvorlage_FB_Informatik_PowerPoint_2017_04_27</Template>
  <TotalTime>0</TotalTime>
  <Words>2349</Words>
  <Application>Microsoft Office PowerPoint</Application>
  <PresentationFormat>Bildschirmpräsentation (4:3)</PresentationFormat>
  <Paragraphs>446</Paragraphs>
  <Slides>30</Slides>
  <Notes>27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30</vt:i4>
      </vt:variant>
    </vt:vector>
  </HeadingPairs>
  <TitlesOfParts>
    <vt:vector size="36" baseType="lpstr">
      <vt:lpstr>Alwyn New Lt</vt:lpstr>
      <vt:lpstr>Alwyn New Rg</vt:lpstr>
      <vt:lpstr>Arial</vt:lpstr>
      <vt:lpstr>Calibri</vt:lpstr>
      <vt:lpstr>Verdana</vt:lpstr>
      <vt:lpstr>Larissa</vt:lpstr>
      <vt:lpstr>PowerPoint-Präsentation</vt:lpstr>
      <vt:lpstr>Agenda</vt:lpstr>
      <vt:lpstr>Agenda</vt:lpstr>
      <vt:lpstr>Einleitung: Motivation&amp;Zielsetzung</vt:lpstr>
      <vt:lpstr>Agenda</vt:lpstr>
      <vt:lpstr>Grundlage der Topologie:: Begriffserklärung</vt:lpstr>
      <vt:lpstr>Grundlage der Topologie: Topologie-Muster </vt:lpstr>
      <vt:lpstr>Grundlage der Topologie: Topologie-Muster </vt:lpstr>
      <vt:lpstr>Agenda</vt:lpstr>
      <vt:lpstr>Anforderungsanalyse: Funktionale Anforderungen&amp;Nichtfunktionale Anforderungen </vt:lpstr>
      <vt:lpstr>Anforderungsanalyse: Funktionale Anforderungen&amp;Nichtfunktionale Anforderungen</vt:lpstr>
      <vt:lpstr>Agenda</vt:lpstr>
      <vt:lpstr>Evaluation der JavaScript-Frameworks </vt:lpstr>
      <vt:lpstr>Evaluation der JavaScript-Frameworks </vt:lpstr>
      <vt:lpstr>Evaluation der JavaScript-Frameworks </vt:lpstr>
      <vt:lpstr>Evaluation der JavaScript-Frameworks </vt:lpstr>
      <vt:lpstr>Evaluation der JavaScript-Frameworks </vt:lpstr>
      <vt:lpstr>Agenda</vt:lpstr>
      <vt:lpstr>Konzepte der Topology-Editor:: Schnittstellen zwischen Komponenten</vt:lpstr>
      <vt:lpstr>Konzepte der Topology-Editor:: Schnittstellen zwischen Komponenten</vt:lpstr>
      <vt:lpstr>Konzepte der Topology-Editor:: Datenaustauschformat</vt:lpstr>
      <vt:lpstr>Konzepte der Topology-Editor:: Datenaustauschformat</vt:lpstr>
      <vt:lpstr>Agenda</vt:lpstr>
      <vt:lpstr>Prototype Implementierung </vt:lpstr>
      <vt:lpstr>Prototype Implementierung(drittes Ergebnis) </vt:lpstr>
      <vt:lpstr>Prototype Implementierung(drittes Ergebnis) </vt:lpstr>
      <vt:lpstr>Agenda</vt:lpstr>
      <vt:lpstr>Fortsetzungsmöglichkeiten</vt:lpstr>
      <vt:lpstr>PowerPoint-Präsentation</vt:lpstr>
      <vt:lpstr>PowerPoint-Präsentation</vt:lpstr>
    </vt:vector>
  </TitlesOfParts>
  <Company>Johannes Gutenberg Universität Mainz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Nguimgo Vouffo, Virginie</dc:creator>
  <cp:lastModifiedBy>Ghislain Zeleu</cp:lastModifiedBy>
  <cp:revision>147</cp:revision>
  <dcterms:created xsi:type="dcterms:W3CDTF">2018-07-14T09:58:06Z</dcterms:created>
  <dcterms:modified xsi:type="dcterms:W3CDTF">2018-08-08T18:00:09Z</dcterms:modified>
</cp:coreProperties>
</file>