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278" r:id="rId22"/>
    <p:sldId id="279" r:id="rId23"/>
    <p:sldId id="289" r:id="rId24"/>
    <p:sldId id="281" r:id="rId25"/>
    <p:sldId id="282" r:id="rId26"/>
    <p:sldId id="283" r:id="rId27"/>
    <p:sldId id="290" r:id="rId28"/>
    <p:sldId id="270" r:id="rId29"/>
    <p:sldId id="284" r:id="rId30"/>
    <p:sldId id="268" r:id="rId31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48134" autoAdjust="0"/>
  </p:normalViewPr>
  <p:slideViewPr>
    <p:cSldViewPr showGuides="1">
      <p:cViewPr varScale="1">
        <p:scale>
          <a:sx n="55" d="100"/>
          <a:sy n="55" d="100"/>
        </p:scale>
        <p:origin x="28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09.08.2018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09.08.2018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Lautzeit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… Die Ansicht der TPE soll in Workspace gehostet werden.</a:t>
            </a:r>
          </a:p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r>
              <a:rPr lang="de-DE" baseline="0" dirty="0"/>
              <a:t>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</a:t>
            </a:r>
            <a:r>
              <a:rPr lang="de-DE" dirty="0" smtClean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Es wurde </a:t>
            </a:r>
            <a:r>
              <a:rPr lang="de-DE" b="1" dirty="0" smtClean="0"/>
              <a:t>eine Fülle von verschiedenen Frameworks </a:t>
            </a:r>
            <a:r>
              <a:rPr lang="de-DE" dirty="0" smtClean="0"/>
              <a:t>ausfindig gemacht. Um ein systematisch Vergleich durchzuführen, habe ich mir </a:t>
            </a:r>
            <a:r>
              <a:rPr lang="de-DE" b="1" dirty="0" smtClean="0"/>
              <a:t>Einen</a:t>
            </a:r>
            <a:r>
              <a:rPr lang="de-DE" dirty="0" smtClean="0"/>
              <a:t>  </a:t>
            </a:r>
            <a:r>
              <a:rPr lang="de-DE" b="1" dirty="0" smtClean="0"/>
              <a:t>Kriterienkatalog</a:t>
            </a:r>
            <a:r>
              <a:rPr lang="de-DE" dirty="0" smtClean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Hier soll </a:t>
            </a:r>
            <a:r>
              <a:rPr lang="de-DE" dirty="0"/>
              <a:t>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</a:t>
            </a:r>
            <a:r>
              <a:rPr lang="de-DE" b="1" dirty="0"/>
              <a:t>sichergestellt werden</a:t>
            </a:r>
            <a:r>
              <a:rPr lang="de-DE" dirty="0"/>
              <a:t>. </a:t>
            </a:r>
            <a:r>
              <a:rPr lang="de-DE" dirty="0" smtClean="0"/>
              <a:t>Eine systematische</a:t>
            </a:r>
            <a:r>
              <a:rPr lang="de-DE" baseline="0" dirty="0" smtClean="0"/>
              <a:t> Benachrichtigung  für die Weitergabe von </a:t>
            </a:r>
            <a:r>
              <a:rPr lang="de-DE" b="1" baseline="0" dirty="0" smtClean="0"/>
              <a:t>Änderungen soll </a:t>
            </a:r>
            <a:r>
              <a:rPr lang="de-DE" b="1" dirty="0" smtClean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Hier </a:t>
            </a:r>
            <a:r>
              <a:rPr lang="de-DE" dirty="0"/>
              <a:t>kommt </a:t>
            </a:r>
            <a:r>
              <a:rPr lang="de-DE" dirty="0" smtClean="0"/>
              <a:t>im </a:t>
            </a:r>
            <a:r>
              <a:rPr lang="de-DE" dirty="0"/>
              <a:t>Einsatz </a:t>
            </a:r>
            <a:r>
              <a:rPr lang="de-DE" b="1" dirty="0" smtClean="0"/>
              <a:t>welcher Design-Pattern  SOLL ein Framework </a:t>
            </a:r>
            <a:r>
              <a:rPr lang="de-DE" dirty="0" smtClean="0"/>
              <a:t>unterstützen und unter welche Programmiersprache </a:t>
            </a:r>
            <a:r>
              <a:rPr lang="de-DE" dirty="0"/>
              <a:t>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Diese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</a:t>
            </a:r>
            <a:r>
              <a:rPr lang="de-DE" b="1" dirty="0" smtClean="0"/>
              <a:t>WÄHREND DER </a:t>
            </a:r>
            <a:r>
              <a:rPr lang="de-DE" b="1" dirty="0"/>
              <a:t>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Für</a:t>
            </a:r>
            <a:r>
              <a:rPr lang="de-DE" baseline="0" dirty="0" smtClean="0"/>
              <a:t> die Grafische Darstellung der </a:t>
            </a:r>
            <a:r>
              <a:rPr lang="de-DE" b="1" baseline="0" dirty="0" smtClean="0"/>
              <a:t>Elemente wurden 3 clientseitigen Frameworks </a:t>
            </a:r>
            <a:r>
              <a:rPr lang="de-DE" i="1" baseline="0" dirty="0" smtClean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[erstens]</a:t>
            </a:r>
            <a:r>
              <a:rPr lang="de-DE" baseline="0" dirty="0" smtClean="0"/>
              <a:t> ist die </a:t>
            </a:r>
            <a:r>
              <a:rPr lang="de-DE" baseline="0" dirty="0" err="1" smtClean="0"/>
              <a:t>KendoUI</a:t>
            </a:r>
            <a:r>
              <a:rPr lang="de-DE" baseline="0" dirty="0" smtClean="0"/>
              <a:t> … , bietet UI Components die leider aufwändig in TE zu </a:t>
            </a:r>
            <a:r>
              <a:rPr lang="de-DE" b="1" baseline="0" dirty="0" smtClean="0"/>
              <a:t>integrieren was die Entwicklungsprozess verzögern</a:t>
            </a:r>
            <a:r>
              <a:rPr lang="de-DE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[</a:t>
            </a:r>
            <a:r>
              <a:rPr lang="de-DE" b="1" baseline="0" dirty="0" smtClean="0"/>
              <a:t>zweitens</a:t>
            </a:r>
            <a:r>
              <a:rPr lang="de-DE" baseline="0" dirty="0" smtClean="0"/>
              <a:t>] ist die SAPUI5 ist,  eine Sammlung von Controls, die erleichtern eine grafische Komponente zu realisieren, die Controls besitzen leider wenig </a:t>
            </a:r>
            <a:r>
              <a:rPr lang="de-DE" b="1" baseline="0" dirty="0" smtClean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 smtClean="0"/>
              <a:t>[das Letzte] ist GOJS</a:t>
            </a:r>
            <a:r>
              <a:rPr lang="de-DE" b="0" baseline="0" dirty="0" smtClean="0"/>
              <a:t> hat den Vorteil gegenüber andere </a:t>
            </a:r>
            <a:r>
              <a:rPr lang="de-DE" b="0" baseline="0" dirty="0" err="1" smtClean="0"/>
              <a:t>Framworks</a:t>
            </a:r>
            <a:r>
              <a:rPr lang="de-DE" b="0" baseline="0" dirty="0" smtClean="0"/>
              <a:t> dass ein </a:t>
            </a:r>
            <a:r>
              <a:rPr lang="de-DE" b="0" baseline="0" dirty="0" err="1" smtClean="0"/>
              <a:t>vorvertiege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Uis</a:t>
            </a:r>
            <a:r>
              <a:rPr lang="de-DE" b="0" baseline="0" dirty="0" smtClean="0"/>
              <a:t> für die Grafik </a:t>
            </a:r>
            <a:r>
              <a:rPr lang="de-DE" b="0" baseline="0" dirty="0" err="1" smtClean="0"/>
              <a:t>lieferen</a:t>
            </a:r>
            <a:r>
              <a:rPr lang="de-DE" b="0" baseline="0" dirty="0" smtClean="0"/>
              <a:t>, der Preis ist der </a:t>
            </a:r>
            <a:r>
              <a:rPr lang="de-DE" b="0" baseline="0" dirty="0" err="1" smtClean="0"/>
              <a:t>Einziege</a:t>
            </a:r>
            <a:r>
              <a:rPr lang="de-DE" b="0" baseline="0" dirty="0" smtClean="0"/>
              <a:t> 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</a:t>
            </a:r>
            <a:r>
              <a:rPr lang="de-DE" baseline="0" dirty="0" smtClean="0"/>
              <a:t> Ergebnis wurde di </a:t>
            </a:r>
            <a:r>
              <a:rPr lang="de-DE" baseline="0" dirty="0" err="1" smtClean="0"/>
              <a:t>GoJS</a:t>
            </a:r>
            <a:r>
              <a:rPr lang="de-DE" baseline="0" dirty="0" smtClean="0"/>
              <a:t> gewählt. Dadurch kann den Entwicklungsprozess beschleunigt werden und die Firma Hilscher hat schon </a:t>
            </a:r>
            <a:r>
              <a:rPr lang="de-DE" baseline="0" dirty="0" err="1" smtClean="0"/>
              <a:t>GojS</a:t>
            </a:r>
            <a:r>
              <a:rPr lang="de-DE" baseline="0" dirty="0" smtClean="0"/>
              <a:t>  in anderer </a:t>
            </a:r>
            <a:r>
              <a:rPr lang="de-DE" baseline="0" dirty="0" err="1" smtClean="0"/>
              <a:t>Ableteilung</a:t>
            </a:r>
            <a:r>
              <a:rPr lang="de-DE" baseline="0" dirty="0" smtClean="0"/>
              <a:t>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Für …. auch </a:t>
            </a:r>
            <a:r>
              <a:rPr lang="de-DE" b="1" dirty="0" smtClean="0"/>
              <a:t>kommen noch</a:t>
            </a:r>
            <a:r>
              <a:rPr lang="de-DE" b="1" baseline="0" dirty="0" smtClean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 smtClean="0"/>
              <a:t>[erstens] Vue.js </a:t>
            </a:r>
            <a:r>
              <a:rPr lang="de-DE" b="0" baseline="0" dirty="0" smtClean="0"/>
              <a:t>, die in </a:t>
            </a:r>
            <a:r>
              <a:rPr lang="de-DE" b="0" baseline="0" dirty="0" err="1" smtClean="0"/>
              <a:t>social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netzwerk</a:t>
            </a:r>
            <a:r>
              <a:rPr lang="de-DE" b="0" baseline="0" dirty="0" smtClean="0"/>
              <a:t> Twitter angewendet ist. Ist </a:t>
            </a:r>
            <a:r>
              <a:rPr lang="de-DE" b="1" baseline="0" dirty="0" smtClean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 smtClean="0"/>
              <a:t>[zweitens] React.js </a:t>
            </a:r>
            <a:r>
              <a:rPr lang="de-DE" b="0" baseline="0" dirty="0" smtClean="0"/>
              <a:t>von der Firma Facebook bietet einen guten Mechanismus für die Strukturierung einer Applikation aber die Codebasis ist nicht </a:t>
            </a:r>
            <a:r>
              <a:rPr lang="de-DE" b="1" baseline="0" dirty="0" smtClean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 smtClean="0"/>
              <a:t>[die letzte ] ist Angular von der </a:t>
            </a:r>
            <a:r>
              <a:rPr lang="de-DE" b="1" baseline="0" dirty="0" err="1" smtClean="0"/>
              <a:t>firma</a:t>
            </a:r>
            <a:r>
              <a:rPr lang="de-DE" b="1" baseline="0" dirty="0" smtClean="0"/>
              <a:t> Google. </a:t>
            </a:r>
            <a:r>
              <a:rPr lang="de-DE" b="0" baseline="0" dirty="0" smtClean="0"/>
              <a:t>Die Modular-Pattern macht Angular einzigartig.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</a:t>
            </a:r>
            <a:r>
              <a:rPr lang="de-DE" baseline="0" dirty="0" smtClean="0"/>
              <a:t> Ende wurde die Angular Framework gewählt. CS besitzt sogar schon ein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die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Ich möchte an dieser Stelle </a:t>
            </a:r>
            <a:r>
              <a:rPr lang="de-DE" b="1" baseline="0" dirty="0" smtClean="0"/>
              <a:t> auf das Kernkonzept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Die Abb.</a:t>
            </a:r>
            <a:r>
              <a:rPr lang="de-DE" baseline="0" dirty="0" smtClean="0"/>
              <a:t> </a:t>
            </a:r>
            <a:r>
              <a:rPr lang="de-DE" dirty="0" smtClean="0"/>
              <a:t>zeigt die </a:t>
            </a:r>
            <a:r>
              <a:rPr lang="de-DE" b="1" dirty="0" smtClean="0"/>
              <a:t>Datenhandhabungskonzept </a:t>
            </a:r>
            <a:r>
              <a:rPr lang="de-DE" dirty="0" smtClean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Server umfasst die Kernfunktionen wie </a:t>
            </a:r>
            <a:r>
              <a:rPr lang="de-DE" b="1" dirty="0" smtClean="0"/>
              <a:t>das Parsen der protokollneutralen Gerät-Informationen, erstellt, aktualisiert und löscht eine Topologie-Modell</a:t>
            </a:r>
            <a:r>
              <a:rPr lang="de-DE" dirty="0" smtClean="0"/>
              <a:t>. Darüber hinaus  bietet er einen </a:t>
            </a:r>
            <a:r>
              <a:rPr lang="de-DE" b="1" dirty="0" smtClean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Datenübertragung geschehen</a:t>
            </a:r>
            <a:r>
              <a:rPr lang="de-DE" baseline="0" dirty="0" smtClean="0"/>
              <a:t> </a:t>
            </a:r>
            <a:r>
              <a:rPr lang="de-DE" b="1" baseline="0" dirty="0" smtClean="0"/>
              <a:t>über JSON-Format</a:t>
            </a:r>
            <a:r>
              <a:rPr lang="de-DE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Die 1 ist die Schnittstelle die erlaubt die existierenden Topologische Information über </a:t>
            </a:r>
            <a:r>
              <a:rPr lang="de-DE" baseline="0" dirty="0" err="1" smtClean="0"/>
              <a:t>ComStudio</a:t>
            </a:r>
            <a:r>
              <a:rPr lang="de-DE" baseline="0" dirty="0" smtClean="0"/>
              <a:t>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Die 2 bietet die Möglichkeit die probus-gerät über </a:t>
            </a:r>
            <a:r>
              <a:rPr lang="de-DE" baseline="0" dirty="0" err="1" smtClean="0"/>
              <a:t>ComStudio</a:t>
            </a:r>
            <a:r>
              <a:rPr lang="de-DE" baseline="0" dirty="0" smtClean="0"/>
              <a:t>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Die 3 ist das selbe Prinzip für die </a:t>
            </a:r>
            <a:r>
              <a:rPr lang="de-DE" baseline="0" dirty="0" err="1" smtClean="0"/>
              <a:t>Profinet</a:t>
            </a:r>
            <a:r>
              <a:rPr lang="de-DE" baseline="0" dirty="0" smtClean="0"/>
              <a:t>-gerät </a:t>
            </a:r>
          </a:p>
          <a:p>
            <a:pPr marL="0" indent="0">
              <a:buFont typeface="+mj-lt"/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baseline="0" dirty="0" smtClean="0"/>
              <a:t>Wenn ein neues Gerät wie </a:t>
            </a:r>
            <a:r>
              <a:rPr lang="de-DE" baseline="0" dirty="0" err="1" smtClean="0"/>
              <a:t>CANoPEN</a:t>
            </a:r>
            <a:r>
              <a:rPr lang="de-DE" baseline="0" dirty="0" smtClean="0"/>
              <a:t>-Gerät verwenden soll, soll nur eine </a:t>
            </a:r>
            <a:r>
              <a:rPr lang="de-DE" baseline="0" dirty="0" err="1" smtClean="0"/>
              <a:t>Schnistelle</a:t>
            </a:r>
            <a:r>
              <a:rPr lang="de-DE" baseline="0" dirty="0" smtClean="0"/>
              <a:t> für die Datenabfrage realisiert werden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Der Server </a:t>
            </a:r>
            <a:r>
              <a:rPr lang="de-DE" b="1" baseline="0" dirty="0" smtClean="0"/>
              <a:t>nimmt die feldbusabhängige Information entgegen </a:t>
            </a:r>
            <a:r>
              <a:rPr lang="de-DE" baseline="0" dirty="0" smtClean="0"/>
              <a:t>und </a:t>
            </a:r>
            <a:r>
              <a:rPr lang="de-DE" baseline="0" dirty="0" err="1" smtClean="0"/>
              <a:t>parser</a:t>
            </a:r>
            <a:r>
              <a:rPr lang="de-DE" baseline="0" dirty="0" smtClean="0"/>
              <a:t> sie </a:t>
            </a:r>
            <a:r>
              <a:rPr lang="de-DE" b="1" baseline="0" dirty="0" smtClean="0"/>
              <a:t>zu protokollneutrale Information </a:t>
            </a:r>
            <a:r>
              <a:rPr lang="de-DE" baseline="0" dirty="0" smtClean="0"/>
              <a:t>und senden an Client.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  <a:endParaRPr lang="de-DE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Der </a:t>
            </a:r>
            <a:r>
              <a:rPr lang="de-DE" b="1" baseline="0" dirty="0"/>
              <a:t>erste </a:t>
            </a:r>
            <a:r>
              <a:rPr lang="de-DE" b="1" baseline="0" dirty="0" smtClean="0"/>
              <a:t>Schlüssel ist systemtag</a:t>
            </a:r>
            <a:r>
              <a:rPr lang="de-DE" baseline="0" dirty="0" smtClean="0"/>
              <a:t>,  er bietet eine Möglichkeit </a:t>
            </a:r>
            <a:r>
              <a:rPr lang="de-DE" b="1" baseline="0" dirty="0" smtClean="0"/>
              <a:t>ein Gerät eindeutig zu </a:t>
            </a:r>
            <a:r>
              <a:rPr lang="de-DE" baseline="0" dirty="0" smtClean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Der Gerätename und die </a:t>
            </a:r>
            <a:r>
              <a:rPr lang="de-DE" b="1" baseline="0" dirty="0" smtClean="0"/>
              <a:t>Station-</a:t>
            </a:r>
            <a:r>
              <a:rPr lang="de-DE" b="1" baseline="0" dirty="0" err="1" smtClean="0"/>
              <a:t>Addresse</a:t>
            </a:r>
            <a:r>
              <a:rPr lang="de-DE" b="1" baseline="0" dirty="0" smtClean="0"/>
              <a:t> können auch abgefragt werden mit jeweils schlüsseln</a:t>
            </a:r>
            <a:endParaRPr lang="de-DE" b="1" baseline="0" dirty="0"/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 smtClean="0"/>
              <a:t>JSon</a:t>
            </a:r>
            <a:r>
              <a:rPr lang="de-DE" dirty="0" smtClean="0"/>
              <a:t> </a:t>
            </a:r>
            <a:r>
              <a:rPr lang="de-DE" dirty="0"/>
              <a:t>Format beschreibt die liste der Verbindung in Netz</a:t>
            </a:r>
            <a:r>
              <a:rPr lang="de-DE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 smtClean="0"/>
              <a:t>To</a:t>
            </a:r>
            <a:r>
              <a:rPr lang="de-DE" b="1" dirty="0" smtClean="0"/>
              <a:t> Schlüssel repräsentieren  der Quell-</a:t>
            </a:r>
            <a:r>
              <a:rPr lang="de-DE" b="1" baseline="0" dirty="0" smtClean="0"/>
              <a:t> </a:t>
            </a:r>
            <a:r>
              <a:rPr lang="de-DE" b="1" dirty="0" smtClean="0"/>
              <a:t>und </a:t>
            </a:r>
            <a:r>
              <a:rPr lang="de-DE" b="1" dirty="0" err="1" smtClean="0"/>
              <a:t>ZielGeräts</a:t>
            </a:r>
            <a:r>
              <a:rPr lang="de-DE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 smtClean="0"/>
              <a:t>FromPort</a:t>
            </a:r>
            <a:r>
              <a:rPr lang="de-DE" b="1" baseline="0" dirty="0" smtClean="0"/>
              <a:t> und </a:t>
            </a:r>
            <a:r>
              <a:rPr lang="de-DE" b="1" baseline="0" dirty="0" err="1" smtClean="0"/>
              <a:t>ToPort</a:t>
            </a:r>
            <a:r>
              <a:rPr lang="de-DE" b="1" baseline="0" dirty="0" smtClean="0"/>
              <a:t> Schlüssel repräsentieren die Ports der jeweils Geräten</a:t>
            </a:r>
            <a:r>
              <a:rPr lang="de-DE" b="1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Mit </a:t>
            </a:r>
            <a:r>
              <a:rPr lang="de-DE" dirty="0" err="1" smtClean="0"/>
              <a:t>linkColor</a:t>
            </a:r>
            <a:r>
              <a:rPr lang="de-DE" dirty="0" smtClean="0"/>
              <a:t> kann die Farbe der </a:t>
            </a:r>
            <a:r>
              <a:rPr lang="de-DE" dirty="0" err="1" smtClean="0"/>
              <a:t>Linen</a:t>
            </a:r>
            <a:r>
              <a:rPr lang="de-DE" dirty="0" smtClean="0"/>
              <a:t> definiert. Zum </a:t>
            </a:r>
            <a:r>
              <a:rPr lang="de-DE" dirty="0" err="1" smtClean="0"/>
              <a:t>Besipe</a:t>
            </a:r>
            <a:r>
              <a:rPr lang="de-DE" dirty="0" smtClean="0"/>
              <a:t> bei </a:t>
            </a:r>
            <a:r>
              <a:rPr lang="de-DE" dirty="0" err="1" smtClean="0"/>
              <a:t>Profubis</a:t>
            </a:r>
            <a:r>
              <a:rPr lang="de-DE" dirty="0" smtClean="0"/>
              <a:t> ist grün.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</a:t>
            </a:r>
            <a:r>
              <a:rPr lang="de-DE" dirty="0" err="1"/>
              <a:t>hauptmodell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In der</a:t>
            </a:r>
            <a:r>
              <a:rPr lang="de-DE" b="1" baseline="0" dirty="0" smtClean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…(Darstellung der Gerätes 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 intuitive  Benutzerfreundlichkeit geboten werden.</a:t>
            </a: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unterstützt.</a:t>
            </a: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Linien-Topologie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 einer der ersten Netzstrukturen, die in Firmen und privaten Hauhalten zu finden war und wird auch als Bus-Topologie bezeichnet.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  da mit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T-Stücke kann man ein gerät problemlos anschließen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die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ein Angreifer kann sich zwischen 2 Geräten anschließen und somit kann das gesamte System abgehört werden.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Topologie in der Industrie und ist eigentlich eine Erweiterung der Linie. Gerät7 und 1 sind nun gebunden.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-Das System gewährleistet, für Alle Stationen eine gleiche Zugriffsmöglichkeit.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der Topologie(die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maximale direkte Entfernung, die zwischen zwei Stationen besteht) ist relativ hoch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08C82-F8E6-409C-A676-C60AAC2DF97E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CD6C-0E6F-4ABB-ADE4-8B8CA0893236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7D1F3-9BDC-4C2A-AADC-0D1455A8CA1D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95346-7D0D-4BB2-B12E-431360D2B8E0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7D868-5813-46E7-8C6D-DB464A27969A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59603-8392-42ED-9FD2-89EB8695C0BE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B3107-3D3F-4777-9207-6551F81EC093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9D328-0EA9-47BD-9F0C-9374A81B247B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3F439ECE-A22E-48D2-B1A2-A5BDB43AF362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41CB7C7-BA97-40EB-9100-3D699B3BA247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Funktional</a:t>
            </a:r>
            <a:endParaRPr lang="de-DE" dirty="0"/>
          </a:p>
          <a:p>
            <a:pPr lvl="1"/>
            <a:r>
              <a:rPr lang="de-DE" dirty="0"/>
              <a:t>Die Topologie besitzt ihre eigene Ansicht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</a:t>
            </a:r>
            <a:r>
              <a:rPr lang="de-DE" dirty="0" smtClean="0"/>
              <a:t>bereitgestellt </a:t>
            </a:r>
            <a:r>
              <a:rPr lang="de-DE" dirty="0"/>
              <a:t>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Nichtfunktional</a:t>
            </a:r>
            <a:endParaRPr lang="de-DE" dirty="0"/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Wartbarkeit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E6E1870-06B1-4C27-87D8-FFFE4B51458A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</a:t>
            </a:r>
            <a:r>
              <a:rPr lang="de-DE" dirty="0" smtClean="0"/>
              <a:t>Funktionale &amp; Nichtfunktionale </a:t>
            </a:r>
            <a:r>
              <a:rPr lang="de-DE" dirty="0"/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1143000" lvl="1"/>
            <a:r>
              <a:rPr lang="de-DE" dirty="0"/>
              <a:t>Entwurf-Muster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/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/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der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579BFDA-05B3-4E94-92EB-A0F56D3C28B0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-Editor: </a:t>
            </a:r>
            <a:r>
              <a:rPr lang="de-DE" dirty="0"/>
              <a:t>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579BFDA-05B3-4E94-92EB-A0F56D3C28B0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-Editor: Schnittstellen </a:t>
            </a:r>
            <a:r>
              <a:rPr lang="de-DE" dirty="0"/>
              <a:t>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645024"/>
            <a:ext cx="1181571" cy="95389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C597DD3-C657-4292-BDD8-A59C5130682A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-Editor: Datenaustauschformat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F72E200-8F70-4F98-A0B0-628E642DCF78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 </a:t>
            </a:r>
            <a:r>
              <a:rPr lang="de-DE" dirty="0"/>
              <a:t>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C5FC855C-F201-47DF-BF8C-030E7173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9" y="1268760"/>
            <a:ext cx="7599982" cy="4379651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58F247C-525F-4BEF-9811-6F7F41DCA069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58BD6A-2C19-4EFB-A2CE-212AA1897748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</a:t>
            </a:r>
            <a:r>
              <a:rPr lang="de-DE" b="1" dirty="0" smtClean="0"/>
              <a:t>Implementierung</a:t>
            </a:r>
            <a:r>
              <a:rPr lang="de-DE" b="1" dirty="0"/>
              <a:t/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5F8C8F1-3024-4FA0-9BCE-52168EDEC483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</a:t>
            </a:r>
            <a:r>
              <a:rPr lang="de-DE" b="1" dirty="0" smtClean="0"/>
              <a:t>Implementierung</a:t>
            </a:r>
            <a:r>
              <a:rPr lang="de-DE" b="1" dirty="0"/>
              <a:t/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</a:t>
            </a:r>
            <a:r>
              <a:rPr lang="de-DE" dirty="0" smtClean="0"/>
              <a:t>der Submodule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F2FF29D-AB2E-4E17-B0E6-4D1260BEEACD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66E553E-65BB-48F9-9E2F-EE8FD8BA0C4F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6749AD7-FB61-4E09-8DD2-0A832C50C4EE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E8E411C-3C5A-4240-AC7B-5D4C805394ED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</a:t>
            </a:r>
            <a:r>
              <a:rPr lang="de-DE" dirty="0" smtClean="0"/>
              <a:t>Motivation &amp; Zielsetzung</a:t>
            </a:r>
            <a:endParaRPr lang="de-DE" dirty="0"/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ine Ecke des Rechtecks abrunden 41"/>
          <p:cNvSpPr/>
          <p:nvPr/>
        </p:nvSpPr>
        <p:spPr>
          <a:xfrm>
            <a:off x="5177572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44141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ine Ecke des Rechtecks abrunden 44"/>
          <p:cNvSpPr/>
          <p:nvPr/>
        </p:nvSpPr>
        <p:spPr>
          <a:xfrm>
            <a:off x="1059607" y="350100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751870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397632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2052067" y="400961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826633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3167251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4030221" y="398689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04787" y="3978183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31568" y="2931643"/>
            <a:ext cx="12700" cy="1415381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stCxn id="45" idx="2"/>
            <a:endCxn id="48" idx="1"/>
          </p:cNvCxnSpPr>
          <p:nvPr/>
        </p:nvCxnSpPr>
        <p:spPr>
          <a:xfrm rot="16200000" flipH="1">
            <a:off x="1373507" y="3402984"/>
            <a:ext cx="436668" cy="92045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27765" y="3515923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886205" y="350181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04238" y="3524455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6012377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6288850" y="3524455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1349" y="3394184"/>
            <a:ext cx="18173" cy="1203588"/>
          </a:xfrm>
          <a:prstGeom prst="bentConnector3">
            <a:avLst>
              <a:gd name="adj1" fmla="val 1357910"/>
            </a:avLst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36"/>
          <p:cNvCxnSpPr>
            <a:stCxn id="52" idx="3"/>
            <a:endCxn id="57" idx="2"/>
          </p:cNvCxnSpPr>
          <p:nvPr/>
        </p:nvCxnSpPr>
        <p:spPr>
          <a:xfrm flipV="1">
            <a:off x="4948803" y="3654686"/>
            <a:ext cx="869015" cy="395431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5148216" y="2455680"/>
            <a:ext cx="22639" cy="2402645"/>
          </a:xfrm>
          <a:prstGeom prst="bentConnector3">
            <a:avLst>
              <a:gd name="adj1" fmla="val 11097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err="1"/>
              <a:t>Feldbus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Controller / Master</a:t>
            </a:r>
          </a:p>
          <a:p>
            <a:pPr>
              <a:lnSpc>
                <a:spcPct val="200000"/>
              </a:lnSpc>
            </a:pPr>
            <a:r>
              <a:rPr lang="de-DE" dirty="0"/>
              <a:t>Device / Slave</a:t>
            </a:r>
          </a:p>
          <a:p>
            <a:pPr>
              <a:lnSpc>
                <a:spcPct val="200000"/>
              </a:lnSpc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FE9AB9-D7B1-4B90-8B11-4DA12F8AFB39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</a:t>
            </a:r>
            <a:r>
              <a:rPr lang="de-DE" dirty="0" smtClean="0"/>
              <a:t>Topologie: Begriffserklärung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Deutlich 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54C2B53-FD2B-473F-8EE2-052ECEB5B916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Gleiche Zugriffsmöglichkeit 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Verkabelungsaufwand</a:t>
            </a:r>
          </a:p>
          <a:p>
            <a:pPr lvl="2"/>
            <a:r>
              <a:rPr lang="de-DE" dirty="0"/>
              <a:t>Durchmesser ist hoch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4CABC69-31DB-45D5-AE93-F2D14B16454F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2201</Words>
  <Application>Microsoft Office PowerPoint</Application>
  <PresentationFormat>Bildschirmpräsentation (4:3)</PresentationFormat>
  <Paragraphs>450</Paragraphs>
  <Slides>30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 der Topologie: Begriffserklärung</vt:lpstr>
      <vt:lpstr>Grundlage der Topologie: Topologie-Muster </vt:lpstr>
      <vt:lpstr>Grundlage der Topologie: Topologie-Muster </vt:lpstr>
      <vt:lpstr>Agenda</vt:lpstr>
      <vt:lpstr>Anforderungsanalyse: Funktionale Anforderungen&amp;Nichtfunktionale Anforderungen </vt:lpstr>
      <vt:lpstr>Anforderungsanalyse: Funktionale &amp;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der Topology-Editor: Schnittstellen zwischen Komponenten</vt:lpstr>
      <vt:lpstr>Konzepte der Topology-Editor: Schnittstellen zwischen Komponenten</vt:lpstr>
      <vt:lpstr>Konzepte der Topology-Editor: Datenaustauschformat</vt:lpstr>
      <vt:lpstr>Konzepte der Topology-Editor Datenaustauschformat</vt:lpstr>
      <vt:lpstr>Agenda</vt:lpstr>
      <vt:lpstr>Prototype Implementierung </vt:lpstr>
      <vt:lpstr>Prototype Implementierung </vt:lpstr>
      <vt:lpstr>Prototype Implementierung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164</cp:revision>
  <dcterms:created xsi:type="dcterms:W3CDTF">2018-07-14T09:58:06Z</dcterms:created>
  <dcterms:modified xsi:type="dcterms:W3CDTF">2018-08-09T13:24:04Z</dcterms:modified>
</cp:coreProperties>
</file>