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8" r:id="rId2"/>
    <p:sldId id="259" r:id="rId3"/>
    <p:sldId id="285" r:id="rId4"/>
    <p:sldId id="260" r:id="rId5"/>
    <p:sldId id="291" r:id="rId6"/>
    <p:sldId id="261" r:id="rId7"/>
    <p:sldId id="262" r:id="rId8"/>
    <p:sldId id="275" r:id="rId9"/>
    <p:sldId id="286" r:id="rId10"/>
    <p:sldId id="266" r:id="rId11"/>
    <p:sldId id="280" r:id="rId12"/>
    <p:sldId id="287" r:id="rId13"/>
    <p:sldId id="273" r:id="rId14"/>
    <p:sldId id="294" r:id="rId15"/>
    <p:sldId id="296" r:id="rId16"/>
    <p:sldId id="297" r:id="rId17"/>
    <p:sldId id="298" r:id="rId18"/>
    <p:sldId id="288" r:id="rId19"/>
    <p:sldId id="299" r:id="rId20"/>
    <p:sldId id="300" r:id="rId21"/>
    <p:sldId id="278" r:id="rId22"/>
    <p:sldId id="279" r:id="rId23"/>
    <p:sldId id="289" r:id="rId24"/>
    <p:sldId id="281" r:id="rId25"/>
    <p:sldId id="282" r:id="rId26"/>
    <p:sldId id="283" r:id="rId27"/>
    <p:sldId id="290" r:id="rId28"/>
    <p:sldId id="270" r:id="rId29"/>
    <p:sldId id="284" r:id="rId30"/>
    <p:sldId id="268" r:id="rId31"/>
  </p:sldIdLst>
  <p:sldSz cx="9144000" cy="6858000" type="screen4x3"/>
  <p:notesSz cx="6858000" cy="9144000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531C"/>
    <a:srgbClr val="C00000"/>
    <a:srgbClr val="115E67"/>
    <a:srgbClr val="D9C756"/>
    <a:srgbClr val="8FD6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48134" autoAdjust="0"/>
  </p:normalViewPr>
  <p:slideViewPr>
    <p:cSldViewPr showGuides="1">
      <p:cViewPr varScale="1">
        <p:scale>
          <a:sx n="55" d="100"/>
          <a:sy n="55" d="100"/>
        </p:scale>
        <p:origin x="21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09.08.2018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28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09.08.2018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52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 dirty="0"/>
              <a:t>Guten Tag, meine Damen und Herren, und herzlich willkommen zu meiner Präsentation bzw. zum Colloquien mit dem Thema …. Mein Name ist … Student an der H und seit 2 J </a:t>
            </a:r>
            <a:r>
              <a:rPr lang="de-DE" altLang="de-DE" dirty="0" err="1"/>
              <a:t>SoftwareEntwickler</a:t>
            </a:r>
            <a:r>
              <a:rPr lang="de-DE" altLang="de-DE" dirty="0"/>
              <a:t> bei der Firma Hilscher Ge. Für Systemautomation mbh.</a:t>
            </a:r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2520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5) </a:t>
            </a:r>
            <a:r>
              <a:rPr lang="de-DE" b="1" dirty="0"/>
              <a:t>Bevor wir über </a:t>
            </a:r>
            <a:r>
              <a:rPr lang="de-DE" dirty="0"/>
              <a:t>die AA  sprechen, sollen wir zuerst die bestehende Host-Applikation beschreiben. Da </a:t>
            </a:r>
            <a:r>
              <a:rPr lang="de-DE" b="1" dirty="0"/>
              <a:t>die Auswertung des Ist-Zustands </a:t>
            </a:r>
            <a:r>
              <a:rPr lang="de-DE" dirty="0"/>
              <a:t>dient als Grundlage  für den Soll-Zustand. </a:t>
            </a:r>
            <a:r>
              <a:rPr lang="de-DE" dirty="0" err="1"/>
              <a:t>ComStudio</a:t>
            </a:r>
            <a:r>
              <a:rPr lang="de-DE" dirty="0"/>
              <a:t> ist.. Ein Engineering Tool um ein Netzwerk zu planen oder projektieren. Mit CS</a:t>
            </a:r>
            <a:r>
              <a:rPr lang="de-DE" baseline="0" dirty="0"/>
              <a:t> kann man </a:t>
            </a:r>
            <a:r>
              <a:rPr lang="de-DE" dirty="0"/>
              <a:t>Geräte  Konfigurieren und </a:t>
            </a:r>
            <a:r>
              <a:rPr lang="de-DE" baseline="0" dirty="0"/>
              <a:t>parametrieren.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Abbildung zeigt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Standard-Ansichten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ComStudio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]: zeigt die logische Ansicht der Daten, die in einer Netzwerk verwendet soll.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Ribbon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ist die Menüleiste der gesamten Anwendung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 zeigt die Details-Information einer momentan gewählte Objekte in der Anwendung.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listet die Fehlermeldung-Nachrichten in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Lautzeit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Workspace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ist die stelle wo die TPC gehostet werden,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kann schon einige Fenster hosten, wie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Startge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DTM-Page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2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dirty="0"/>
              <a:t>… Die Ansicht der TPE soll in Workspace gehostet werden.</a:t>
            </a:r>
          </a:p>
          <a:p>
            <a:pPr marL="228600" indent="-228600">
              <a:buAutoNum type="arabicParenR"/>
            </a:pPr>
            <a:r>
              <a:rPr lang="de-DE" dirty="0"/>
              <a:t>Da der Mensch mit dieser Art der Information-Darstellung schneller erfassen kann.</a:t>
            </a:r>
          </a:p>
          <a:p>
            <a:pPr marL="228600" indent="-228600">
              <a:buAutoNum type="arabicParenR"/>
            </a:pPr>
            <a:r>
              <a:rPr lang="de-DE" dirty="0"/>
              <a:t>Jede Topologie soll als Panel in Workspace realisiert werden.</a:t>
            </a:r>
          </a:p>
          <a:p>
            <a:pPr marL="228600" indent="-228600">
              <a:buAutoNum type="arabicParenR"/>
            </a:pPr>
            <a:r>
              <a:rPr lang="de-DE" dirty="0"/>
              <a:t>Vergrößerung und </a:t>
            </a:r>
            <a:r>
              <a:rPr lang="de-DE" dirty="0" err="1"/>
              <a:t>verkleinerung</a:t>
            </a:r>
            <a:r>
              <a:rPr lang="de-DE" dirty="0"/>
              <a:t>-Funktion soll geboten werden damit ein Benutzerfreundlichkeit gewährleistet kann.</a:t>
            </a:r>
          </a:p>
          <a:p>
            <a:r>
              <a:rPr lang="de-DE" dirty="0"/>
              <a:t>5) Wie Laden, Speichern, Importieren</a:t>
            </a:r>
            <a:r>
              <a:rPr lang="de-DE" baseline="0" dirty="0"/>
              <a:t> und Exportieren</a:t>
            </a:r>
          </a:p>
          <a:p>
            <a:r>
              <a:rPr lang="de-DE" baseline="0" dirty="0"/>
              <a:t>-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NFRs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auch technische Anforderungen genannt, beschreiben Aspekte, die typischerweise mehrere oder alle funktionalen Anforderungen betreffen.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61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 Evaluation der Client-technologie</a:t>
            </a:r>
            <a:r>
              <a:rPr lang="de-DE" dirty="0" smtClean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Es wurde </a:t>
            </a:r>
            <a:r>
              <a:rPr lang="de-DE" b="1" dirty="0" smtClean="0"/>
              <a:t>eine Fülle von verschiedenen Frameworks </a:t>
            </a:r>
            <a:r>
              <a:rPr lang="de-DE" dirty="0" smtClean="0"/>
              <a:t>ausfindig gemacht. Um ein systematisch Vergleich durchzuführen, habe ich mir </a:t>
            </a:r>
            <a:r>
              <a:rPr lang="de-DE" b="1" dirty="0" smtClean="0"/>
              <a:t>Einen</a:t>
            </a:r>
            <a:r>
              <a:rPr lang="de-DE" dirty="0" smtClean="0"/>
              <a:t>  </a:t>
            </a:r>
            <a:r>
              <a:rPr lang="de-DE" b="1" dirty="0" smtClean="0"/>
              <a:t>Kriterienkatalog</a:t>
            </a:r>
            <a:r>
              <a:rPr lang="de-DE" dirty="0" smtClean="0"/>
              <a:t> erstellt….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428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 smtClean="0"/>
              <a:t>Hier soll </a:t>
            </a:r>
            <a:r>
              <a:rPr lang="de-DE" dirty="0"/>
              <a:t>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Komponenten </a:t>
            </a:r>
            <a:r>
              <a:rPr lang="de-DE" b="1" dirty="0"/>
              <a:t>sichergestellt werden</a:t>
            </a:r>
            <a:r>
              <a:rPr lang="de-DE" dirty="0"/>
              <a:t>. </a:t>
            </a:r>
            <a:r>
              <a:rPr lang="de-DE" dirty="0" smtClean="0"/>
              <a:t>Eine systematische</a:t>
            </a:r>
            <a:r>
              <a:rPr lang="de-DE" baseline="0" dirty="0" smtClean="0"/>
              <a:t> Benachrichtigung  für die Weitergabe von </a:t>
            </a:r>
            <a:r>
              <a:rPr lang="de-DE" b="1" baseline="0" dirty="0" smtClean="0"/>
              <a:t>Änderungen soll </a:t>
            </a:r>
            <a:r>
              <a:rPr lang="de-DE" b="1" dirty="0" smtClean="0"/>
              <a:t>bereitgestellt werden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Hier </a:t>
            </a:r>
            <a:r>
              <a:rPr lang="de-DE" dirty="0"/>
              <a:t>kommt </a:t>
            </a:r>
            <a:r>
              <a:rPr lang="de-DE" dirty="0" smtClean="0"/>
              <a:t>im </a:t>
            </a:r>
            <a:r>
              <a:rPr lang="de-DE" dirty="0"/>
              <a:t>Einsatz </a:t>
            </a:r>
            <a:r>
              <a:rPr lang="de-DE" b="1" dirty="0" smtClean="0"/>
              <a:t>welcher Design-Pattern  SOLL ein Framework </a:t>
            </a:r>
            <a:r>
              <a:rPr lang="de-DE" dirty="0" smtClean="0"/>
              <a:t>unterstützen und unter welche Programmiersprache </a:t>
            </a:r>
            <a:r>
              <a:rPr lang="de-DE" dirty="0"/>
              <a:t>,</a:t>
            </a:r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Javascript</a:t>
            </a:r>
            <a:r>
              <a:rPr lang="de-DE" dirty="0"/>
              <a:t> sind denkbar.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Diese </a:t>
            </a:r>
            <a:r>
              <a:rPr lang="de-DE" b="1" i="0" dirty="0"/>
              <a:t>Kategorie bezieht  sich auf die </a:t>
            </a:r>
            <a:r>
              <a:rPr lang="de-DE" dirty="0"/>
              <a:t>Lernkurve und alle finanzielle Ausgaben , </a:t>
            </a:r>
            <a:r>
              <a:rPr lang="de-DE" b="1" dirty="0"/>
              <a:t>die </a:t>
            </a:r>
            <a:r>
              <a:rPr lang="de-DE" b="1" dirty="0" smtClean="0"/>
              <a:t>WÄHREND DER </a:t>
            </a:r>
            <a:r>
              <a:rPr lang="de-DE" b="1" dirty="0"/>
              <a:t>Nutzung </a:t>
            </a:r>
            <a:r>
              <a:rPr lang="de-DE" dirty="0"/>
              <a:t>der Frameworks entstehen.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626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 smtClean="0"/>
              <a:t>Für</a:t>
            </a:r>
            <a:r>
              <a:rPr lang="de-DE" baseline="0" dirty="0" smtClean="0"/>
              <a:t> die Grafische Darstellung der </a:t>
            </a:r>
            <a:r>
              <a:rPr lang="de-DE" b="1" baseline="0" dirty="0" smtClean="0"/>
              <a:t>Elemente wurden 3 clientseitigen Frameworks </a:t>
            </a:r>
            <a:r>
              <a:rPr lang="de-DE" i="1" baseline="0" dirty="0" smtClean="0"/>
              <a:t>unter die Lupe genommen.</a:t>
            </a:r>
            <a:endParaRPr lang="de-DE" i="1" dirty="0"/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[erstens]</a:t>
            </a:r>
            <a:r>
              <a:rPr lang="de-DE" baseline="0" dirty="0" smtClean="0"/>
              <a:t> ist die </a:t>
            </a:r>
            <a:r>
              <a:rPr lang="de-DE" baseline="0" dirty="0" err="1" smtClean="0"/>
              <a:t>KendoUI</a:t>
            </a:r>
            <a:r>
              <a:rPr lang="de-DE" baseline="0" dirty="0" smtClean="0"/>
              <a:t> … , bietet UI Components die leider aufwändig in TE zu </a:t>
            </a:r>
            <a:r>
              <a:rPr lang="de-DE" b="1" baseline="0" dirty="0" smtClean="0"/>
              <a:t>integrieren was die Entwicklungsprozess verzögern</a:t>
            </a:r>
            <a:r>
              <a:rPr lang="de-DE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[</a:t>
            </a:r>
            <a:r>
              <a:rPr lang="de-DE" b="1" baseline="0" dirty="0" smtClean="0"/>
              <a:t>zweitens</a:t>
            </a:r>
            <a:r>
              <a:rPr lang="de-DE" baseline="0" dirty="0" smtClean="0"/>
              <a:t>] ist die SAPUI5 ist,  eine Sammlung von Controls, die erleichtern eine grafische Komponente zu realisieren, die Controls besitzen leider wenig </a:t>
            </a:r>
            <a:r>
              <a:rPr lang="de-DE" b="1" baseline="0" dirty="0" smtClean="0"/>
              <a:t>Features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 smtClean="0"/>
              <a:t>[das Letzte] ist GOJS</a:t>
            </a:r>
            <a:r>
              <a:rPr lang="de-DE" b="0" baseline="0" dirty="0" smtClean="0"/>
              <a:t> hat den Vorteil gegenüber andere </a:t>
            </a:r>
            <a:r>
              <a:rPr lang="de-DE" b="0" baseline="0" dirty="0" err="1" smtClean="0"/>
              <a:t>Framworks</a:t>
            </a:r>
            <a:r>
              <a:rPr lang="de-DE" b="0" baseline="0" dirty="0" smtClean="0"/>
              <a:t> dass ein </a:t>
            </a:r>
            <a:r>
              <a:rPr lang="de-DE" b="0" baseline="0" dirty="0" err="1" smtClean="0"/>
              <a:t>vorvertiege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Uis</a:t>
            </a:r>
            <a:r>
              <a:rPr lang="de-DE" b="0" baseline="0" dirty="0" smtClean="0"/>
              <a:t> für die Grafik </a:t>
            </a:r>
            <a:r>
              <a:rPr lang="de-DE" b="0" baseline="0" dirty="0" err="1" smtClean="0"/>
              <a:t>lieferen</a:t>
            </a:r>
            <a:r>
              <a:rPr lang="de-DE" b="0" baseline="0" dirty="0" smtClean="0"/>
              <a:t>, der Preis ist der </a:t>
            </a:r>
            <a:r>
              <a:rPr lang="de-DE" b="0" baseline="0" dirty="0" err="1" smtClean="0"/>
              <a:t>Einziege</a:t>
            </a:r>
            <a:r>
              <a:rPr lang="de-DE" b="0" baseline="0" dirty="0" smtClean="0"/>
              <a:t> Nachteil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5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Als</a:t>
            </a:r>
            <a:r>
              <a:rPr lang="de-DE" baseline="0" dirty="0" smtClean="0"/>
              <a:t> Ergebnis wurde di </a:t>
            </a:r>
            <a:r>
              <a:rPr lang="de-DE" baseline="0" dirty="0" err="1" smtClean="0"/>
              <a:t>GoJS</a:t>
            </a:r>
            <a:r>
              <a:rPr lang="de-DE" baseline="0" dirty="0" smtClean="0"/>
              <a:t> gewählt. Dadurch kann den Entwicklungsprozess beschleunigt werden und die Firma Hilscher hat schon </a:t>
            </a:r>
            <a:r>
              <a:rPr lang="de-DE" baseline="0" dirty="0" err="1" smtClean="0"/>
              <a:t>GojS</a:t>
            </a:r>
            <a:r>
              <a:rPr lang="de-DE" baseline="0" dirty="0" smtClean="0"/>
              <a:t>  in anderer </a:t>
            </a:r>
            <a:r>
              <a:rPr lang="de-DE" baseline="0" dirty="0" err="1" smtClean="0"/>
              <a:t>Ableteilung</a:t>
            </a:r>
            <a:r>
              <a:rPr lang="de-DE" baseline="0" dirty="0" smtClean="0"/>
              <a:t> angewendet.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674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 smtClean="0"/>
              <a:t>Für …. auch </a:t>
            </a:r>
            <a:r>
              <a:rPr lang="de-DE" b="1" dirty="0" smtClean="0"/>
              <a:t>kommen noch</a:t>
            </a:r>
            <a:r>
              <a:rPr lang="de-DE" b="1" baseline="0" dirty="0" smtClean="0"/>
              <a:t> 3 Frameworks ins Spiel.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 smtClean="0"/>
              <a:t>[erstens] Vue.js </a:t>
            </a:r>
            <a:r>
              <a:rPr lang="de-DE" b="0" baseline="0" dirty="0" smtClean="0"/>
              <a:t>, die in </a:t>
            </a:r>
            <a:r>
              <a:rPr lang="de-DE" b="0" baseline="0" dirty="0" err="1" smtClean="0"/>
              <a:t>social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netzwerk</a:t>
            </a:r>
            <a:r>
              <a:rPr lang="de-DE" b="0" baseline="0" dirty="0" smtClean="0"/>
              <a:t> Twitter angewendet ist. Ist </a:t>
            </a:r>
            <a:r>
              <a:rPr lang="de-DE" b="1" baseline="0" dirty="0" smtClean="0"/>
              <a:t>sehr stark von Angular inspirieren 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 smtClean="0"/>
              <a:t>[zweitens] React.js </a:t>
            </a:r>
            <a:r>
              <a:rPr lang="de-DE" b="0" baseline="0" dirty="0" smtClean="0"/>
              <a:t>von der Firma Facebook bietet einen guten Mechanismus für die Strukturierung einer Applikation aber die Codebasis ist nicht </a:t>
            </a:r>
            <a:r>
              <a:rPr lang="de-DE" b="1" baseline="0" dirty="0" smtClean="0"/>
              <a:t>übersichtlich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baseline="0" dirty="0" smtClean="0"/>
              <a:t>[die letzte ] ist Angular von der </a:t>
            </a:r>
            <a:r>
              <a:rPr lang="de-DE" b="1" baseline="0" dirty="0" err="1" smtClean="0"/>
              <a:t>firma</a:t>
            </a:r>
            <a:r>
              <a:rPr lang="de-DE" b="1" baseline="0" dirty="0" smtClean="0"/>
              <a:t> Google. </a:t>
            </a:r>
            <a:r>
              <a:rPr lang="de-DE" b="0" baseline="0" dirty="0" smtClean="0"/>
              <a:t>Die Modular-Pattern macht Angular einzigartig.</a:t>
            </a:r>
            <a:endParaRPr lang="de-DE" b="1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883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Am</a:t>
            </a:r>
            <a:r>
              <a:rPr lang="de-DE" baseline="0" dirty="0" smtClean="0"/>
              <a:t> Ende wurde die Angular Framework gewählt. CS besitzt sogar schon ein </a:t>
            </a:r>
            <a:r>
              <a:rPr lang="de-DE" baseline="0" dirty="0" err="1" smtClean="0"/>
              <a:t>Plugin</a:t>
            </a:r>
            <a:r>
              <a:rPr lang="de-DE" baseline="0" dirty="0" smtClean="0"/>
              <a:t> die  auf Angular basiert.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24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Ich möchte an dieser Stelle </a:t>
            </a:r>
            <a:r>
              <a:rPr lang="de-DE" b="1" baseline="0" dirty="0" smtClean="0"/>
              <a:t> auf das Kernkonzept der TE eingehen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46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 smtClean="0"/>
              <a:t>Die Abb.</a:t>
            </a:r>
            <a:r>
              <a:rPr lang="de-DE" baseline="0" dirty="0" smtClean="0"/>
              <a:t> </a:t>
            </a:r>
            <a:r>
              <a:rPr lang="de-DE" dirty="0" smtClean="0"/>
              <a:t>zeigt die </a:t>
            </a:r>
            <a:r>
              <a:rPr lang="de-DE" b="1" dirty="0" smtClean="0"/>
              <a:t>Datenhandhabungskonzept </a:t>
            </a:r>
            <a:r>
              <a:rPr lang="de-DE" dirty="0" smtClean="0"/>
              <a:t>für die TE. Die beide gerundeten Rechtecke repräsentieren die feldbusspezifische Geräten. TE besteht aus 2 Hauptkomponenten: TES und TEC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Server umfasst die Kernfunktionen wie </a:t>
            </a:r>
            <a:r>
              <a:rPr lang="de-DE" b="1" dirty="0" smtClean="0"/>
              <a:t>das Parsen der protokollneutralen Gerät-Informationen, erstellt, aktualisiert und löscht eine Topologie-Modell</a:t>
            </a:r>
            <a:r>
              <a:rPr lang="de-DE" dirty="0" smtClean="0"/>
              <a:t>. Darüber hinaus  bietet er einen </a:t>
            </a:r>
            <a:r>
              <a:rPr lang="de-DE" b="1" dirty="0" smtClean="0"/>
              <a:t>Mechanismus für Laden&amp; Speicher von Daten und Fehlerbehandlungen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Client verwendet das HTTP-P um die Topologie-Information abzufragen und bietet eine Benutzerfreundlichkeit für die Visualisierung.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Datenübertragung geschehen</a:t>
            </a:r>
            <a:r>
              <a:rPr lang="de-DE" baseline="0" dirty="0" smtClean="0"/>
              <a:t> </a:t>
            </a:r>
            <a:r>
              <a:rPr lang="de-DE" b="1" baseline="0" dirty="0" smtClean="0"/>
              <a:t>über JSON-Format</a:t>
            </a:r>
            <a:r>
              <a:rPr lang="de-DE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Die 1 ist die Schnittstelle die erlaubt die existierenden Topologische Information über </a:t>
            </a:r>
            <a:r>
              <a:rPr lang="de-DE" baseline="0" dirty="0" err="1" smtClean="0"/>
              <a:t>ComStudio</a:t>
            </a:r>
            <a:r>
              <a:rPr lang="de-DE" baseline="0" dirty="0" smtClean="0"/>
              <a:t> zu holen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Die 2 bietet die Möglichkeit die probus-gerät über </a:t>
            </a:r>
            <a:r>
              <a:rPr lang="de-DE" baseline="0" dirty="0" err="1" smtClean="0"/>
              <a:t>ComStudio</a:t>
            </a:r>
            <a:r>
              <a:rPr lang="de-DE" baseline="0" dirty="0" smtClean="0"/>
              <a:t> anzusprechen.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Die 3 ist das selbe Prinzip für die </a:t>
            </a:r>
            <a:r>
              <a:rPr lang="de-DE" baseline="0" dirty="0" err="1" smtClean="0"/>
              <a:t>Profinet</a:t>
            </a:r>
            <a:r>
              <a:rPr lang="de-DE" baseline="0" dirty="0" smtClean="0"/>
              <a:t>-gerät </a:t>
            </a:r>
          </a:p>
          <a:p>
            <a:pPr marL="0" indent="0">
              <a:buFont typeface="+mj-lt"/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64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zweitens</a:t>
            </a:r>
            <a:r>
              <a:rPr lang="de-DE" dirty="0"/>
              <a:t> [wird über die Grundlage der Topologie eingegangen … welche Topologie-Muster in </a:t>
            </a:r>
            <a:r>
              <a:rPr lang="de-DE" dirty="0" err="1"/>
              <a:t>Komuni</a:t>
            </a:r>
            <a:r>
              <a:rPr lang="de-DE" dirty="0"/>
              <a:t>-Netzwerk</a:t>
            </a:r>
            <a:r>
              <a:rPr lang="de-DE" baseline="0" dirty="0"/>
              <a:t> häufig angewendet werden</a:t>
            </a:r>
            <a:r>
              <a:rPr lang="de-DE" dirty="0"/>
              <a:t> und </a:t>
            </a:r>
            <a:r>
              <a:rPr lang="de-DE" b="1" dirty="0"/>
              <a:t>dann</a:t>
            </a:r>
            <a:r>
              <a:rPr lang="de-DE" dirty="0"/>
              <a:t> analysiere ich einige Anforderungen],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1) welche Technologie verwendet wurden 2) wie das </a:t>
            </a:r>
            <a:r>
              <a:rPr lang="de-DE" dirty="0" err="1"/>
              <a:t>Plugin</a:t>
            </a:r>
            <a:r>
              <a:rPr lang="de-DE" dirty="0"/>
              <a:t> konzipiert wurde</a:t>
            </a:r>
            <a:r>
              <a:rPr lang="de-DE" baseline="0" dirty="0"/>
              <a:t> 3) das dritte Ergebnis repräsentiert ein vereinfachtes Versuchsmodell der geplanten </a:t>
            </a:r>
            <a:r>
              <a:rPr lang="de-DE" dirty="0"/>
              <a:t>grafischen Komponenten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082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de-DE" baseline="0" dirty="0" smtClean="0"/>
              <a:t>Wenn ein neues Gerät wie </a:t>
            </a:r>
            <a:r>
              <a:rPr lang="de-DE" baseline="0" dirty="0" err="1" smtClean="0"/>
              <a:t>CANoPEN</a:t>
            </a:r>
            <a:r>
              <a:rPr lang="de-DE" baseline="0" dirty="0" smtClean="0"/>
              <a:t>-Gerät verwenden soll, soll nur eine </a:t>
            </a:r>
            <a:r>
              <a:rPr lang="de-DE" baseline="0" dirty="0" err="1" smtClean="0"/>
              <a:t>Schnistelle</a:t>
            </a:r>
            <a:r>
              <a:rPr lang="de-DE" baseline="0" dirty="0" smtClean="0"/>
              <a:t> für die Datenabfrage realisiert werden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Der Server </a:t>
            </a:r>
            <a:r>
              <a:rPr lang="de-DE" b="1" baseline="0" dirty="0" smtClean="0"/>
              <a:t>nimmt die feldbusabhängige Information entgegen </a:t>
            </a:r>
            <a:r>
              <a:rPr lang="de-DE" baseline="0" dirty="0" smtClean="0"/>
              <a:t>und </a:t>
            </a:r>
            <a:r>
              <a:rPr lang="de-DE" baseline="0" dirty="0" err="1" smtClean="0"/>
              <a:t>parser</a:t>
            </a:r>
            <a:r>
              <a:rPr lang="de-DE" baseline="0" dirty="0" smtClean="0"/>
              <a:t> sie </a:t>
            </a:r>
            <a:r>
              <a:rPr lang="de-DE" b="1" baseline="0" dirty="0" smtClean="0"/>
              <a:t>zu protokollneutrale Information </a:t>
            </a:r>
            <a:r>
              <a:rPr lang="de-DE" baseline="0" dirty="0" smtClean="0"/>
              <a:t>und senden an Client.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838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 smtClean="0"/>
              <a:t>Das </a:t>
            </a:r>
            <a:r>
              <a:rPr lang="de-DE" dirty="0" err="1"/>
              <a:t>Beisp</a:t>
            </a:r>
            <a:r>
              <a:rPr lang="de-DE" dirty="0"/>
              <a:t>.</a:t>
            </a:r>
            <a:r>
              <a:rPr lang="de-DE" baseline="0" dirty="0"/>
              <a:t> Zeigt die Grunddaten einer Topologie, die von Client Konsumiert werden soll. </a:t>
            </a:r>
            <a:r>
              <a:rPr lang="de-DE" b="1" baseline="0" dirty="0"/>
              <a:t>Es handelt sich um ein Key-Value-Paare. </a:t>
            </a:r>
            <a:endParaRPr lang="de-DE" b="1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Der </a:t>
            </a:r>
            <a:r>
              <a:rPr lang="de-DE" b="1" baseline="0" dirty="0"/>
              <a:t>erste </a:t>
            </a:r>
            <a:r>
              <a:rPr lang="de-DE" b="1" baseline="0" dirty="0" smtClean="0"/>
              <a:t>Schlüssel ist systemtag</a:t>
            </a:r>
            <a:r>
              <a:rPr lang="de-DE" baseline="0" dirty="0" smtClean="0"/>
              <a:t>,  er bietet eine Möglichkeit </a:t>
            </a:r>
            <a:r>
              <a:rPr lang="de-DE" b="1" baseline="0" dirty="0" smtClean="0"/>
              <a:t>ein Gerät eindeutig zu </a:t>
            </a:r>
            <a:r>
              <a:rPr lang="de-DE" baseline="0" dirty="0" smtClean="0"/>
              <a:t>identifizieren.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Der Gerätename und die </a:t>
            </a:r>
            <a:r>
              <a:rPr lang="de-DE" b="1" baseline="0" dirty="0" smtClean="0"/>
              <a:t>Station-</a:t>
            </a:r>
            <a:r>
              <a:rPr lang="de-DE" b="1" baseline="0" dirty="0" err="1" smtClean="0"/>
              <a:t>Addresse</a:t>
            </a:r>
            <a:r>
              <a:rPr lang="de-DE" b="1" baseline="0" dirty="0" smtClean="0"/>
              <a:t> können auch abgefragt werden mit jeweils schlüsseln</a:t>
            </a:r>
            <a:endParaRPr lang="de-DE" b="1" baseline="0" dirty="0"/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Die </a:t>
            </a:r>
            <a:r>
              <a:rPr lang="de-DE" baseline="0" dirty="0" err="1"/>
              <a:t>Topo</a:t>
            </a:r>
            <a:r>
              <a:rPr lang="de-DE" baseline="0" dirty="0"/>
              <a:t> besitzt eine Liste von Ports wo die jeweils Verbindung abgeschlossen werden.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57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2te </a:t>
            </a:r>
            <a:r>
              <a:rPr lang="de-DE" dirty="0" err="1" smtClean="0"/>
              <a:t>JSon</a:t>
            </a:r>
            <a:r>
              <a:rPr lang="de-DE" dirty="0" smtClean="0"/>
              <a:t> </a:t>
            </a:r>
            <a:r>
              <a:rPr lang="de-DE" dirty="0"/>
              <a:t>Format beschreibt die liste der Verbindung in Netz</a:t>
            </a:r>
            <a:r>
              <a:rPr lang="de-DE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 </a:t>
            </a:r>
            <a:r>
              <a:rPr lang="de-DE" b="1" dirty="0" err="1"/>
              <a:t>From</a:t>
            </a:r>
            <a:r>
              <a:rPr lang="de-DE" b="1" dirty="0"/>
              <a:t> und </a:t>
            </a:r>
            <a:r>
              <a:rPr lang="de-DE" b="1" dirty="0" err="1" smtClean="0"/>
              <a:t>To</a:t>
            </a:r>
            <a:r>
              <a:rPr lang="de-DE" b="1" dirty="0" smtClean="0"/>
              <a:t> Schlüssel repräsentieren  der Quell-</a:t>
            </a:r>
            <a:r>
              <a:rPr lang="de-DE" b="1" baseline="0" dirty="0" smtClean="0"/>
              <a:t> </a:t>
            </a:r>
            <a:r>
              <a:rPr lang="de-DE" b="1" dirty="0" smtClean="0"/>
              <a:t>und </a:t>
            </a:r>
            <a:r>
              <a:rPr lang="de-DE" b="1" dirty="0" err="1" smtClean="0"/>
              <a:t>ZielGeräts</a:t>
            </a:r>
            <a:r>
              <a:rPr lang="de-DE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de-DE" b="1" dirty="0" err="1" smtClean="0"/>
              <a:t>FromPort</a:t>
            </a:r>
            <a:r>
              <a:rPr lang="de-DE" b="1" baseline="0" dirty="0" smtClean="0"/>
              <a:t> und </a:t>
            </a:r>
            <a:r>
              <a:rPr lang="de-DE" b="1" baseline="0" dirty="0" err="1" smtClean="0"/>
              <a:t>ToPort</a:t>
            </a:r>
            <a:r>
              <a:rPr lang="de-DE" b="1" baseline="0" dirty="0" smtClean="0"/>
              <a:t> Schlüssel repräsentieren die Ports der jeweils Geräten</a:t>
            </a:r>
            <a:r>
              <a:rPr lang="de-DE" b="1" dirty="0" smtClean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Mit </a:t>
            </a:r>
            <a:r>
              <a:rPr lang="de-DE" dirty="0" err="1" smtClean="0"/>
              <a:t>linkColor</a:t>
            </a:r>
            <a:r>
              <a:rPr lang="de-DE" dirty="0" smtClean="0"/>
              <a:t> kann die Farbe der </a:t>
            </a:r>
            <a:r>
              <a:rPr lang="de-DE" dirty="0" err="1" smtClean="0"/>
              <a:t>Linen</a:t>
            </a:r>
            <a:r>
              <a:rPr lang="de-DE" dirty="0" smtClean="0"/>
              <a:t> definiert. Zum </a:t>
            </a:r>
            <a:r>
              <a:rPr lang="de-DE" dirty="0" err="1" smtClean="0"/>
              <a:t>Besipe</a:t>
            </a:r>
            <a:r>
              <a:rPr lang="de-DE" dirty="0" smtClean="0"/>
              <a:t> bei </a:t>
            </a:r>
            <a:r>
              <a:rPr lang="de-DE" dirty="0" err="1" smtClean="0"/>
              <a:t>Profubis</a:t>
            </a:r>
            <a:r>
              <a:rPr lang="de-DE" dirty="0" smtClean="0"/>
              <a:t> ist grün.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424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</a:t>
            </a:r>
            <a:r>
              <a:rPr lang="de-DE" b="1" i="1" dirty="0"/>
              <a:t>Erstens</a:t>
            </a:r>
            <a:r>
              <a:rPr lang="de-DE" dirty="0"/>
              <a:t> [spreche ich über die Einleitung warum eine grafische Komponente entstehen soll, welche Zeile im erreicht werden sollen], </a:t>
            </a:r>
            <a:r>
              <a:rPr lang="de-DE" b="1" dirty="0"/>
              <a:t>zweitens</a:t>
            </a:r>
            <a:r>
              <a:rPr lang="de-DE" dirty="0"/>
              <a:t> [wird über die Grundlage der Topologie eingegangen und dann analysiere ich einige Anforderungen], </a:t>
            </a:r>
            <a:r>
              <a:rPr lang="de-DE" b="1" dirty="0"/>
              <a:t>drittens</a:t>
            </a:r>
            <a:r>
              <a:rPr lang="de-DE" dirty="0"/>
              <a:t> [spreche ich ausführlich über die 3 Ergebnisse, die in Laufe der MA herausgegeben wurden]. </a:t>
            </a:r>
            <a:r>
              <a:rPr lang="de-DE" b="1" dirty="0"/>
              <a:t>Zum Schluss  </a:t>
            </a:r>
            <a:r>
              <a:rPr lang="de-DE" dirty="0"/>
              <a:t>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37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Modul-</a:t>
            </a:r>
            <a:r>
              <a:rPr lang="de-DE" dirty="0" err="1"/>
              <a:t>Diagram</a:t>
            </a:r>
            <a:r>
              <a:rPr lang="de-DE" dirty="0"/>
              <a:t> beseht aus 4 </a:t>
            </a:r>
            <a:r>
              <a:rPr lang="de-DE" dirty="0" err="1"/>
              <a:t>module</a:t>
            </a:r>
            <a:r>
              <a:rPr lang="de-DE" dirty="0"/>
              <a:t>. </a:t>
            </a:r>
            <a:r>
              <a:rPr lang="de-DE" dirty="0" err="1"/>
              <a:t>AppModule</a:t>
            </a:r>
            <a:r>
              <a:rPr lang="de-DE" dirty="0"/>
              <a:t>  besser gesagt aus angular Module. </a:t>
            </a:r>
            <a:r>
              <a:rPr lang="de-DE" dirty="0" err="1"/>
              <a:t>AppModule</a:t>
            </a:r>
            <a:r>
              <a:rPr lang="de-DE" dirty="0"/>
              <a:t> ist das </a:t>
            </a:r>
            <a:r>
              <a:rPr lang="de-DE" dirty="0" err="1"/>
              <a:t>hauptmodell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203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ergebnis</a:t>
            </a:r>
            <a:r>
              <a:rPr lang="de-DE" dirty="0"/>
              <a:t> sieht so  aus. Wenn man TE in einer Webbrowser öffnet. Jedes </a:t>
            </a:r>
            <a:r>
              <a:rPr lang="de-DE" dirty="0" err="1"/>
              <a:t>Devce</a:t>
            </a:r>
            <a:r>
              <a:rPr lang="de-DE" dirty="0"/>
              <a:t> wird durch ein </a:t>
            </a:r>
            <a:r>
              <a:rPr lang="de-DE" dirty="0" err="1"/>
              <a:t>rechteck</a:t>
            </a:r>
            <a:r>
              <a:rPr lang="de-DE" dirty="0"/>
              <a:t> dargestellt. Die </a:t>
            </a:r>
            <a:r>
              <a:rPr lang="de-DE" dirty="0" err="1"/>
              <a:t>ports</a:t>
            </a:r>
            <a:r>
              <a:rPr lang="de-DE" dirty="0"/>
              <a:t> werden direkt unter die Rechtteck gekennzeichnet.. Die Verbindung wird durch die </a:t>
            </a:r>
            <a:r>
              <a:rPr lang="de-DE" dirty="0" err="1"/>
              <a:t>linie</a:t>
            </a:r>
            <a:r>
              <a:rPr lang="de-DE" dirty="0"/>
              <a:t> repräsentiert. Unter haben wir einige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z.b</a:t>
            </a:r>
            <a:r>
              <a:rPr lang="de-DE" dirty="0"/>
              <a:t> automatisch </a:t>
            </a:r>
            <a:r>
              <a:rPr lang="de-DE" dirty="0" err="1"/>
              <a:t>anodrnung</a:t>
            </a:r>
            <a:r>
              <a:rPr lang="de-DE" dirty="0"/>
              <a:t> der </a:t>
            </a:r>
            <a:r>
              <a:rPr lang="de-DE" dirty="0" err="1"/>
              <a:t>geräten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112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In der</a:t>
            </a:r>
            <a:r>
              <a:rPr lang="de-DE" b="1" baseline="0" dirty="0" smtClean="0"/>
              <a:t> letzten Kapitel spreche über die Fakten zu grafischen Komponente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92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Verbalisieren</a:t>
            </a:r>
            <a:r>
              <a:rPr lang="de-DE" dirty="0"/>
              <a:t>..</a:t>
            </a:r>
          </a:p>
          <a:p>
            <a:r>
              <a:rPr lang="de-DE" dirty="0"/>
              <a:t>4) </a:t>
            </a:r>
            <a:r>
              <a:rPr lang="de-DE" dirty="0" err="1"/>
              <a:t>d.h</a:t>
            </a:r>
            <a:r>
              <a:rPr lang="de-DE" baseline="0" dirty="0"/>
              <a:t> mit Berücksichtigung des Datenflusses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verschiedene Technologien basieren und schwer zu warten und zu erweitern sind.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</a:t>
            </a:r>
            <a:r>
              <a:rPr lang="de-DE" baseline="0" dirty="0"/>
              <a:t> können wir los starten!!!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75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Firma Hilscher sucht eine Möglichkeit, das Engineering Tool Communication Studio um eine grafische Komponente für die Abbildung komplexer industriellen Netzwerke zu erweitern.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---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soll die topologische Information visuell darstellen,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es dem Anwender einfaches Management der Netzwerke erlaubt und  alle gängigen Topologie-Muster im Kontext der industriellen Netzwerke unterstützt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Gefordert ist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Idee dahinter ist die …(Darstellung der Gerätes als Symbol dabei soll die entsprechende Ports kennzeichnet werden.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Verbin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soll als Linie symbolisiert werden wobei soll ein intuitive  Benutzerfreundlichkeit geboten werden.</a:t>
            </a:r>
          </a:p>
          <a:p>
            <a:endParaRPr lang="de-DE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Zielsetzung soll ---- Auf dieser Basis soll ein vereinfachtes Versuchsmodells der geplanten grafischen Komponenten umgesetzt werden.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Dabei stellt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 die FP mit welchen Technologie lässt  ein Verteilte Anwendung mit einer möglichst einheitlichen Codebasis umsetzen, mit dem Ziel vernachlässigbare Veränderung der Host-App vorauszusetzen.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9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</a:t>
            </a:r>
            <a:r>
              <a:rPr lang="de-DE" baseline="0" dirty="0"/>
              <a:t> wird hauptsätzlich über  die verschiedenen Topologie-Muster, die industrielle Netzwerk zu finden sind.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59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unter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Feldbus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versteht man ein leitungsgebundenes Bussystem, das es ermöglicht, Daten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einer Prozessautomatisierungstechnik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übertragen. 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Kontext der industrielle Kommunikation ist 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die Verbindungen der Geräte untereinander, die den Datenverkehr ermöglichen.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oder M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der aktive Teil bei der die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Kommunikation der angeschlossenen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Devices/Slaves parametriert und konfiguriert werden.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oder S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 die passive Station,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gemäß der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Proktokolle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die </a:t>
            </a:r>
            <a:r>
              <a:rPr lang="de-DE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Prozessadaten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Master/Control überträgt. Meldet kritische Anlagezustände wie Diagnose und Alarme</a:t>
            </a:r>
          </a:p>
          <a:p>
            <a:pPr marL="228600" indent="-228600">
              <a:buAutoNum type="arabicParenR"/>
            </a:pP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Gateway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ist die Infrastrukturgerät bei der Kommunikation, die mindestens 2 Protokollen unterstützt.</a:t>
            </a:r>
          </a:p>
          <a:p>
            <a:pPr marL="228600" indent="-228600">
              <a:buAutoNum type="arabicParenR"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03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Linien-Topologie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war einer der ersten Netzstrukturen, die in Firmen und privaten Hauhalten zu finden war und wird auch als Bus-Topologie bezeichnet.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Das System gewährleistet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…., da nur geringe Kabelmengen erforderlich sind.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  da mit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T-Stücke kann man ein gerät problemlos anschließen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N: die Übertragung von Daten erfolgt über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einziges Kabel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dadurch wird ---.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 System ist unsicher-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dirty="0"/>
              <a:t>ein Angreifer kann sich zwischen 2 Geräten anschließen und somit kann das gesamte System abgehört werden.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1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 der Name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kann man sich als geschlossener Kreis vorstellen. Sie ist die häufige  verwendete Topologie in der Industrie und ist eigentlich eine Erweiterung der Linie. Gerät7 und 1 sind nun gebunden.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-Das System gewährleistet, für Alle Stationen eine gleiche Zugriffsmöglichkeit.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-Jede Station arbeitet als Verstärker, d.h. eingehende Daten werden verstärkt und weiterleitet. </a:t>
            </a: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Das </a:t>
            </a:r>
            <a:r>
              <a:rPr lang="de-DE" sz="1200" b="1" i="0" u="none" strike="noStrike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besitzt einen höhen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…,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 jede Station zwei Verbindungen besitzt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Der </a:t>
            </a:r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 der Topologie(die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maximale direkte Entfernung, die zwischen zwei Stationen besteht) ist relativ hoch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3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b="1" dirty="0"/>
              <a:t>Hier ist</a:t>
            </a:r>
            <a:r>
              <a:rPr lang="de-DE" sz="2800" b="1" baseline="0" dirty="0"/>
              <a:t> die Analyse der Anforderung </a:t>
            </a:r>
            <a:r>
              <a:rPr lang="de-DE" sz="1200" b="1" baseline="0" dirty="0"/>
              <a:t>gesprochen</a:t>
            </a:r>
            <a:r>
              <a:rPr lang="de-DE" sz="2800" b="1" baseline="0" dirty="0"/>
              <a:t>.</a:t>
            </a:r>
            <a:endParaRPr lang="de-DE" sz="28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6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08C82-F8E6-409C-A676-C60AAC2DF97E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8CD6C-0E6F-4ABB-ADE4-8B8CA0893236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1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7D1F3-9BDC-4C2A-AADC-0D1455A8CA1D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1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95346-7D0D-4BB2-B12E-431360D2B8E0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7D868-5813-46E7-8C6D-DB464A27969A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59603-8392-42ED-9FD2-89EB8695C0BE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4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B3107-3D3F-4777-9207-6551F81EC093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2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9D328-0EA9-47BD-9F0C-9374A81B247B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3F439ECE-A22E-48D2-B1A2-A5BDB43AF362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de-DE" altLang="de-DE" dirty="0"/>
              <a:t>Darstellung der Topologie eines industriellen Kommunikationsnetzwerks</a:t>
            </a:r>
          </a:p>
          <a:p>
            <a:pPr algn="ctr">
              <a:spcBef>
                <a:spcPct val="0"/>
              </a:spcBef>
            </a:pPr>
            <a:endParaRPr lang="de-DE" altLang="de-DE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Master-Abschlussarbeit</a:t>
            </a:r>
          </a:p>
          <a:p>
            <a:pPr algn="ctr">
              <a:spcBef>
                <a:spcPct val="0"/>
              </a:spcBef>
            </a:pPr>
            <a:endParaRPr lang="de-DE" altLang="de-DE" sz="1800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Ghislain </a:t>
            </a:r>
            <a:r>
              <a:rPr lang="de-DE" altLang="de-DE" sz="1800" dirty="0" err="1"/>
              <a:t>Zeleu</a:t>
            </a:r>
            <a:endParaRPr lang="de-DE" altLang="de-DE" sz="1800" dirty="0"/>
          </a:p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Was ist Communication Studio?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41CB7C7-BA97-40EB-9100-3D699B3BA247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59014" y="75342"/>
            <a:ext cx="5825153" cy="720000"/>
          </a:xfrm>
        </p:spPr>
        <p:txBody>
          <a:bodyPr>
            <a:normAutofit fontScale="90000"/>
          </a:bodyPr>
          <a:lstStyle/>
          <a:p>
            <a:r>
              <a:rPr lang="de-DE" dirty="0"/>
              <a:t>Anforderungsanalyse: Funktionale </a:t>
            </a:r>
            <a:r>
              <a:rPr lang="de-DE" dirty="0" err="1"/>
              <a:t>Anforderungen&amp;Nichtfunktionale</a:t>
            </a:r>
            <a:r>
              <a:rPr lang="de-DE" dirty="0"/>
              <a:t> Anforderungen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72816"/>
            <a:ext cx="8096597" cy="4339503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106273" y="3252482"/>
            <a:ext cx="202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 </a:t>
            </a:r>
            <a:r>
              <a:rPr lang="de-DE" b="1" dirty="0">
                <a:solidFill>
                  <a:srgbClr val="C00000"/>
                </a:solidFill>
              </a:rPr>
              <a:t>Properties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102905" y="1910561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Ribbon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11313" y="3127791"/>
            <a:ext cx="157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Solution Explorer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210971" y="5646547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221757" y="2786969"/>
            <a:ext cx="144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198476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Was soll das Softwareprodukt  tun?</a:t>
            </a:r>
          </a:p>
          <a:p>
            <a:pPr lvl="1"/>
            <a:r>
              <a:rPr lang="de-DE" dirty="0"/>
              <a:t>Die Topologie besitzt ihre eigene Ansicht</a:t>
            </a:r>
          </a:p>
          <a:p>
            <a:pPr lvl="1"/>
            <a:r>
              <a:rPr lang="de-DE" dirty="0"/>
              <a:t>Die topologischen Informationen müssen mit Symbolen dargestellt werden</a:t>
            </a:r>
          </a:p>
          <a:p>
            <a:pPr lvl="1"/>
            <a:r>
              <a:rPr lang="de-DE" dirty="0"/>
              <a:t>Jede Darstellung muss separat geschlossen werden</a:t>
            </a:r>
          </a:p>
          <a:p>
            <a:pPr lvl="1"/>
            <a:r>
              <a:rPr lang="de-DE" dirty="0"/>
              <a:t>Zoom-Funktionen bieten</a:t>
            </a:r>
          </a:p>
          <a:p>
            <a:pPr lvl="1"/>
            <a:r>
              <a:rPr lang="de-DE" dirty="0"/>
              <a:t>Die  Basisfunktionen müssen bereitstellt werden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Nichtfunktionale Anforderungen</a:t>
            </a:r>
          </a:p>
          <a:p>
            <a:pPr lvl="1"/>
            <a:r>
              <a:rPr lang="de-DE" dirty="0"/>
              <a:t>Integrierbar sein</a:t>
            </a:r>
          </a:p>
          <a:p>
            <a:pPr lvl="1"/>
            <a:r>
              <a:rPr lang="de-DE" dirty="0"/>
              <a:t>Leicht erweiterbar</a:t>
            </a:r>
          </a:p>
          <a:p>
            <a:pPr lvl="1"/>
            <a:r>
              <a:rPr lang="de-DE" dirty="0"/>
              <a:t>Wartbarkeit</a:t>
            </a:r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E6E1870-06B1-4C27-87D8-FFFE4B51458A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Anforderungsanalyse: Funktionale </a:t>
            </a:r>
            <a:r>
              <a:rPr lang="de-DE" dirty="0" err="1"/>
              <a:t>Anforderungen&amp;Nichtfunktionale</a:t>
            </a:r>
            <a:r>
              <a:rPr lang="de-DE" dirty="0"/>
              <a:t> Anforderungen</a:t>
            </a:r>
          </a:p>
        </p:txBody>
      </p:sp>
    </p:spTree>
    <p:extLst>
      <p:ext uri="{BB962C8B-B14F-4D97-AF65-F5344CB8AC3E}">
        <p14:creationId xmlns:p14="http://schemas.microsoft.com/office/powerpoint/2010/main" val="413917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316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				</a:t>
            </a:r>
            <a:r>
              <a:rPr lang="de-DE" b="1" dirty="0"/>
              <a:t>Kriterien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Kommunikationsmechanismen </a:t>
            </a:r>
          </a:p>
          <a:p>
            <a:pPr marL="1143000" lvl="1"/>
            <a:r>
              <a:rPr lang="de-DE" dirty="0"/>
              <a:t>Komponente</a:t>
            </a:r>
          </a:p>
          <a:p>
            <a:pPr marL="1143000" lvl="1"/>
            <a:r>
              <a:rPr lang="de-DE" dirty="0"/>
              <a:t>Benachrichtigung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Programmierkonzept</a:t>
            </a:r>
          </a:p>
          <a:p>
            <a:pPr marL="1143000" lvl="1"/>
            <a:r>
              <a:rPr lang="de-DE" dirty="0"/>
              <a:t>Programmiersprache</a:t>
            </a:r>
          </a:p>
          <a:p>
            <a:pPr marL="1143000" lvl="1"/>
            <a:r>
              <a:rPr lang="de-DE" dirty="0"/>
              <a:t>Entwurf-Muster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Lernkurve und Kosten</a:t>
            </a:r>
          </a:p>
          <a:p>
            <a:pPr marL="1143000" lvl="1"/>
            <a:r>
              <a:rPr lang="de-DE" dirty="0"/>
              <a:t>Lernkurve</a:t>
            </a:r>
          </a:p>
          <a:p>
            <a:pPr marL="1143000" lvl="1"/>
            <a:r>
              <a:rPr lang="de-DE" dirty="0"/>
              <a:t>Preis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7E8D44E-8732-4D0E-BB56-183E437489F7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7E8D44E-8732-4D0E-BB56-183E437489F7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GoJS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70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7E8D44E-8732-4D0E-BB56-183E437489F7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31750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GoJS</a:t>
            </a:r>
            <a:endParaRPr lang="de-DE" b="1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1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7E8D44E-8732-4D0E-BB56-183E437489F7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Vue</a:t>
            </a:r>
            <a:endParaRPr lang="de-DE" dirty="0"/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React</a:t>
            </a:r>
            <a:endParaRPr lang="de-DE" dirty="0"/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80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7E8D44E-8732-4D0E-BB56-183E437489F7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Vue</a:t>
            </a:r>
            <a:endParaRPr lang="de-DE" dirty="0"/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React</a:t>
            </a:r>
            <a:endParaRPr lang="de-DE" dirty="0"/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b="1" dirty="0"/>
              <a:t>Konzepte der </a:t>
            </a:r>
            <a:r>
              <a:rPr lang="de-DE" b="1" dirty="0" err="1"/>
              <a:t>Topology</a:t>
            </a:r>
            <a:r>
              <a:rPr lang="de-DE" b="1" dirty="0"/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688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579BFDA-05B3-4E94-92EB-A0F56D3C28B0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 smtClean="0"/>
              <a:t>Topology</a:t>
            </a:r>
            <a:r>
              <a:rPr lang="de-DE" dirty="0" smtClean="0"/>
              <a:t>-Editor: </a:t>
            </a:r>
            <a:r>
              <a:rPr lang="de-DE" dirty="0"/>
              <a:t>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92252" y="1856817"/>
            <a:ext cx="2111996" cy="7232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-Editor-Client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3098484"/>
            <a:ext cx="3757724" cy="856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-Editor-Server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2752205" y="4502463"/>
            <a:ext cx="5195455" cy="5827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856211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Gewinkelter Verbinder 15"/>
          <p:cNvCxnSpPr/>
          <p:nvPr/>
        </p:nvCxnSpPr>
        <p:spPr>
          <a:xfrm>
            <a:off x="2752205" y="3645024"/>
            <a:ext cx="1221595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oben und unten 22"/>
          <p:cNvSpPr/>
          <p:nvPr/>
        </p:nvSpPr>
        <p:spPr>
          <a:xfrm>
            <a:off x="5708646" y="2689368"/>
            <a:ext cx="144016" cy="32908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winkelter Verbinder 23"/>
          <p:cNvCxnSpPr/>
          <p:nvPr/>
        </p:nvCxnSpPr>
        <p:spPr>
          <a:xfrm flipH="1" flipV="1">
            <a:off x="4644008" y="3954695"/>
            <a:ext cx="3648" cy="51933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/>
          <p:nvPr/>
        </p:nvCxnSpPr>
        <p:spPr>
          <a:xfrm flipV="1">
            <a:off x="5940152" y="3989654"/>
            <a:ext cx="1" cy="47516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3203904" y="371739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44" name="Ellipse 43"/>
          <p:cNvSpPr/>
          <p:nvPr/>
        </p:nvSpPr>
        <p:spPr>
          <a:xfrm>
            <a:off x="4692252" y="4070106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45" name="Ellipse 44"/>
          <p:cNvSpPr/>
          <p:nvPr/>
        </p:nvSpPr>
        <p:spPr>
          <a:xfrm>
            <a:off x="6027827" y="4122084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46" name="Ellipse 45"/>
          <p:cNvSpPr/>
          <p:nvPr/>
        </p:nvSpPr>
        <p:spPr>
          <a:xfrm>
            <a:off x="5852662" y="272874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cxnSp>
        <p:nvCxnSpPr>
          <p:cNvPr id="48" name="Gerader Verbinder 47"/>
          <p:cNvCxnSpPr/>
          <p:nvPr/>
        </p:nvCxnSpPr>
        <p:spPr>
          <a:xfrm flipV="1">
            <a:off x="6876256" y="1813337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152609" y="167191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/>
          <p:nvPr/>
        </p:nvCxnSpPr>
        <p:spPr>
          <a:xfrm flipV="1">
            <a:off x="6823130" y="2206324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181786" y="2067824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7302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/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/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</a:t>
            </a:r>
          </a:p>
          <a:p>
            <a:pPr>
              <a:lnSpc>
                <a:spcPct val="200000"/>
              </a:lnSpc>
            </a:pPr>
            <a:r>
              <a:rPr lang="de-DE" dirty="0"/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/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163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82" y="5021799"/>
            <a:ext cx="1543050" cy="115252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579BFDA-05B3-4E94-92EB-A0F56D3C28B0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Konzepte der </a:t>
            </a:r>
            <a:r>
              <a:rPr lang="de-DE" dirty="0" err="1" smtClean="0"/>
              <a:t>Topology</a:t>
            </a:r>
            <a:r>
              <a:rPr lang="de-DE" dirty="0" smtClean="0"/>
              <a:t>-Editor: Schnittstellen </a:t>
            </a:r>
            <a:r>
              <a:rPr lang="de-DE" dirty="0"/>
              <a:t>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4692252" y="1856817"/>
            <a:ext cx="2111996" cy="7232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-Editor-Client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3098484"/>
            <a:ext cx="3757724" cy="85621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Topology</a:t>
            </a:r>
            <a:r>
              <a:rPr lang="de-DE" dirty="0"/>
              <a:t>-Editor-Server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2752205" y="4502463"/>
            <a:ext cx="5195455" cy="5827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856211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6" name="Gewinkelter Verbinder 15"/>
          <p:cNvCxnSpPr/>
          <p:nvPr/>
        </p:nvCxnSpPr>
        <p:spPr>
          <a:xfrm>
            <a:off x="2752205" y="3645024"/>
            <a:ext cx="1221595" cy="0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oben und unten 22"/>
          <p:cNvSpPr/>
          <p:nvPr/>
        </p:nvSpPr>
        <p:spPr>
          <a:xfrm>
            <a:off x="5708646" y="2689368"/>
            <a:ext cx="144016" cy="32908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winkelter Verbinder 23"/>
          <p:cNvCxnSpPr/>
          <p:nvPr/>
        </p:nvCxnSpPr>
        <p:spPr>
          <a:xfrm flipH="1" flipV="1">
            <a:off x="4644008" y="3954695"/>
            <a:ext cx="3648" cy="519337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r Verbinder 27"/>
          <p:cNvCxnSpPr/>
          <p:nvPr/>
        </p:nvCxnSpPr>
        <p:spPr>
          <a:xfrm flipV="1">
            <a:off x="5940152" y="3989654"/>
            <a:ext cx="1" cy="475164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984" y="5120143"/>
            <a:ext cx="1619250" cy="1295400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sp>
        <p:nvSpPr>
          <p:cNvPr id="43" name="Ellipse 42"/>
          <p:cNvSpPr/>
          <p:nvPr/>
        </p:nvSpPr>
        <p:spPr>
          <a:xfrm>
            <a:off x="3203904" y="371739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44" name="Ellipse 43"/>
          <p:cNvSpPr/>
          <p:nvPr/>
        </p:nvSpPr>
        <p:spPr>
          <a:xfrm>
            <a:off x="4692252" y="4070106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45" name="Ellipse 44"/>
          <p:cNvSpPr/>
          <p:nvPr/>
        </p:nvSpPr>
        <p:spPr>
          <a:xfrm>
            <a:off x="6027827" y="4122084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46" name="Ellipse 45"/>
          <p:cNvSpPr/>
          <p:nvPr/>
        </p:nvSpPr>
        <p:spPr>
          <a:xfrm>
            <a:off x="5852662" y="2728749"/>
            <a:ext cx="231162" cy="23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cxnSp>
        <p:nvCxnSpPr>
          <p:cNvPr id="48" name="Gerader Verbinder 47"/>
          <p:cNvCxnSpPr/>
          <p:nvPr/>
        </p:nvCxnSpPr>
        <p:spPr>
          <a:xfrm flipV="1">
            <a:off x="6876256" y="1813337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152609" y="1671917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Web-Komponente</a:t>
            </a:r>
            <a:endParaRPr lang="en-US" sz="1200" b="1" dirty="0"/>
          </a:p>
        </p:txBody>
      </p:sp>
      <p:cxnSp>
        <p:nvCxnSpPr>
          <p:cNvPr id="52" name="Gerader Verbinder 51"/>
          <p:cNvCxnSpPr/>
          <p:nvPr/>
        </p:nvCxnSpPr>
        <p:spPr>
          <a:xfrm flipV="1">
            <a:off x="6823130" y="2206324"/>
            <a:ext cx="337978" cy="175505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181786" y="2067824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  <p:pic>
        <p:nvPicPr>
          <p:cNvPr id="30" name="Grafik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609" y="5086539"/>
            <a:ext cx="1619250" cy="1295400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90" y="5430510"/>
            <a:ext cx="981597" cy="4525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34" name="Gewinkelter Verbinder 27"/>
          <p:cNvCxnSpPr/>
          <p:nvPr/>
        </p:nvCxnSpPr>
        <p:spPr>
          <a:xfrm flipH="1" flipV="1">
            <a:off x="6876256" y="3947702"/>
            <a:ext cx="396081" cy="535939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6478887" y="3645024"/>
            <a:ext cx="1181571" cy="95389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2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Beispiel einer Topologie</a:t>
            </a:r>
          </a:p>
          <a:p>
            <a:pPr marL="0" indent="0">
              <a:buNone/>
            </a:pPr>
            <a:r>
              <a:rPr lang="de-DE" sz="1200" dirty="0"/>
              <a:t>{  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"systemTag"</a:t>
            </a:r>
            <a:r>
              <a:rPr lang="de-DE" sz="1200" dirty="0"/>
              <a:t>:"3737bb94-30b3-44c6-aa09-7bfc6725838c",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</a:t>
            </a:r>
            <a:r>
              <a:rPr lang="de-DE" sz="1200" dirty="0" err="1"/>
              <a:t>controller</a:t>
            </a:r>
            <a:r>
              <a:rPr lang="de-DE" sz="1200" dirty="0"/>
              <a:t>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displayName</a:t>
            </a:r>
            <a:r>
              <a:rPr lang="de-DE" sz="1200" b="1" dirty="0"/>
              <a:t>"</a:t>
            </a:r>
            <a:r>
              <a:rPr lang="de-DE" sz="1200" dirty="0"/>
              <a:t>:"CIFX_RE_PNM_IRT V3 IRT CONTROLLER",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:"/Data/</a:t>
            </a:r>
            <a:r>
              <a:rPr lang="de-DE" sz="1200" dirty="0" err="1"/>
              <a:t>Imgs</a:t>
            </a:r>
            <a:r>
              <a:rPr lang="de-DE" sz="1200" dirty="0"/>
              <a:t>/CIFX_RE_PNM_IRT.PNG",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isRoot</a:t>
            </a:r>
            <a:r>
              <a:rPr lang="de-DE" sz="1200" b="1" dirty="0"/>
              <a:t>"</a:t>
            </a:r>
            <a:r>
              <a:rPr lang="de-DE" sz="1200" dirty="0"/>
              <a:t>:</a:t>
            </a:r>
            <a:r>
              <a:rPr lang="de-DE" sz="1200" dirty="0" err="1"/>
              <a:t>true</a:t>
            </a:r>
            <a:r>
              <a:rPr lang="de-DE" sz="1200" dirty="0"/>
              <a:t>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 {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:"#45813", </a:t>
            </a:r>
            <a:r>
              <a:rPr lang="de-DE" sz="1200" b="1" dirty="0"/>
              <a:t>"portId"</a:t>
            </a:r>
            <a:r>
              <a:rPr lang="de-DE" sz="1200" dirty="0"/>
              <a:t>:"port0"  }, {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:"#4FF13",</a:t>
            </a:r>
            <a:r>
              <a:rPr lang="de-DE" sz="1200" b="1" dirty="0"/>
              <a:t>"portId"</a:t>
            </a:r>
            <a:r>
              <a:rPr lang="de-DE" sz="1200" dirty="0"/>
              <a:t>:"port1"} ],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:[ {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:null, </a:t>
            </a:r>
            <a:r>
              <a:rPr lang="de-DE" sz="1200" b="1" dirty="0"/>
              <a:t>"displayName"</a:t>
            </a:r>
            <a:r>
              <a:rPr lang="de-DE" sz="1200" dirty="0"/>
              <a:t>:"CIFX_RE_PNS_V3.1.x",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:null, </a:t>
            </a:r>
            <a:endParaRPr lang="de-DE" sz="1200" b="1" dirty="0"/>
          </a:p>
          <a:p>
            <a:pPr marL="0" indent="0">
              <a:buNone/>
            </a:pPr>
            <a:r>
              <a:rPr lang="de-DE" sz="1200" dirty="0"/>
              <a:t>      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:"#9933ff",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:"#666633",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:"port1"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:"#0133ff",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</a:t>
            </a:r>
            <a:br>
              <a:rPr lang="de-DE" sz="1200" dirty="0"/>
            </a:br>
            <a:r>
              <a:rPr lang="de-DE" sz="1200" dirty="0"/>
              <a:t>         ],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properties</a:t>
            </a:r>
            <a:r>
              <a:rPr lang="de-DE" sz="1200" b="1" dirty="0"/>
              <a:t>"</a:t>
            </a:r>
            <a:r>
              <a:rPr lang="de-DE" sz="1200" dirty="0"/>
              <a:t>:null,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cifxrepns-001",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"systemTag"</a:t>
            </a:r>
            <a:r>
              <a:rPr lang="de-DE" sz="1200" dirty="0"/>
              <a:t>:"f72159fa-5dc8-4907-b2a2-8512cd1940a2"  }  ]}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C597DD3-C657-4292-BDD8-A59C5130682A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 smtClean="0"/>
              <a:t>Topology</a:t>
            </a:r>
            <a:r>
              <a:rPr lang="de-DE" dirty="0" smtClean="0"/>
              <a:t>-Editor: Datenaustauschformat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429000"/>
            <a:ext cx="2209800" cy="1504950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6372200" y="4221089"/>
            <a:ext cx="1152127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CFIX_RE_...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4139952" y="2348880"/>
            <a:ext cx="2520280" cy="1872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3347864" y="2132856"/>
            <a:ext cx="3384376" cy="24481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971600" y="2917584"/>
            <a:ext cx="5544616" cy="16489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95536" y="1700808"/>
            <a:ext cx="1728539" cy="4320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7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</p:spPr>
        <p:txBody>
          <a:bodyPr/>
          <a:lstStyle/>
          <a:p>
            <a:r>
              <a:rPr lang="de-DE" dirty="0"/>
              <a:t>Beispiel einer Topologie, Fortsetzung </a:t>
            </a:r>
          </a:p>
          <a:p>
            <a:r>
              <a:rPr lang="de-DE" sz="1400" dirty="0"/>
              <a:t>[  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:"3737bb94-30b3-44c6-aa09-7bfc6725838c",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:"PROFIBUS</a:t>
            </a:r>
            <a:r>
              <a:rPr lang="de-DE" sz="1400" dirty="0"/>
              <a:t>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:"#C389D6"</a:t>
            </a:r>
            <a:br>
              <a:rPr lang="de-DE" sz="1400" dirty="0"/>
            </a:br>
            <a:r>
              <a:rPr lang="de-DE" sz="1400" dirty="0"/>
              <a:t>   },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:"3737bb94-30b3-44c6-aa09-7bfc6725838a",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:"PROFINET</a:t>
            </a:r>
            <a:r>
              <a:rPr lang="de-DE" sz="1400" dirty="0"/>
              <a:t> IRT",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:"f72159fa-5dc8-4907-b2a2-8512cd1940a3",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:"f72159fa-5dc8-4907-b2a2-8512cd1940a4",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:"#9BD689"</a:t>
            </a:r>
            <a:br>
              <a:rPr lang="de-DE" sz="1400" dirty="0"/>
            </a:br>
            <a:r>
              <a:rPr lang="de-DE" sz="1400" dirty="0"/>
              <a:t>   }</a:t>
            </a:r>
            <a:br>
              <a:rPr lang="de-DE" sz="1400" dirty="0"/>
            </a:br>
            <a:r>
              <a:rPr lang="de-DE" sz="1400" dirty="0"/>
              <a:t>]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F72E200-8F70-4F98-A0B0-628E642DCF78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 smtClean="0"/>
              <a:t>Topology</a:t>
            </a:r>
            <a:r>
              <a:rPr lang="de-DE" dirty="0" smtClean="0"/>
              <a:t>-Editor </a:t>
            </a:r>
            <a:r>
              <a:rPr lang="de-DE" dirty="0"/>
              <a:t>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76095" y="2714812"/>
            <a:ext cx="4392486" cy="207645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6444208" y="4797152"/>
            <a:ext cx="288032" cy="144016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6012160" y="2348880"/>
            <a:ext cx="648072" cy="28803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5731623" y="2132856"/>
            <a:ext cx="1216641" cy="5040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364088" y="2955582"/>
            <a:ext cx="1656184" cy="14508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627784" y="3284984"/>
            <a:ext cx="4104456" cy="14401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2915816" y="2636912"/>
            <a:ext cx="3816424" cy="4320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94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9821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6">
            <a:extLst>
              <a:ext uri="{FF2B5EF4-FFF2-40B4-BE49-F238E27FC236}">
                <a16:creationId xmlns:a16="http://schemas.microsoft.com/office/drawing/2014/main" id="{C5FC855C-F201-47DF-BF8C-030E71739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9" y="1268760"/>
            <a:ext cx="7599982" cy="4379651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58F247C-525F-4BEF-9811-6F7F41DCA069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 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Module-Diagramm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575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158BD6A-2C19-4EFB-A2CE-212AA1897748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 </a:t>
            </a:r>
            <a:r>
              <a:rPr lang="de-DE" b="1" dirty="0" smtClean="0"/>
              <a:t>Implementierung</a:t>
            </a:r>
            <a:r>
              <a:rPr lang="de-DE" b="1" dirty="0"/>
              <a:t/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Web-</a:t>
            </a:r>
            <a:r>
              <a:rPr lang="de-DE" dirty="0" err="1"/>
              <a:t>Topology</a:t>
            </a:r>
            <a:r>
              <a:rPr lang="de-DE" dirty="0"/>
              <a:t>-Editor</a:t>
            </a:r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8819A2A-59C1-49E6-983C-1FD19D4A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8" y="1772816"/>
            <a:ext cx="777687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5F8C8F1-3024-4FA0-9BCE-52168EDEC483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 </a:t>
            </a:r>
            <a:r>
              <a:rPr lang="de-DE" b="1" dirty="0" smtClean="0"/>
              <a:t>Implementierung</a:t>
            </a:r>
            <a:r>
              <a:rPr lang="de-DE" b="1" dirty="0"/>
              <a:t/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</a:t>
            </a:r>
            <a:r>
              <a:rPr lang="de-DE" dirty="0" err="1"/>
              <a:t>Topology</a:t>
            </a:r>
            <a:r>
              <a:rPr lang="de-DE" dirty="0"/>
              <a:t>-Editor im </a:t>
            </a:r>
            <a:r>
              <a:rPr lang="de-DE" dirty="0" err="1"/>
              <a:t>ComStudio</a:t>
            </a:r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54789E8-397D-4AC8-B651-B646F141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83232"/>
            <a:ext cx="7776863" cy="42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7924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Tatsächliche Implementierung des </a:t>
            </a:r>
            <a:r>
              <a:rPr lang="de-DE" dirty="0" err="1"/>
              <a:t>Topology</a:t>
            </a:r>
            <a:r>
              <a:rPr lang="de-DE" dirty="0"/>
              <a:t>-Editors </a:t>
            </a:r>
          </a:p>
          <a:p>
            <a:pPr>
              <a:lnSpc>
                <a:spcPct val="200000"/>
              </a:lnSpc>
            </a:pPr>
            <a:r>
              <a:rPr lang="de-DE" dirty="0"/>
              <a:t>Unterstützung der Echtzeitverhalten</a:t>
            </a:r>
          </a:p>
          <a:p>
            <a:pPr>
              <a:lnSpc>
                <a:spcPct val="200000"/>
              </a:lnSpc>
            </a:pPr>
            <a:r>
              <a:rPr lang="de-DE" dirty="0"/>
              <a:t>Hohe Übertragungssicherheit gewährleisten 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logische Topologie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Darstellung der Submodule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F2FF29D-AB2E-4E17-B0E6-4D1260BEEACD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Fortsetzungsmöglichkeiten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0731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Vielen Dank für Ihre Aufmerksamkeit!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Quellen, Abbildungen, usw. können in der Masterarbeit nachgeschlagen oder per E-Mail angefordert werden.</a:t>
            </a:r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66E553E-65BB-48F9-9E2F-EE8FD8BA0C4F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14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b="1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24839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ln>
            <a:noFill/>
          </a:ln>
        </p:spPr>
        <p:txBody>
          <a:bodyPr>
            <a:scene3d>
              <a:camera prst="perspectiveContrastingRightFacing">
                <a:rot lat="654769" lon="17437227" rev="21526407"/>
              </a:camera>
              <a:lightRig rig="threePt" dir="t"/>
            </a:scene3d>
            <a:sp3d extrusionH="273050" contourW="273050">
              <a:bevelT w="120650" h="228600"/>
              <a:extrusionClr>
                <a:srgbClr val="C00000"/>
              </a:extrusionClr>
              <a:contourClr>
                <a:srgbClr val="C00000"/>
              </a:contourClr>
            </a:sp3d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>
              <a:effectLst>
                <a:outerShdw blurRad="50800" dist="50800" dir="5400000" sx="140000" sy="1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6749AD7-FB61-4E09-8DD2-0A832C50C4EE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teraktive Schaltfläche: Hilf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CA860F3-7FB2-4FC4-ABF4-9FDC9F0A7B66}"/>
              </a:ext>
            </a:extLst>
          </p:cNvPr>
          <p:cNvSpPr/>
          <p:nvPr/>
        </p:nvSpPr>
        <p:spPr>
          <a:xfrm>
            <a:off x="3887444" y="2204864"/>
            <a:ext cx="1368152" cy="2190728"/>
          </a:xfrm>
          <a:prstGeom prst="actionButtonHelp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/>
              <a:lightRig rig="threePt" dir="t"/>
            </a:scene3d>
            <a:sp3d extrusionH="57150">
              <a:extrusionClr>
                <a:srgbClr val="C00000"/>
              </a:extrusionClr>
            </a:sp3d>
          </a:bodyPr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9DB7833-F491-41CC-90B0-7B4FE03E615A}"/>
              </a:ext>
            </a:extLst>
          </p:cNvPr>
          <p:cNvSpPr txBox="1"/>
          <p:nvPr/>
        </p:nvSpPr>
        <p:spPr>
          <a:xfrm>
            <a:off x="2915816" y="1412776"/>
            <a:ext cx="3924000" cy="409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tlCol="0">
            <a:noAutofit/>
            <a:scene3d>
              <a:camera prst="obliqueTopLeft"/>
              <a:lightRig rig="threePt" dir="t"/>
            </a:scene3d>
            <a:sp3d extrusionH="431800">
              <a:bevelT w="203200" h="698500"/>
              <a:extrusionClr>
                <a:srgbClr val="C00000"/>
              </a:extrusionClr>
            </a:sp3d>
          </a:bodyPr>
          <a:lstStyle/>
          <a:p>
            <a:pPr algn="ctr"/>
            <a:r>
              <a:rPr lang="de-DE" sz="30000" dirty="0">
                <a:effectLst>
                  <a:outerShdw blurRad="1270000" dist="419100" dir="21540000" sx="200000" sy="200000" algn="ctr" rotWithShape="0">
                    <a:srgbClr val="C00000">
                      <a:alpha val="0"/>
                    </a:srgbClr>
                  </a:outerShdw>
                </a:effectLst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534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pPr lvl="1"/>
            <a:r>
              <a:rPr lang="de-DE" dirty="0"/>
              <a:t>Grafische Komponente</a:t>
            </a:r>
          </a:p>
          <a:p>
            <a:pPr lvl="1"/>
            <a:r>
              <a:rPr lang="de-DE" dirty="0"/>
              <a:t>Visuelle Darstellung</a:t>
            </a:r>
          </a:p>
          <a:p>
            <a:pPr lvl="1"/>
            <a:r>
              <a:rPr lang="de-DE" dirty="0"/>
              <a:t>Protokollneutraler und  einheitlicher Ansatz 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Zielsetzung</a:t>
            </a:r>
          </a:p>
          <a:p>
            <a:pPr lvl="1"/>
            <a:r>
              <a:rPr lang="de-DE" dirty="0"/>
              <a:t>Konzept und Design einer </a:t>
            </a:r>
            <a:r>
              <a:rPr lang="de-DE" dirty="0" err="1"/>
              <a:t>Topology</a:t>
            </a:r>
            <a:r>
              <a:rPr lang="de-DE" dirty="0"/>
              <a:t>-Engineering-Komponente</a:t>
            </a:r>
          </a:p>
          <a:p>
            <a:pPr lvl="1"/>
            <a:r>
              <a:rPr lang="de-DE" dirty="0"/>
              <a:t>Prototypenentwicklung des Komponenten 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			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E8E411C-3C5A-4240-AC7B-5D4C805394ED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</a:t>
            </a:r>
            <a:r>
              <a:rPr lang="de-DE" dirty="0" err="1"/>
              <a:t>Motivation&amp;Zielsetzung</a:t>
            </a:r>
            <a:endParaRPr lang="de-DE" dirty="0"/>
          </a:p>
        </p:txBody>
      </p:sp>
      <p:sp>
        <p:nvSpPr>
          <p:cNvPr id="40" name="Eine Ecke des Rechtecks abrunden 39"/>
          <p:cNvSpPr/>
          <p:nvPr/>
        </p:nvSpPr>
        <p:spPr>
          <a:xfrm>
            <a:off x="843583" y="2852936"/>
            <a:ext cx="1280492" cy="648072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ine Ecke des Rechtecks abrunden 40"/>
          <p:cNvSpPr/>
          <p:nvPr/>
        </p:nvSpPr>
        <p:spPr>
          <a:xfrm>
            <a:off x="1886759" y="4153478"/>
            <a:ext cx="1280492" cy="648072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ine Ecke des Rechtecks abrunden 41"/>
          <p:cNvSpPr/>
          <p:nvPr/>
        </p:nvSpPr>
        <p:spPr>
          <a:xfrm>
            <a:off x="5177572" y="2852936"/>
            <a:ext cx="1280492" cy="648072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ine Ecke des Rechtecks abrunden 42"/>
          <p:cNvSpPr/>
          <p:nvPr/>
        </p:nvSpPr>
        <p:spPr>
          <a:xfrm>
            <a:off x="2944141" y="2852936"/>
            <a:ext cx="1280492" cy="648072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ine Ecke des Rechtecks abrunden 43"/>
          <p:cNvSpPr/>
          <p:nvPr/>
        </p:nvSpPr>
        <p:spPr>
          <a:xfrm>
            <a:off x="3823401" y="4140734"/>
            <a:ext cx="1280492" cy="648072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ine Ecke des Rechtecks abrunden 44"/>
          <p:cNvSpPr/>
          <p:nvPr/>
        </p:nvSpPr>
        <p:spPr>
          <a:xfrm>
            <a:off x="1059607" y="350100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6" name="Eine Ecke des Rechtecks abrunden 45"/>
          <p:cNvSpPr/>
          <p:nvPr/>
        </p:nvSpPr>
        <p:spPr>
          <a:xfrm>
            <a:off x="1751870" y="349546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7" name="Eine Ecke des Rechtecks abrunden 46"/>
          <p:cNvSpPr/>
          <p:nvPr/>
        </p:nvSpPr>
        <p:spPr>
          <a:xfrm>
            <a:off x="1397632" y="349546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8" name="Eine Ecke des Rechtecks abrunden 47"/>
          <p:cNvSpPr/>
          <p:nvPr/>
        </p:nvSpPr>
        <p:spPr>
          <a:xfrm>
            <a:off x="2052067" y="400961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9" name="Eine Ecke des Rechtecks abrunden 48"/>
          <p:cNvSpPr/>
          <p:nvPr/>
        </p:nvSpPr>
        <p:spPr>
          <a:xfrm>
            <a:off x="2826633" y="40050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0" name="Eine Ecke des Rechtecks abrunden 49"/>
          <p:cNvSpPr/>
          <p:nvPr/>
        </p:nvSpPr>
        <p:spPr>
          <a:xfrm>
            <a:off x="3167251" y="349546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1" name="Eine Ecke des Rechtecks abrunden 50"/>
          <p:cNvSpPr/>
          <p:nvPr/>
        </p:nvSpPr>
        <p:spPr>
          <a:xfrm>
            <a:off x="4030221" y="3986891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2" name="Eine Ecke des Rechtecks abrunden 51"/>
          <p:cNvSpPr/>
          <p:nvPr/>
        </p:nvSpPr>
        <p:spPr>
          <a:xfrm>
            <a:off x="4804787" y="3978183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53" name="Gerader Verbinder 22"/>
          <p:cNvCxnSpPr>
            <a:stCxn id="46" idx="2"/>
            <a:endCxn id="50" idx="2"/>
          </p:cNvCxnSpPr>
          <p:nvPr/>
        </p:nvCxnSpPr>
        <p:spPr>
          <a:xfrm rot="16200000" flipH="1">
            <a:off x="2531568" y="2931643"/>
            <a:ext cx="12700" cy="1415381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24"/>
          <p:cNvCxnSpPr>
            <a:stCxn id="45" idx="2"/>
            <a:endCxn id="48" idx="1"/>
          </p:cNvCxnSpPr>
          <p:nvPr/>
        </p:nvCxnSpPr>
        <p:spPr>
          <a:xfrm rot="16200000" flipH="1">
            <a:off x="1373507" y="3402984"/>
            <a:ext cx="436668" cy="920452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ine Ecke des Rechtecks abrunden 54"/>
          <p:cNvSpPr/>
          <p:nvPr/>
        </p:nvSpPr>
        <p:spPr>
          <a:xfrm>
            <a:off x="5227765" y="3515923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6" name="Eine Ecke des Rechtecks abrunden 55"/>
          <p:cNvSpPr/>
          <p:nvPr/>
        </p:nvSpPr>
        <p:spPr>
          <a:xfrm>
            <a:off x="3886205" y="350181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7" name="Eine Ecke des Rechtecks abrunden 56"/>
          <p:cNvSpPr/>
          <p:nvPr/>
        </p:nvSpPr>
        <p:spPr>
          <a:xfrm>
            <a:off x="5745810" y="35108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8" name="Eine Ecke des Rechtecks abrunden 57"/>
          <p:cNvSpPr/>
          <p:nvPr/>
        </p:nvSpPr>
        <p:spPr>
          <a:xfrm>
            <a:off x="5504238" y="3524455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9" name="Eine Ecke des Rechtecks abrunden 58"/>
          <p:cNvSpPr/>
          <p:nvPr/>
        </p:nvSpPr>
        <p:spPr>
          <a:xfrm>
            <a:off x="6012377" y="35108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0" name="Eine Ecke des Rechtecks abrunden 59"/>
          <p:cNvSpPr/>
          <p:nvPr/>
        </p:nvSpPr>
        <p:spPr>
          <a:xfrm>
            <a:off x="6288850" y="3524455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1" name="Gerader Verbinder 60"/>
          <p:cNvCxnSpPr>
            <a:stCxn id="49" idx="0"/>
            <a:endCxn id="51" idx="0"/>
          </p:cNvCxnSpPr>
          <p:nvPr/>
        </p:nvCxnSpPr>
        <p:spPr>
          <a:xfrm rot="5400000" flipH="1" flipV="1">
            <a:off x="3491349" y="3394184"/>
            <a:ext cx="18173" cy="1203588"/>
          </a:xfrm>
          <a:prstGeom prst="bentConnector3">
            <a:avLst>
              <a:gd name="adj1" fmla="val 1357910"/>
            </a:avLst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36"/>
          <p:cNvCxnSpPr>
            <a:stCxn id="52" idx="3"/>
            <a:endCxn id="57" idx="2"/>
          </p:cNvCxnSpPr>
          <p:nvPr/>
        </p:nvCxnSpPr>
        <p:spPr>
          <a:xfrm flipV="1">
            <a:off x="4948803" y="3654686"/>
            <a:ext cx="869015" cy="395431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38"/>
          <p:cNvCxnSpPr>
            <a:stCxn id="56" idx="2"/>
            <a:endCxn id="60" idx="2"/>
          </p:cNvCxnSpPr>
          <p:nvPr/>
        </p:nvCxnSpPr>
        <p:spPr>
          <a:xfrm rot="16200000" flipH="1">
            <a:off x="5148216" y="2455680"/>
            <a:ext cx="22639" cy="2402645"/>
          </a:xfrm>
          <a:prstGeom prst="bentConnector3">
            <a:avLst>
              <a:gd name="adj1" fmla="val 110976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75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b="1" dirty="0"/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1988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 err="1"/>
              <a:t>Feldbus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/>
              <a:t>Topologie</a:t>
            </a:r>
          </a:p>
          <a:p>
            <a:pPr>
              <a:lnSpc>
                <a:spcPct val="200000"/>
              </a:lnSpc>
            </a:pPr>
            <a:r>
              <a:rPr lang="de-DE" dirty="0"/>
              <a:t>Controller / Master</a:t>
            </a:r>
          </a:p>
          <a:p>
            <a:pPr>
              <a:lnSpc>
                <a:spcPct val="200000"/>
              </a:lnSpc>
            </a:pPr>
            <a:r>
              <a:rPr lang="de-DE" dirty="0"/>
              <a:t>Device / Slave</a:t>
            </a:r>
          </a:p>
          <a:p>
            <a:pPr>
              <a:lnSpc>
                <a:spcPct val="200000"/>
              </a:lnSpc>
            </a:pPr>
            <a:r>
              <a:rPr lang="de-DE" dirty="0"/>
              <a:t>Gateway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2FE9AB9-D7B1-4B90-8B11-4DA12F8AFB39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 der Topologie:: Begriffserklärung</a:t>
            </a:r>
          </a:p>
        </p:txBody>
      </p:sp>
    </p:spTree>
    <p:extLst>
      <p:ext uri="{BB962C8B-B14F-4D97-AF65-F5344CB8AC3E}">
        <p14:creationId xmlns:p14="http://schemas.microsoft.com/office/powerpoint/2010/main" val="13071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Linien-Topologie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Geringe Kosten </a:t>
            </a:r>
          </a:p>
          <a:p>
            <a:pPr lvl="2"/>
            <a:r>
              <a:rPr lang="de-DE" dirty="0"/>
              <a:t>Schnell und einfach zu erweitern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Deutlich langsam</a:t>
            </a:r>
          </a:p>
          <a:p>
            <a:pPr lvl="2"/>
            <a:r>
              <a:rPr lang="de-DE" dirty="0"/>
              <a:t>Unsicheres System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54C2B53-FD2B-473F-8EE2-052ECEB5B916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D714E8-5086-42FE-9E25-705AB579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4824"/>
            <a:ext cx="684075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Ring-Topologie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Gleiche Zugriffsmöglichkeit </a:t>
            </a:r>
          </a:p>
          <a:p>
            <a:pPr lvl="2"/>
            <a:r>
              <a:rPr lang="de-DE" dirty="0"/>
              <a:t>Kein Verstärker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Verkabelungsaufwand</a:t>
            </a:r>
          </a:p>
          <a:p>
            <a:pPr lvl="2"/>
            <a:r>
              <a:rPr lang="de-DE" dirty="0"/>
              <a:t>Durchmesser ist hoch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4CABC69-31DB-45D5-AE93-F2D14B16454F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28800"/>
            <a:ext cx="6912768" cy="20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b="1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C19136F-A910-4FB0-ACF8-AEB668541EC5}" type="datetime1">
              <a:rPr lang="de-DE" smtClean="0"/>
              <a:t>09.08.2018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4119923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2204</Words>
  <Application>Microsoft Office PowerPoint</Application>
  <PresentationFormat>Bildschirmpräsentation (4:3)</PresentationFormat>
  <Paragraphs>450</Paragraphs>
  <Slides>30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Alwyn New Lt</vt:lpstr>
      <vt:lpstr>Alwyn New Rg</vt:lpstr>
      <vt:lpstr>Arial</vt:lpstr>
      <vt:lpstr>Calibri</vt:lpstr>
      <vt:lpstr>Verdana</vt:lpstr>
      <vt:lpstr>Larissa</vt:lpstr>
      <vt:lpstr>PowerPoint-Präsentation</vt:lpstr>
      <vt:lpstr>Agenda</vt:lpstr>
      <vt:lpstr>Agenda</vt:lpstr>
      <vt:lpstr>Einleitung: Motivation&amp;Zielsetzung</vt:lpstr>
      <vt:lpstr>Agenda</vt:lpstr>
      <vt:lpstr>Grundlage der Topologie:: Begriffserklärung</vt:lpstr>
      <vt:lpstr>Grundlage der Topologie: Topologie-Muster </vt:lpstr>
      <vt:lpstr>Grundlage der Topologie: Topologie-Muster </vt:lpstr>
      <vt:lpstr>Agenda</vt:lpstr>
      <vt:lpstr>Anforderungsanalyse: Funktionale Anforderungen&amp;Nichtfunktionale Anforderungen </vt:lpstr>
      <vt:lpstr>Anforderungsanalyse: Funktionale Anforderungen&amp;Nichtfunktionale Anforderungen</vt:lpstr>
      <vt:lpstr>Agenda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Agenda</vt:lpstr>
      <vt:lpstr>Konzepte der Topology-Editor: Schnittstellen zwischen Komponenten</vt:lpstr>
      <vt:lpstr>Konzepte der Topology-Editor: Schnittstellen zwischen Komponenten</vt:lpstr>
      <vt:lpstr>Konzepte der Topology-Editor: Datenaustauschformat</vt:lpstr>
      <vt:lpstr>Konzepte der Topology-Editor Datenaustauschformat</vt:lpstr>
      <vt:lpstr>Agenda</vt:lpstr>
      <vt:lpstr>Prototype Implementierung </vt:lpstr>
      <vt:lpstr>Prototype Implementierung </vt:lpstr>
      <vt:lpstr>Prototype Implementierung </vt:lpstr>
      <vt:lpstr>Agenda</vt:lpstr>
      <vt:lpstr>Fortsetzungsmöglichkeiten</vt:lpstr>
      <vt:lpstr>PowerPoint-Präsentation</vt:lpstr>
      <vt:lpstr>PowerPoint-Präsentation</vt:lpstr>
    </vt:vector>
  </TitlesOfParts>
  <Company>Johannes Gutenberg 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Nguimgo Vouffo, Virginie</dc:creator>
  <cp:lastModifiedBy>Ghislain Zeleu</cp:lastModifiedBy>
  <cp:revision>161</cp:revision>
  <dcterms:created xsi:type="dcterms:W3CDTF">2018-07-14T09:58:06Z</dcterms:created>
  <dcterms:modified xsi:type="dcterms:W3CDTF">2018-08-09T10:44:57Z</dcterms:modified>
</cp:coreProperties>
</file>