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59" r:id="rId3"/>
    <p:sldId id="274" r:id="rId4"/>
    <p:sldId id="260" r:id="rId5"/>
    <p:sldId id="263" r:id="rId6"/>
    <p:sldId id="261" r:id="rId7"/>
    <p:sldId id="262" r:id="rId8"/>
    <p:sldId id="275" r:id="rId9"/>
    <p:sldId id="265" r:id="rId10"/>
    <p:sldId id="266" r:id="rId11"/>
    <p:sldId id="280" r:id="rId12"/>
    <p:sldId id="267" r:id="rId13"/>
    <p:sldId id="273" r:id="rId14"/>
    <p:sldId id="269" r:id="rId15"/>
    <p:sldId id="276" r:id="rId16"/>
    <p:sldId id="277" r:id="rId17"/>
    <p:sldId id="278" r:id="rId18"/>
    <p:sldId id="279" r:id="rId19"/>
    <p:sldId id="272" r:id="rId20"/>
    <p:sldId id="281" r:id="rId21"/>
    <p:sldId id="282" r:id="rId22"/>
    <p:sldId id="283" r:id="rId23"/>
    <p:sldId id="271" r:id="rId24"/>
    <p:sldId id="270" r:id="rId25"/>
    <p:sldId id="268" r:id="rId26"/>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846" autoAdjust="0"/>
  </p:normalViewPr>
  <p:slideViewPr>
    <p:cSldViewPr showGuides="1">
      <p:cViewPr varScale="1">
        <p:scale>
          <a:sx n="70" d="100"/>
          <a:sy n="70" d="100"/>
        </p:scale>
        <p:origin x="150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31.07.2018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31.07.2018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Bevor wir über die AA  sprechen, sollen wir zuerst die bestehende Host-Applikation beschreiben. Da die Auswertung des Ist-Zustands dient als Grundlage  für den Soll-Zustand. </a:t>
            </a:r>
            <a:r>
              <a:rPr lang="de-DE" dirty="0" err="1"/>
              <a:t>ComStudio</a:t>
            </a:r>
            <a:r>
              <a:rPr lang="de-DE" dirty="0"/>
              <a:t> ist..</a:t>
            </a:r>
          </a:p>
          <a:p>
            <a:r>
              <a:rPr lang="de-DE" sz="1200" b="0" i="0" u="none" strike="noStrike" kern="1200" baseline="0" dirty="0">
                <a:solidFill>
                  <a:schemeClr val="tx1"/>
                </a:solidFill>
                <a:latin typeface="+mn-lt"/>
                <a:ea typeface="+mn-ea"/>
                <a:cs typeface="+mn-cs"/>
              </a:rPr>
              <a:t>Abbildung zeigt die Standard-Ansichten der </a:t>
            </a:r>
            <a:r>
              <a:rPr lang="de-DE" sz="1200" b="0" i="0" u="none" strike="noStrike" kern="1200" baseline="0" dirty="0" err="1">
                <a:solidFill>
                  <a:schemeClr val="tx1"/>
                </a:solidFill>
                <a:latin typeface="+mn-lt"/>
                <a:ea typeface="+mn-ea"/>
                <a:cs typeface="+mn-cs"/>
              </a:rPr>
              <a:t>ComStudio</a:t>
            </a:r>
            <a:r>
              <a:rPr lang="de-DE" sz="1200" b="0" i="0" u="none" strike="noStrike" kern="1200" baseline="0" dirty="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40231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err="1"/>
              <a:t>Komponent</a:t>
            </a:r>
            <a:r>
              <a:rPr lang="de-DE" dirty="0"/>
              <a:t> </a:t>
            </a:r>
            <a:r>
              <a:rPr lang="de-DE" dirty="0" err="1"/>
              <a:t>sichegestellt</a:t>
            </a:r>
            <a:r>
              <a:rPr lang="de-DE" dirty="0"/>
              <a:t> </a:t>
            </a:r>
            <a:r>
              <a:rPr lang="de-DE" dirty="0" err="1"/>
              <a:t>werdenn</a:t>
            </a:r>
            <a:r>
              <a:rPr lang="de-DE" dirty="0"/>
              <a:t>. Und andere </a:t>
            </a:r>
            <a:r>
              <a:rPr lang="de-DE" dirty="0" err="1"/>
              <a:t>seite</a:t>
            </a:r>
            <a:r>
              <a:rPr lang="de-DE" dirty="0"/>
              <a:t> 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ausgaben , die für die Nutzung der Frameworks entstehen.</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Abbildung zeigt die Datenhandhabungskonzept für die TE. Die beide gerundeten Rechtecke repräsentieren die feldbusspezifische Geräten. TE besteht aus 2 Hauptkomponenten: TES und TEC</a:t>
            </a:r>
          </a:p>
          <a:p>
            <a:r>
              <a:rPr lang="de-DE" dirty="0"/>
              <a:t>-Server umfasst die </a:t>
            </a:r>
            <a:r>
              <a:rPr lang="de-DE" dirty="0" err="1"/>
              <a:t>Kernfunkionen</a:t>
            </a:r>
            <a:r>
              <a:rPr lang="de-DE" dirty="0"/>
              <a:t> wie das Parsen der protokollneutralen Gerät-Informationen, erstellt, aktualisiert und löscht eine Topologie-Modell für die gesparten Informationen. Darüber hinaus  bietet einen Mechanismus für Laden&amp; Speicher von Daten und einen Mechanismus für Fehlerbehandlungen </a:t>
            </a:r>
          </a:p>
          <a:p>
            <a:r>
              <a:rPr lang="de-DE" dirty="0"/>
              <a:t>- Client verwendet das HTTP-P um die Topologie-Information abzufragen und bietet eine Benutzerfreundlichkeit für die Visualisierung.</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13015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1671557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im erreicht werden soll], zweitens [wird über die Grundlage der Topologie eingegangen und dann analysiere ich einige Anforderungen], drittens [spreche ich ausführlich über die 3 Ergebnisse, die in Laufe der MA herausgegeben wurden]. Zum Schluss  gibt es noch einige Fakten zu grafischen Komponenten.</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24</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vernachlässigbare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Linien-Topologie war einer der ersten Netzstrukturen, die in Firmen und privaten Hauhalten zu finden war und wird auch als Bus-Topologie bezeichnet. </a:t>
            </a:r>
          </a:p>
          <a:p>
            <a:r>
              <a:rPr lang="de-DE" sz="1200" b="0" i="0" u="none" strike="noStrike" kern="1200" baseline="0" dirty="0">
                <a:solidFill>
                  <a:schemeClr val="tx1"/>
                </a:solidFill>
                <a:latin typeface="+mn-lt"/>
                <a:ea typeface="+mn-ea"/>
                <a:cs typeface="+mn-cs"/>
              </a:rPr>
              <a:t>V: Das System gewährleistet…., da nur geringe Kabelmengen erforderlich sind.---  da mit T-Stücke kann man ein gerät problemlos anschließen</a:t>
            </a:r>
          </a:p>
          <a:p>
            <a:r>
              <a:rPr lang="de-DE" sz="1200" b="0" i="0" u="none" strike="noStrike" kern="1200" baseline="0" dirty="0">
                <a:solidFill>
                  <a:schemeClr val="tx1"/>
                </a:solidFill>
                <a:latin typeface="+mn-lt"/>
                <a:ea typeface="+mn-ea"/>
                <a:cs typeface="+mn-cs"/>
              </a:rPr>
              <a:t>N: Da die Übertragung von Daten erfolgt über ein einziges Kabel. ---</a:t>
            </a:r>
            <a:r>
              <a:rPr lang="de-DE" dirty="0"/>
              <a:t>ein Angreifer kann sich zwischen 2 Geräten anschließen und somit kann das gesamte System abgehört werden.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4181652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31.07.2018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31.07.2018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31.07.2018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31.07.2018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31.07.2018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31.07.2018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31.07.2018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31.07.2018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31.07.2018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ist Communication Studio?</a:t>
            </a:r>
          </a:p>
          <a:p>
            <a:pPr marL="0" indent="0">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pic>
        <p:nvPicPr>
          <p:cNvPr id="7" name="Grafik 6">
            <a:extLst>
              <a:ext uri="{FF2B5EF4-FFF2-40B4-BE49-F238E27FC236}">
                <a16:creationId xmlns:a16="http://schemas.microsoft.com/office/drawing/2014/main" id="{F5DF823F-D510-4591-A7B4-BC9AD4600718}"/>
              </a:ext>
            </a:extLst>
          </p:cNvPr>
          <p:cNvPicPr>
            <a:picLocks noChangeAspect="1"/>
          </p:cNvPicPr>
          <p:nvPr/>
        </p:nvPicPr>
        <p:blipFill>
          <a:blip r:embed="rId3"/>
          <a:stretch>
            <a:fillRect/>
          </a:stretch>
        </p:blipFill>
        <p:spPr>
          <a:xfrm>
            <a:off x="755576" y="1754132"/>
            <a:ext cx="7776863" cy="4123139"/>
          </a:xfrm>
          <a:prstGeom prst="rect">
            <a:avLst/>
          </a:prstGeom>
        </p:spPr>
      </p:pic>
    </p:spTree>
    <p:extLst>
      <p:ext uri="{BB962C8B-B14F-4D97-AF65-F5344CB8AC3E}">
        <p14:creationId xmlns:p14="http://schemas.microsoft.com/office/powerpoint/2010/main" val="19847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41391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visuelle 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Konzept </a:t>
            </a:r>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3"/>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Topologie</a:t>
            </a:r>
          </a:p>
          <a:p>
            <a:pPr marL="0" indent="0">
              <a:buNone/>
            </a:pPr>
            <a:r>
              <a:rPr lang="de-DE" sz="1200" dirty="0"/>
              <a:t>{  </a:t>
            </a:r>
            <a:br>
              <a:rPr lang="de-DE" sz="1200" dirty="0"/>
            </a:br>
            <a:r>
              <a:rPr lang="de-DE" sz="1200" dirty="0"/>
              <a:t>   </a:t>
            </a:r>
            <a:r>
              <a:rPr lang="de-DE" sz="1200" b="1" dirty="0"/>
              <a:t>"systemTag"</a:t>
            </a:r>
            <a:r>
              <a:rPr lang="de-DE" sz="1200" dirty="0"/>
              <a:t>:"3737bb94-30b3-44c6-aa09-7bfc6725838c",</a:t>
            </a:r>
            <a:br>
              <a:rPr lang="de-DE" sz="1200" dirty="0"/>
            </a:br>
            <a:r>
              <a:rPr lang="de-DE" sz="1200" dirty="0"/>
              <a:t>   </a:t>
            </a:r>
            <a:r>
              <a:rPr lang="de-DE" sz="1200" b="1" dirty="0"/>
              <a:t>"</a:t>
            </a:r>
            <a:r>
              <a:rPr lang="de-DE" sz="1200" b="1" dirty="0" err="1"/>
              <a:t>stationAddress</a:t>
            </a:r>
            <a:r>
              <a:rPr lang="de-DE" sz="1200" b="1" dirty="0"/>
              <a:t>"</a:t>
            </a:r>
            <a:r>
              <a:rPr lang="de-DE" sz="1200" dirty="0"/>
              <a:t>:"</a:t>
            </a:r>
            <a:r>
              <a:rPr lang="de-DE" sz="1200" dirty="0" err="1"/>
              <a:t>Addr</a:t>
            </a:r>
            <a:r>
              <a:rPr lang="de-DE" sz="1200" dirty="0"/>
              <a:t> </a:t>
            </a:r>
            <a:r>
              <a:rPr lang="de-DE" sz="1200" dirty="0" err="1"/>
              <a:t>controller</a:t>
            </a:r>
            <a:r>
              <a:rPr lang="de-DE" sz="1200" dirty="0"/>
              <a:t>",</a:t>
            </a:r>
            <a:br>
              <a:rPr lang="de-DE" sz="1200" dirty="0"/>
            </a:br>
            <a:r>
              <a:rPr lang="de-DE" sz="1200" dirty="0"/>
              <a:t>   </a:t>
            </a:r>
            <a:r>
              <a:rPr lang="de-DE" sz="1200" b="1" dirty="0"/>
              <a:t>"</a:t>
            </a:r>
            <a:r>
              <a:rPr lang="de-DE" sz="1200" b="1" dirty="0" err="1"/>
              <a:t>displayName</a:t>
            </a:r>
            <a:r>
              <a:rPr lang="de-DE" sz="1200" b="1" dirty="0"/>
              <a:t>"</a:t>
            </a:r>
            <a:r>
              <a:rPr lang="de-DE" sz="1200" dirty="0"/>
              <a:t>:"CIFX_RE_PNM_IRT V3 IRT CONTROLLER",</a:t>
            </a:r>
            <a:br>
              <a:rPr lang="de-DE" sz="1200" dirty="0"/>
            </a:br>
            <a:r>
              <a:rPr lang="de-DE" sz="1200" dirty="0"/>
              <a:t>   </a:t>
            </a:r>
            <a:r>
              <a:rPr lang="de-DE" sz="1200" b="1" dirty="0"/>
              <a:t>"</a:t>
            </a:r>
            <a:r>
              <a:rPr lang="de-DE" sz="1200" b="1" dirty="0" err="1"/>
              <a:t>imgUrl</a:t>
            </a:r>
            <a:r>
              <a:rPr lang="de-DE" sz="1200" b="1" dirty="0"/>
              <a:t>"</a:t>
            </a:r>
            <a:r>
              <a:rPr lang="de-DE" sz="1200" dirty="0"/>
              <a:t>:"/Data/</a:t>
            </a:r>
            <a:r>
              <a:rPr lang="de-DE" sz="1200" dirty="0" err="1"/>
              <a:t>Imgs</a:t>
            </a:r>
            <a:r>
              <a:rPr lang="de-DE" sz="1200" dirty="0"/>
              <a:t>/CIFX_RE_PNM_IRT.PNG",</a:t>
            </a:r>
            <a:br>
              <a:rPr lang="de-DE" sz="1200" dirty="0"/>
            </a:br>
            <a:r>
              <a:rPr lang="de-DE" sz="1200" dirty="0"/>
              <a:t>   </a:t>
            </a:r>
            <a:r>
              <a:rPr lang="de-DE" sz="1200" b="1" dirty="0"/>
              <a:t>"</a:t>
            </a:r>
            <a:r>
              <a:rPr lang="de-DE" sz="1200" b="1" dirty="0" err="1"/>
              <a:t>isRoot</a:t>
            </a:r>
            <a:r>
              <a:rPr lang="de-DE" sz="1200" b="1" dirty="0"/>
              <a:t>"</a:t>
            </a:r>
            <a:r>
              <a:rPr lang="de-DE" sz="1200" dirty="0"/>
              <a:t>:</a:t>
            </a:r>
            <a:r>
              <a:rPr lang="de-DE" sz="1200" dirty="0" err="1"/>
              <a:t>true</a:t>
            </a:r>
            <a:r>
              <a:rPr lang="de-DE" sz="1200" dirty="0"/>
              <a:t>,</a:t>
            </a:r>
            <a:br>
              <a:rPr lang="de-DE" sz="1200" dirty="0"/>
            </a:br>
            <a:r>
              <a:rPr lang="de-DE" sz="1200" dirty="0"/>
              <a:t>   </a:t>
            </a:r>
            <a:r>
              <a:rPr lang="de-DE" sz="1200" b="1" dirty="0"/>
              <a:t>"</a:t>
            </a:r>
            <a:r>
              <a:rPr lang="de-DE" sz="1200" b="1" dirty="0" err="1"/>
              <a:t>ports</a:t>
            </a:r>
            <a:r>
              <a:rPr lang="de-DE" sz="1200" b="1" dirty="0"/>
              <a:t>"</a:t>
            </a:r>
            <a:r>
              <a:rPr lang="de-DE" sz="1200" dirty="0"/>
              <a:t>:[  {  </a:t>
            </a:r>
            <a:r>
              <a:rPr lang="de-DE" sz="1200" b="1" dirty="0"/>
              <a:t>"</a:t>
            </a:r>
            <a:r>
              <a:rPr lang="de-DE" sz="1200" b="1" dirty="0" err="1"/>
              <a:t>portColor</a:t>
            </a:r>
            <a:r>
              <a:rPr lang="de-DE" sz="1200" b="1" dirty="0"/>
              <a:t>"</a:t>
            </a:r>
            <a:r>
              <a:rPr lang="de-DE" sz="1200" dirty="0"/>
              <a:t>:"#45813", </a:t>
            </a:r>
            <a:r>
              <a:rPr lang="de-DE" sz="1200" b="1" dirty="0"/>
              <a:t>"portId"</a:t>
            </a:r>
            <a:r>
              <a:rPr lang="de-DE" sz="1200" dirty="0"/>
              <a:t>:"port0"  }, { </a:t>
            </a:r>
            <a:r>
              <a:rPr lang="de-DE" sz="1200" b="1" dirty="0"/>
              <a:t>"</a:t>
            </a:r>
            <a:r>
              <a:rPr lang="de-DE" sz="1200" b="1" dirty="0" err="1"/>
              <a:t>portColor</a:t>
            </a:r>
            <a:r>
              <a:rPr lang="de-DE" sz="1200" b="1" dirty="0"/>
              <a:t>"</a:t>
            </a:r>
            <a:r>
              <a:rPr lang="de-DE" sz="1200" dirty="0"/>
              <a:t>:"#4FF13",</a:t>
            </a:r>
            <a:r>
              <a:rPr lang="de-DE" sz="1200" b="1" dirty="0"/>
              <a:t>"portId"</a:t>
            </a:r>
            <a:r>
              <a:rPr lang="de-DE" sz="1200" dirty="0"/>
              <a:t>:"port1"} ],</a:t>
            </a:r>
            <a:br>
              <a:rPr lang="de-DE" sz="1200" dirty="0"/>
            </a:br>
            <a:r>
              <a:rPr lang="de-DE" sz="1200" dirty="0"/>
              <a:t>   </a:t>
            </a:r>
            <a:r>
              <a:rPr lang="de-DE" sz="1200" b="1" dirty="0"/>
              <a:t>"</a:t>
            </a:r>
            <a:r>
              <a:rPr lang="de-DE" sz="1200" b="1" dirty="0" err="1"/>
              <a:t>deviceList</a:t>
            </a:r>
            <a:r>
              <a:rPr lang="de-DE" sz="1200" b="1" dirty="0"/>
              <a:t>"</a:t>
            </a:r>
            <a:r>
              <a:rPr lang="de-DE" sz="1200" dirty="0"/>
              <a:t>:[ {   </a:t>
            </a:r>
            <a:r>
              <a:rPr lang="de-DE" sz="1200" b="1" dirty="0"/>
              <a:t>"</a:t>
            </a:r>
            <a:r>
              <a:rPr lang="de-DE" sz="1200" b="1" dirty="0" err="1"/>
              <a:t>deviceList</a:t>
            </a:r>
            <a:r>
              <a:rPr lang="de-DE" sz="1200" b="1" dirty="0"/>
              <a:t>"</a:t>
            </a:r>
            <a:r>
              <a:rPr lang="de-DE" sz="1200" dirty="0"/>
              <a:t>:null, </a:t>
            </a:r>
            <a:r>
              <a:rPr lang="de-DE" sz="1200" b="1" dirty="0"/>
              <a:t>"displayName"</a:t>
            </a:r>
            <a:r>
              <a:rPr lang="de-DE" sz="1200" dirty="0"/>
              <a:t>:"CIFX_RE_PNS_V3.1.x", </a:t>
            </a:r>
            <a:r>
              <a:rPr lang="de-DE" sz="1200" b="1" dirty="0"/>
              <a:t>"</a:t>
            </a:r>
            <a:r>
              <a:rPr lang="de-DE" sz="1200" b="1" dirty="0" err="1"/>
              <a:t>imgUrl</a:t>
            </a:r>
            <a:r>
              <a:rPr lang="de-DE" sz="1200" b="1" dirty="0"/>
              <a:t>"</a:t>
            </a:r>
            <a:r>
              <a:rPr lang="de-DE" sz="1200" dirty="0"/>
              <a:t>:null, </a:t>
            </a:r>
            <a:endParaRPr lang="de-DE" sz="1200" b="1" dirty="0"/>
          </a:p>
          <a:p>
            <a:pPr marL="0" indent="0">
              <a:buNone/>
            </a:pPr>
            <a:r>
              <a:rPr lang="de-DE" sz="1200" dirty="0"/>
              <a:t>        </a:t>
            </a:r>
            <a:r>
              <a:rPr lang="de-DE" sz="1200" b="1" dirty="0"/>
              <a:t>"</a:t>
            </a:r>
            <a:r>
              <a:rPr lang="de-DE" sz="1200" b="1" dirty="0" err="1"/>
              <a:t>ports</a:t>
            </a:r>
            <a:r>
              <a:rPr lang="de-DE" sz="1200" b="1" dirty="0"/>
              <a:t>"</a:t>
            </a: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:"#9933ff",</a:t>
            </a:r>
            <a:br>
              <a:rPr lang="de-DE" sz="1200" dirty="0"/>
            </a:br>
            <a:r>
              <a:rPr lang="de-DE" sz="1200" dirty="0"/>
              <a:t>               </a:t>
            </a:r>
            <a:r>
              <a:rPr lang="de-DE" sz="1200" b="1" dirty="0"/>
              <a:t>"portId"</a:t>
            </a:r>
            <a:r>
              <a:rPr lang="de-DE" sz="1200" dirty="0"/>
              <a:t>:"port0"</a:t>
            </a:r>
            <a:br>
              <a:rPr lang="de-DE" sz="1200" dirty="0"/>
            </a:br>
            <a:r>
              <a:rPr lang="de-DE" sz="1200" dirty="0"/>
              <a:t>            },</a:t>
            </a:r>
            <a:br>
              <a:rPr lang="de-DE" sz="1200" dirty="0"/>
            </a:b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:"#666633",</a:t>
            </a:r>
            <a:br>
              <a:rPr lang="de-DE" sz="1200" dirty="0"/>
            </a:br>
            <a:r>
              <a:rPr lang="de-DE" sz="1200" dirty="0"/>
              <a:t>               </a:t>
            </a:r>
            <a:r>
              <a:rPr lang="de-DE" sz="1200" b="1" dirty="0"/>
              <a:t>"portId"</a:t>
            </a:r>
            <a:r>
              <a:rPr lang="de-DE" sz="1200" dirty="0"/>
              <a:t>:"port1"</a:t>
            </a:r>
            <a:br>
              <a:rPr lang="de-DE" sz="1200" dirty="0"/>
            </a:br>
            <a:r>
              <a:rPr lang="de-DE" sz="1200" dirty="0"/>
              <a:t>            },</a:t>
            </a:r>
            <a:br>
              <a:rPr lang="de-DE" sz="1200" dirty="0"/>
            </a:b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:"#0133ff",</a:t>
            </a:r>
            <a:br>
              <a:rPr lang="de-DE" sz="1200" dirty="0"/>
            </a:br>
            <a:r>
              <a:rPr lang="de-DE" sz="1200" dirty="0"/>
              <a:t>               </a:t>
            </a:r>
            <a:r>
              <a:rPr lang="de-DE" sz="1200" b="1" dirty="0"/>
              <a:t>"portId"</a:t>
            </a:r>
            <a:r>
              <a:rPr lang="de-DE" sz="1200" dirty="0"/>
              <a:t>:"port0"</a:t>
            </a:r>
            <a:br>
              <a:rPr lang="de-DE" sz="1200" dirty="0"/>
            </a:br>
            <a:r>
              <a:rPr lang="de-DE" sz="1200" dirty="0"/>
              <a:t>            }</a:t>
            </a:r>
            <a:br>
              <a:rPr lang="de-DE" sz="1200" dirty="0"/>
            </a:br>
            <a:r>
              <a:rPr lang="de-DE" sz="1200" dirty="0"/>
              <a:t>         ],</a:t>
            </a:r>
            <a:br>
              <a:rPr lang="de-DE" sz="1200" dirty="0"/>
            </a:br>
            <a:r>
              <a:rPr lang="de-DE" sz="1200" dirty="0"/>
              <a:t>         </a:t>
            </a:r>
            <a:r>
              <a:rPr lang="de-DE" sz="1200" b="1" dirty="0"/>
              <a:t>"</a:t>
            </a:r>
            <a:r>
              <a:rPr lang="de-DE" sz="1200" b="1" dirty="0" err="1"/>
              <a:t>properties</a:t>
            </a:r>
            <a:r>
              <a:rPr lang="de-DE" sz="1200" b="1" dirty="0"/>
              <a:t>"</a:t>
            </a:r>
            <a:r>
              <a:rPr lang="de-DE" sz="1200" dirty="0"/>
              <a:t>:null,</a:t>
            </a:r>
            <a:br>
              <a:rPr lang="de-DE" sz="1200" dirty="0"/>
            </a:br>
            <a:r>
              <a:rPr lang="de-DE" sz="1200" dirty="0"/>
              <a:t>         </a:t>
            </a:r>
            <a:r>
              <a:rPr lang="de-DE" sz="1200" b="1" dirty="0"/>
              <a:t>"</a:t>
            </a:r>
            <a:r>
              <a:rPr lang="de-DE" sz="1200" b="1" dirty="0" err="1"/>
              <a:t>stationAddress</a:t>
            </a:r>
            <a:r>
              <a:rPr lang="de-DE" sz="1200" b="1" dirty="0"/>
              <a:t>"</a:t>
            </a:r>
            <a:r>
              <a:rPr lang="de-DE" sz="1200" dirty="0"/>
              <a:t>:"</a:t>
            </a:r>
            <a:r>
              <a:rPr lang="de-DE" sz="1200" dirty="0" err="1"/>
              <a:t>Addr</a:t>
            </a:r>
            <a:r>
              <a:rPr lang="de-DE" sz="1200" dirty="0"/>
              <a:t> cifxrepns-001",</a:t>
            </a:r>
            <a:br>
              <a:rPr lang="de-DE" sz="1200" dirty="0"/>
            </a:br>
            <a:r>
              <a:rPr lang="de-DE" sz="1200" dirty="0"/>
              <a:t>         </a:t>
            </a:r>
            <a:r>
              <a:rPr lang="de-DE" sz="1200" b="1" dirty="0"/>
              <a:t>"systemTag"</a:t>
            </a:r>
            <a:r>
              <a:rPr lang="de-DE" sz="1200" dirty="0"/>
              <a:t>:"f72159fa-5dc8-4907-b2a2-8512cd1940a2"  }  ]}</a:t>
            </a:r>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a:xfrm>
            <a:off x="251520" y="1268760"/>
            <a:ext cx="8640000" cy="5040560"/>
          </a:xfrm>
        </p:spPr>
        <p:txBody>
          <a:bodyPr/>
          <a:lstStyle/>
          <a:p>
            <a:r>
              <a:rPr lang="de-DE" dirty="0"/>
              <a:t>Beispiel einer Topologie, Fortsetzung </a:t>
            </a:r>
          </a:p>
          <a:p>
            <a:r>
              <a:rPr lang="de-DE" sz="1400" dirty="0"/>
              <a:t>[  </a:t>
            </a:r>
            <a:br>
              <a:rPr lang="de-DE" sz="1400" dirty="0"/>
            </a:br>
            <a:r>
              <a:rPr lang="de-DE" sz="1400" dirty="0"/>
              <a:t>   {  </a:t>
            </a:r>
            <a:br>
              <a:rPr lang="de-DE" sz="1400" dirty="0"/>
            </a:br>
            <a:r>
              <a:rPr lang="de-DE" sz="1400" dirty="0"/>
              <a:t>      </a:t>
            </a:r>
            <a:r>
              <a:rPr lang="de-DE" sz="1400" b="1" dirty="0"/>
              <a:t>"id"</a:t>
            </a:r>
            <a:r>
              <a:rPr lang="de-DE" sz="1400" dirty="0"/>
              <a:t>:"3737bb94-30b3-44c6-aa09-7bfc6725838c",</a:t>
            </a:r>
            <a:br>
              <a:rPr lang="de-DE" sz="1400" dirty="0"/>
            </a:br>
            <a:r>
              <a:rPr lang="de-DE" sz="1400" dirty="0"/>
              <a:t>      </a:t>
            </a:r>
            <a:r>
              <a:rPr lang="de-DE" sz="1400" b="1" dirty="0"/>
              <a:t>"</a:t>
            </a:r>
            <a:r>
              <a:rPr lang="de-DE" sz="1400" b="1" dirty="0" err="1"/>
              <a:t>type"</a:t>
            </a:r>
            <a:r>
              <a:rPr lang="de-DE" sz="1400" dirty="0" err="1"/>
              <a:t>:"PROFIBUS</a:t>
            </a:r>
            <a:r>
              <a:rPr lang="de-DE" sz="1400" dirty="0"/>
              <a:t>",</a:t>
            </a:r>
            <a:br>
              <a:rPr lang="de-DE" sz="1400" dirty="0"/>
            </a:br>
            <a:r>
              <a:rPr lang="de-DE" sz="1400" dirty="0"/>
              <a:t>      </a:t>
            </a:r>
            <a:r>
              <a:rPr lang="de-DE" sz="1400" b="1" dirty="0"/>
              <a:t>"from"</a:t>
            </a:r>
            <a:r>
              <a:rPr lang="de-DE" sz="1400" dirty="0"/>
              <a:t>:"f72159fa-5dc8-4907-b2a2-8512cd1940a1",</a:t>
            </a:r>
            <a:br>
              <a:rPr lang="de-DE" sz="1400" dirty="0"/>
            </a:br>
            <a:r>
              <a:rPr lang="de-DE" sz="1400" dirty="0"/>
              <a:t>      </a:t>
            </a:r>
            <a:r>
              <a:rPr lang="de-DE" sz="1400" b="1" dirty="0"/>
              <a:t>"to"</a:t>
            </a:r>
            <a:r>
              <a:rPr lang="de-DE" sz="1400" dirty="0"/>
              <a:t>:"f72159fa-5dc8-4907-b2a2-8512cd1940a2",</a:t>
            </a:r>
            <a:br>
              <a:rPr lang="de-DE" sz="1400" dirty="0"/>
            </a:br>
            <a:r>
              <a:rPr lang="de-DE" sz="1400" dirty="0"/>
              <a:t>      </a:t>
            </a:r>
            <a:r>
              <a:rPr lang="de-DE" sz="1400" b="1" dirty="0"/>
              <a:t>"fromPort"</a:t>
            </a:r>
            <a:r>
              <a:rPr lang="de-DE" sz="1400" dirty="0"/>
              <a:t>:"port0",</a:t>
            </a:r>
            <a:br>
              <a:rPr lang="de-DE" sz="1400" dirty="0"/>
            </a:br>
            <a:r>
              <a:rPr lang="de-DE" sz="1400" dirty="0"/>
              <a:t>      </a:t>
            </a:r>
            <a:r>
              <a:rPr lang="de-DE" sz="1400" b="1" dirty="0"/>
              <a:t>"toPort"</a:t>
            </a:r>
            <a:r>
              <a:rPr lang="de-DE" sz="1400" dirty="0"/>
              <a:t>:"port1",</a:t>
            </a:r>
            <a:br>
              <a:rPr lang="de-DE" sz="1400" dirty="0"/>
            </a:br>
            <a:r>
              <a:rPr lang="de-DE" sz="1400" dirty="0"/>
              <a:t>      </a:t>
            </a:r>
            <a:r>
              <a:rPr lang="de-DE" sz="1400" b="1" dirty="0"/>
              <a:t>"</a:t>
            </a:r>
            <a:r>
              <a:rPr lang="de-DE" sz="1400" b="1" dirty="0" err="1"/>
              <a:t>linkColor</a:t>
            </a:r>
            <a:r>
              <a:rPr lang="de-DE" sz="1400" b="1" dirty="0"/>
              <a:t>"</a:t>
            </a:r>
            <a:r>
              <a:rPr lang="de-DE" sz="1400" dirty="0"/>
              <a:t>:"#C389D6"</a:t>
            </a:r>
            <a:br>
              <a:rPr lang="de-DE" sz="1400" dirty="0"/>
            </a:br>
            <a:r>
              <a:rPr lang="de-DE" sz="1400" dirty="0"/>
              <a:t>   },</a:t>
            </a:r>
            <a:br>
              <a:rPr lang="de-DE" sz="1400" dirty="0"/>
            </a:br>
            <a:r>
              <a:rPr lang="de-DE" sz="1400" dirty="0"/>
              <a:t>   {  </a:t>
            </a:r>
            <a:br>
              <a:rPr lang="de-DE" sz="1400" dirty="0"/>
            </a:br>
            <a:r>
              <a:rPr lang="de-DE" sz="1400" dirty="0"/>
              <a:t>      </a:t>
            </a:r>
            <a:r>
              <a:rPr lang="de-DE" sz="1400" b="1" dirty="0"/>
              <a:t>"id"</a:t>
            </a:r>
            <a:r>
              <a:rPr lang="de-DE" sz="1400" dirty="0"/>
              <a:t>:"3737bb94-30b3-44c6-aa09-7bfc6725838a",</a:t>
            </a:r>
            <a:br>
              <a:rPr lang="de-DE" sz="1400" dirty="0"/>
            </a:br>
            <a:r>
              <a:rPr lang="de-DE" sz="1400" dirty="0"/>
              <a:t>      </a:t>
            </a:r>
            <a:r>
              <a:rPr lang="de-DE" sz="1400" b="1" dirty="0"/>
              <a:t>"</a:t>
            </a:r>
            <a:r>
              <a:rPr lang="de-DE" sz="1400" b="1" dirty="0" err="1"/>
              <a:t>type"</a:t>
            </a:r>
            <a:r>
              <a:rPr lang="de-DE" sz="1400" dirty="0" err="1"/>
              <a:t>:"PROFINET</a:t>
            </a:r>
            <a:r>
              <a:rPr lang="de-DE" sz="1400" dirty="0"/>
              <a:t> IRT",</a:t>
            </a:r>
            <a:br>
              <a:rPr lang="de-DE" sz="1400" dirty="0"/>
            </a:br>
            <a:r>
              <a:rPr lang="de-DE" sz="1400" dirty="0"/>
              <a:t>      </a:t>
            </a:r>
            <a:r>
              <a:rPr lang="de-DE" sz="1400" b="1" dirty="0"/>
              <a:t>"from"</a:t>
            </a:r>
            <a:r>
              <a:rPr lang="de-DE" sz="1400" dirty="0"/>
              <a:t>:"f72159fa-5dc8-4907-b2a2-8512cd1940a3",</a:t>
            </a:r>
            <a:br>
              <a:rPr lang="de-DE" sz="1400" dirty="0"/>
            </a:br>
            <a:r>
              <a:rPr lang="de-DE" sz="1400" dirty="0"/>
              <a:t>      </a:t>
            </a:r>
            <a:r>
              <a:rPr lang="de-DE" sz="1400" b="1" dirty="0"/>
              <a:t>"to"</a:t>
            </a:r>
            <a:r>
              <a:rPr lang="de-DE" sz="1400" dirty="0"/>
              <a:t>:"f72159fa-5dc8-4907-b2a2-8512cd1940a4",</a:t>
            </a:r>
            <a:br>
              <a:rPr lang="de-DE" sz="1400" dirty="0"/>
            </a:br>
            <a:r>
              <a:rPr lang="de-DE" sz="1400" dirty="0"/>
              <a:t>      </a:t>
            </a:r>
            <a:r>
              <a:rPr lang="de-DE" sz="1400" b="1" dirty="0"/>
              <a:t>"fromPort"</a:t>
            </a:r>
            <a:r>
              <a:rPr lang="de-DE" sz="1400" dirty="0"/>
              <a:t>:"port0",</a:t>
            </a:r>
            <a:br>
              <a:rPr lang="de-DE" sz="1400" dirty="0"/>
            </a:br>
            <a:r>
              <a:rPr lang="de-DE" sz="1400" dirty="0"/>
              <a:t>      </a:t>
            </a:r>
            <a:r>
              <a:rPr lang="de-DE" sz="1400" b="1" dirty="0"/>
              <a:t>"toPort"</a:t>
            </a:r>
            <a:r>
              <a:rPr lang="de-DE" sz="1400" dirty="0"/>
              <a:t>:"port2",</a:t>
            </a:r>
            <a:br>
              <a:rPr lang="de-DE" sz="1400" dirty="0"/>
            </a:br>
            <a:r>
              <a:rPr lang="de-DE" sz="1400" dirty="0"/>
              <a:t>      </a:t>
            </a:r>
            <a:r>
              <a:rPr lang="de-DE" sz="1400" b="1" dirty="0"/>
              <a:t>"</a:t>
            </a:r>
            <a:r>
              <a:rPr lang="de-DE" sz="1400" b="1" dirty="0" err="1"/>
              <a:t>linkColor</a:t>
            </a:r>
            <a:r>
              <a:rPr lang="de-DE" sz="1400" b="1" dirty="0"/>
              <a:t>"</a:t>
            </a:r>
            <a:r>
              <a:rPr lang="de-DE" sz="1400" dirty="0"/>
              <a:t>:"#9BD689"</a:t>
            </a:r>
            <a:br>
              <a:rPr lang="de-DE" sz="1400" dirty="0"/>
            </a:br>
            <a:r>
              <a:rPr lang="de-DE" sz="1400" dirty="0"/>
              <a:t>   }</a:t>
            </a:r>
            <a:br>
              <a:rPr lang="de-DE" sz="1400" dirty="0"/>
            </a:br>
            <a:r>
              <a:rPr lang="de-DE" sz="1400" dirty="0"/>
              <a:t>]</a:t>
            </a:r>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6">
            <a:extLst>
              <a:ext uri="{FF2B5EF4-FFF2-40B4-BE49-F238E27FC236}">
                <a16:creationId xmlns:a16="http://schemas.microsoft.com/office/drawing/2014/main" id="{C5FC855C-F201-47DF-BF8C-030E71739ACA}"/>
              </a:ext>
            </a:extLst>
          </p:cNvPr>
          <p:cNvPicPr>
            <a:picLocks noChangeAspect="1"/>
          </p:cNvPicPr>
          <p:nvPr/>
        </p:nvPicPr>
        <p:blipFill>
          <a:blip r:embed="rId2"/>
          <a:stretch>
            <a:fillRect/>
          </a:stretch>
        </p:blipFill>
        <p:spPr>
          <a:xfrm>
            <a:off x="771529" y="1268760"/>
            <a:ext cx="7599982" cy="4379651"/>
          </a:xfrm>
          <a:prstGeom prst="rect">
            <a:avLst/>
          </a:prstGeom>
        </p:spPr>
      </p:pic>
      <p:sp>
        <p:nvSpPr>
          <p:cNvPr id="3" name="Datumsplatzhalter 2">
            <a:extLst>
              <a:ext uri="{FF2B5EF4-FFF2-40B4-BE49-F238E27FC236}">
                <a16:creationId xmlns:a16="http://schemas.microsoft.com/office/drawing/2014/main" id="{DE7AB382-AAC5-4370-BDA1-390985DC79CD}"/>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DC9DA79E-42C9-4116-B0FB-CBA31362B8B7}"/>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09E5856-93AF-486F-8D9B-879AF77DB8AF}"/>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a:extLst>
              <a:ext uri="{FF2B5EF4-FFF2-40B4-BE49-F238E27FC236}">
                <a16:creationId xmlns:a16="http://schemas.microsoft.com/office/drawing/2014/main" id="{DF3DBDE5-0637-4E31-A529-AE4F42436A80}"/>
              </a:ext>
            </a:extLst>
          </p:cNvPr>
          <p:cNvSpPr>
            <a:spLocks noGrp="1"/>
          </p:cNvSpPr>
          <p:nvPr>
            <p:ph type="title"/>
          </p:nvPr>
        </p:nvSpPr>
        <p:spPr/>
        <p:txBody>
          <a:bodyPr>
            <a:normAutofit fontScale="90000"/>
          </a:bodyPr>
          <a:lstStyle/>
          <a:p>
            <a:r>
              <a:rPr lang="de-DE" b="1" dirty="0"/>
              <a:t>Prototype Implementierung(drittes Ergebnis)</a:t>
            </a:r>
            <a:br>
              <a:rPr lang="de-DE" b="1" dirty="0"/>
            </a:br>
            <a:endParaRPr lang="de-DE" dirty="0"/>
          </a:p>
        </p:txBody>
      </p:sp>
      <p:sp>
        <p:nvSpPr>
          <p:cNvPr id="8" name="Inhaltsplatzhalter 7">
            <a:extLst>
              <a:ext uri="{FF2B5EF4-FFF2-40B4-BE49-F238E27FC236}">
                <a16:creationId xmlns:a16="http://schemas.microsoft.com/office/drawing/2014/main" id="{7CD95B75-CE1A-46BE-B35D-7D0B0D9BB961}"/>
              </a:ext>
            </a:extLst>
          </p:cNvPr>
          <p:cNvSpPr>
            <a:spLocks noGrp="1"/>
          </p:cNvSpPr>
          <p:nvPr>
            <p:ph sz="quarter" idx="13"/>
          </p:nvPr>
        </p:nvSpPr>
        <p:spPr/>
        <p:txBody>
          <a:bodyPr/>
          <a:lstStyle/>
          <a:p>
            <a:r>
              <a:rPr lang="de-DE" dirty="0"/>
              <a:t>Module-Diagramm</a:t>
            </a:r>
          </a:p>
          <a:p>
            <a:endParaRPr lang="de-DE" dirty="0"/>
          </a:p>
        </p:txBody>
      </p:sp>
    </p:spTree>
    <p:extLst>
      <p:ext uri="{BB962C8B-B14F-4D97-AF65-F5344CB8AC3E}">
        <p14:creationId xmlns:p14="http://schemas.microsoft.com/office/powerpoint/2010/main" val="2575754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E7AB382-AAC5-4370-BDA1-390985DC79CD}"/>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DC9DA79E-42C9-4116-B0FB-CBA31362B8B7}"/>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09E5856-93AF-486F-8D9B-879AF77DB8AF}"/>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a:extLst>
              <a:ext uri="{FF2B5EF4-FFF2-40B4-BE49-F238E27FC236}">
                <a16:creationId xmlns:a16="http://schemas.microsoft.com/office/drawing/2014/main" id="{DF3DBDE5-0637-4E31-A529-AE4F42436A80}"/>
              </a:ext>
            </a:extLst>
          </p:cNvPr>
          <p:cNvSpPr>
            <a:spLocks noGrp="1"/>
          </p:cNvSpPr>
          <p:nvPr>
            <p:ph type="title"/>
          </p:nvPr>
        </p:nvSpPr>
        <p:spPr/>
        <p:txBody>
          <a:bodyPr>
            <a:normAutofit fontScale="90000"/>
          </a:bodyPr>
          <a:lstStyle/>
          <a:p>
            <a:r>
              <a:rPr lang="de-DE" b="1" dirty="0"/>
              <a:t>Prototype Implementierung(drittes Ergebnis)</a:t>
            </a:r>
            <a:br>
              <a:rPr lang="de-DE" b="1" dirty="0"/>
            </a:br>
            <a:endParaRPr lang="de-DE" dirty="0"/>
          </a:p>
        </p:txBody>
      </p:sp>
      <p:sp>
        <p:nvSpPr>
          <p:cNvPr id="8" name="Inhaltsplatzhalter 7">
            <a:extLst>
              <a:ext uri="{FF2B5EF4-FFF2-40B4-BE49-F238E27FC236}">
                <a16:creationId xmlns:a16="http://schemas.microsoft.com/office/drawing/2014/main" id="{7CD95B75-CE1A-46BE-B35D-7D0B0D9BB961}"/>
              </a:ext>
            </a:extLst>
          </p:cNvPr>
          <p:cNvSpPr>
            <a:spLocks noGrp="1"/>
          </p:cNvSpPr>
          <p:nvPr>
            <p:ph sz="quarter" idx="13"/>
          </p:nvPr>
        </p:nvSpPr>
        <p:spPr/>
        <p:txBody>
          <a:bodyPr/>
          <a:lstStyle/>
          <a:p>
            <a:r>
              <a:rPr lang="de-DE" dirty="0"/>
              <a:t>Ansicht Web-</a:t>
            </a:r>
            <a:r>
              <a:rPr lang="de-DE" dirty="0" err="1"/>
              <a:t>Topology</a:t>
            </a:r>
            <a:r>
              <a:rPr lang="de-DE" dirty="0"/>
              <a:t>-Editor</a:t>
            </a:r>
          </a:p>
          <a:p>
            <a:endParaRPr lang="de-DE" dirty="0"/>
          </a:p>
        </p:txBody>
      </p:sp>
      <p:pic>
        <p:nvPicPr>
          <p:cNvPr id="2" name="Grafik 1">
            <a:extLst>
              <a:ext uri="{FF2B5EF4-FFF2-40B4-BE49-F238E27FC236}">
                <a16:creationId xmlns:a16="http://schemas.microsoft.com/office/drawing/2014/main" id="{D8819A2A-59C1-49E6-983C-1FD19D4A7246}"/>
              </a:ext>
            </a:extLst>
          </p:cNvPr>
          <p:cNvPicPr>
            <a:picLocks noChangeAspect="1"/>
          </p:cNvPicPr>
          <p:nvPr/>
        </p:nvPicPr>
        <p:blipFill>
          <a:blip r:embed="rId2"/>
          <a:stretch>
            <a:fillRect/>
          </a:stretch>
        </p:blipFill>
        <p:spPr>
          <a:xfrm>
            <a:off x="683558" y="1772816"/>
            <a:ext cx="7776873" cy="4536504"/>
          </a:xfrm>
          <a:prstGeom prst="rect">
            <a:avLst/>
          </a:prstGeom>
        </p:spPr>
      </p:pic>
    </p:spTree>
    <p:extLst>
      <p:ext uri="{BB962C8B-B14F-4D97-AF65-F5344CB8AC3E}">
        <p14:creationId xmlns:p14="http://schemas.microsoft.com/office/powerpoint/2010/main" val="418162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E7AB382-AAC5-4370-BDA1-390985DC79CD}"/>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DC9DA79E-42C9-4116-B0FB-CBA31362B8B7}"/>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09E5856-93AF-486F-8D9B-879AF77DB8AF}"/>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a:extLst>
              <a:ext uri="{FF2B5EF4-FFF2-40B4-BE49-F238E27FC236}">
                <a16:creationId xmlns:a16="http://schemas.microsoft.com/office/drawing/2014/main" id="{DF3DBDE5-0637-4E31-A529-AE4F42436A80}"/>
              </a:ext>
            </a:extLst>
          </p:cNvPr>
          <p:cNvSpPr>
            <a:spLocks noGrp="1"/>
          </p:cNvSpPr>
          <p:nvPr>
            <p:ph type="title"/>
          </p:nvPr>
        </p:nvSpPr>
        <p:spPr/>
        <p:txBody>
          <a:bodyPr>
            <a:normAutofit fontScale="90000"/>
          </a:bodyPr>
          <a:lstStyle/>
          <a:p>
            <a:r>
              <a:rPr lang="de-DE" b="1" dirty="0"/>
              <a:t>Prototype Implementierung(drittes Ergebnis)</a:t>
            </a:r>
            <a:br>
              <a:rPr lang="de-DE" b="1" dirty="0"/>
            </a:br>
            <a:endParaRPr lang="de-DE" dirty="0"/>
          </a:p>
        </p:txBody>
      </p:sp>
      <p:sp>
        <p:nvSpPr>
          <p:cNvPr id="8" name="Inhaltsplatzhalter 7">
            <a:extLst>
              <a:ext uri="{FF2B5EF4-FFF2-40B4-BE49-F238E27FC236}">
                <a16:creationId xmlns:a16="http://schemas.microsoft.com/office/drawing/2014/main" id="{7CD95B75-CE1A-46BE-B35D-7D0B0D9BB961}"/>
              </a:ext>
            </a:extLst>
          </p:cNvPr>
          <p:cNvSpPr>
            <a:spLocks noGrp="1"/>
          </p:cNvSpPr>
          <p:nvPr>
            <p:ph sz="quarter" idx="13"/>
          </p:nvPr>
        </p:nvSpPr>
        <p:spPr/>
        <p:txBody>
          <a:bodyPr/>
          <a:lstStyle/>
          <a:p>
            <a:r>
              <a:rPr lang="de-DE" dirty="0"/>
              <a:t>Ansicht </a:t>
            </a:r>
            <a:r>
              <a:rPr lang="de-DE" dirty="0" err="1"/>
              <a:t>Topology</a:t>
            </a:r>
            <a:r>
              <a:rPr lang="de-DE" dirty="0"/>
              <a:t>-Editor im </a:t>
            </a:r>
            <a:r>
              <a:rPr lang="de-DE" dirty="0" err="1"/>
              <a:t>ComStudio</a:t>
            </a:r>
            <a:endParaRPr lang="de-DE" dirty="0"/>
          </a:p>
          <a:p>
            <a:endParaRPr lang="de-DE" dirty="0"/>
          </a:p>
        </p:txBody>
      </p:sp>
      <p:pic>
        <p:nvPicPr>
          <p:cNvPr id="2" name="Grafik 1">
            <a:extLst>
              <a:ext uri="{FF2B5EF4-FFF2-40B4-BE49-F238E27FC236}">
                <a16:creationId xmlns:a16="http://schemas.microsoft.com/office/drawing/2014/main" id="{954789E8-397D-4AC8-B651-B646F141B56A}"/>
              </a:ext>
            </a:extLst>
          </p:cNvPr>
          <p:cNvPicPr>
            <a:picLocks noChangeAspect="1"/>
          </p:cNvPicPr>
          <p:nvPr/>
        </p:nvPicPr>
        <p:blipFill>
          <a:blip r:embed="rId2"/>
          <a:stretch>
            <a:fillRect/>
          </a:stretch>
        </p:blipFill>
        <p:spPr>
          <a:xfrm>
            <a:off x="755576" y="1783232"/>
            <a:ext cx="7776863" cy="4238055"/>
          </a:xfrm>
          <a:prstGeom prst="rect">
            <a:avLst/>
          </a:prstGeom>
        </p:spPr>
      </p:pic>
    </p:spTree>
    <p:extLst>
      <p:ext uri="{BB962C8B-B14F-4D97-AF65-F5344CB8AC3E}">
        <p14:creationId xmlns:p14="http://schemas.microsoft.com/office/powerpoint/2010/main" val="381040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Darstellung</a:t>
            </a:r>
          </a:p>
          <a:p>
            <a:pPr lvl="1"/>
            <a:r>
              <a:rPr lang="de-DE" dirty="0"/>
              <a:t>Protokollneutraler und  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Geringe Kosten </a:t>
            </a:r>
          </a:p>
          <a:p>
            <a:pPr lvl="2"/>
            <a:r>
              <a:rPr lang="de-DE" dirty="0"/>
              <a:t>Schnell und einfach zu erweitern</a:t>
            </a:r>
          </a:p>
          <a:p>
            <a:pPr lvl="2"/>
            <a:endParaRPr lang="de-DE" dirty="0"/>
          </a:p>
          <a:p>
            <a:pPr lvl="1"/>
            <a:r>
              <a:rPr lang="de-DE" dirty="0"/>
              <a:t>Nachteile</a:t>
            </a:r>
          </a:p>
          <a:p>
            <a:pPr lvl="2"/>
            <a:r>
              <a:rPr lang="de-DE" dirty="0"/>
              <a:t>Deutlich langsam</a:t>
            </a:r>
          </a:p>
          <a:p>
            <a:pPr lvl="2"/>
            <a:r>
              <a:rPr lang="de-DE" dirty="0"/>
              <a:t>Unsicheres System</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1353</Words>
  <Application>Microsoft Office PowerPoint</Application>
  <PresentationFormat>Bildschirmpräsentation (4:3)</PresentationFormat>
  <Paragraphs>323</Paragraphs>
  <Slides>25</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Agenda</vt:lpstr>
      <vt:lpstr>Anforderungsanalyse:: FR &amp; NFR </vt:lpstr>
      <vt:lpstr>Anforderungsanalyse:: FR &amp; NFR </vt:lpstr>
      <vt:lpstr>Agenda</vt:lpstr>
      <vt:lpstr>Evaluation der JavaScript-Frameworks </vt:lpstr>
      <vt:lpstr>Agenda</vt:lpstr>
      <vt:lpstr>Konzepte der Topology-Editor:: grundlegende Konzept </vt:lpstr>
      <vt:lpstr>Konzepte der Topology-Editor:: Schnittstellen zwischen Komponenten</vt:lpstr>
      <vt:lpstr>Konzepte der Topology-Editor:: Datenaustauschformat</vt:lpstr>
      <vt:lpstr>Konzepte der Topology-Editor:: Datenaustauschformat</vt:lpstr>
      <vt:lpstr>Agenda</vt:lpstr>
      <vt:lpstr>Prototype Implementierung(drittes Ergebnis) </vt:lpstr>
      <vt:lpstr>Prototype Implementierung(drittes Ergebnis) </vt:lpstr>
      <vt:lpstr>Prototype Implementierung(drittes Ergebnis) </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64</cp:revision>
  <dcterms:created xsi:type="dcterms:W3CDTF">2018-07-14T09:58:06Z</dcterms:created>
  <dcterms:modified xsi:type="dcterms:W3CDTF">2018-07-31T19:53:21Z</dcterms:modified>
</cp:coreProperties>
</file>