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9" r:id="rId4"/>
    <p:sldId id="258" r:id="rId5"/>
    <p:sldId id="261" r:id="rId6"/>
    <p:sldId id="265" r:id="rId7"/>
    <p:sldId id="267" r:id="rId8"/>
    <p:sldId id="260" r:id="rId9"/>
    <p:sldId id="263" r:id="rId10"/>
    <p:sldId id="266" r:id="rId11"/>
    <p:sldId id="264" r:id="rId12"/>
    <p:sldId id="268" r:id="rId13"/>
    <p:sldId id="271" r:id="rId14"/>
    <p:sldId id="270" r:id="rId15"/>
    <p:sldId id="272" r:id="rId16"/>
    <p:sldId id="273" r:id="rId1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57"/>
    <p:restoredTop sz="97520"/>
  </p:normalViewPr>
  <p:slideViewPr>
    <p:cSldViewPr snapToGrid="0">
      <p:cViewPr>
        <p:scale>
          <a:sx n="115" d="100"/>
          <a:sy n="115" d="100"/>
        </p:scale>
        <p:origin x="4856" y="2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F68B2-A75C-3142-ADEC-696E23EA346A}" type="datetimeFigureOut">
              <a:rPr lang="en-NL" smtClean="0"/>
              <a:t>25/06/2024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BEDDC-F1C7-C14C-9E25-BA8A02F9F7D2}" type="slidenum">
              <a:rPr lang="en-NL" smtClean="0"/>
              <a:t>‹#›</a:t>
            </a:fld>
            <a:endParaRPr lang="en-NL"/>
          </a:p>
        </p:txBody>
      </p:sp>
    </p:spTree>
    <p:extLst>
      <p:ext uri="{BB962C8B-B14F-4D97-AF65-F5344CB8AC3E}">
        <p14:creationId xmlns:p14="http://schemas.microsoft.com/office/powerpoint/2010/main" val="269399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20BE-9E4D-6BB7-8313-5E46134AC1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D3CA1761-821B-EC99-808D-C0EB8DD82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182E6B0B-4E07-9BE3-78AD-37B3A7181723}"/>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5" name="Footer Placeholder 4">
            <a:extLst>
              <a:ext uri="{FF2B5EF4-FFF2-40B4-BE49-F238E27FC236}">
                <a16:creationId xmlns:a16="http://schemas.microsoft.com/office/drawing/2014/main" id="{989CF837-1BF4-622D-AD75-8A31E8A48FA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E80DA19-47D7-7AE7-B3F4-BEC955487684}"/>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228156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04DB-C11A-BF3B-870A-EED08B8A8D4E}"/>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A25D233A-779A-98BD-10BD-07EC309B20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793178D5-1D12-5DD2-4B25-5E98C664B674}"/>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5" name="Footer Placeholder 4">
            <a:extLst>
              <a:ext uri="{FF2B5EF4-FFF2-40B4-BE49-F238E27FC236}">
                <a16:creationId xmlns:a16="http://schemas.microsoft.com/office/drawing/2014/main" id="{F2B50AF0-C706-FC83-A94E-07891523D08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0AF0EF7-F1DF-A4CD-EBB8-8520A55173AD}"/>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4013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BFEB6-D1B4-8B9E-FEF1-A19436F635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AE21ABE9-707C-D6C5-71FA-13F931C71B0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3D02978C-58A4-3A7D-6189-A4126919F8FF}"/>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5" name="Footer Placeholder 4">
            <a:extLst>
              <a:ext uri="{FF2B5EF4-FFF2-40B4-BE49-F238E27FC236}">
                <a16:creationId xmlns:a16="http://schemas.microsoft.com/office/drawing/2014/main" id="{3D54DF6B-DD87-8F68-724F-7FE10656C41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316C1A7-9BEA-9130-DFB1-435A6B51C33A}"/>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297128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8F01-85BB-4D0B-3200-A425F44D0EA6}"/>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BDCDD5A-C192-674A-56D2-8EB6E16601E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7F29EE6-AB0B-AAE5-3B13-0564530247B5}"/>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5" name="Footer Placeholder 4">
            <a:extLst>
              <a:ext uri="{FF2B5EF4-FFF2-40B4-BE49-F238E27FC236}">
                <a16:creationId xmlns:a16="http://schemas.microsoft.com/office/drawing/2014/main" id="{C04783CC-7156-3F1C-0B49-87D4C1C4B63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2ED16F8-1613-57EA-6DBA-702127F8AFCC}"/>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59386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71EF-BE53-067B-66C4-F043885F5C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10EB74CA-91E0-6C4C-D81F-3A0E37A70F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5374EE-CFFB-163E-35C0-0CD1D6537E96}"/>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5" name="Footer Placeholder 4">
            <a:extLst>
              <a:ext uri="{FF2B5EF4-FFF2-40B4-BE49-F238E27FC236}">
                <a16:creationId xmlns:a16="http://schemas.microsoft.com/office/drawing/2014/main" id="{289D39FD-E7D1-9C2B-8FD4-2B5AAA93A33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E5672A8-6D6A-4CC1-2A44-76C7DDAE8773}"/>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111451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382B-29D0-8221-660A-7C1D525C3303}"/>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04C5F22-2CCE-BD9D-1EE5-DE8B0A56F24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3BCE5D05-5233-4A48-27EF-31467DA4E0F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A9908159-2605-682E-D2DF-09F434406733}"/>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6" name="Footer Placeholder 5">
            <a:extLst>
              <a:ext uri="{FF2B5EF4-FFF2-40B4-BE49-F238E27FC236}">
                <a16:creationId xmlns:a16="http://schemas.microsoft.com/office/drawing/2014/main" id="{AED5BB45-F90D-D51C-3C72-1192847D7A9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6E8C81D-2CD4-74DE-ED76-276A31348695}"/>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78706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5E71-38D4-4795-CA40-D9EDEA3F3C27}"/>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D0C227CE-7B34-5F22-EA00-01F2D9563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9E5ED-F624-AA2F-A117-30870CC7A6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209B250C-723A-3C70-2FB0-869C23262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FB52126-5C95-3613-0E40-785147040F6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7DCAD4EE-AA54-FD27-E322-B0AEAB546C5E}"/>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8" name="Footer Placeholder 7">
            <a:extLst>
              <a:ext uri="{FF2B5EF4-FFF2-40B4-BE49-F238E27FC236}">
                <a16:creationId xmlns:a16="http://schemas.microsoft.com/office/drawing/2014/main" id="{C49B62D6-955B-3361-48D9-043D2712CA46}"/>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4B77080D-9C53-C1A6-803D-B67A00FFB6E9}"/>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278502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0366-BD03-4EEA-2939-13BD5623D225}"/>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B1A8CCCF-20EA-BA7D-9069-D686D0A04624}"/>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4" name="Footer Placeholder 3">
            <a:extLst>
              <a:ext uri="{FF2B5EF4-FFF2-40B4-BE49-F238E27FC236}">
                <a16:creationId xmlns:a16="http://schemas.microsoft.com/office/drawing/2014/main" id="{893082D5-EE35-F851-5D89-AC890B9FD91C}"/>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229733B6-ADA8-F5A7-9944-D1DF58195D8E}"/>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141210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C461E-438C-66F9-57C8-51C600CEF70D}"/>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3" name="Footer Placeholder 2">
            <a:extLst>
              <a:ext uri="{FF2B5EF4-FFF2-40B4-BE49-F238E27FC236}">
                <a16:creationId xmlns:a16="http://schemas.microsoft.com/office/drawing/2014/main" id="{DE828509-1AD5-6857-0512-7BB622DFAE06}"/>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D771594B-D4DD-F7FC-4C3B-8A3A77B8B36F}"/>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23784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24F7-C116-8367-9226-DA9C547D7D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C928D00E-529E-FA92-AB0A-8479A34A7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3C813123-6116-5267-1098-2D7D2F470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6B4B6-8BAF-A4F4-636C-DB3E48D1BB54}"/>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6" name="Footer Placeholder 5">
            <a:extLst>
              <a:ext uri="{FF2B5EF4-FFF2-40B4-BE49-F238E27FC236}">
                <a16:creationId xmlns:a16="http://schemas.microsoft.com/office/drawing/2014/main" id="{F0D9DD6A-C440-7150-2BF4-0A246C021E1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911719F-6475-AD07-329E-91CC9C631231}"/>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364329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FFD2-1D6E-769F-3EB0-033AE3633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B19E8C81-F10C-723C-6101-0203D673D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9FB285B-710C-D75A-C04B-DEB034B0E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BD9DFD-4F68-41BA-11F1-3CC5651E1BC5}"/>
              </a:ext>
            </a:extLst>
          </p:cNvPr>
          <p:cNvSpPr>
            <a:spLocks noGrp="1"/>
          </p:cNvSpPr>
          <p:nvPr>
            <p:ph type="dt" sz="half" idx="10"/>
          </p:nvPr>
        </p:nvSpPr>
        <p:spPr/>
        <p:txBody>
          <a:bodyPr/>
          <a:lstStyle/>
          <a:p>
            <a:fld id="{75434F2D-186C-8F4C-95C7-11E17FFF18F8}" type="datetimeFigureOut">
              <a:rPr lang="en-NL" smtClean="0"/>
              <a:t>25/06/2024</a:t>
            </a:fld>
            <a:endParaRPr lang="en-NL"/>
          </a:p>
        </p:txBody>
      </p:sp>
      <p:sp>
        <p:nvSpPr>
          <p:cNvPr id="6" name="Footer Placeholder 5">
            <a:extLst>
              <a:ext uri="{FF2B5EF4-FFF2-40B4-BE49-F238E27FC236}">
                <a16:creationId xmlns:a16="http://schemas.microsoft.com/office/drawing/2014/main" id="{A9D73E8D-7EF9-D130-799A-CE507BEA0AC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C1E42D5-CE12-F378-D8EE-12516DA95B3A}"/>
              </a:ext>
            </a:extLst>
          </p:cNvPr>
          <p:cNvSpPr>
            <a:spLocks noGrp="1"/>
          </p:cNvSpPr>
          <p:nvPr>
            <p:ph type="sldNum" sz="quarter" idx="12"/>
          </p:nvPr>
        </p:nvSpPr>
        <p:spPr/>
        <p:txBody>
          <a:bodyPr/>
          <a:lstStyle/>
          <a:p>
            <a:fld id="{057F6D01-DB58-6045-94C4-16E3EF9E533B}" type="slidenum">
              <a:rPr lang="en-NL" smtClean="0"/>
              <a:t>‹#›</a:t>
            </a:fld>
            <a:endParaRPr lang="en-NL"/>
          </a:p>
        </p:txBody>
      </p:sp>
    </p:spTree>
    <p:extLst>
      <p:ext uri="{BB962C8B-B14F-4D97-AF65-F5344CB8AC3E}">
        <p14:creationId xmlns:p14="http://schemas.microsoft.com/office/powerpoint/2010/main" val="131031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6E276-E3D0-1D7D-6C20-92C9C79F5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95605E6-192E-2319-54A5-6A8022192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A0E7EFA3-8114-6961-2D7B-DEA37036C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434F2D-186C-8F4C-95C7-11E17FFF18F8}" type="datetimeFigureOut">
              <a:rPr lang="en-NL" smtClean="0"/>
              <a:t>25/06/2024</a:t>
            </a:fld>
            <a:endParaRPr lang="en-NL"/>
          </a:p>
        </p:txBody>
      </p:sp>
      <p:sp>
        <p:nvSpPr>
          <p:cNvPr id="5" name="Footer Placeholder 4">
            <a:extLst>
              <a:ext uri="{FF2B5EF4-FFF2-40B4-BE49-F238E27FC236}">
                <a16:creationId xmlns:a16="http://schemas.microsoft.com/office/drawing/2014/main" id="{2E251572-42DA-E6DF-B5B7-6647963AE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L"/>
          </a:p>
        </p:txBody>
      </p:sp>
      <p:sp>
        <p:nvSpPr>
          <p:cNvPr id="6" name="Slide Number Placeholder 5">
            <a:extLst>
              <a:ext uri="{FF2B5EF4-FFF2-40B4-BE49-F238E27FC236}">
                <a16:creationId xmlns:a16="http://schemas.microsoft.com/office/drawing/2014/main" id="{167BEC35-F5D8-81A4-200F-5D6E3891B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7F6D01-DB58-6045-94C4-16E3EF9E533B}" type="slidenum">
              <a:rPr lang="en-NL" smtClean="0"/>
              <a:t>‹#›</a:t>
            </a:fld>
            <a:endParaRPr lang="en-NL"/>
          </a:p>
        </p:txBody>
      </p:sp>
    </p:spTree>
    <p:extLst>
      <p:ext uri="{BB962C8B-B14F-4D97-AF65-F5344CB8AC3E}">
        <p14:creationId xmlns:p14="http://schemas.microsoft.com/office/powerpoint/2010/main" val="1087816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map.net/building-blocks/Quality-risk-analysis-Test-strategy-DevOps" TargetMode="External"/><Relationship Id="rId2" Type="http://schemas.openxmlformats.org/officeDocument/2006/relationships/hyperlink" Target="https://tmap.net/page/test-desig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A369-3217-7128-6A58-71AD92D8710A}"/>
              </a:ext>
            </a:extLst>
          </p:cNvPr>
          <p:cNvSpPr>
            <a:spLocks noGrp="1"/>
          </p:cNvSpPr>
          <p:nvPr>
            <p:ph type="ctrTitle"/>
          </p:nvPr>
        </p:nvSpPr>
        <p:spPr/>
        <p:txBody>
          <a:bodyPr/>
          <a:lstStyle/>
          <a:p>
            <a:r>
              <a:rPr lang="en-NL" dirty="0"/>
              <a:t>Assessment</a:t>
            </a:r>
          </a:p>
        </p:txBody>
      </p:sp>
      <p:sp>
        <p:nvSpPr>
          <p:cNvPr id="3" name="Subtitle 2">
            <a:extLst>
              <a:ext uri="{FF2B5EF4-FFF2-40B4-BE49-F238E27FC236}">
                <a16:creationId xmlns:a16="http://schemas.microsoft.com/office/drawing/2014/main" id="{D133B2AF-A0B1-C1F1-E67D-4C2100249C0C}"/>
              </a:ext>
            </a:extLst>
          </p:cNvPr>
          <p:cNvSpPr>
            <a:spLocks noGrp="1"/>
          </p:cNvSpPr>
          <p:nvPr>
            <p:ph type="subTitle" idx="1"/>
          </p:nvPr>
        </p:nvSpPr>
        <p:spPr/>
        <p:txBody>
          <a:bodyPr/>
          <a:lstStyle/>
          <a:p>
            <a:endParaRPr lang="en-NL" dirty="0"/>
          </a:p>
        </p:txBody>
      </p:sp>
    </p:spTree>
    <p:extLst>
      <p:ext uri="{BB962C8B-B14F-4D97-AF65-F5344CB8AC3E}">
        <p14:creationId xmlns:p14="http://schemas.microsoft.com/office/powerpoint/2010/main" val="72857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5825-A66D-B825-918D-1C9A03891428}"/>
              </a:ext>
            </a:extLst>
          </p:cNvPr>
          <p:cNvSpPr>
            <a:spLocks noGrp="1"/>
          </p:cNvSpPr>
          <p:nvPr>
            <p:ph type="title"/>
          </p:nvPr>
        </p:nvSpPr>
        <p:spPr/>
        <p:txBody>
          <a:bodyPr/>
          <a:lstStyle/>
          <a:p>
            <a:r>
              <a:rPr lang="en-NL" dirty="0"/>
              <a:t>General Test Strategy</a:t>
            </a:r>
          </a:p>
        </p:txBody>
      </p:sp>
      <p:sp>
        <p:nvSpPr>
          <p:cNvPr id="3" name="Content Placeholder 2">
            <a:extLst>
              <a:ext uri="{FF2B5EF4-FFF2-40B4-BE49-F238E27FC236}">
                <a16:creationId xmlns:a16="http://schemas.microsoft.com/office/drawing/2014/main" id="{2E68E4F1-14DC-AD65-7B5B-3C2D34ECB2AB}"/>
              </a:ext>
            </a:extLst>
          </p:cNvPr>
          <p:cNvSpPr>
            <a:spLocks noGrp="1"/>
          </p:cNvSpPr>
          <p:nvPr>
            <p:ph idx="1"/>
          </p:nvPr>
        </p:nvSpPr>
        <p:spPr>
          <a:xfrm>
            <a:off x="838200" y="1524000"/>
            <a:ext cx="10515600" cy="4652963"/>
          </a:xfrm>
        </p:spPr>
        <p:txBody>
          <a:bodyPr>
            <a:normAutofit/>
          </a:bodyPr>
          <a:lstStyle/>
          <a:p>
            <a:r>
              <a:rPr lang="en-NL" dirty="0"/>
              <a:t>Given that the team currently leans heavily on manual tests, we should gradually move towards more automation. This will help them add features and refactor while still getting feedback on existing features.</a:t>
            </a:r>
          </a:p>
          <a:p>
            <a:pPr lvl="1"/>
            <a:r>
              <a:rPr lang="en-NL" dirty="0"/>
              <a:t>Backend:</a:t>
            </a:r>
          </a:p>
          <a:p>
            <a:pPr lvl="2"/>
            <a:r>
              <a:rPr lang="en-NL" dirty="0"/>
              <a:t>Unit Tests (DEV) – 90% coverage (branches/fuctions/statements)</a:t>
            </a:r>
          </a:p>
          <a:p>
            <a:pPr lvl="2"/>
            <a:r>
              <a:rPr lang="en-NL" dirty="0"/>
              <a:t>Functional API tests (QA)</a:t>
            </a:r>
          </a:p>
          <a:p>
            <a:pPr lvl="1"/>
            <a:r>
              <a:rPr lang="en-NL" dirty="0"/>
              <a:t>Frontend:</a:t>
            </a:r>
          </a:p>
          <a:p>
            <a:pPr lvl="2"/>
            <a:r>
              <a:rPr lang="en-NL" dirty="0"/>
              <a:t>Unit tests (DEV) - 90% coverage (branches/fuctions/statements)</a:t>
            </a:r>
          </a:p>
          <a:p>
            <a:pPr lvl="2"/>
            <a:r>
              <a:rPr lang="en-NL" dirty="0"/>
              <a:t>Functional component tess (QA/DEV)</a:t>
            </a:r>
          </a:p>
          <a:p>
            <a:pPr lvl="1"/>
            <a:r>
              <a:rPr lang="en-NL" dirty="0"/>
              <a:t>E2E/Integration (QA/DEV)</a:t>
            </a:r>
          </a:p>
          <a:p>
            <a:pPr lvl="1"/>
            <a:r>
              <a:rPr lang="en-NL" dirty="0"/>
              <a:t>Manual/Exploratory Tests</a:t>
            </a:r>
          </a:p>
          <a:p>
            <a:pPr lvl="1"/>
            <a:endParaRPr lang="en-NL" dirty="0"/>
          </a:p>
          <a:p>
            <a:pPr lvl="2"/>
            <a:endParaRPr lang="en-NL" dirty="0"/>
          </a:p>
        </p:txBody>
      </p:sp>
    </p:spTree>
    <p:extLst>
      <p:ext uri="{BB962C8B-B14F-4D97-AF65-F5344CB8AC3E}">
        <p14:creationId xmlns:p14="http://schemas.microsoft.com/office/powerpoint/2010/main" val="248823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33F0-48EF-0D5A-1B0A-D740AC6BBFDD}"/>
              </a:ext>
            </a:extLst>
          </p:cNvPr>
          <p:cNvSpPr>
            <a:spLocks noGrp="1"/>
          </p:cNvSpPr>
          <p:nvPr>
            <p:ph type="title"/>
          </p:nvPr>
        </p:nvSpPr>
        <p:spPr/>
        <p:txBody>
          <a:bodyPr/>
          <a:lstStyle/>
          <a:p>
            <a:r>
              <a:rPr lang="en-NL" dirty="0"/>
              <a:t>Test Plan Story 3 </a:t>
            </a:r>
          </a:p>
        </p:txBody>
      </p:sp>
      <p:sp>
        <p:nvSpPr>
          <p:cNvPr id="3" name="Content Placeholder 2">
            <a:extLst>
              <a:ext uri="{FF2B5EF4-FFF2-40B4-BE49-F238E27FC236}">
                <a16:creationId xmlns:a16="http://schemas.microsoft.com/office/drawing/2014/main" id="{E61D4710-128D-72B9-3AA3-A88FBCCE9B2F}"/>
              </a:ext>
            </a:extLst>
          </p:cNvPr>
          <p:cNvSpPr>
            <a:spLocks noGrp="1"/>
          </p:cNvSpPr>
          <p:nvPr>
            <p:ph idx="1"/>
          </p:nvPr>
        </p:nvSpPr>
        <p:spPr/>
        <p:txBody>
          <a:bodyPr/>
          <a:lstStyle/>
          <a:p>
            <a:r>
              <a:rPr lang="en-NL" dirty="0"/>
              <a:t>Backend:</a:t>
            </a:r>
          </a:p>
          <a:p>
            <a:pPr lvl="1"/>
            <a:r>
              <a:rPr lang="en-NL" dirty="0"/>
              <a:t>Unit Tests for new classes and functions (DEV)</a:t>
            </a:r>
          </a:p>
          <a:p>
            <a:pPr lvl="1"/>
            <a:r>
              <a:rPr lang="en-NL" dirty="0"/>
              <a:t>API tests for the new/updated API to update appointments</a:t>
            </a:r>
          </a:p>
          <a:p>
            <a:r>
              <a:rPr lang="en-NL" dirty="0"/>
              <a:t>Frontend:</a:t>
            </a:r>
          </a:p>
          <a:p>
            <a:pPr lvl="1"/>
            <a:r>
              <a:rPr lang="en-NL" dirty="0"/>
              <a:t>Unit tests for new classes, functions and logic</a:t>
            </a:r>
          </a:p>
          <a:p>
            <a:pPr lvl="1"/>
            <a:r>
              <a:rPr lang="en-NL" dirty="0"/>
              <a:t>Component tests to test new components behaviour</a:t>
            </a:r>
          </a:p>
        </p:txBody>
      </p:sp>
    </p:spTree>
    <p:extLst>
      <p:ext uri="{BB962C8B-B14F-4D97-AF65-F5344CB8AC3E}">
        <p14:creationId xmlns:p14="http://schemas.microsoft.com/office/powerpoint/2010/main" val="130890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0EE1-D3B4-9F8E-8501-2BBA85101F84}"/>
              </a:ext>
            </a:extLst>
          </p:cNvPr>
          <p:cNvSpPr>
            <a:spLocks noGrp="1"/>
          </p:cNvSpPr>
          <p:nvPr>
            <p:ph type="title"/>
          </p:nvPr>
        </p:nvSpPr>
        <p:spPr/>
        <p:txBody>
          <a:bodyPr/>
          <a:lstStyle/>
          <a:p>
            <a:r>
              <a:rPr lang="en-NL" dirty="0"/>
              <a:t>Testcases for Story 3 (BE)</a:t>
            </a:r>
          </a:p>
        </p:txBody>
      </p:sp>
      <p:sp>
        <p:nvSpPr>
          <p:cNvPr id="3" name="Content Placeholder 2">
            <a:extLst>
              <a:ext uri="{FF2B5EF4-FFF2-40B4-BE49-F238E27FC236}">
                <a16:creationId xmlns:a16="http://schemas.microsoft.com/office/drawing/2014/main" id="{78864F8D-380F-5DE0-BBF2-29E6AD261820}"/>
              </a:ext>
            </a:extLst>
          </p:cNvPr>
          <p:cNvSpPr>
            <a:spLocks noGrp="1"/>
          </p:cNvSpPr>
          <p:nvPr>
            <p:ph idx="1"/>
          </p:nvPr>
        </p:nvSpPr>
        <p:spPr/>
        <p:txBody>
          <a:bodyPr>
            <a:normAutofit lnSpcReduction="10000"/>
          </a:bodyPr>
          <a:lstStyle/>
          <a:p>
            <a:pPr lvl="1"/>
            <a:r>
              <a:rPr lang="en-US" dirty="0"/>
              <a:t>Date is a requirement parameter (unit, API, frontend component test)</a:t>
            </a:r>
          </a:p>
          <a:p>
            <a:pPr lvl="1"/>
            <a:r>
              <a:rPr lang="en-US" dirty="0"/>
              <a:t>Date can’t be in the past (unit, API, frontend component test)</a:t>
            </a:r>
          </a:p>
          <a:p>
            <a:pPr lvl="1"/>
            <a:r>
              <a:rPr lang="en-US" dirty="0"/>
              <a:t>Start time can’t be in the past (unit, API, frontend component test)</a:t>
            </a:r>
          </a:p>
          <a:p>
            <a:pPr lvl="1"/>
            <a:r>
              <a:rPr lang="en-US" dirty="0"/>
              <a:t>End time can’t be before start time (unit, API, frontend component test)</a:t>
            </a:r>
          </a:p>
          <a:p>
            <a:pPr lvl="1"/>
            <a:r>
              <a:rPr lang="en-US" dirty="0"/>
              <a:t>End time can’t be in the past  (unit, API, frontend component test)</a:t>
            </a:r>
          </a:p>
          <a:p>
            <a:pPr lvl="1"/>
            <a:r>
              <a:rPr lang="en-US" dirty="0"/>
              <a:t>Should be able to select Employee from a prepopulated list (unit, API, frontend component test)</a:t>
            </a:r>
          </a:p>
          <a:p>
            <a:pPr lvl="1"/>
            <a:r>
              <a:rPr lang="en-US" dirty="0"/>
              <a:t>Should only be able to select employees from the same service company (Unit, API)</a:t>
            </a:r>
          </a:p>
          <a:p>
            <a:pPr lvl="1"/>
            <a:r>
              <a:rPr lang="en-US" dirty="0"/>
              <a:t>API should throw errors with readable messages for incorrect dates and start times.</a:t>
            </a:r>
          </a:p>
          <a:p>
            <a:pPr lvl="1"/>
            <a:r>
              <a:rPr lang="en-US" dirty="0"/>
              <a:t>Additional manual exploratory testing, by providing specific test charters</a:t>
            </a:r>
          </a:p>
          <a:p>
            <a:pPr lvl="1"/>
            <a:endParaRPr lang="en-US" dirty="0"/>
          </a:p>
          <a:p>
            <a:pPr lvl="1"/>
            <a:endParaRPr lang="en-US" dirty="0"/>
          </a:p>
          <a:p>
            <a:pPr lvl="1"/>
            <a:endParaRPr lang="en-US" dirty="0"/>
          </a:p>
          <a:p>
            <a:pPr lvl="1"/>
            <a:endParaRPr lang="en-NL" dirty="0"/>
          </a:p>
        </p:txBody>
      </p:sp>
    </p:spTree>
    <p:extLst>
      <p:ext uri="{BB962C8B-B14F-4D97-AF65-F5344CB8AC3E}">
        <p14:creationId xmlns:p14="http://schemas.microsoft.com/office/powerpoint/2010/main" val="275982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0EE1-D3B4-9F8E-8501-2BBA85101F84}"/>
              </a:ext>
            </a:extLst>
          </p:cNvPr>
          <p:cNvSpPr>
            <a:spLocks noGrp="1"/>
          </p:cNvSpPr>
          <p:nvPr>
            <p:ph type="title"/>
          </p:nvPr>
        </p:nvSpPr>
        <p:spPr/>
        <p:txBody>
          <a:bodyPr/>
          <a:lstStyle/>
          <a:p>
            <a:r>
              <a:rPr lang="en-NL" dirty="0"/>
              <a:t>Testcases for Story 4 (BE)</a:t>
            </a:r>
          </a:p>
        </p:txBody>
      </p:sp>
      <p:sp>
        <p:nvSpPr>
          <p:cNvPr id="3" name="Content Placeholder 2">
            <a:extLst>
              <a:ext uri="{FF2B5EF4-FFF2-40B4-BE49-F238E27FC236}">
                <a16:creationId xmlns:a16="http://schemas.microsoft.com/office/drawing/2014/main" id="{78864F8D-380F-5DE0-BBF2-29E6AD261820}"/>
              </a:ext>
            </a:extLst>
          </p:cNvPr>
          <p:cNvSpPr>
            <a:spLocks noGrp="1"/>
          </p:cNvSpPr>
          <p:nvPr>
            <p:ph idx="1"/>
          </p:nvPr>
        </p:nvSpPr>
        <p:spPr/>
        <p:txBody>
          <a:bodyPr>
            <a:normAutofit/>
          </a:bodyPr>
          <a:lstStyle/>
          <a:p>
            <a:pPr lvl="1"/>
            <a:r>
              <a:rPr lang="en-US" dirty="0"/>
              <a:t>User should only be able to cancel existing appointment (unit, API) </a:t>
            </a:r>
          </a:p>
          <a:p>
            <a:pPr lvl="1"/>
            <a:r>
              <a:rPr lang="en-US" dirty="0"/>
              <a:t>User Should only be able to cancel appointments in the future (unit, API, frontend component tests)</a:t>
            </a:r>
          </a:p>
          <a:p>
            <a:pPr lvl="1"/>
            <a:r>
              <a:rPr lang="en-US" dirty="0"/>
              <a:t>Customer must receive an e-mail and SMS message (unit)</a:t>
            </a:r>
          </a:p>
          <a:p>
            <a:pPr lvl="1"/>
            <a:r>
              <a:rPr lang="en-US" dirty="0"/>
              <a:t>Employee must receive an e-mail and SMS message (unit)</a:t>
            </a:r>
          </a:p>
          <a:p>
            <a:pPr lvl="1"/>
            <a:r>
              <a:rPr lang="en-US" dirty="0"/>
              <a:t>An error should be thrown by when trying to cancel an appointment in the past (Unit, API, Frontend Component tests)</a:t>
            </a:r>
          </a:p>
          <a:p>
            <a:pPr lvl="1"/>
            <a:endParaRPr lang="en-US" dirty="0"/>
          </a:p>
          <a:p>
            <a:pPr lvl="1"/>
            <a:r>
              <a:rPr lang="en-US" dirty="0"/>
              <a:t>Supplement with exploratory testing, with an additional focus on the e-mail and SMS message as this will likely be more difficult to automate.</a:t>
            </a:r>
          </a:p>
          <a:p>
            <a:pPr lvl="1"/>
            <a:endParaRPr lang="en-US" dirty="0"/>
          </a:p>
          <a:p>
            <a:pPr lvl="1"/>
            <a:endParaRPr lang="en-US" dirty="0"/>
          </a:p>
          <a:p>
            <a:pPr lvl="1"/>
            <a:endParaRPr lang="en-US" dirty="0"/>
          </a:p>
          <a:p>
            <a:pPr lvl="1"/>
            <a:endParaRPr lang="en-NL" dirty="0"/>
          </a:p>
        </p:txBody>
      </p:sp>
    </p:spTree>
    <p:extLst>
      <p:ext uri="{BB962C8B-B14F-4D97-AF65-F5344CB8AC3E}">
        <p14:creationId xmlns:p14="http://schemas.microsoft.com/office/powerpoint/2010/main" val="96288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355B9-8B0D-B687-DC5E-FCB90A0044A3}"/>
              </a:ext>
            </a:extLst>
          </p:cNvPr>
          <p:cNvSpPr>
            <a:spLocks noGrp="1"/>
          </p:cNvSpPr>
          <p:nvPr>
            <p:ph idx="1"/>
          </p:nvPr>
        </p:nvSpPr>
        <p:spPr/>
        <p:txBody>
          <a:bodyPr>
            <a:normAutofit fontScale="92500" lnSpcReduction="10000"/>
          </a:bodyPr>
          <a:lstStyle/>
          <a:p>
            <a:r>
              <a:rPr lang="en-NL" dirty="0"/>
              <a:t>Assuming the application is a Java Backend and Typescript frontend</a:t>
            </a:r>
          </a:p>
          <a:p>
            <a:pPr lvl="1"/>
            <a:r>
              <a:rPr lang="en-NL" dirty="0"/>
              <a:t>Backend:</a:t>
            </a:r>
          </a:p>
          <a:p>
            <a:pPr lvl="2"/>
            <a:r>
              <a:rPr lang="en-NL" dirty="0"/>
              <a:t>Unit tests: J</a:t>
            </a:r>
            <a:r>
              <a:rPr lang="en-GB" dirty="0"/>
              <a:t>u</a:t>
            </a:r>
            <a:r>
              <a:rPr lang="en-NL" dirty="0"/>
              <a:t>nit</a:t>
            </a:r>
          </a:p>
          <a:p>
            <a:pPr lvl="2"/>
            <a:r>
              <a:rPr lang="en-NL" dirty="0"/>
              <a:t>API tests: </a:t>
            </a:r>
            <a:r>
              <a:rPr lang="en-GB" b="0" i="0" dirty="0" err="1">
                <a:solidFill>
                  <a:srgbClr val="333D42"/>
                </a:solidFill>
                <a:effectLst/>
                <a:highlight>
                  <a:srgbClr val="FFFFFF"/>
                </a:highlight>
                <a:latin typeface="-apple-system"/>
              </a:rPr>
              <a:t>RestAssured</a:t>
            </a:r>
            <a:endParaRPr lang="en-NL" b="0" i="0" dirty="0">
              <a:solidFill>
                <a:srgbClr val="333D42"/>
              </a:solidFill>
              <a:effectLst/>
              <a:highlight>
                <a:srgbClr val="FFFFFF"/>
              </a:highlight>
              <a:latin typeface="-apple-system"/>
            </a:endParaRPr>
          </a:p>
          <a:p>
            <a:pPr lvl="1"/>
            <a:r>
              <a:rPr lang="en-NL" dirty="0">
                <a:solidFill>
                  <a:srgbClr val="333D42"/>
                </a:solidFill>
                <a:highlight>
                  <a:srgbClr val="FFFFFF"/>
                </a:highlight>
                <a:latin typeface="-apple-system"/>
              </a:rPr>
              <a:t>Frontend:</a:t>
            </a:r>
          </a:p>
          <a:p>
            <a:pPr lvl="2"/>
            <a:r>
              <a:rPr lang="en-NL" dirty="0">
                <a:solidFill>
                  <a:srgbClr val="333D42"/>
                </a:solidFill>
                <a:highlight>
                  <a:srgbClr val="FFFFFF"/>
                </a:highlight>
                <a:latin typeface="-apple-system"/>
              </a:rPr>
              <a:t>Unit Tests: Jest or Vitest</a:t>
            </a:r>
          </a:p>
          <a:p>
            <a:pPr lvl="2"/>
            <a:r>
              <a:rPr lang="en-NL" b="0" i="0" dirty="0">
                <a:solidFill>
                  <a:srgbClr val="333D42"/>
                </a:solidFill>
                <a:effectLst/>
                <a:highlight>
                  <a:srgbClr val="FFFFFF"/>
                </a:highlight>
                <a:latin typeface="-apple-system"/>
              </a:rPr>
              <a:t>Frontend Component Tests: Playwright, Cypress, Storybook</a:t>
            </a:r>
            <a:r>
              <a:rPr lang="en-NL" dirty="0">
                <a:solidFill>
                  <a:srgbClr val="333D42"/>
                </a:solidFill>
                <a:highlight>
                  <a:srgbClr val="FFFFFF"/>
                </a:highlight>
                <a:latin typeface="-apple-system"/>
              </a:rPr>
              <a:t> Component Tests</a:t>
            </a:r>
          </a:p>
          <a:p>
            <a:pPr lvl="1"/>
            <a:r>
              <a:rPr lang="en-NL" dirty="0">
                <a:solidFill>
                  <a:srgbClr val="333D42"/>
                </a:solidFill>
                <a:highlight>
                  <a:srgbClr val="FFFFFF"/>
                </a:highlight>
                <a:latin typeface="-apple-system"/>
              </a:rPr>
              <a:t>E2E</a:t>
            </a:r>
          </a:p>
          <a:p>
            <a:pPr lvl="2"/>
            <a:r>
              <a:rPr lang="en-NL" dirty="0">
                <a:solidFill>
                  <a:srgbClr val="333D42"/>
                </a:solidFill>
                <a:highlight>
                  <a:srgbClr val="FFFFFF"/>
                </a:highlight>
                <a:latin typeface="-apple-system"/>
              </a:rPr>
              <a:t>Playwright, Cypress or potential</a:t>
            </a:r>
            <a:r>
              <a:rPr lang="en-GB" dirty="0">
                <a:solidFill>
                  <a:srgbClr val="333D42"/>
                </a:solidFill>
                <a:highlight>
                  <a:srgbClr val="FFFFFF"/>
                </a:highlight>
                <a:latin typeface="-apple-system"/>
              </a:rPr>
              <a:t>l</a:t>
            </a:r>
            <a:r>
              <a:rPr lang="en-NL" dirty="0">
                <a:solidFill>
                  <a:srgbClr val="333D42"/>
                </a:solidFill>
                <a:highlight>
                  <a:srgbClr val="FFFFFF"/>
                </a:highlight>
                <a:latin typeface="-apple-system"/>
              </a:rPr>
              <a:t>y WebdriverIO</a:t>
            </a:r>
          </a:p>
          <a:p>
            <a:endParaRPr lang="en-NL" dirty="0">
              <a:solidFill>
                <a:srgbClr val="333D42"/>
              </a:solidFill>
              <a:highlight>
                <a:srgbClr val="FFFFFF"/>
              </a:highlight>
              <a:latin typeface="-apple-system"/>
            </a:endParaRPr>
          </a:p>
          <a:p>
            <a:r>
              <a:rPr lang="en-NL" b="0" i="0" dirty="0">
                <a:solidFill>
                  <a:srgbClr val="333D42"/>
                </a:solidFill>
                <a:effectLst/>
                <a:highlight>
                  <a:srgbClr val="FFFFFF"/>
                </a:highlight>
                <a:latin typeface="-apple-system"/>
              </a:rPr>
              <a:t>Note: possible suggestions, further investigation in to requirements and capabilities is required to select the right tooling for the job.</a:t>
            </a:r>
          </a:p>
        </p:txBody>
      </p:sp>
      <p:sp>
        <p:nvSpPr>
          <p:cNvPr id="5" name="Title 4">
            <a:extLst>
              <a:ext uri="{FF2B5EF4-FFF2-40B4-BE49-F238E27FC236}">
                <a16:creationId xmlns:a16="http://schemas.microsoft.com/office/drawing/2014/main" id="{0D8CDC91-A68E-8655-BB6A-8892C13CA928}"/>
              </a:ext>
            </a:extLst>
          </p:cNvPr>
          <p:cNvSpPr>
            <a:spLocks noGrp="1"/>
          </p:cNvSpPr>
          <p:nvPr>
            <p:ph type="title"/>
          </p:nvPr>
        </p:nvSpPr>
        <p:spPr/>
        <p:txBody>
          <a:bodyPr/>
          <a:lstStyle/>
          <a:p>
            <a:r>
              <a:rPr lang="en-NL" dirty="0"/>
              <a:t>Test Tools &amp; Techniques</a:t>
            </a:r>
          </a:p>
        </p:txBody>
      </p:sp>
    </p:spTree>
    <p:extLst>
      <p:ext uri="{BB962C8B-B14F-4D97-AF65-F5344CB8AC3E}">
        <p14:creationId xmlns:p14="http://schemas.microsoft.com/office/powerpoint/2010/main" val="63911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355B9-8B0D-B687-DC5E-FCB90A0044A3}"/>
              </a:ext>
            </a:extLst>
          </p:cNvPr>
          <p:cNvSpPr>
            <a:spLocks noGrp="1"/>
          </p:cNvSpPr>
          <p:nvPr>
            <p:ph idx="1"/>
          </p:nvPr>
        </p:nvSpPr>
        <p:spPr/>
        <p:txBody>
          <a:bodyPr>
            <a:normAutofit fontScale="77500" lnSpcReduction="20000"/>
          </a:bodyPr>
          <a:lstStyle/>
          <a:p>
            <a:r>
              <a:rPr lang="en-US" b="0" i="0" dirty="0">
                <a:solidFill>
                  <a:srgbClr val="333D42"/>
                </a:solidFill>
                <a:effectLst/>
                <a:highlight>
                  <a:srgbClr val="FFFFFF"/>
                </a:highlight>
                <a:latin typeface="-apple-system"/>
              </a:rPr>
              <a:t>Depending on available (or producible) documentation, any of the test design techniques mentioned </a:t>
            </a:r>
            <a:r>
              <a:rPr lang="en-US" b="0" i="0" dirty="0">
                <a:solidFill>
                  <a:srgbClr val="333D42"/>
                </a:solidFill>
                <a:effectLst/>
                <a:highlight>
                  <a:srgbClr val="FFFFFF"/>
                </a:highlight>
                <a:latin typeface="-apple-system"/>
                <a:hlinkClick r:id="rId2"/>
              </a:rPr>
              <a:t>here</a:t>
            </a:r>
            <a:r>
              <a:rPr lang="en-US" b="0" i="0" dirty="0">
                <a:solidFill>
                  <a:srgbClr val="333D42"/>
                </a:solidFill>
                <a:effectLst/>
                <a:highlight>
                  <a:srgbClr val="FFFFFF"/>
                </a:highlight>
                <a:latin typeface="-apple-system"/>
              </a:rPr>
              <a:t> could make it easier for testers to balance the amount of effort spent testing versus the associated risks.</a:t>
            </a:r>
          </a:p>
          <a:p>
            <a:endParaRPr lang="en-US" dirty="0">
              <a:solidFill>
                <a:srgbClr val="333D42"/>
              </a:solidFill>
              <a:highlight>
                <a:srgbClr val="FFFFFF"/>
              </a:highlight>
              <a:latin typeface="-apple-system"/>
            </a:endParaRPr>
          </a:p>
          <a:p>
            <a:r>
              <a:rPr lang="en-US" b="0" i="0" dirty="0">
                <a:solidFill>
                  <a:srgbClr val="333D42"/>
                </a:solidFill>
                <a:effectLst/>
                <a:highlight>
                  <a:srgbClr val="FFFFFF"/>
                </a:highlight>
                <a:latin typeface="-apple-system"/>
              </a:rPr>
              <a:t>Commonly used:</a:t>
            </a:r>
          </a:p>
          <a:p>
            <a:pPr lvl="1"/>
            <a:r>
              <a:rPr lang="en-US" dirty="0">
                <a:solidFill>
                  <a:srgbClr val="333D42"/>
                </a:solidFill>
                <a:highlight>
                  <a:srgbClr val="FFFFFF"/>
                </a:highlight>
                <a:latin typeface="-apple-system"/>
              </a:rPr>
              <a:t>CRUD</a:t>
            </a:r>
          </a:p>
          <a:p>
            <a:pPr lvl="1"/>
            <a:r>
              <a:rPr lang="en-US" b="0" i="0" dirty="0">
                <a:solidFill>
                  <a:srgbClr val="333D42"/>
                </a:solidFill>
                <a:effectLst/>
                <a:highlight>
                  <a:srgbClr val="FFFFFF"/>
                </a:highlight>
                <a:latin typeface="-apple-system"/>
              </a:rPr>
              <a:t>Boundary </a:t>
            </a:r>
            <a:r>
              <a:rPr lang="en-US" dirty="0">
                <a:solidFill>
                  <a:srgbClr val="333D42"/>
                </a:solidFill>
                <a:highlight>
                  <a:srgbClr val="FFFFFF"/>
                </a:highlight>
                <a:latin typeface="-apple-system"/>
              </a:rPr>
              <a:t>value analysis</a:t>
            </a:r>
          </a:p>
          <a:p>
            <a:pPr lvl="1"/>
            <a:r>
              <a:rPr lang="en-US" b="0" i="0" dirty="0">
                <a:solidFill>
                  <a:srgbClr val="333D42"/>
                </a:solidFill>
                <a:effectLst/>
                <a:highlight>
                  <a:srgbClr val="FFFFFF"/>
                </a:highlight>
                <a:latin typeface="-apple-system"/>
              </a:rPr>
              <a:t>Process </a:t>
            </a:r>
            <a:r>
              <a:rPr lang="en-US" dirty="0">
                <a:solidFill>
                  <a:srgbClr val="333D42"/>
                </a:solidFill>
                <a:highlight>
                  <a:srgbClr val="FFFFFF"/>
                </a:highlight>
                <a:latin typeface="-apple-system"/>
              </a:rPr>
              <a:t>cycle test</a:t>
            </a:r>
          </a:p>
          <a:p>
            <a:pPr lvl="1"/>
            <a:r>
              <a:rPr lang="en-US" b="0" i="0" dirty="0">
                <a:solidFill>
                  <a:srgbClr val="333D42"/>
                </a:solidFill>
                <a:effectLst/>
                <a:highlight>
                  <a:srgbClr val="FFFFFF"/>
                </a:highlight>
                <a:latin typeface="-apple-system"/>
              </a:rPr>
              <a:t>Data combination test</a:t>
            </a:r>
          </a:p>
          <a:p>
            <a:pPr lvl="1"/>
            <a:r>
              <a:rPr lang="en-US" dirty="0">
                <a:solidFill>
                  <a:srgbClr val="333D42"/>
                </a:solidFill>
                <a:highlight>
                  <a:srgbClr val="FFFFFF"/>
                </a:highlight>
                <a:latin typeface="-apple-system"/>
              </a:rPr>
              <a:t>Exploratory Testing</a:t>
            </a:r>
          </a:p>
          <a:p>
            <a:pPr lvl="1"/>
            <a:endParaRPr lang="en-US" b="0" i="0" dirty="0">
              <a:solidFill>
                <a:srgbClr val="333D42"/>
              </a:solidFill>
              <a:effectLst/>
              <a:highlight>
                <a:srgbClr val="FFFFFF"/>
              </a:highlight>
              <a:latin typeface="-apple-system"/>
            </a:endParaRPr>
          </a:p>
          <a:p>
            <a:r>
              <a:rPr lang="en-US" dirty="0">
                <a:solidFill>
                  <a:srgbClr val="333D42"/>
                </a:solidFill>
                <a:highlight>
                  <a:srgbClr val="FFFFFF"/>
                </a:highlight>
                <a:latin typeface="-apple-system"/>
              </a:rPr>
              <a:t>Note: while it probably won’t solve all problems, explicitly using test design techniques will make results reproducible and explainable. </a:t>
            </a:r>
          </a:p>
          <a:p>
            <a:r>
              <a:rPr lang="en-US" b="0" i="0" dirty="0">
                <a:solidFill>
                  <a:srgbClr val="333D42"/>
                </a:solidFill>
                <a:effectLst/>
                <a:highlight>
                  <a:srgbClr val="FFFFFF"/>
                </a:highlight>
                <a:latin typeface="-apple-system"/>
              </a:rPr>
              <a:t>Potentially use </a:t>
            </a:r>
            <a:r>
              <a:rPr lang="en-US" b="0" i="0" dirty="0">
                <a:solidFill>
                  <a:srgbClr val="333D42"/>
                </a:solidFill>
                <a:effectLst/>
                <a:highlight>
                  <a:srgbClr val="FFFFFF"/>
                </a:highlight>
                <a:latin typeface="-apple-system"/>
                <a:hlinkClick r:id="rId3"/>
              </a:rPr>
              <a:t>Risk Poker</a:t>
            </a:r>
            <a:r>
              <a:rPr lang="en-US" b="0" i="0" dirty="0">
                <a:solidFill>
                  <a:srgbClr val="333D42"/>
                </a:solidFill>
                <a:effectLst/>
                <a:highlight>
                  <a:srgbClr val="FFFFFF"/>
                </a:highlight>
                <a:latin typeface="-apple-system"/>
              </a:rPr>
              <a:t> to make Risk an explicit part of discussions during refinement. More risk equals more test, less risk equals less test effort.</a:t>
            </a:r>
          </a:p>
        </p:txBody>
      </p:sp>
      <p:sp>
        <p:nvSpPr>
          <p:cNvPr id="5" name="Title 4">
            <a:extLst>
              <a:ext uri="{FF2B5EF4-FFF2-40B4-BE49-F238E27FC236}">
                <a16:creationId xmlns:a16="http://schemas.microsoft.com/office/drawing/2014/main" id="{0D8CDC91-A68E-8655-BB6A-8892C13CA928}"/>
              </a:ext>
            </a:extLst>
          </p:cNvPr>
          <p:cNvSpPr>
            <a:spLocks noGrp="1"/>
          </p:cNvSpPr>
          <p:nvPr>
            <p:ph type="title"/>
          </p:nvPr>
        </p:nvSpPr>
        <p:spPr/>
        <p:txBody>
          <a:bodyPr/>
          <a:lstStyle/>
          <a:p>
            <a:r>
              <a:rPr lang="en-NL" dirty="0"/>
              <a:t>Test Tools &amp; Techniques</a:t>
            </a:r>
          </a:p>
        </p:txBody>
      </p:sp>
    </p:spTree>
    <p:extLst>
      <p:ext uri="{BB962C8B-B14F-4D97-AF65-F5344CB8AC3E}">
        <p14:creationId xmlns:p14="http://schemas.microsoft.com/office/powerpoint/2010/main" val="413682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E301-9DA0-738F-3D69-9CF79C91FEA5}"/>
              </a:ext>
            </a:extLst>
          </p:cNvPr>
          <p:cNvSpPr>
            <a:spLocks noGrp="1"/>
          </p:cNvSpPr>
          <p:nvPr>
            <p:ph type="title"/>
          </p:nvPr>
        </p:nvSpPr>
        <p:spPr/>
        <p:txBody>
          <a:bodyPr/>
          <a:lstStyle/>
          <a:p>
            <a:r>
              <a:rPr lang="en-NL" dirty="0"/>
              <a:t>Test Data</a:t>
            </a:r>
          </a:p>
        </p:txBody>
      </p:sp>
      <p:sp>
        <p:nvSpPr>
          <p:cNvPr id="3" name="Content Placeholder 2">
            <a:extLst>
              <a:ext uri="{FF2B5EF4-FFF2-40B4-BE49-F238E27FC236}">
                <a16:creationId xmlns:a16="http://schemas.microsoft.com/office/drawing/2014/main" id="{C4893B0A-864C-8377-9027-4AB43417210C}"/>
              </a:ext>
            </a:extLst>
          </p:cNvPr>
          <p:cNvSpPr>
            <a:spLocks noGrp="1"/>
          </p:cNvSpPr>
          <p:nvPr>
            <p:ph idx="1"/>
          </p:nvPr>
        </p:nvSpPr>
        <p:spPr/>
        <p:txBody>
          <a:bodyPr>
            <a:normAutofit lnSpcReduction="10000"/>
          </a:bodyPr>
          <a:lstStyle/>
          <a:p>
            <a:r>
              <a:rPr lang="en-NL" dirty="0"/>
              <a:t>Generally speaking there are three ways to set up test data:</a:t>
            </a:r>
          </a:p>
          <a:p>
            <a:pPr lvl="1"/>
            <a:r>
              <a:rPr lang="en-NL" dirty="0"/>
              <a:t>Database scripts are lightning fast, but it’s easier to insert incorrect data and can be cumbersome if you need to insert data in to a lot of different tables while keeping the references between them correct.</a:t>
            </a:r>
          </a:p>
          <a:p>
            <a:pPr lvl="1"/>
            <a:r>
              <a:rPr lang="en-NL" dirty="0"/>
              <a:t>API calls are slower, but all data is validated by the backend service. </a:t>
            </a:r>
          </a:p>
          <a:p>
            <a:pPr lvl="1"/>
            <a:r>
              <a:rPr lang="en-NL" dirty="0"/>
              <a:t>Through the frontend, means data is validated by both the frontend and the backend service but this is generally considered the most time consuming option in terms of maintenance as well as runtime. It is often also the most fragile way of doing this.</a:t>
            </a:r>
          </a:p>
          <a:p>
            <a:pPr lvl="1"/>
            <a:endParaRPr lang="en-NL" dirty="0"/>
          </a:p>
          <a:p>
            <a:pPr lvl="1"/>
            <a:r>
              <a:rPr lang="en-NL" dirty="0"/>
              <a:t>If the data is not distributed and fairly simple, we can opt for database inserts. Otherwise using the API is a good mix between safety and </a:t>
            </a:r>
            <a:r>
              <a:rPr lang="en-NL"/>
              <a:t>speed.</a:t>
            </a:r>
            <a:endParaRPr lang="en-NL" dirty="0"/>
          </a:p>
        </p:txBody>
      </p:sp>
    </p:spTree>
    <p:extLst>
      <p:ext uri="{BB962C8B-B14F-4D97-AF65-F5344CB8AC3E}">
        <p14:creationId xmlns:p14="http://schemas.microsoft.com/office/powerpoint/2010/main" val="115831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35E8-F10A-CFC4-D23A-A2D238A6AA09}"/>
              </a:ext>
            </a:extLst>
          </p:cNvPr>
          <p:cNvSpPr>
            <a:spLocks noGrp="1"/>
          </p:cNvSpPr>
          <p:nvPr>
            <p:ph type="title"/>
          </p:nvPr>
        </p:nvSpPr>
        <p:spPr/>
        <p:txBody>
          <a:bodyPr/>
          <a:lstStyle/>
          <a:p>
            <a:r>
              <a:rPr lang="en-NL" dirty="0"/>
              <a:t>Context</a:t>
            </a:r>
          </a:p>
        </p:txBody>
      </p:sp>
      <p:sp>
        <p:nvSpPr>
          <p:cNvPr id="3" name="Content Placeholder 2">
            <a:extLst>
              <a:ext uri="{FF2B5EF4-FFF2-40B4-BE49-F238E27FC236}">
                <a16:creationId xmlns:a16="http://schemas.microsoft.com/office/drawing/2014/main" id="{C4753FD4-4027-0719-AF3E-8B77B092A6A3}"/>
              </a:ext>
            </a:extLst>
          </p:cNvPr>
          <p:cNvSpPr>
            <a:spLocks noGrp="1"/>
          </p:cNvSpPr>
          <p:nvPr>
            <p:ph idx="1"/>
          </p:nvPr>
        </p:nvSpPr>
        <p:spPr/>
        <p:txBody>
          <a:bodyPr>
            <a:normAutofit lnSpcReduction="10000"/>
          </a:bodyPr>
          <a:lstStyle/>
          <a:p>
            <a:r>
              <a:rPr lang="en-NL" dirty="0"/>
              <a:t>Application</a:t>
            </a:r>
          </a:p>
          <a:p>
            <a:pPr lvl="1"/>
            <a:r>
              <a:rPr lang="en-NL" dirty="0"/>
              <a:t>Appointment &amp; Booking system for service providing companies</a:t>
            </a:r>
          </a:p>
          <a:p>
            <a:pPr lvl="1"/>
            <a:r>
              <a:rPr lang="en-NL" dirty="0"/>
              <a:t>Web Application (assuming frontend, backend and database)</a:t>
            </a:r>
          </a:p>
          <a:p>
            <a:r>
              <a:rPr lang="en-NL" dirty="0"/>
              <a:t>Scrum team</a:t>
            </a:r>
          </a:p>
          <a:p>
            <a:pPr lvl="1"/>
            <a:r>
              <a:rPr lang="en-NL" dirty="0"/>
              <a:t>4 Devs, 1 Tester and a PO.</a:t>
            </a:r>
          </a:p>
          <a:p>
            <a:pPr lvl="1"/>
            <a:r>
              <a:rPr lang="en-NL" dirty="0"/>
              <a:t>Over the course of a year the team has:</a:t>
            </a:r>
          </a:p>
          <a:p>
            <a:pPr lvl="2"/>
            <a:r>
              <a:rPr lang="en-GB" dirty="0"/>
              <a:t>L</a:t>
            </a:r>
            <a:r>
              <a:rPr lang="en-NL" dirty="0"/>
              <a:t>ost confidence in the product </a:t>
            </a:r>
          </a:p>
          <a:p>
            <a:pPr lvl="2"/>
            <a:r>
              <a:rPr lang="en-NL" dirty="0"/>
              <a:t>Large amount of bugs in production</a:t>
            </a:r>
          </a:p>
          <a:p>
            <a:pPr lvl="2"/>
            <a:r>
              <a:rPr lang="en-NL" dirty="0"/>
              <a:t>Received tons of negative feedback</a:t>
            </a:r>
          </a:p>
          <a:p>
            <a:pPr lvl="2"/>
            <a:r>
              <a:rPr lang="en-NL" dirty="0"/>
              <a:t>Feels like they’re being overasked</a:t>
            </a:r>
          </a:p>
          <a:p>
            <a:pPr lvl="2"/>
            <a:r>
              <a:rPr lang="en-NL" dirty="0"/>
              <a:t>Sprints are (often?) not completed</a:t>
            </a:r>
          </a:p>
          <a:p>
            <a:pPr lvl="1"/>
            <a:r>
              <a:rPr lang="en-NL" dirty="0"/>
              <a:t>Mostly manual testing.</a:t>
            </a:r>
          </a:p>
        </p:txBody>
      </p:sp>
    </p:spTree>
    <p:extLst>
      <p:ext uri="{BB962C8B-B14F-4D97-AF65-F5344CB8AC3E}">
        <p14:creationId xmlns:p14="http://schemas.microsoft.com/office/powerpoint/2010/main" val="85939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70C7-21B2-6448-1689-AF3DF37BE99B}"/>
              </a:ext>
            </a:extLst>
          </p:cNvPr>
          <p:cNvSpPr>
            <a:spLocks noGrp="1"/>
          </p:cNvSpPr>
          <p:nvPr>
            <p:ph type="title"/>
          </p:nvPr>
        </p:nvSpPr>
        <p:spPr>
          <a:xfrm>
            <a:off x="838200" y="341061"/>
            <a:ext cx="10515600" cy="1325563"/>
          </a:xfrm>
        </p:spPr>
        <p:txBody>
          <a:bodyPr/>
          <a:lstStyle/>
          <a:p>
            <a:r>
              <a:rPr lang="en-NL" dirty="0"/>
              <a:t>Assigment 1</a:t>
            </a:r>
          </a:p>
        </p:txBody>
      </p:sp>
      <p:sp>
        <p:nvSpPr>
          <p:cNvPr id="3" name="Content Placeholder 2">
            <a:extLst>
              <a:ext uri="{FF2B5EF4-FFF2-40B4-BE49-F238E27FC236}">
                <a16:creationId xmlns:a16="http://schemas.microsoft.com/office/drawing/2014/main" id="{255B6133-E791-46A1-0231-C435DCFE3FE5}"/>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87447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6868-7E7E-08CB-759C-1BF70F98035B}"/>
              </a:ext>
            </a:extLst>
          </p:cNvPr>
          <p:cNvSpPr>
            <a:spLocks noGrp="1"/>
          </p:cNvSpPr>
          <p:nvPr>
            <p:ph type="title"/>
          </p:nvPr>
        </p:nvSpPr>
        <p:spPr/>
        <p:txBody>
          <a:bodyPr/>
          <a:lstStyle/>
          <a:p>
            <a:r>
              <a:rPr lang="en-NL" dirty="0"/>
              <a:t>Overall Observations</a:t>
            </a:r>
          </a:p>
        </p:txBody>
      </p:sp>
      <p:sp>
        <p:nvSpPr>
          <p:cNvPr id="5" name="Content Placeholder 2">
            <a:extLst>
              <a:ext uri="{FF2B5EF4-FFF2-40B4-BE49-F238E27FC236}">
                <a16:creationId xmlns:a16="http://schemas.microsoft.com/office/drawing/2014/main" id="{4E5048BD-49BD-540B-E630-9C156FDF419C}"/>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a:t>
            </a:r>
            <a:r>
              <a:rPr lang="en-NL" dirty="0"/>
              <a:t>any stories left in test colum. Could suggest teams are working only on their core discipline.</a:t>
            </a:r>
          </a:p>
          <a:p>
            <a:pPr lvl="1"/>
            <a:r>
              <a:rPr lang="en-NL" dirty="0"/>
              <a:t>Limit work in Progress</a:t>
            </a:r>
          </a:p>
          <a:p>
            <a:pPr lvl="1"/>
            <a:r>
              <a:rPr lang="en-NL" dirty="0"/>
              <a:t>WIP limit reached means supporting other disciplines in finishing in progress stories.</a:t>
            </a:r>
          </a:p>
          <a:p>
            <a:pPr lvl="1"/>
            <a:r>
              <a:rPr lang="en-NL" dirty="0"/>
              <a:t>Whole team approach to finishing stories</a:t>
            </a:r>
          </a:p>
          <a:p>
            <a:pPr lvl="1"/>
            <a:r>
              <a:rPr lang="en-NL" dirty="0"/>
              <a:t>Finishing stories will likely also boost team cohesion and morale.</a:t>
            </a:r>
          </a:p>
          <a:p>
            <a:r>
              <a:rPr lang="en-NL" dirty="0"/>
              <a:t>Team feels overasked.</a:t>
            </a:r>
          </a:p>
          <a:p>
            <a:pPr lvl="1"/>
            <a:r>
              <a:rPr lang="en-NL" dirty="0"/>
              <a:t>Measure velocity and only commit to the amount of story points </a:t>
            </a:r>
            <a:r>
              <a:rPr lang="en-GB" dirty="0" err="1"/>
              <a:t>th</a:t>
            </a:r>
            <a:r>
              <a:rPr lang="en-NL" dirty="0"/>
              <a:t>e team has proven to be able handle. Finishing stories is much more important than ‘going the extra mile’ if that means you don’t finish anything.</a:t>
            </a:r>
          </a:p>
          <a:p>
            <a:r>
              <a:rPr lang="en-NL" dirty="0"/>
              <a:t>Limited amount of Test Automation, feedback cycles are long</a:t>
            </a:r>
          </a:p>
          <a:p>
            <a:pPr lvl="1"/>
            <a:endParaRPr lang="en-NL" dirty="0"/>
          </a:p>
        </p:txBody>
      </p:sp>
    </p:spTree>
    <p:extLst>
      <p:ext uri="{BB962C8B-B14F-4D97-AF65-F5344CB8AC3E}">
        <p14:creationId xmlns:p14="http://schemas.microsoft.com/office/powerpoint/2010/main" val="420631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6868-7E7E-08CB-759C-1BF70F98035B}"/>
              </a:ext>
            </a:extLst>
          </p:cNvPr>
          <p:cNvSpPr>
            <a:spLocks noGrp="1"/>
          </p:cNvSpPr>
          <p:nvPr>
            <p:ph type="title"/>
          </p:nvPr>
        </p:nvSpPr>
        <p:spPr/>
        <p:txBody>
          <a:bodyPr/>
          <a:lstStyle/>
          <a:p>
            <a:r>
              <a:rPr lang="en-NL" dirty="0"/>
              <a:t>Sprint Planning</a:t>
            </a:r>
          </a:p>
        </p:txBody>
      </p:sp>
      <p:sp>
        <p:nvSpPr>
          <p:cNvPr id="5" name="Content Placeholder 2">
            <a:extLst>
              <a:ext uri="{FF2B5EF4-FFF2-40B4-BE49-F238E27FC236}">
                <a16:creationId xmlns:a16="http://schemas.microsoft.com/office/drawing/2014/main" id="{ED26ADF0-10F7-BBBF-618B-E3E8262F368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dirty="0"/>
              <a:t>Acceptance criteria are ambigious.</a:t>
            </a:r>
          </a:p>
          <a:p>
            <a:pPr lvl="1"/>
            <a:r>
              <a:rPr lang="en-GB" dirty="0"/>
              <a:t>Arrange INVEST training for scrum team. This will help PO write better acceptance criteria and allow the team to assess them objectively.</a:t>
            </a:r>
          </a:p>
          <a:p>
            <a:pPr lvl="1"/>
            <a:r>
              <a:rPr lang="en-GB" dirty="0"/>
              <a:t>For now, most of these stories should go back to refinement as they’re not ready for sprint.</a:t>
            </a:r>
          </a:p>
          <a:p>
            <a:r>
              <a:rPr lang="en-GB" dirty="0"/>
              <a:t>Create subtasks (possibly using a predefined template) to hash out specifics of work for each story</a:t>
            </a:r>
          </a:p>
          <a:p>
            <a:pPr lvl="1"/>
            <a:r>
              <a:rPr lang="en-GB" dirty="0"/>
              <a:t>This acts as a checklist of sorts, to make sure </a:t>
            </a:r>
            <a:r>
              <a:rPr lang="en-GB" dirty="0" err="1"/>
              <a:t>teammembers</a:t>
            </a:r>
            <a:r>
              <a:rPr lang="en-GB" dirty="0"/>
              <a:t> can start on tasks quickly as well as a way to make sure specific tasks aren’t visible or forgotten.</a:t>
            </a:r>
          </a:p>
          <a:p>
            <a:pPr lvl="1"/>
            <a:r>
              <a:rPr lang="en-GB" dirty="0"/>
              <a:t>Include creation of story specific test plan.</a:t>
            </a:r>
          </a:p>
          <a:p>
            <a:pPr marL="457200" lvl="1" indent="0">
              <a:buNone/>
            </a:pPr>
            <a:endParaRPr lang="en-GB" dirty="0"/>
          </a:p>
          <a:p>
            <a:endParaRPr lang="en-GB" dirty="0"/>
          </a:p>
        </p:txBody>
      </p:sp>
    </p:spTree>
    <p:extLst>
      <p:ext uri="{BB962C8B-B14F-4D97-AF65-F5344CB8AC3E}">
        <p14:creationId xmlns:p14="http://schemas.microsoft.com/office/powerpoint/2010/main" val="288091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00A7-5FC2-FF31-7FB0-CA08CF3C2FCD}"/>
              </a:ext>
            </a:extLst>
          </p:cNvPr>
          <p:cNvSpPr>
            <a:spLocks noGrp="1"/>
          </p:cNvSpPr>
          <p:nvPr>
            <p:ph type="title"/>
          </p:nvPr>
        </p:nvSpPr>
        <p:spPr/>
        <p:txBody>
          <a:bodyPr/>
          <a:lstStyle/>
          <a:p>
            <a:r>
              <a:rPr lang="en-NL" dirty="0"/>
              <a:t>Sprint Planning</a:t>
            </a:r>
          </a:p>
        </p:txBody>
      </p:sp>
      <p:sp>
        <p:nvSpPr>
          <p:cNvPr id="3" name="Content Placeholder 2">
            <a:extLst>
              <a:ext uri="{FF2B5EF4-FFF2-40B4-BE49-F238E27FC236}">
                <a16:creationId xmlns:a16="http://schemas.microsoft.com/office/drawing/2014/main" id="{5B7D8B3F-C226-9F7B-D095-5284CE774467}"/>
              </a:ext>
            </a:extLst>
          </p:cNvPr>
          <p:cNvSpPr>
            <a:spLocks noGrp="1"/>
          </p:cNvSpPr>
          <p:nvPr>
            <p:ph idx="1"/>
          </p:nvPr>
        </p:nvSpPr>
        <p:spPr/>
        <p:txBody>
          <a:bodyPr>
            <a:normAutofit/>
          </a:bodyPr>
          <a:lstStyle/>
          <a:p>
            <a:r>
              <a:rPr lang="en-NL" dirty="0"/>
              <a:t>Set up a session to create/update the Definition of Ready. </a:t>
            </a:r>
          </a:p>
          <a:p>
            <a:pPr lvl="1"/>
            <a:r>
              <a:rPr lang="en-NL" dirty="0"/>
              <a:t>Prevents stories ending up in the sprint that are not ready.</a:t>
            </a:r>
          </a:p>
          <a:p>
            <a:r>
              <a:rPr lang="en-NL" dirty="0"/>
              <a:t>Example DoR:</a:t>
            </a:r>
          </a:p>
          <a:p>
            <a:pPr lvl="1">
              <a:buFont typeface="+mj-lt"/>
              <a:buAutoNum type="arabicPeriod"/>
            </a:pPr>
            <a:r>
              <a:rPr lang="en-GB" b="0" i="0" dirty="0">
                <a:solidFill>
                  <a:srgbClr val="444444"/>
                </a:solidFill>
                <a:effectLst/>
                <a:highlight>
                  <a:srgbClr val="FFFFFF"/>
                </a:highlight>
                <a:latin typeface="unset"/>
              </a:rPr>
              <a:t> The story should be written exactly in the ‘user story’ format.</a:t>
            </a:r>
          </a:p>
          <a:p>
            <a:pPr lvl="1">
              <a:buFont typeface="+mj-lt"/>
              <a:buAutoNum type="arabicPeriod"/>
            </a:pPr>
            <a:r>
              <a:rPr lang="en-GB" b="0" i="0" dirty="0">
                <a:solidFill>
                  <a:srgbClr val="444444"/>
                </a:solidFill>
                <a:effectLst/>
                <a:highlight>
                  <a:srgbClr val="FFFFFF"/>
                </a:highlight>
                <a:latin typeface="unset"/>
              </a:rPr>
              <a:t> Acceptance criteria must meet INVEST criteria</a:t>
            </a:r>
          </a:p>
          <a:p>
            <a:pPr lvl="1">
              <a:buFont typeface="+mj-lt"/>
              <a:buAutoNum type="arabicPeriod"/>
            </a:pPr>
            <a:r>
              <a:rPr lang="en-GB" dirty="0">
                <a:solidFill>
                  <a:srgbClr val="444444"/>
                </a:solidFill>
                <a:highlight>
                  <a:srgbClr val="FFFFFF"/>
                </a:highlight>
                <a:latin typeface="unset"/>
              </a:rPr>
              <a:t> The </a:t>
            </a:r>
            <a:r>
              <a:rPr lang="en-GB" b="0" i="0" dirty="0">
                <a:solidFill>
                  <a:srgbClr val="444444"/>
                </a:solidFill>
                <a:effectLst/>
                <a:highlight>
                  <a:srgbClr val="FFFFFF"/>
                </a:highlight>
                <a:latin typeface="unset"/>
              </a:rPr>
              <a:t>Team needs to estimate the story.</a:t>
            </a:r>
          </a:p>
          <a:p>
            <a:pPr lvl="1">
              <a:buFont typeface="+mj-lt"/>
              <a:buAutoNum type="arabicPeriod"/>
            </a:pPr>
            <a:r>
              <a:rPr lang="en-GB" dirty="0">
                <a:solidFill>
                  <a:srgbClr val="444444"/>
                </a:solidFill>
                <a:highlight>
                  <a:srgbClr val="FFFFFF"/>
                </a:highlight>
                <a:latin typeface="unset"/>
              </a:rPr>
              <a:t> Non-functional requirements have been made explicit.</a:t>
            </a:r>
            <a:endParaRPr lang="en-GB" b="0" i="0" dirty="0">
              <a:solidFill>
                <a:srgbClr val="444444"/>
              </a:solidFill>
              <a:effectLst/>
              <a:highlight>
                <a:srgbClr val="FFFFFF"/>
              </a:highlight>
              <a:latin typeface="unset"/>
            </a:endParaRPr>
          </a:p>
          <a:p>
            <a:pPr lvl="1">
              <a:buFont typeface="+mj-lt"/>
              <a:buAutoNum type="arabicPeriod"/>
            </a:pPr>
            <a:r>
              <a:rPr lang="en-GB" b="0" i="0" dirty="0">
                <a:solidFill>
                  <a:srgbClr val="444444"/>
                </a:solidFill>
                <a:effectLst/>
                <a:highlight>
                  <a:srgbClr val="FFFFFF"/>
                </a:highlight>
                <a:latin typeface="unset"/>
              </a:rPr>
              <a:t> The team should understand how to provide a demo of the feature.</a:t>
            </a:r>
            <a:endParaRPr lang="en-NL" dirty="0"/>
          </a:p>
          <a:p>
            <a:endParaRPr lang="en-NL" dirty="0"/>
          </a:p>
          <a:p>
            <a:endParaRPr lang="en-NL" dirty="0"/>
          </a:p>
        </p:txBody>
      </p:sp>
    </p:spTree>
    <p:extLst>
      <p:ext uri="{BB962C8B-B14F-4D97-AF65-F5344CB8AC3E}">
        <p14:creationId xmlns:p14="http://schemas.microsoft.com/office/powerpoint/2010/main" val="50998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00A7-5FC2-FF31-7FB0-CA08CF3C2FCD}"/>
              </a:ext>
            </a:extLst>
          </p:cNvPr>
          <p:cNvSpPr>
            <a:spLocks noGrp="1"/>
          </p:cNvSpPr>
          <p:nvPr>
            <p:ph type="title"/>
          </p:nvPr>
        </p:nvSpPr>
        <p:spPr/>
        <p:txBody>
          <a:bodyPr/>
          <a:lstStyle/>
          <a:p>
            <a:r>
              <a:rPr lang="en-NL" dirty="0"/>
              <a:t>Sprint Planning</a:t>
            </a:r>
          </a:p>
        </p:txBody>
      </p:sp>
      <p:sp>
        <p:nvSpPr>
          <p:cNvPr id="3" name="Content Placeholder 2">
            <a:extLst>
              <a:ext uri="{FF2B5EF4-FFF2-40B4-BE49-F238E27FC236}">
                <a16:creationId xmlns:a16="http://schemas.microsoft.com/office/drawing/2014/main" id="{5B7D8B3F-C226-9F7B-D095-5284CE774467}"/>
              </a:ext>
            </a:extLst>
          </p:cNvPr>
          <p:cNvSpPr>
            <a:spLocks noGrp="1"/>
          </p:cNvSpPr>
          <p:nvPr>
            <p:ph idx="1"/>
          </p:nvPr>
        </p:nvSpPr>
        <p:spPr/>
        <p:txBody>
          <a:bodyPr>
            <a:normAutofit/>
          </a:bodyPr>
          <a:lstStyle/>
          <a:p>
            <a:r>
              <a:rPr lang="en-NL" dirty="0"/>
              <a:t>Set up a session to create/update the Definition of Done. </a:t>
            </a:r>
          </a:p>
          <a:p>
            <a:pPr lvl="1"/>
            <a:r>
              <a:rPr lang="en-NL" dirty="0"/>
              <a:t>Prevents stories ending up in the sprint that are not ready.</a:t>
            </a:r>
          </a:p>
          <a:p>
            <a:r>
              <a:rPr lang="en-NL" dirty="0"/>
              <a:t>Example DoD:</a:t>
            </a:r>
          </a:p>
          <a:p>
            <a:pPr lvl="1">
              <a:buFont typeface="+mj-lt"/>
              <a:buAutoNum type="arabicPeriod"/>
            </a:pPr>
            <a:r>
              <a:rPr lang="en-GB" b="0" i="0" dirty="0">
                <a:solidFill>
                  <a:srgbClr val="444444"/>
                </a:solidFill>
                <a:effectLst/>
                <a:highlight>
                  <a:srgbClr val="FFFFFF"/>
                </a:highlight>
                <a:latin typeface="unset"/>
              </a:rPr>
              <a:t> All tests pass (unit, component, contract, integration/e2e)</a:t>
            </a:r>
          </a:p>
          <a:p>
            <a:pPr lvl="1">
              <a:buFont typeface="+mj-lt"/>
              <a:buAutoNum type="arabicPeriod"/>
            </a:pPr>
            <a:r>
              <a:rPr lang="en-GB" dirty="0">
                <a:solidFill>
                  <a:srgbClr val="444444"/>
                </a:solidFill>
                <a:highlight>
                  <a:srgbClr val="FFFFFF"/>
                </a:highlight>
                <a:latin typeface="unset"/>
              </a:rPr>
              <a:t> Manual tests are documented and have passed</a:t>
            </a:r>
            <a:endParaRPr lang="en-GB" b="0" i="0" dirty="0">
              <a:solidFill>
                <a:srgbClr val="444444"/>
              </a:solidFill>
              <a:effectLst/>
              <a:highlight>
                <a:srgbClr val="FFFFFF"/>
              </a:highlight>
              <a:latin typeface="unset"/>
            </a:endParaRPr>
          </a:p>
          <a:p>
            <a:pPr lvl="1">
              <a:buFont typeface="+mj-lt"/>
              <a:buAutoNum type="arabicPeriod"/>
            </a:pPr>
            <a:r>
              <a:rPr lang="en-GB" b="0" i="0" dirty="0">
                <a:solidFill>
                  <a:srgbClr val="444444"/>
                </a:solidFill>
                <a:effectLst/>
                <a:highlight>
                  <a:srgbClr val="FFFFFF"/>
                </a:highlight>
                <a:latin typeface="unset"/>
              </a:rPr>
              <a:t> All code has been peer reviewed</a:t>
            </a:r>
          </a:p>
          <a:p>
            <a:pPr lvl="1">
              <a:buFont typeface="+mj-lt"/>
              <a:buAutoNum type="arabicPeriod"/>
            </a:pPr>
            <a:r>
              <a:rPr lang="en-GB" b="0" i="0" dirty="0">
                <a:solidFill>
                  <a:srgbClr val="444444"/>
                </a:solidFill>
                <a:effectLst/>
                <a:highlight>
                  <a:srgbClr val="FFFFFF"/>
                </a:highlight>
                <a:latin typeface="unset"/>
              </a:rPr>
              <a:t> Acceptance Criteria have been met</a:t>
            </a:r>
          </a:p>
          <a:p>
            <a:pPr lvl="1">
              <a:buFont typeface="+mj-lt"/>
              <a:buAutoNum type="arabicPeriod"/>
            </a:pPr>
            <a:r>
              <a:rPr lang="en-GB" dirty="0">
                <a:solidFill>
                  <a:srgbClr val="444444"/>
                </a:solidFill>
                <a:highlight>
                  <a:srgbClr val="FFFFFF"/>
                </a:highlight>
                <a:latin typeface="unset"/>
              </a:rPr>
              <a:t> Non-functional requirements met</a:t>
            </a:r>
            <a:r>
              <a:rPr lang="en-GB" b="0" i="0" dirty="0">
                <a:solidFill>
                  <a:srgbClr val="444444"/>
                </a:solidFill>
                <a:effectLst/>
                <a:highlight>
                  <a:srgbClr val="FFFFFF"/>
                </a:highlight>
                <a:latin typeface="unset"/>
              </a:rPr>
              <a:t>.</a:t>
            </a:r>
          </a:p>
          <a:p>
            <a:pPr lvl="1">
              <a:buFont typeface="+mj-lt"/>
              <a:buAutoNum type="arabicPeriod"/>
            </a:pPr>
            <a:r>
              <a:rPr lang="en-GB" b="0" i="0" dirty="0">
                <a:solidFill>
                  <a:srgbClr val="444444"/>
                </a:solidFill>
                <a:effectLst/>
                <a:highlight>
                  <a:srgbClr val="FFFFFF"/>
                </a:highlight>
                <a:latin typeface="unset"/>
              </a:rPr>
              <a:t> </a:t>
            </a:r>
            <a:r>
              <a:rPr lang="en-US" b="0" i="0" dirty="0">
                <a:solidFill>
                  <a:srgbClr val="444444"/>
                </a:solidFill>
                <a:effectLst/>
                <a:highlight>
                  <a:srgbClr val="FFFFFF"/>
                </a:highlight>
                <a:latin typeface="unset"/>
              </a:rPr>
              <a:t>Product Owner Accepts th</a:t>
            </a:r>
            <a:r>
              <a:rPr lang="en-US" dirty="0">
                <a:solidFill>
                  <a:srgbClr val="444444"/>
                </a:solidFill>
                <a:highlight>
                  <a:srgbClr val="FFFFFF"/>
                </a:highlight>
                <a:latin typeface="unset"/>
              </a:rPr>
              <a:t>e user story</a:t>
            </a:r>
            <a:endParaRPr lang="en-NL" dirty="0"/>
          </a:p>
          <a:p>
            <a:endParaRPr lang="en-NL" dirty="0"/>
          </a:p>
          <a:p>
            <a:endParaRPr lang="en-NL" dirty="0"/>
          </a:p>
        </p:txBody>
      </p:sp>
    </p:spTree>
    <p:extLst>
      <p:ext uri="{BB962C8B-B14F-4D97-AF65-F5344CB8AC3E}">
        <p14:creationId xmlns:p14="http://schemas.microsoft.com/office/powerpoint/2010/main" val="330039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FBE6-BD0E-78B8-EBF2-6B8C294B682F}"/>
              </a:ext>
            </a:extLst>
          </p:cNvPr>
          <p:cNvSpPr>
            <a:spLocks noGrp="1"/>
          </p:cNvSpPr>
          <p:nvPr>
            <p:ph type="title"/>
          </p:nvPr>
        </p:nvSpPr>
        <p:spPr/>
        <p:txBody>
          <a:bodyPr/>
          <a:lstStyle/>
          <a:p>
            <a:r>
              <a:rPr lang="en-NL" dirty="0"/>
              <a:t>Stories</a:t>
            </a:r>
          </a:p>
        </p:txBody>
      </p:sp>
      <p:graphicFrame>
        <p:nvGraphicFramePr>
          <p:cNvPr id="4" name="Content Placeholder 3">
            <a:extLst>
              <a:ext uri="{FF2B5EF4-FFF2-40B4-BE49-F238E27FC236}">
                <a16:creationId xmlns:a16="http://schemas.microsoft.com/office/drawing/2014/main" id="{983FB875-B9D0-AAA5-85F4-4A6CD6D71DA2}"/>
              </a:ext>
            </a:extLst>
          </p:cNvPr>
          <p:cNvGraphicFramePr>
            <a:graphicFrameLocks/>
          </p:cNvGraphicFramePr>
          <p:nvPr>
            <p:extLst>
              <p:ext uri="{D42A27DB-BD31-4B8C-83A1-F6EECF244321}">
                <p14:modId xmlns:p14="http://schemas.microsoft.com/office/powerpoint/2010/main" val="678543859"/>
              </p:ext>
            </p:extLst>
          </p:nvPr>
        </p:nvGraphicFramePr>
        <p:xfrm>
          <a:off x="523373" y="1356393"/>
          <a:ext cx="11145254" cy="4942840"/>
        </p:xfrm>
        <a:graphic>
          <a:graphicData uri="http://schemas.openxmlformats.org/drawingml/2006/table">
            <a:tbl>
              <a:tblPr firstRow="1" bandRow="1">
                <a:tableStyleId>{5C22544A-7EE6-4342-B048-85BDC9FD1C3A}</a:tableStyleId>
              </a:tblPr>
              <a:tblGrid>
                <a:gridCol w="5203659">
                  <a:extLst>
                    <a:ext uri="{9D8B030D-6E8A-4147-A177-3AD203B41FA5}">
                      <a16:colId xmlns:a16="http://schemas.microsoft.com/office/drawing/2014/main" val="4076699777"/>
                    </a:ext>
                  </a:extLst>
                </a:gridCol>
                <a:gridCol w="5941595">
                  <a:extLst>
                    <a:ext uri="{9D8B030D-6E8A-4147-A177-3AD203B41FA5}">
                      <a16:colId xmlns:a16="http://schemas.microsoft.com/office/drawing/2014/main" val="3483184270"/>
                    </a:ext>
                  </a:extLst>
                </a:gridCol>
              </a:tblGrid>
              <a:tr h="370840">
                <a:tc>
                  <a:txBody>
                    <a:bodyPr/>
                    <a:lstStyle/>
                    <a:p>
                      <a:r>
                        <a:rPr lang="en-NL" dirty="0"/>
                        <a:t>Story 3</a:t>
                      </a:r>
                    </a:p>
                  </a:txBody>
                  <a:tcPr/>
                </a:tc>
                <a:tc>
                  <a:txBody>
                    <a:bodyPr/>
                    <a:lstStyle/>
                    <a:p>
                      <a:r>
                        <a:rPr lang="en-NL" dirty="0"/>
                        <a:t>Story 4</a:t>
                      </a:r>
                    </a:p>
                  </a:txBody>
                  <a:tcPr/>
                </a:tc>
                <a:extLst>
                  <a:ext uri="{0D108BD9-81ED-4DB2-BD59-A6C34878D82A}">
                    <a16:rowId xmlns:a16="http://schemas.microsoft.com/office/drawing/2014/main" val="2027035488"/>
                  </a:ext>
                </a:extLst>
              </a:tr>
              <a:tr h="370840">
                <a:tc>
                  <a:txBody>
                    <a:bodyPr/>
                    <a:lstStyle/>
                    <a:p>
                      <a:r>
                        <a:rPr lang="en-GB" sz="1800" b="1" kern="1200" dirty="0">
                          <a:solidFill>
                            <a:schemeClr val="dk1"/>
                          </a:solidFill>
                          <a:effectLst/>
                          <a:latin typeface="+mn-lt"/>
                          <a:ea typeface="+mn-ea"/>
                          <a:cs typeface="+mn-cs"/>
                        </a:rPr>
                        <a:t>As a </a:t>
                      </a:r>
                      <a:r>
                        <a:rPr lang="en-GB" sz="1800" kern="1200" dirty="0">
                          <a:solidFill>
                            <a:schemeClr val="dk1"/>
                          </a:solidFill>
                          <a:effectLst/>
                          <a:latin typeface="+mn-lt"/>
                          <a:ea typeface="+mn-ea"/>
                          <a:cs typeface="+mn-cs"/>
                        </a:rPr>
                        <a:t>User</a:t>
                      </a:r>
                      <a:br>
                        <a:rPr lang="en-GB" sz="1800" kern="1200" dirty="0">
                          <a:solidFill>
                            <a:schemeClr val="dk1"/>
                          </a:solidFill>
                          <a:effectLst/>
                          <a:latin typeface="+mn-lt"/>
                          <a:ea typeface="+mn-ea"/>
                          <a:cs typeface="+mn-cs"/>
                        </a:rPr>
                      </a:br>
                      <a:r>
                        <a:rPr lang="en-GB" sz="1800" b="1" kern="1200" dirty="0">
                          <a:solidFill>
                            <a:schemeClr val="dk1"/>
                          </a:solidFill>
                          <a:effectLst/>
                          <a:latin typeface="+mn-lt"/>
                          <a:ea typeface="+mn-ea"/>
                          <a:cs typeface="+mn-cs"/>
                        </a:rPr>
                        <a:t>I want</a:t>
                      </a:r>
                      <a:r>
                        <a:rPr lang="en-GB" sz="1800" kern="1200" dirty="0">
                          <a:solidFill>
                            <a:schemeClr val="dk1"/>
                          </a:solidFill>
                          <a:effectLst/>
                          <a:latin typeface="+mn-lt"/>
                          <a:ea typeface="+mn-ea"/>
                          <a:cs typeface="+mn-cs"/>
                        </a:rPr>
                        <a:t> to create a new appointment </a:t>
                      </a:r>
                      <a:endParaRPr lang="en-GB" dirty="0"/>
                    </a:p>
                    <a:p>
                      <a:r>
                        <a:rPr lang="en-GB" sz="1800" b="1" kern="1200" dirty="0">
                          <a:solidFill>
                            <a:schemeClr val="dk1"/>
                          </a:solidFill>
                          <a:effectLst/>
                          <a:latin typeface="+mn-lt"/>
                          <a:ea typeface="+mn-ea"/>
                          <a:cs typeface="+mn-cs"/>
                        </a:rPr>
                        <a:t>Acceptance criteria: </a:t>
                      </a:r>
                      <a:endParaRPr lang="en-GB" b="1" dirty="0"/>
                    </a:p>
                    <a:p>
                      <a:pPr marL="285750" indent="-285750">
                        <a:buFont typeface="Arial" panose="020B0604020202020204" pitchFamily="34" charset="0"/>
                        <a:buChar char="•"/>
                      </a:pPr>
                      <a:r>
                        <a:rPr lang="en-GB" sz="1800" kern="1200" dirty="0">
                          <a:solidFill>
                            <a:schemeClr val="dk1"/>
                          </a:solidFill>
                          <a:effectLst/>
                          <a:latin typeface="+mn-lt"/>
                          <a:ea typeface="+mn-ea"/>
                          <a:cs typeface="+mn-cs"/>
                        </a:rPr>
                        <a:t>Start and End time must be filled in </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User can select Employee </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User can't select Space and Equipment </a:t>
                      </a:r>
                    </a:p>
                    <a:p>
                      <a:pPr marL="0" indent="0">
                        <a:buFont typeface="Arial" panose="020B0604020202020204" pitchFamily="34" charset="0"/>
                        <a:buNone/>
                      </a:pPr>
                      <a:endParaRPr lang="en-NL" dirty="0"/>
                    </a:p>
                  </a:txBody>
                  <a:tcPr/>
                </a:tc>
                <a:tc>
                  <a:txBody>
                    <a:bodyPr/>
                    <a:lstStyle/>
                    <a:p>
                      <a:r>
                        <a:rPr lang="en-GB" sz="1800" b="1" kern="1200" dirty="0">
                          <a:solidFill>
                            <a:schemeClr val="dk1"/>
                          </a:solidFill>
                          <a:effectLst/>
                          <a:latin typeface="+mn-lt"/>
                          <a:ea typeface="+mn-ea"/>
                          <a:cs typeface="+mn-cs"/>
                        </a:rPr>
                        <a:t>As a </a:t>
                      </a:r>
                      <a:r>
                        <a:rPr lang="en-GB" sz="1800" kern="1200" dirty="0">
                          <a:solidFill>
                            <a:schemeClr val="dk1"/>
                          </a:solidFill>
                          <a:effectLst/>
                          <a:latin typeface="+mn-lt"/>
                          <a:ea typeface="+mn-ea"/>
                          <a:cs typeface="+mn-cs"/>
                        </a:rPr>
                        <a:t>Service Company</a:t>
                      </a:r>
                      <a:br>
                        <a:rPr lang="en-GB" sz="1800" kern="1200" dirty="0">
                          <a:solidFill>
                            <a:schemeClr val="dk1"/>
                          </a:solidFill>
                          <a:effectLst/>
                          <a:latin typeface="+mn-lt"/>
                          <a:ea typeface="+mn-ea"/>
                          <a:cs typeface="+mn-cs"/>
                        </a:rPr>
                      </a:br>
                      <a:r>
                        <a:rPr lang="en-GB" sz="1800" b="1" kern="1200" dirty="0">
                          <a:solidFill>
                            <a:schemeClr val="dk1"/>
                          </a:solidFill>
                          <a:effectLst/>
                          <a:latin typeface="+mn-lt"/>
                          <a:ea typeface="+mn-ea"/>
                          <a:cs typeface="+mn-cs"/>
                        </a:rPr>
                        <a:t>I want</a:t>
                      </a:r>
                      <a:r>
                        <a:rPr lang="en-GB" sz="1800" kern="1200" dirty="0">
                          <a:solidFill>
                            <a:schemeClr val="dk1"/>
                          </a:solidFill>
                          <a:effectLst/>
                          <a:latin typeface="+mn-lt"/>
                          <a:ea typeface="+mn-ea"/>
                          <a:cs typeface="+mn-cs"/>
                        </a:rPr>
                        <a:t> to cancel my appointment </a:t>
                      </a:r>
                      <a:endParaRPr lang="en-GB" dirty="0"/>
                    </a:p>
                    <a:p>
                      <a:r>
                        <a:rPr lang="en-GB" sz="1800" b="1" kern="1200" dirty="0">
                          <a:solidFill>
                            <a:schemeClr val="dk1"/>
                          </a:solidFill>
                          <a:effectLst/>
                          <a:latin typeface="+mn-lt"/>
                          <a:ea typeface="+mn-ea"/>
                          <a:cs typeface="+mn-cs"/>
                        </a:rPr>
                        <a:t>Acceptance criteria</a:t>
                      </a:r>
                      <a:r>
                        <a:rPr lang="en-GB" sz="1800" kern="1200" dirty="0">
                          <a:solidFill>
                            <a:schemeClr val="dk1"/>
                          </a:solidFill>
                          <a:effectLst/>
                          <a:latin typeface="+mn-lt"/>
                          <a:ea typeface="+mn-ea"/>
                          <a:cs typeface="+mn-cs"/>
                        </a:rPr>
                        <a:t>:</a:t>
                      </a:r>
                      <a:br>
                        <a:rPr lang="en-GB" sz="1800" kern="1200" dirty="0">
                          <a:solidFill>
                            <a:schemeClr val="dk1"/>
                          </a:solidFill>
                          <a:effectLst/>
                          <a:latin typeface="+mn-lt"/>
                          <a:ea typeface="+mn-ea"/>
                          <a:cs typeface="+mn-cs"/>
                        </a:rPr>
                      </a:br>
                      <a:r>
                        <a:rPr lang="en-GB" sz="1800" kern="1200" dirty="0">
                          <a:solidFill>
                            <a:schemeClr val="dk1"/>
                          </a:solidFill>
                          <a:effectLst/>
                          <a:latin typeface="+mn-lt"/>
                          <a:ea typeface="+mn-ea"/>
                          <a:cs typeface="+mn-cs"/>
                        </a:rPr>
                        <a:t>• Employee must be notified by SMS or email </a:t>
                      </a:r>
                      <a:endParaRPr lang="en-GB" dirty="0"/>
                    </a:p>
                    <a:p>
                      <a:pPr marL="0" indent="0">
                        <a:buFont typeface="Arial" panose="020B0604020202020204" pitchFamily="34" charset="0"/>
                        <a:buNone/>
                      </a:pPr>
                      <a:endParaRPr lang="en-NL" dirty="0"/>
                    </a:p>
                  </a:txBody>
                  <a:tcPr/>
                </a:tc>
                <a:extLst>
                  <a:ext uri="{0D108BD9-81ED-4DB2-BD59-A6C34878D82A}">
                    <a16:rowId xmlns:a16="http://schemas.microsoft.com/office/drawing/2014/main" val="995081625"/>
                  </a:ext>
                </a:extLst>
              </a:tr>
              <a:tr h="370840">
                <a:tc>
                  <a:txBody>
                    <a:bodyPr/>
                    <a:lstStyle/>
                    <a:p>
                      <a:pPr marL="0" indent="0">
                        <a:buFont typeface="Arial" panose="020B0604020202020204" pitchFamily="34" charset="0"/>
                        <a:buNone/>
                      </a:pPr>
                      <a:r>
                        <a:rPr lang="en-NL" dirty="0"/>
                        <a:t>Issues:</a:t>
                      </a:r>
                    </a:p>
                    <a:p>
                      <a:pPr marL="285750" indent="-285750">
                        <a:buFont typeface="Arial" panose="020B0604020202020204" pitchFamily="34" charset="0"/>
                        <a:buChar char="•"/>
                      </a:pPr>
                      <a:r>
                        <a:rPr lang="en-NL" dirty="0"/>
                        <a:t>The user persona can be made more specific, is it a service company? </a:t>
                      </a:r>
                    </a:p>
                    <a:p>
                      <a:pPr marL="285750" indent="-285750">
                        <a:buFont typeface="Arial" panose="020B0604020202020204" pitchFamily="34" charset="0"/>
                        <a:buChar char="•"/>
                      </a:pPr>
                      <a:r>
                        <a:rPr lang="en-NL" dirty="0"/>
                        <a:t>What format should be used for Start and End time? AM/PM or 24h?</a:t>
                      </a:r>
                    </a:p>
                    <a:p>
                      <a:pPr marL="285750" indent="-285750">
                        <a:buFont typeface="Arial" panose="020B0604020202020204" pitchFamily="34" charset="0"/>
                        <a:buChar char="•"/>
                      </a:pPr>
                      <a:r>
                        <a:rPr lang="en-NL" dirty="0"/>
                        <a:t>What validation should be applied to these time fields fields?</a:t>
                      </a:r>
                    </a:p>
                    <a:p>
                      <a:pPr marL="285750" indent="-285750">
                        <a:buFont typeface="Arial" panose="020B0604020202020204" pitchFamily="34" charset="0"/>
                        <a:buChar char="•"/>
                      </a:pPr>
                      <a:r>
                        <a:rPr lang="en-NL" dirty="0"/>
                        <a:t>Should a user not be able to select a date on which the appointment should take place?</a:t>
                      </a:r>
                    </a:p>
                  </a:txBody>
                  <a:tcPr/>
                </a:tc>
                <a:tc>
                  <a:txBody>
                    <a:bodyPr/>
                    <a:lstStyle/>
                    <a:p>
                      <a:pPr marL="0" indent="0">
                        <a:buFont typeface="Arial" panose="020B0604020202020204" pitchFamily="34" charset="0"/>
                        <a:buNone/>
                      </a:pPr>
                      <a:r>
                        <a:rPr lang="en-NL" dirty="0"/>
                        <a:t>Issues:</a:t>
                      </a:r>
                    </a:p>
                    <a:p>
                      <a:pPr marL="285750" indent="-285750">
                        <a:buFont typeface="Arial" panose="020B0604020202020204" pitchFamily="34" charset="0"/>
                        <a:buChar char="•"/>
                      </a:pPr>
                      <a:r>
                        <a:rPr lang="en-NL" dirty="0"/>
                        <a:t>Story doesn’t state what the service company should to do cancel</a:t>
                      </a:r>
                    </a:p>
                    <a:p>
                      <a:pPr marL="285750" indent="-285750">
                        <a:buFont typeface="Arial" panose="020B0604020202020204" pitchFamily="34" charset="0"/>
                        <a:buChar char="•"/>
                      </a:pPr>
                      <a:r>
                        <a:rPr lang="en-NL" dirty="0"/>
                        <a:t>SMS or e-mail is ambiguous. If it sends you an e-mail 50% of the time and an SMS the other 50% of the time. Would this be OK?</a:t>
                      </a:r>
                    </a:p>
                    <a:p>
                      <a:pPr marL="285750" indent="-285750">
                        <a:buFont typeface="Arial" panose="020B0604020202020204" pitchFamily="34" charset="0"/>
                        <a:buChar char="•"/>
                      </a:pPr>
                      <a:endParaRPr lang="en-NL" dirty="0"/>
                    </a:p>
                  </a:txBody>
                  <a:tcPr/>
                </a:tc>
                <a:extLst>
                  <a:ext uri="{0D108BD9-81ED-4DB2-BD59-A6C34878D82A}">
                    <a16:rowId xmlns:a16="http://schemas.microsoft.com/office/drawing/2014/main" val="894335478"/>
                  </a:ext>
                </a:extLst>
              </a:tr>
            </a:tbl>
          </a:graphicData>
        </a:graphic>
      </p:graphicFrame>
    </p:spTree>
    <p:extLst>
      <p:ext uri="{BB962C8B-B14F-4D97-AF65-F5344CB8AC3E}">
        <p14:creationId xmlns:p14="http://schemas.microsoft.com/office/powerpoint/2010/main" val="287394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FBE6-BD0E-78B8-EBF2-6B8C294B682F}"/>
              </a:ext>
            </a:extLst>
          </p:cNvPr>
          <p:cNvSpPr>
            <a:spLocks noGrp="1"/>
          </p:cNvSpPr>
          <p:nvPr>
            <p:ph type="title"/>
          </p:nvPr>
        </p:nvSpPr>
        <p:spPr/>
        <p:txBody>
          <a:bodyPr/>
          <a:lstStyle/>
          <a:p>
            <a:r>
              <a:rPr lang="en-NL" dirty="0"/>
              <a:t>Stories (Improved)</a:t>
            </a:r>
          </a:p>
        </p:txBody>
      </p:sp>
      <p:graphicFrame>
        <p:nvGraphicFramePr>
          <p:cNvPr id="4" name="Content Placeholder 3">
            <a:extLst>
              <a:ext uri="{FF2B5EF4-FFF2-40B4-BE49-F238E27FC236}">
                <a16:creationId xmlns:a16="http://schemas.microsoft.com/office/drawing/2014/main" id="{983FB875-B9D0-AAA5-85F4-4A6CD6D71DA2}"/>
              </a:ext>
            </a:extLst>
          </p:cNvPr>
          <p:cNvGraphicFramePr>
            <a:graphicFrameLocks/>
          </p:cNvGraphicFramePr>
          <p:nvPr>
            <p:extLst>
              <p:ext uri="{D42A27DB-BD31-4B8C-83A1-F6EECF244321}">
                <p14:modId xmlns:p14="http://schemas.microsoft.com/office/powerpoint/2010/main" val="1753129362"/>
              </p:ext>
            </p:extLst>
          </p:nvPr>
        </p:nvGraphicFramePr>
        <p:xfrm>
          <a:off x="523373" y="1356393"/>
          <a:ext cx="11145254" cy="4399280"/>
        </p:xfrm>
        <a:graphic>
          <a:graphicData uri="http://schemas.openxmlformats.org/drawingml/2006/table">
            <a:tbl>
              <a:tblPr firstRow="1" bandRow="1">
                <a:tableStyleId>{5C22544A-7EE6-4342-B048-85BDC9FD1C3A}</a:tableStyleId>
              </a:tblPr>
              <a:tblGrid>
                <a:gridCol w="5203659">
                  <a:extLst>
                    <a:ext uri="{9D8B030D-6E8A-4147-A177-3AD203B41FA5}">
                      <a16:colId xmlns:a16="http://schemas.microsoft.com/office/drawing/2014/main" val="4076699777"/>
                    </a:ext>
                  </a:extLst>
                </a:gridCol>
                <a:gridCol w="5941595">
                  <a:extLst>
                    <a:ext uri="{9D8B030D-6E8A-4147-A177-3AD203B41FA5}">
                      <a16:colId xmlns:a16="http://schemas.microsoft.com/office/drawing/2014/main" val="3483184270"/>
                    </a:ext>
                  </a:extLst>
                </a:gridCol>
              </a:tblGrid>
              <a:tr h="370840">
                <a:tc>
                  <a:txBody>
                    <a:bodyPr/>
                    <a:lstStyle/>
                    <a:p>
                      <a:r>
                        <a:rPr lang="en-NL" dirty="0"/>
                        <a:t>Story 3</a:t>
                      </a:r>
                    </a:p>
                  </a:txBody>
                  <a:tcPr/>
                </a:tc>
                <a:tc>
                  <a:txBody>
                    <a:bodyPr/>
                    <a:lstStyle/>
                    <a:p>
                      <a:r>
                        <a:rPr lang="en-NL" dirty="0"/>
                        <a:t>Story 4</a:t>
                      </a:r>
                    </a:p>
                  </a:txBody>
                  <a:tcPr/>
                </a:tc>
                <a:extLst>
                  <a:ext uri="{0D108BD9-81ED-4DB2-BD59-A6C34878D82A}">
                    <a16:rowId xmlns:a16="http://schemas.microsoft.com/office/drawing/2014/main" val="2027035488"/>
                  </a:ext>
                </a:extLst>
              </a:tr>
              <a:tr h="370840">
                <a:tc>
                  <a:txBody>
                    <a:bodyPr/>
                    <a:lstStyle/>
                    <a:p>
                      <a:r>
                        <a:rPr lang="en-GB" sz="1800" b="1" kern="1200" dirty="0">
                          <a:solidFill>
                            <a:schemeClr val="dk1"/>
                          </a:solidFill>
                          <a:effectLst/>
                          <a:latin typeface="+mn-lt"/>
                          <a:ea typeface="+mn-ea"/>
                          <a:cs typeface="+mn-cs"/>
                        </a:rPr>
                        <a:t>As a </a:t>
                      </a:r>
                      <a:r>
                        <a:rPr lang="en-GB" sz="1800" b="0" kern="1200" dirty="0">
                          <a:solidFill>
                            <a:schemeClr val="dk1"/>
                          </a:solidFill>
                          <a:effectLst/>
                          <a:latin typeface="+mn-lt"/>
                          <a:ea typeface="+mn-ea"/>
                          <a:cs typeface="+mn-cs"/>
                        </a:rPr>
                        <a:t>Service Company Employee</a:t>
                      </a:r>
                      <a:br>
                        <a:rPr lang="en-GB" sz="1800" kern="1200" dirty="0">
                          <a:solidFill>
                            <a:schemeClr val="dk1"/>
                          </a:solidFill>
                          <a:effectLst/>
                          <a:latin typeface="+mn-lt"/>
                          <a:ea typeface="+mn-ea"/>
                          <a:cs typeface="+mn-cs"/>
                        </a:rPr>
                      </a:br>
                      <a:r>
                        <a:rPr lang="en-GB" sz="1800" b="1" kern="1200" dirty="0">
                          <a:solidFill>
                            <a:schemeClr val="dk1"/>
                          </a:solidFill>
                          <a:effectLst/>
                          <a:latin typeface="+mn-lt"/>
                          <a:ea typeface="+mn-ea"/>
                          <a:cs typeface="+mn-cs"/>
                        </a:rPr>
                        <a:t>I want</a:t>
                      </a:r>
                      <a:r>
                        <a:rPr lang="en-GB" sz="1800" kern="1200" dirty="0">
                          <a:solidFill>
                            <a:schemeClr val="dk1"/>
                          </a:solidFill>
                          <a:effectLst/>
                          <a:latin typeface="+mn-lt"/>
                          <a:ea typeface="+mn-ea"/>
                          <a:cs typeface="+mn-cs"/>
                        </a:rPr>
                        <a:t> to create a new appointment </a:t>
                      </a:r>
                      <a:endParaRPr lang="en-GB" dirty="0"/>
                    </a:p>
                    <a:p>
                      <a:r>
                        <a:rPr lang="en-GB" sz="1800" b="1" kern="1200" dirty="0">
                          <a:solidFill>
                            <a:schemeClr val="dk1"/>
                          </a:solidFill>
                          <a:effectLst/>
                          <a:latin typeface="+mn-lt"/>
                          <a:ea typeface="+mn-ea"/>
                          <a:cs typeface="+mn-cs"/>
                        </a:rPr>
                        <a:t>Acceptance criteria: </a:t>
                      </a:r>
                      <a:endParaRPr lang="en-GB" b="1" dirty="0"/>
                    </a:p>
                    <a:p>
                      <a:pPr marL="285750" indent="-285750">
                        <a:buFont typeface="Arial" panose="020B0604020202020204" pitchFamily="34" charset="0"/>
                        <a:buChar char="•"/>
                      </a:pPr>
                      <a:r>
                        <a:rPr lang="en-GB" sz="1800" kern="1200" dirty="0">
                          <a:solidFill>
                            <a:schemeClr val="dk1"/>
                          </a:solidFill>
                          <a:effectLst/>
                          <a:latin typeface="+mn-lt"/>
                          <a:ea typeface="+mn-ea"/>
                          <a:cs typeface="+mn-cs"/>
                        </a:rPr>
                        <a:t>User must be able to set a desired date.</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User must select a date in the future</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Error must be thrown if a date is selected in the past</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User must be able to select a start time in 24h format</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User must be able to select an end time In 24h format</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User can't select Space and Equipment </a:t>
                      </a:r>
                    </a:p>
                    <a:p>
                      <a:pPr marL="0" indent="0">
                        <a:buFont typeface="Arial" panose="020B0604020202020204" pitchFamily="34" charset="0"/>
                        <a:buNone/>
                      </a:pPr>
                      <a:endParaRPr lang="en-NL" dirty="0"/>
                    </a:p>
                  </a:txBody>
                  <a:tcPr/>
                </a:tc>
                <a:tc>
                  <a:txBody>
                    <a:bodyPr/>
                    <a:lstStyle/>
                    <a:p>
                      <a:r>
                        <a:rPr lang="en-GB" sz="1800" b="1" kern="1200" dirty="0">
                          <a:solidFill>
                            <a:schemeClr val="dk1"/>
                          </a:solidFill>
                          <a:effectLst/>
                          <a:latin typeface="+mn-lt"/>
                          <a:ea typeface="+mn-ea"/>
                          <a:cs typeface="+mn-cs"/>
                        </a:rPr>
                        <a:t>As a </a:t>
                      </a:r>
                      <a:r>
                        <a:rPr lang="en-GB" sz="1800" kern="1200" dirty="0">
                          <a:solidFill>
                            <a:schemeClr val="dk1"/>
                          </a:solidFill>
                          <a:effectLst/>
                          <a:latin typeface="+mn-lt"/>
                          <a:ea typeface="+mn-ea"/>
                          <a:cs typeface="+mn-cs"/>
                        </a:rPr>
                        <a:t>Service Company</a:t>
                      </a:r>
                      <a:br>
                        <a:rPr lang="en-GB" sz="1800" kern="1200" dirty="0">
                          <a:solidFill>
                            <a:schemeClr val="dk1"/>
                          </a:solidFill>
                          <a:effectLst/>
                          <a:latin typeface="+mn-lt"/>
                          <a:ea typeface="+mn-ea"/>
                          <a:cs typeface="+mn-cs"/>
                        </a:rPr>
                      </a:br>
                      <a:r>
                        <a:rPr lang="en-GB" sz="1800" b="1" kern="1200" dirty="0">
                          <a:solidFill>
                            <a:schemeClr val="dk1"/>
                          </a:solidFill>
                          <a:effectLst/>
                          <a:latin typeface="+mn-lt"/>
                          <a:ea typeface="+mn-ea"/>
                          <a:cs typeface="+mn-cs"/>
                        </a:rPr>
                        <a:t>I want</a:t>
                      </a:r>
                      <a:r>
                        <a:rPr lang="en-GB" sz="1800" kern="1200" dirty="0">
                          <a:solidFill>
                            <a:schemeClr val="dk1"/>
                          </a:solidFill>
                          <a:effectLst/>
                          <a:latin typeface="+mn-lt"/>
                          <a:ea typeface="+mn-ea"/>
                          <a:cs typeface="+mn-cs"/>
                        </a:rPr>
                        <a:t> to cancel my appointment </a:t>
                      </a:r>
                      <a:endParaRPr lang="en-GB" dirty="0"/>
                    </a:p>
                    <a:p>
                      <a:r>
                        <a:rPr lang="en-GB" sz="1800" b="1" kern="1200" dirty="0">
                          <a:solidFill>
                            <a:schemeClr val="dk1"/>
                          </a:solidFill>
                          <a:effectLst/>
                          <a:latin typeface="+mn-lt"/>
                          <a:ea typeface="+mn-ea"/>
                          <a:cs typeface="+mn-cs"/>
                        </a:rPr>
                        <a:t>Acceptance criteria</a:t>
                      </a:r>
                      <a:r>
                        <a:rPr lang="en-GB" sz="1800" kern="1200" dirty="0">
                          <a:solidFill>
                            <a:schemeClr val="dk1"/>
                          </a:solidFill>
                          <a:effectLst/>
                          <a:latin typeface="+mn-lt"/>
                          <a:ea typeface="+mn-ea"/>
                          <a:cs typeface="+mn-cs"/>
                        </a:rPr>
                        <a:t>:</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User must be able to cancel existing appointment</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Must only be able to cancel future appointments</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Customer must receive an e-mail and SMS message</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Employee must receive an e-mail and SMS message</a:t>
                      </a:r>
                    </a:p>
                    <a:p>
                      <a:pPr marL="285750" indent="-285750">
                        <a:buFont typeface="Arial" panose="020B0604020202020204" pitchFamily="34" charset="0"/>
                        <a:buChar char="•"/>
                      </a:pPr>
                      <a:r>
                        <a:rPr lang="en-GB" sz="1800" kern="1200" dirty="0">
                          <a:solidFill>
                            <a:schemeClr val="dk1"/>
                          </a:solidFill>
                          <a:effectLst/>
                          <a:latin typeface="+mn-lt"/>
                          <a:ea typeface="+mn-ea"/>
                          <a:cs typeface="+mn-cs"/>
                        </a:rPr>
                        <a:t>An error should be thrown when attempting to cancel an appointment in the past</a:t>
                      </a:r>
                      <a:endParaRPr lang="en-NL" dirty="0"/>
                    </a:p>
                  </a:txBody>
                  <a:tcPr/>
                </a:tc>
                <a:extLst>
                  <a:ext uri="{0D108BD9-81ED-4DB2-BD59-A6C34878D82A}">
                    <a16:rowId xmlns:a16="http://schemas.microsoft.com/office/drawing/2014/main" val="995081625"/>
                  </a:ext>
                </a:extLst>
              </a:tr>
              <a:tr h="370840">
                <a:tc>
                  <a:txBody>
                    <a:bodyPr/>
                    <a:lstStyle/>
                    <a:p>
                      <a:pPr marL="0" indent="0">
                        <a:buFont typeface="Arial" panose="020B0604020202020204" pitchFamily="34" charset="0"/>
                        <a:buNone/>
                      </a:pPr>
                      <a:endParaRPr lang="en-NL" dirty="0"/>
                    </a:p>
                  </a:txBody>
                  <a:tcPr/>
                </a:tc>
                <a:tc>
                  <a:txBody>
                    <a:bodyPr/>
                    <a:lstStyle/>
                    <a:p>
                      <a:pPr marL="0" indent="0">
                        <a:buFont typeface="Arial" panose="020B0604020202020204" pitchFamily="34" charset="0"/>
                        <a:buNone/>
                      </a:pPr>
                      <a:endParaRPr lang="en-NL" dirty="0"/>
                    </a:p>
                  </a:txBody>
                  <a:tcPr/>
                </a:tc>
                <a:extLst>
                  <a:ext uri="{0D108BD9-81ED-4DB2-BD59-A6C34878D82A}">
                    <a16:rowId xmlns:a16="http://schemas.microsoft.com/office/drawing/2014/main" val="894335478"/>
                  </a:ext>
                </a:extLst>
              </a:tr>
            </a:tbl>
          </a:graphicData>
        </a:graphic>
      </p:graphicFrame>
    </p:spTree>
    <p:extLst>
      <p:ext uri="{BB962C8B-B14F-4D97-AF65-F5344CB8AC3E}">
        <p14:creationId xmlns:p14="http://schemas.microsoft.com/office/powerpoint/2010/main" val="1991210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1005</TotalTime>
  <Words>1498</Words>
  <Application>Microsoft Macintosh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Aptos</vt:lpstr>
      <vt:lpstr>Aptos Display</vt:lpstr>
      <vt:lpstr>Arial</vt:lpstr>
      <vt:lpstr>unset</vt:lpstr>
      <vt:lpstr>Office Theme</vt:lpstr>
      <vt:lpstr>Assessment</vt:lpstr>
      <vt:lpstr>Context</vt:lpstr>
      <vt:lpstr>Assigment 1</vt:lpstr>
      <vt:lpstr>Overall Observations</vt:lpstr>
      <vt:lpstr>Sprint Planning</vt:lpstr>
      <vt:lpstr>Sprint Planning</vt:lpstr>
      <vt:lpstr>Sprint Planning</vt:lpstr>
      <vt:lpstr>Stories</vt:lpstr>
      <vt:lpstr>Stories (Improved)</vt:lpstr>
      <vt:lpstr>General Test Strategy</vt:lpstr>
      <vt:lpstr>Test Plan Story 3 </vt:lpstr>
      <vt:lpstr>Testcases for Story 3 (BE)</vt:lpstr>
      <vt:lpstr>Testcases for Story 4 (BE)</vt:lpstr>
      <vt:lpstr>Test Tools &amp; Techniques</vt:lpstr>
      <vt:lpstr>Test Tools &amp; Techniques</vt:lpstr>
      <vt:lpstr>Test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Ghislain Gabriëlse</dc:creator>
  <cp:lastModifiedBy>Ghislain Gabriëlse</cp:lastModifiedBy>
  <cp:revision>18</cp:revision>
  <dcterms:created xsi:type="dcterms:W3CDTF">2024-06-25T17:29:33Z</dcterms:created>
  <dcterms:modified xsi:type="dcterms:W3CDTF">2024-06-26T10:15:16Z</dcterms:modified>
</cp:coreProperties>
</file>