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22FFA-A44E-440A-A7E1-A4E666B2D06A}" v="772" dt="2021-03-10T17:22:09.827"/>
    <p1510:client id="{6F14A03A-2CA4-49B4-A8F2-AF4A3667EEF4}" v="935" dt="2021-03-10T17:47:37.323"/>
    <p1510:client id="{9C3B51D4-5FDD-45B3-A2AB-BC571D0579C6}" v="1601" dt="2021-03-09T19:18:39.440"/>
    <p1510:client id="{DABFD849-5D85-4641-9186-A85BB6595B66}" v="1041" dt="2021-03-10T18:30:32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Teste </a:t>
            </a:r>
            <a:r>
              <a:rPr lang="en-US" err="1">
                <a:cs typeface="Calibri Light"/>
              </a:rPr>
              <a:t>Sortari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7C6423-38BB-443D-9663-0F0AB103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19676"/>
              </p:ext>
            </p:extLst>
          </p:nvPr>
        </p:nvGraphicFramePr>
        <p:xfrm>
          <a:off x="551660" y="1690691"/>
          <a:ext cx="8168635" cy="411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1165267642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668860081"/>
                    </a:ext>
                  </a:extLst>
                </a:gridCol>
                <a:gridCol w="1416843">
                  <a:extLst>
                    <a:ext uri="{9D8B030D-6E8A-4147-A177-3AD203B41FA5}">
                      <a16:colId xmlns:a16="http://schemas.microsoft.com/office/drawing/2014/main" val="56324477"/>
                    </a:ext>
                  </a:extLst>
                </a:gridCol>
                <a:gridCol w="1306036">
                  <a:extLst>
                    <a:ext uri="{9D8B030D-6E8A-4147-A177-3AD203B41FA5}">
                      <a16:colId xmlns:a16="http://schemas.microsoft.com/office/drawing/2014/main" val="822722640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80541495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315823603"/>
                    </a:ext>
                  </a:extLst>
                </a:gridCol>
              </a:tblGrid>
              <a:tr h="685203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Max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Bubblesort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Countsort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Radixsort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Mergesort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Quicksort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58513"/>
                  </a:ext>
                </a:extLst>
              </a:tr>
              <a:tr h="685203">
                <a:tc>
                  <a:txBody>
                    <a:bodyPr/>
                    <a:lstStyle/>
                    <a:p>
                      <a:r>
                        <a:rPr lang="en-US"/>
                        <a:t>N = 10^1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82843"/>
                  </a:ext>
                </a:extLst>
              </a:tr>
              <a:tr h="685203">
                <a:tc>
                  <a:txBody>
                    <a:bodyPr/>
                    <a:lstStyle/>
                    <a:p>
                      <a:r>
                        <a:rPr lang="en-US"/>
                        <a:t>N = 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43162"/>
                  </a:ext>
                </a:extLst>
              </a:tr>
              <a:tr h="685203">
                <a:tc>
                  <a:txBody>
                    <a:bodyPr/>
                    <a:lstStyle/>
                    <a:p>
                      <a:r>
                        <a:rPr lang="en-US"/>
                        <a:t>N =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0.0019863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0.0003987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67950"/>
                  </a:ext>
                </a:extLst>
              </a:tr>
              <a:tr h="685203">
                <a:tc>
                  <a:txBody>
                    <a:bodyPr/>
                    <a:lstStyle/>
                    <a:p>
                      <a:r>
                        <a:rPr lang="en-US"/>
                        <a:t>N=10^4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0.2094999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0.00079468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0.0009998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0.0100144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58602"/>
                  </a:ext>
                </a:extLst>
              </a:tr>
              <a:tr h="685203">
                <a:tc>
                  <a:txBody>
                    <a:bodyPr/>
                    <a:lstStyle/>
                    <a:p>
                      <a:r>
                        <a:rPr lang="en-US"/>
                        <a:t>N=10^5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25.6395088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0.0009976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0.0039893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0.0100005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0.920539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16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51A3B3-E3C9-4053-B50B-E64266FD75D2}"/>
              </a:ext>
            </a:extLst>
          </p:cNvPr>
          <p:cNvSpPr txBox="1"/>
          <p:nvPr/>
        </p:nvSpPr>
        <p:spPr>
          <a:xfrm>
            <a:off x="4599856" y="416943"/>
            <a:ext cx="2492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Complet</a:t>
            </a:r>
            <a:r>
              <a:rPr lang="en-US" sz="2400" b="1">
                <a:cs typeface="Calibri"/>
              </a:rPr>
              <a:t> Random</a:t>
            </a:r>
            <a:endParaRPr lang="en-US"/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32293C-9C49-43AD-91D2-4D9182ABD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15258"/>
              </p:ext>
            </p:extLst>
          </p:nvPr>
        </p:nvGraphicFramePr>
        <p:xfrm>
          <a:off x="9172754" y="1653396"/>
          <a:ext cx="1394890" cy="40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0.00058644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0.0778322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8.0557273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28E970-9CF5-43D4-BDF3-A005351D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55150"/>
              </p:ext>
            </p:extLst>
          </p:nvPr>
        </p:nvGraphicFramePr>
        <p:xfrm>
          <a:off x="503207" y="1466490"/>
          <a:ext cx="8233638" cy="42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73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Max = 100000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Bubblesort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Countsort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Radixsort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Mergesort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Quicksort​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77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0.0029922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 0 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0.2353708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0.00019936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0.00019996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0.0009997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0.000997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26.1960083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0.0007976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0.00599262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0.0110212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0.0957833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04A477-91A5-48D5-ACB1-7A32E01BB650}"/>
              </a:ext>
            </a:extLst>
          </p:cNvPr>
          <p:cNvSpPr txBox="1"/>
          <p:nvPr/>
        </p:nvSpPr>
        <p:spPr>
          <a:xfrm>
            <a:off x="4599856" y="416943"/>
            <a:ext cx="2492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Complet</a:t>
            </a:r>
            <a:r>
              <a:rPr lang="en-US" sz="2400" b="1">
                <a:cs typeface="Calibri"/>
              </a:rPr>
              <a:t> Random</a:t>
            </a:r>
            <a:endParaRPr lang="en-US"/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9258A35-5894-42C3-9CEC-A316ECD96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20354"/>
              </p:ext>
            </p:extLst>
          </p:nvPr>
        </p:nvGraphicFramePr>
        <p:xfrm>
          <a:off x="9215886" y="1509622"/>
          <a:ext cx="1394890" cy="413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9216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0.0009974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0.0788129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8.0634756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64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816AA3-FA2A-4E21-9253-784431C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45168"/>
              </p:ext>
            </p:extLst>
          </p:nvPr>
        </p:nvGraphicFramePr>
        <p:xfrm>
          <a:off x="560716" y="1495245"/>
          <a:ext cx="8233638" cy="41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73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Max = 10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Bubblesort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Countsort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Radixsort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Mergesort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Quicksort​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 secunde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 secunde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 secunde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 secunde</a:t>
                      </a:r>
                    </a:p>
                    <a:p>
                      <a:pPr lvl="0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>
                          <a:effectLst/>
                        </a:rPr>
                        <a:t>0.00019998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0.0009964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0.0003994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0.00020004 secunde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0.000977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0.0848105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0.00019938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0.00020002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0.0009997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0.0917542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8.3935334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0.000997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0.00399608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0.0075878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​eroare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9FF2240-F723-4F86-B366-C33A08C5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08883"/>
              </p:ext>
            </p:extLst>
          </p:nvPr>
        </p:nvGraphicFramePr>
        <p:xfrm>
          <a:off x="9172754" y="1653396"/>
          <a:ext cx="1394890" cy="40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0.00058644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0.0778322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8.0557273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9D8F17-0F7E-4600-B285-663CCB7ECC6D}"/>
              </a:ext>
            </a:extLst>
          </p:cNvPr>
          <p:cNvSpPr txBox="1"/>
          <p:nvPr/>
        </p:nvSpPr>
        <p:spPr>
          <a:xfrm>
            <a:off x="4197290" y="186905"/>
            <a:ext cx="34273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Aproape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(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pana</a:t>
            </a:r>
            <a:r>
              <a:rPr lang="en-US" sz="2400" b="1">
                <a:cs typeface="Calibri"/>
              </a:rPr>
              <a:t> la n – 1)</a:t>
            </a:r>
            <a:endParaRPr lang="en-US"/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</p:spTree>
    <p:extLst>
      <p:ext uri="{BB962C8B-B14F-4D97-AF65-F5344CB8AC3E}">
        <p14:creationId xmlns:p14="http://schemas.microsoft.com/office/powerpoint/2010/main" val="13554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EB7D1D-21F4-46BF-AE48-B588D0B6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11225"/>
              </p:ext>
            </p:extLst>
          </p:nvPr>
        </p:nvGraphicFramePr>
        <p:xfrm>
          <a:off x="661357" y="1495245"/>
          <a:ext cx="8233638" cy="420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73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3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Max = 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Bubblesort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Countsort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Radixsort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Mergesort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Quicksort​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0.00019944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0.00020386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0.00019942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0.00019946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0.0009996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0.0002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0.00039652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0.000609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0.0837766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0.00019928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0.0009967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0.00059844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0.0568958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8.5840104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0.0009973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0.008977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0.0070214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err="1">
                          <a:effectLst/>
                        </a:rPr>
                        <a:t>eroare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903148-BBC3-4610-AA01-C59A664A688F}"/>
              </a:ext>
            </a:extLst>
          </p:cNvPr>
          <p:cNvSpPr txBox="1"/>
          <p:nvPr/>
        </p:nvSpPr>
        <p:spPr>
          <a:xfrm>
            <a:off x="4197290" y="186905"/>
            <a:ext cx="34273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Aproape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(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pana</a:t>
            </a:r>
            <a:r>
              <a:rPr lang="en-US" sz="2400" b="1">
                <a:cs typeface="Calibri"/>
              </a:rPr>
              <a:t> la n – 1)</a:t>
            </a:r>
            <a:endParaRPr lang="en-US"/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F31E318-0021-4E88-9D36-F0F22E7C2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70724"/>
              </p:ext>
            </p:extLst>
          </p:nvPr>
        </p:nvGraphicFramePr>
        <p:xfrm>
          <a:off x="9215886" y="1509622"/>
          <a:ext cx="1394890" cy="413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9216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0.0009974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0.0788129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9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8.0634756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5BAFF7-E012-4305-926C-C6B9B087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3851"/>
              </p:ext>
            </p:extLst>
          </p:nvPr>
        </p:nvGraphicFramePr>
        <p:xfrm>
          <a:off x="431319" y="1480867"/>
          <a:ext cx="8233633" cy="420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40861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8271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Max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Bubblesort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Countsort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Radixsort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</a:rPr>
                        <a:t>Mergesort</a:t>
                      </a:r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Quicksort​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secunde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 = 10^3​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0.0020204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b="0" i="0" u="none" strike="noStrike" noProof="0" err="1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0.1895218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​0 </a:t>
                      </a:r>
                      <a:r>
                        <a:rPr lang="en-US" sz="1800" err="1">
                          <a:effectLst/>
                        </a:rPr>
                        <a:t>secunde</a:t>
                      </a:r>
                      <a:endParaRPr lang="en-US" sz="1800" b="0" i="0" u="none" strike="noStrike" noProof="0" err="1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0.0004986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0.000986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0.0090171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N=10^5​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19.1098936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0.0010026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0.0039894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0.0069813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>
                          <a:effectLst/>
                        </a:rPr>
                        <a:t>​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0.9354669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secunde</a:t>
                      </a:r>
                      <a:endParaRPr lang="en-US" sz="18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427410-3F78-4B87-8A39-7D0484DADE92}"/>
              </a:ext>
            </a:extLst>
          </p:cNvPr>
          <p:cNvSpPr txBox="1"/>
          <p:nvPr/>
        </p:nvSpPr>
        <p:spPr>
          <a:xfrm>
            <a:off x="4067894" y="186905"/>
            <a:ext cx="40743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Aproape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descrescator</a:t>
            </a:r>
            <a:r>
              <a:rPr lang="en-US" sz="2400" b="1">
                <a:cs typeface="Calibri"/>
              </a:rPr>
              <a:t>(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pana</a:t>
            </a:r>
            <a:r>
              <a:rPr lang="en-US" sz="2400" b="1">
                <a:cs typeface="Calibri"/>
              </a:rPr>
              <a:t> la n – 1)</a:t>
            </a:r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066D0D4-C739-46EF-913B-A3E9C8FD2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09326"/>
              </p:ext>
            </p:extLst>
          </p:nvPr>
        </p:nvGraphicFramePr>
        <p:xfrm>
          <a:off x="9215886" y="1509622"/>
          <a:ext cx="1394890" cy="40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0.0009837 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0.0788214 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8.0305281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9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DCCA44-9CB8-432D-BC0F-6EAEAE196CC7}"/>
              </a:ext>
            </a:extLst>
          </p:cNvPr>
          <p:cNvSpPr txBox="1"/>
          <p:nvPr/>
        </p:nvSpPr>
        <p:spPr>
          <a:xfrm>
            <a:off x="4067894" y="186905"/>
            <a:ext cx="40743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cs typeface="Calibri"/>
              </a:rPr>
              <a:t>Aproape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descrescator</a:t>
            </a:r>
            <a:r>
              <a:rPr lang="en-US" sz="2400" b="1">
                <a:cs typeface="Calibri"/>
              </a:rPr>
              <a:t>( </a:t>
            </a:r>
            <a:r>
              <a:rPr lang="en-US" sz="2400" b="1" err="1">
                <a:cs typeface="Calibri"/>
              </a:rPr>
              <a:t>sortat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pana</a:t>
            </a:r>
            <a:r>
              <a:rPr lang="en-US" sz="2400" b="1">
                <a:cs typeface="Calibri"/>
              </a:rPr>
              <a:t> la n – 1)</a:t>
            </a:r>
          </a:p>
          <a:p>
            <a:pPr algn="ctr"/>
            <a:r>
              <a:rPr lang="en-US" sz="2400" b="1">
                <a:cs typeface="Calibri"/>
              </a:rPr>
              <a:t>T =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258198-5A86-4302-8E57-CEEE261C7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70053"/>
              </p:ext>
            </p:extLst>
          </p:nvPr>
        </p:nvGraphicFramePr>
        <p:xfrm>
          <a:off x="431319" y="1480867"/>
          <a:ext cx="8233633" cy="417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40861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8271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Max = 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Bubblesort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Countsort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Radixsort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Mergesort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Quicksort​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2664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10^3​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0.0019795 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0.0019964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0.2044976 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0 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0.0009973 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0.00079768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0.1356822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N=10^5​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20.331626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0.0009975 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0.0099732 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0.0079785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dirty="0" err="1">
                          <a:effectLst/>
                        </a:rPr>
                        <a:t>eroare</a:t>
                      </a:r>
                      <a:endParaRPr lang="en-US" sz="1800" b="0" i="0" u="none" strike="noStrike" noProof="0" dirty="0" err="1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1044D0F-FC77-4A49-B025-5651D861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27737"/>
              </p:ext>
            </p:extLst>
          </p:nvPr>
        </p:nvGraphicFramePr>
        <p:xfrm>
          <a:off x="9215886" y="1509622"/>
          <a:ext cx="1394890" cy="420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err="1"/>
                        <a:t>Sortarea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8021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  <a:r>
                        <a:rPr lang="en-US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0.0010377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0.2104787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24.0407066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secunde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6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F94BAF-06C7-4CF0-ABFC-4EB11F883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09635"/>
              </p:ext>
            </p:extLst>
          </p:nvPr>
        </p:nvGraphicFramePr>
        <p:xfrm>
          <a:off x="431319" y="1480867"/>
          <a:ext cx="8233633" cy="420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40861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8271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V[I]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Bubblesort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Countsort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Radixsort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Mergesort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Quicksort​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10^3​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0.0009973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0.0009951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0.0848134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0.0009996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0.0907866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N=10^5​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8.4204769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0.0009969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0.0019967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0.0080043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dirty="0" err="1">
                          <a:effectLst/>
                        </a:rPr>
                        <a:t>eroare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E3D08F-6595-4F50-A5F5-3904A5C3958B}"/>
              </a:ext>
            </a:extLst>
          </p:cNvPr>
          <p:cNvSpPr txBox="1"/>
          <p:nvPr/>
        </p:nvSpPr>
        <p:spPr>
          <a:xfrm>
            <a:off x="4067894" y="186905"/>
            <a:ext cx="40743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cs typeface="Calibri"/>
              </a:rPr>
              <a:t>Vectori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constanti</a:t>
            </a:r>
          </a:p>
          <a:p>
            <a:pPr algn="ctr"/>
            <a:r>
              <a:rPr lang="en-US" sz="2400" b="1" dirty="0">
                <a:cs typeface="Calibri"/>
              </a:rPr>
              <a:t>T = 5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EAB3088-16E0-49CD-A4F8-0953B11B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0658"/>
              </p:ext>
            </p:extLst>
          </p:nvPr>
        </p:nvGraphicFramePr>
        <p:xfrm>
          <a:off x="9215886" y="1509622"/>
          <a:ext cx="1394890" cy="40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dirty="0" err="1"/>
                        <a:t>Sortarea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0.0009961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0.0787892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7.8490096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29C245-AB78-40AA-BED6-039001DB8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8688"/>
              </p:ext>
            </p:extLst>
          </p:nvPr>
        </p:nvGraphicFramePr>
        <p:xfrm>
          <a:off x="431319" y="1480867"/>
          <a:ext cx="8233633" cy="420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84">
                  <a:extLst>
                    <a:ext uri="{9D8B030D-6E8A-4147-A177-3AD203B41FA5}">
                      <a16:colId xmlns:a16="http://schemas.microsoft.com/office/drawing/2014/main" val="3910709431"/>
                    </a:ext>
                  </a:extLst>
                </a:gridCol>
                <a:gridCol w="1340861">
                  <a:extLst>
                    <a:ext uri="{9D8B030D-6E8A-4147-A177-3AD203B41FA5}">
                      <a16:colId xmlns:a16="http://schemas.microsoft.com/office/drawing/2014/main" val="2935064948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615232574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755739256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079034103"/>
                    </a:ext>
                  </a:extLst>
                </a:gridCol>
                <a:gridCol w="1372272">
                  <a:extLst>
                    <a:ext uri="{9D8B030D-6E8A-4147-A177-3AD203B41FA5}">
                      <a16:colId xmlns:a16="http://schemas.microsoft.com/office/drawing/2014/main" val="2158871854"/>
                    </a:ext>
                  </a:extLst>
                </a:gridCol>
              </a:tblGrid>
              <a:tr h="8271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V[I] = 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Bubblesort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Countsort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Radixsort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Mergesort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Quicksort​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77418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0.0009965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78687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0.00019946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424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 = 10^3​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0.0009973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0.00019944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​0 </a:t>
                      </a:r>
                      <a:r>
                        <a:rPr lang="en-US" sz="1800" dirty="0" err="1">
                          <a:effectLst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0.0009951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5055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N=10^4​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0.0848134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0.0009997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0.0009971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0.0009996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0.0907866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29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N=10^5​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8.4204769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0.0019946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0.011992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0.0080043 </a:t>
                      </a:r>
                      <a:r>
                        <a:rPr lang="en-US" sz="1800" b="0" i="0" u="none" strike="noStrike" noProof="0" dirty="0" err="1">
                          <a:effectLst/>
                          <a:latin typeface="Calibri"/>
                        </a:rPr>
                        <a:t>secunde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800" dirty="0">
                          <a:effectLst/>
                        </a:rPr>
                        <a:t>​</a:t>
                      </a:r>
                      <a:r>
                        <a:rPr lang="en-US" sz="1800" dirty="0" err="1">
                          <a:effectLst/>
                        </a:rPr>
                        <a:t>eroare</a:t>
                      </a:r>
                      <a:endParaRPr lang="en-US" sz="1800" dirty="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08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3EF6FB-948E-4C38-AB30-718AA6D48BD9}"/>
              </a:ext>
            </a:extLst>
          </p:cNvPr>
          <p:cNvSpPr txBox="1"/>
          <p:nvPr/>
        </p:nvSpPr>
        <p:spPr>
          <a:xfrm>
            <a:off x="4067894" y="186905"/>
            <a:ext cx="40743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>
                <a:cs typeface="Calibri"/>
              </a:rPr>
              <a:t>Vectori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constanti</a:t>
            </a:r>
          </a:p>
          <a:p>
            <a:pPr algn="ctr"/>
            <a:r>
              <a:rPr lang="en-US" sz="2400" b="1" dirty="0">
                <a:cs typeface="Calibri"/>
              </a:rPr>
              <a:t>T = 5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D383BBE-5D49-41D3-BC3C-0E338711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15718"/>
              </p:ext>
            </p:extLst>
          </p:nvPr>
        </p:nvGraphicFramePr>
        <p:xfrm>
          <a:off x="9215886" y="1509622"/>
          <a:ext cx="1394890" cy="40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90">
                  <a:extLst>
                    <a:ext uri="{9D8B030D-6E8A-4147-A177-3AD203B41FA5}">
                      <a16:colId xmlns:a16="http://schemas.microsoft.com/office/drawing/2014/main" val="2988498193"/>
                    </a:ext>
                  </a:extLst>
                </a:gridCol>
              </a:tblGrid>
              <a:tr h="681410">
                <a:tc>
                  <a:txBody>
                    <a:bodyPr/>
                    <a:lstStyle/>
                    <a:p>
                      <a:r>
                        <a:rPr lang="en-US" dirty="0" err="1"/>
                        <a:t>Sortarea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418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8495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 err="1"/>
                        <a:t>secunde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78492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0.0009961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05928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0.0787892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19023"/>
                  </a:ext>
                </a:extLst>
              </a:tr>
              <a:tr h="681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7.8490096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secunde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2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B5549D7-3C41-4334-BF9C-0D0AF6C156B0}"/>
              </a:ext>
            </a:extLst>
          </p:cNvPr>
          <p:cNvSpPr txBox="1"/>
          <p:nvPr/>
        </p:nvSpPr>
        <p:spPr>
          <a:xfrm>
            <a:off x="351886" y="740074"/>
            <a:ext cx="41665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La o </a:t>
            </a:r>
            <a:r>
              <a:rPr lang="en-US" sz="2400" dirty="0" err="1">
                <a:cs typeface="Calibri"/>
              </a:rPr>
              <a:t>valoare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</a:t>
            </a:r>
            <a:r>
              <a:rPr lang="en-US" sz="2400" dirty="0">
                <a:cs typeface="Calibri"/>
              </a:rPr>
              <a:t> mare, nu </a:t>
            </a:r>
            <a:r>
              <a:rPr lang="en-US" sz="2400" dirty="0" err="1">
                <a:cs typeface="Calibri"/>
              </a:rPr>
              <a:t>functioneaza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countsort</a:t>
            </a:r>
            <a:r>
              <a:rPr lang="en-US" sz="2400" dirty="0">
                <a:cs typeface="Calibri"/>
              </a:rPr>
              <a:t>-ul</a:t>
            </a:r>
          </a:p>
        </p:txBody>
      </p:sp>
    </p:spTree>
    <p:extLst>
      <p:ext uri="{BB962C8B-B14F-4D97-AF65-F5344CB8AC3E}">
        <p14:creationId xmlns:p14="http://schemas.microsoft.com/office/powerpoint/2010/main" val="239438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Teste Sortari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368</cp:revision>
  <dcterms:created xsi:type="dcterms:W3CDTF">2021-03-09T17:55:07Z</dcterms:created>
  <dcterms:modified xsi:type="dcterms:W3CDTF">2021-03-10T18:30:35Z</dcterms:modified>
</cp:coreProperties>
</file>