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0.png" ContentType="image/png"/>
  <Override PartName="/ppt/media/image9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907128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3640" y="4059000"/>
            <a:ext cx="907128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442656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1960" y="1768680"/>
            <a:ext cx="442656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1960" y="4059000"/>
            <a:ext cx="442656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3640" y="4059000"/>
            <a:ext cx="442656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907128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3640" y="1768680"/>
            <a:ext cx="907128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1760" y="176832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1760" y="176832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3640" y="1768680"/>
            <a:ext cx="907128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907128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442656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51960" y="1768680"/>
            <a:ext cx="442656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03640" y="301320"/>
            <a:ext cx="9071280" cy="585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442656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03640" y="4059000"/>
            <a:ext cx="442656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1960" y="1768680"/>
            <a:ext cx="442656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3640" y="1768680"/>
            <a:ext cx="907128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442656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1960" y="1768680"/>
            <a:ext cx="442656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51960" y="4059000"/>
            <a:ext cx="442656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442656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1960" y="1768680"/>
            <a:ext cx="442656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3640" y="4059000"/>
            <a:ext cx="907128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907128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3640" y="4059000"/>
            <a:ext cx="907128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442656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1960" y="1768680"/>
            <a:ext cx="442656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151960" y="4059000"/>
            <a:ext cx="442656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03640" y="4059000"/>
            <a:ext cx="442656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907128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503640" y="1768680"/>
            <a:ext cx="907128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1760" y="176832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7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1760" y="176832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907128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442656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1960" y="1768680"/>
            <a:ext cx="442656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3640" y="301320"/>
            <a:ext cx="9071280" cy="585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442656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3640" y="4059000"/>
            <a:ext cx="442656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1960" y="1768680"/>
            <a:ext cx="442656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442656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1960" y="1768680"/>
            <a:ext cx="442656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1960" y="4059000"/>
            <a:ext cx="442656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442656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1960" y="1768680"/>
            <a:ext cx="442656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3640" y="4059000"/>
            <a:ext cx="907128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5400">
                <a:latin typeface="Roboto Light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"/>
            </a:pPr>
            <a:r>
              <a:rPr lang="en-US" sz="3200">
                <a:latin typeface="Roboto"/>
              </a:rPr>
              <a:t>Click to edit the outline text format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en-US" sz="2400">
                <a:latin typeface="Roboto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"/>
            </a:pPr>
            <a:r>
              <a:rPr lang="en-US" sz="2000">
                <a:latin typeface="Roboto"/>
              </a:rPr>
              <a:t>Third Outline Level</a:t>
            </a:r>
            <a:endParaRPr/>
          </a:p>
          <a:p>
            <a:pPr lvl="3">
              <a:buSzPct val="45000"/>
              <a:buFont typeface="StarSymbol"/>
              <a:buChar char=""/>
            </a:pPr>
            <a:r>
              <a:rPr lang="en-US" sz="1600">
                <a:latin typeface="Roboto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"/>
            </a:pPr>
            <a:r>
              <a:rPr lang="en-US" sz="1600">
                <a:latin typeface="Roboto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"/>
            </a:pPr>
            <a:r>
              <a:rPr lang="en-US" sz="1600">
                <a:latin typeface="Roboto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"/>
            </a:pPr>
            <a:r>
              <a:rPr lang="en-US" sz="1600">
                <a:latin typeface="Roboto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68A5CD37-D240-4551-9972-CE07DF6D42DE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5400">
                <a:latin typeface="Roboto Light"/>
              </a:rPr>
              <a:t>Click to edit the title text format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907128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"/>
            </a:pPr>
            <a:r>
              <a:rPr lang="en-US" sz="2800">
                <a:latin typeface="Roboto"/>
              </a:rPr>
              <a:t>Click to edit the outline text format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en-US" sz="2000">
                <a:latin typeface="Roboto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"/>
            </a:pPr>
            <a:r>
              <a:rPr lang="en-US" sz="1600">
                <a:latin typeface="Roboto"/>
              </a:rPr>
              <a:t>Third Outline Level</a:t>
            </a:r>
            <a:endParaRPr/>
          </a:p>
          <a:p>
            <a:pPr lvl="3">
              <a:buSzPct val="45000"/>
              <a:buFont typeface="StarSymbol"/>
              <a:buChar char=""/>
            </a:pPr>
            <a:r>
              <a:rPr lang="en-US" sz="1600">
                <a:latin typeface="Roboto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"/>
            </a:pPr>
            <a:r>
              <a:rPr lang="en-US" sz="1600">
                <a:latin typeface="Roboto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"/>
            </a:pPr>
            <a:r>
              <a:rPr lang="en-US" sz="1600">
                <a:latin typeface="Roboto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"/>
            </a:pPr>
            <a:r>
              <a:rPr lang="en-US" sz="1600">
                <a:latin typeface="Roboto"/>
              </a:rPr>
              <a:t>Seventh Outline Level</a:t>
            </a:r>
            <a:endParaRPr/>
          </a:p>
        </p:txBody>
      </p:sp>
      <p:pic>
        <p:nvPicPr>
          <p:cNvPr id="41" name="Bild 7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8412480" y="6949440"/>
            <a:ext cx="1504080" cy="49644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04080" y="1097280"/>
            <a:ext cx="9052560" cy="3224880"/>
          </a:xfrm>
          <a:prstGeom prst="rect">
            <a:avLst/>
          </a:prstGeom>
          <a:ln>
            <a:noFill/>
          </a:ln>
        </p:spPr>
      </p:pic>
      <p:sp>
        <p:nvSpPr>
          <p:cNvPr id="77" name="CustomShape 1"/>
          <p:cNvSpPr/>
          <p:nvPr/>
        </p:nvSpPr>
        <p:spPr>
          <a:xfrm>
            <a:off x="492840" y="4176720"/>
            <a:ext cx="9090720" cy="2102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3200">
                <a:latin typeface="Roboto Light"/>
                <a:ea typeface="Arial-BoldMT"/>
              </a:rPr>
              <a:t>Dynamic Flux Balance Analysis (DFBA)</a:t>
            </a:r>
            <a:endParaRPr/>
          </a:p>
          <a:p>
            <a:r>
              <a:rPr lang="en-US" sz="3200">
                <a:latin typeface="Roboto Light"/>
                <a:ea typeface="Arial-BoldMT"/>
              </a:rPr>
              <a:t>with SBML (core, comp, fbc)</a:t>
            </a:r>
            <a:endParaRPr/>
          </a:p>
        </p:txBody>
      </p:sp>
      <p:sp>
        <p:nvSpPr>
          <p:cNvPr id="78" name="CustomShape 2"/>
          <p:cNvSpPr/>
          <p:nvPr/>
        </p:nvSpPr>
        <p:spPr>
          <a:xfrm>
            <a:off x="492840" y="5363280"/>
            <a:ext cx="8907480" cy="2102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2000">
                <a:solidFill>
                  <a:srgbClr val="666666"/>
                </a:solidFill>
                <a:latin typeface="Roboto Light"/>
              </a:rPr>
              <a:t>Matthias König</a:t>
            </a:r>
            <a:endParaRPr/>
          </a:p>
          <a:p>
            <a:endParaRPr/>
          </a:p>
          <a:p>
            <a:r>
              <a:rPr lang="en-US">
                <a:solidFill>
                  <a:srgbClr val="666666"/>
                </a:solidFill>
                <a:latin typeface="Roboto Light"/>
              </a:rPr>
              <a:t>LiSyM Systems Medicine of the Liver</a:t>
            </a:r>
            <a:endParaRPr/>
          </a:p>
          <a:p>
            <a:r>
              <a:rPr lang="en-US">
                <a:solidFill>
                  <a:srgbClr val="666666"/>
                </a:solidFill>
                <a:latin typeface="Roboto Light"/>
              </a:rPr>
              <a:t>Humboldt University Berlin, Institute for Theoretical Biology</a:t>
            </a:r>
            <a:endParaRPr/>
          </a:p>
          <a:p>
            <a:r>
              <a:rPr lang="en-US">
                <a:solidFill>
                  <a:srgbClr val="6699cc"/>
                </a:solidFill>
                <a:latin typeface="Roboto Light"/>
              </a:rPr>
              <a:t>livermetabolism.com</a:t>
            </a:r>
            <a:endParaRPr/>
          </a:p>
          <a:p>
            <a:endParaRPr/>
          </a:p>
        </p:txBody>
      </p:sp>
      <p:pic>
        <p:nvPicPr>
          <p:cNvPr id="79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7680960" y="365760"/>
            <a:ext cx="2269440" cy="1167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50364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5400">
                <a:latin typeface="Roboto Light"/>
              </a:rPr>
              <a:t>Dynamic FBA (DFBA)</a:t>
            </a:r>
            <a:endParaRPr/>
          </a:p>
        </p:txBody>
      </p:sp>
      <p:sp>
        <p:nvSpPr>
          <p:cNvPr id="81" name="TextShape 2"/>
          <p:cNvSpPr txBox="1"/>
          <p:nvPr/>
        </p:nvSpPr>
        <p:spPr>
          <a:xfrm>
            <a:off x="503640" y="1768680"/>
            <a:ext cx="907128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"/>
            </a:pPr>
            <a:r>
              <a:rPr lang="en-US" sz="2800">
                <a:latin typeface="Roboto"/>
              </a:rPr>
              <a:t>Approaches 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en-US" sz="2000">
                <a:latin typeface="Roboto"/>
              </a:rPr>
              <a:t>Resource allocation (creating large optimization problem based)</a:t>
            </a:r>
            <a:endParaRPr/>
          </a:p>
          <a:p>
            <a:pPr lvl="2">
              <a:buSzPct val="45000"/>
              <a:buFont typeface="StarSymbol"/>
              <a:buChar char=""/>
            </a:pPr>
            <a:r>
              <a:rPr lang="en-US" sz="1600">
                <a:latin typeface="Roboto"/>
              </a:rPr>
              <a:t>Very large optimization problems</a:t>
            </a:r>
            <a:endParaRPr/>
          </a:p>
          <a:p>
            <a:pPr lvl="2">
              <a:buSzPct val="45000"/>
              <a:buFont typeface="StarSymbol"/>
              <a:buChar char=""/>
            </a:pPr>
            <a:r>
              <a:rPr lang="en-US" sz="1600">
                <a:latin typeface="Roboto"/>
              </a:rPr>
              <a:t>Coupling to arbitrary ODEs not possible </a:t>
            </a:r>
            <a:r>
              <a:rPr lang="en-US" sz="1600">
                <a:latin typeface="Roboto"/>
              </a:rPr>
              <a:t>
</a:t>
            </a:r>
            <a:r>
              <a:rPr lang="en-US" sz="1600">
                <a:latin typeface="Roboto"/>
              </a:rPr>
              <a:t>(normally optimization boundary conditions like biomass(24h) = k *biomass(0h)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en-US" sz="2000">
                <a:latin typeface="Roboto"/>
              </a:rPr>
              <a:t>Coupling of ODE to FBA model</a:t>
            </a:r>
            <a:endParaRPr/>
          </a:p>
          <a:p>
            <a:pPr lvl="2">
              <a:buSzPct val="45000"/>
              <a:buFont typeface="StarSymbol"/>
              <a:buChar char=""/>
            </a:pPr>
            <a:r>
              <a:rPr b="1" lang="en-US" sz="1600">
                <a:latin typeface="Roboto"/>
              </a:rPr>
              <a:t>Direct embedding</a:t>
            </a:r>
            <a:r>
              <a:rPr lang="en-US" sz="1600">
                <a:latin typeface="Roboto"/>
              </a:rPr>
              <a:t> of LP-Solver in ODE solver </a:t>
            </a:r>
            <a:endParaRPr/>
          </a:p>
          <a:p>
            <a:pPr lvl="3">
              <a:buSzPct val="45000"/>
              <a:buFont typeface="StarSymbol"/>
              <a:buChar char=""/>
            </a:pPr>
            <a:r>
              <a:rPr lang="en-US" sz="1600">
                <a:latin typeface="Roboto"/>
              </a:rPr>
              <a:t>execution in every time step</a:t>
            </a:r>
            <a:endParaRPr/>
          </a:p>
          <a:p>
            <a:pPr lvl="3">
              <a:buSzPct val="45000"/>
              <a:buFont typeface="StarSymbol"/>
              <a:buChar char=""/>
            </a:pPr>
            <a:r>
              <a:rPr lang="en-US" sz="1600">
                <a:latin typeface="Roboto"/>
              </a:rPr>
              <a:t>complex implementation (high level expertise on ODE solver design)</a:t>
            </a:r>
            <a:endParaRPr/>
          </a:p>
          <a:p>
            <a:pPr lvl="3">
              <a:buSzPct val="45000"/>
              <a:buFont typeface="StarSymbol"/>
              <a:buChar char=""/>
            </a:pPr>
            <a:r>
              <a:rPr lang="en-US" sz="1600">
                <a:latin typeface="Roboto"/>
              </a:rPr>
              <a:t>Stiffness of system at borders of flux-cone</a:t>
            </a:r>
            <a:endParaRPr/>
          </a:p>
          <a:p>
            <a:pPr lvl="2">
              <a:buSzPct val="45000"/>
              <a:buFont typeface="StarSymbol"/>
              <a:buChar char=""/>
            </a:pPr>
            <a:r>
              <a:rPr b="1" lang="en-US" sz="1600">
                <a:latin typeface="Roboto"/>
              </a:rPr>
              <a:t>Stationary Optimization Approach </a:t>
            </a:r>
            <a:r>
              <a:rPr lang="en-US" sz="1600">
                <a:latin typeface="Roboto"/>
              </a:rPr>
              <a:t>(</a:t>
            </a:r>
            <a:r>
              <a:rPr b="1" lang="en-US" sz="1600">
                <a:latin typeface="Roboto"/>
              </a:rPr>
              <a:t>SOA</a:t>
            </a:r>
            <a:r>
              <a:rPr lang="en-US" sz="1600">
                <a:latin typeface="Roboto"/>
              </a:rPr>
              <a:t>)</a:t>
            </a:r>
            <a:endParaRPr/>
          </a:p>
          <a:p>
            <a:pPr lvl="2">
              <a:buSzPct val="45000"/>
              <a:buFont typeface="StarSymbol"/>
              <a:buChar char=""/>
            </a:pPr>
            <a:r>
              <a:rPr b="1" lang="en-US" sz="1600">
                <a:latin typeface="Roboto"/>
              </a:rPr>
              <a:t>Dynamic Optimization Approach (DOA)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en-US" sz="2000">
                <a:latin typeface="Roboto"/>
              </a:rPr>
              <a:t>Challenges</a:t>
            </a:r>
            <a:endParaRPr/>
          </a:p>
          <a:p>
            <a:pPr lvl="2">
              <a:buSzPct val="45000"/>
              <a:buFont typeface="StarSymbol"/>
              <a:buChar char=""/>
            </a:pPr>
            <a:r>
              <a:rPr lang="en-US" sz="1600">
                <a:latin typeface="Roboto"/>
              </a:rPr>
              <a:t>Uniqueness of solution (parsimonous FBA, minimal Flux)</a:t>
            </a:r>
            <a:endParaRPr/>
          </a:p>
          <a:p>
            <a:pPr lvl="2">
              <a:buSzPct val="45000"/>
              <a:buFont typeface="StarSymbol"/>
              <a:buChar char=""/>
            </a:pPr>
            <a:r>
              <a:rPr lang="en-US" sz="1600">
                <a:latin typeface="Roboto"/>
              </a:rPr>
              <a:t>Setting exchange boundaries based on availability of resources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50364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5400">
                <a:latin typeface="Roboto Light"/>
              </a:rPr>
              <a:t>Applications &amp; Use cases</a:t>
            </a:r>
            <a:endParaRPr/>
          </a:p>
        </p:txBody>
      </p:sp>
      <p:sp>
        <p:nvSpPr>
          <p:cNvPr id="83" name="TextShape 2"/>
          <p:cNvSpPr txBox="1"/>
          <p:nvPr/>
        </p:nvSpPr>
        <p:spPr>
          <a:xfrm>
            <a:off x="503640" y="1768680"/>
            <a:ext cx="907128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"/>
            </a:pPr>
            <a:r>
              <a:rPr lang="en-US" sz="2800">
                <a:latin typeface="Roboto"/>
              </a:rPr>
              <a:t>Circadian Liver metabolism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en-US" sz="2000">
                <a:latin typeface="Roboto"/>
              </a:rPr>
              <a:t>Coupling circadian blood metabolite &amp; gene/protein expression patterns to FBA model of liver metabolism (HepatoNet1)</a:t>
            </a:r>
            <a:endParaRPr/>
          </a:p>
          <a:p>
            <a:pPr>
              <a:buSzPct val="45000"/>
              <a:buFont typeface="StarSymbol"/>
              <a:buChar char=""/>
            </a:pPr>
            <a:r>
              <a:rPr lang="en-US" sz="2800">
                <a:latin typeface="Roboto"/>
              </a:rPr>
              <a:t>Whole-body PKPD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en-US" sz="2000">
                <a:latin typeface="Roboto"/>
              </a:rPr>
              <a:t>Coupling of tissue specific FBA models to whole body PKPD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en-US" sz="2000">
                <a:latin typeface="Roboto"/>
              </a:rPr>
              <a:t>Glucose regulation (liver, muscle, fat, pancreas, stomach)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en-US" sz="2000">
                <a:latin typeface="Roboto"/>
              </a:rPr>
              <a:t>Cori cycle</a:t>
            </a:r>
            <a:endParaRPr/>
          </a:p>
          <a:p>
            <a:pPr lvl="2">
              <a:buSzPct val="45000"/>
              <a:buFont typeface="StarSymbol"/>
              <a:buChar char=""/>
            </a:pPr>
            <a:r>
              <a:rPr lang="en-US" sz="1600">
                <a:latin typeface="Roboto"/>
              </a:rPr>
              <a:t>Glucose – alanine/pyruvate shuttle</a:t>
            </a:r>
            <a:endParaRPr/>
          </a:p>
          <a:p>
            <a:pPr>
              <a:buSzPct val="45000"/>
              <a:buFont typeface="StarSymbol"/>
              <a:buChar char=""/>
            </a:pPr>
            <a:r>
              <a:rPr lang="en-US" sz="2800">
                <a:latin typeface="Roboto"/>
              </a:rPr>
              <a:t>Model embedding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en-US" sz="2000">
                <a:latin typeface="Roboto"/>
              </a:rPr>
              <a:t>Coupling ODE pathway models to genome-scale metabolic models (liver)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50364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5400">
                <a:latin typeface="Roboto Light"/>
              </a:rPr>
              <a:t>SBML</a:t>
            </a:r>
            <a:endParaRPr/>
          </a:p>
        </p:txBody>
      </p:sp>
      <p:sp>
        <p:nvSpPr>
          <p:cNvPr id="85" name="TextShape 2"/>
          <p:cNvSpPr txBox="1"/>
          <p:nvPr/>
        </p:nvSpPr>
        <p:spPr>
          <a:xfrm>
            <a:off x="503640" y="1768680"/>
            <a:ext cx="907128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"/>
            </a:pPr>
            <a:r>
              <a:rPr lang="en-US" sz="2800">
                <a:latin typeface="Roboto"/>
              </a:rPr>
              <a:t>De facto standard for Systems Biology Models (ODE, FBA, mixed compartments)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en-US" sz="2000">
                <a:latin typeface="Roboto"/>
              </a:rPr>
              <a:t>Good description for kinetic and FBA models, but no implementation of DFBA in standard</a:t>
            </a:r>
            <a:endParaRPr/>
          </a:p>
          <a:p>
            <a:pPr>
              <a:buSzPct val="45000"/>
              <a:buFont typeface="StarSymbol"/>
              <a:buChar char=""/>
            </a:pPr>
            <a:r>
              <a:rPr lang="en-US" sz="2800">
                <a:latin typeface="Roboto"/>
              </a:rPr>
              <a:t>Core language (core) &amp; extension packages 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b="1" lang="en-US" sz="2000">
                <a:latin typeface="Roboto"/>
              </a:rPr>
              <a:t>core</a:t>
            </a:r>
            <a:endParaRPr/>
          </a:p>
          <a:p>
            <a:pPr lvl="2">
              <a:buSzPct val="45000"/>
              <a:buFont typeface="StarSymbol"/>
              <a:buChar char=""/>
            </a:pPr>
            <a:r>
              <a:rPr lang="en-US" sz="1600">
                <a:latin typeface="Roboto"/>
              </a:rPr>
              <a:t>Kinetic models (Compartments, Parameters, Species, Reactions, RateRules, AssignmentRules, Events, FunctionDefinitions)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b="1" lang="en-US" sz="2000">
                <a:latin typeface="Roboto"/>
              </a:rPr>
              <a:t>fbc</a:t>
            </a:r>
            <a:endParaRPr/>
          </a:p>
          <a:p>
            <a:pPr lvl="2">
              <a:buSzPct val="45000"/>
              <a:buFont typeface="StarSymbol"/>
              <a:buChar char=""/>
            </a:pPr>
            <a:r>
              <a:rPr lang="en-US" sz="1600">
                <a:latin typeface="Roboto"/>
              </a:rPr>
              <a:t>FBA encoding (objective functions, upper &amp; lower bounds, GPR encoding)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b="1" lang="en-US" sz="2000">
                <a:latin typeface="Roboto"/>
              </a:rPr>
              <a:t>comp</a:t>
            </a:r>
            <a:endParaRPr/>
          </a:p>
          <a:p>
            <a:pPr lvl="2">
              <a:buSzPct val="45000"/>
              <a:buFont typeface="StarSymbol"/>
              <a:buChar char=""/>
            </a:pPr>
            <a:r>
              <a:rPr lang="en-US" sz="1600">
                <a:latin typeface="Roboto"/>
              </a:rPr>
              <a:t>Coupling of models (ExternalModelDefinitions, ModelDefinitions</a:t>
            </a:r>
            <a:r>
              <a:rPr lang="en-US" sz="1600">
                <a:latin typeface="Roboto"/>
              </a:rPr>
              <a:t> replacements, replacedBy, deletions, ports, submodels, )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50364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5400">
                <a:latin typeface="Roboto Light"/>
              </a:rPr>
              <a:t>Example Models</a:t>
            </a:r>
            <a:endParaRPr/>
          </a:p>
        </p:txBody>
      </p:sp>
      <p:sp>
        <p:nvSpPr>
          <p:cNvPr id="87" name="TextShape 2"/>
          <p:cNvSpPr txBox="1"/>
          <p:nvPr/>
        </p:nvSpPr>
        <p:spPr>
          <a:xfrm>
            <a:off x="503640" y="1768680"/>
            <a:ext cx="37940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"/>
            </a:pPr>
            <a:r>
              <a:rPr lang="en-US" sz="2800">
                <a:latin typeface="Roboto"/>
              </a:rPr>
              <a:t>Toy model (3 reactions, linear chain, 2 exchange reactions)</a:t>
            </a:r>
            <a:endParaRPr/>
          </a:p>
          <a:p>
            <a:pPr>
              <a:buSzPct val="45000"/>
              <a:buFont typeface="StarSymbol"/>
              <a:buChar char=""/>
            </a:pPr>
            <a:r>
              <a:rPr lang="en-US" sz="2800">
                <a:latin typeface="Roboto"/>
              </a:rPr>
              <a:t>Diauxic growth (4 effective reactions, 4 exchange reactions)</a:t>
            </a:r>
            <a:endParaRPr/>
          </a:p>
          <a:p>
            <a:pPr>
              <a:buSzPct val="45000"/>
              <a:buFont typeface="StarSymbol"/>
              <a:buChar char=""/>
            </a:pPr>
            <a:r>
              <a:rPr lang="en-US" sz="2800">
                <a:latin typeface="Roboto"/>
              </a:rPr>
              <a:t>E.coli core (95 reactions, 72 metabolites, 137 genes, 4 exchange reactions)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en-US" sz="2000">
                <a:latin typeface="Roboto"/>
              </a:rPr>
              <a:t>http://bigg.ucsd.edu/models/e_coli_core</a:t>
            </a:r>
            <a:r>
              <a:rPr lang="en-US" sz="2000">
                <a:latin typeface="Roboto"/>
              </a:rPr>
              <a:t> 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en-US" sz="2000">
                <a:latin typeface="Roboto"/>
              </a:rPr>
              <a:t>https://escher.github.io/builder/index.html?enable_editing=true&amp;map_name=e_coli_core.Core%20metabolism</a:t>
            </a:r>
            <a:endParaRPr/>
          </a:p>
          <a:p>
            <a:pPr lvl="1">
              <a:buSzPct val="45000"/>
              <a:buFont typeface="StarSymbol"/>
              <a:buChar char=""/>
            </a:pPr>
            <a:endParaRPr/>
          </a:p>
        </p:txBody>
      </p:sp>
      <p:pic>
        <p:nvPicPr>
          <p:cNvPr id="88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572000" y="1828800"/>
            <a:ext cx="5008320" cy="4114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50364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5400">
                <a:latin typeface="Roboto Light"/>
              </a:rPr>
              <a:t>Encoding</a:t>
            </a:r>
            <a:endParaRPr/>
          </a:p>
        </p:txBody>
      </p:sp>
      <p:sp>
        <p:nvSpPr>
          <p:cNvPr id="90" name="TextShape 2"/>
          <p:cNvSpPr txBox="1"/>
          <p:nvPr/>
        </p:nvSpPr>
        <p:spPr>
          <a:xfrm>
            <a:off x="503640" y="1768680"/>
            <a:ext cx="907128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"/>
            </a:pPr>
            <a:r>
              <a:rPr lang="en-US" sz="2800">
                <a:latin typeface="Roboto"/>
              </a:rPr>
              <a:t>Basic coupling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en-US" sz="2000">
                <a:latin typeface="Roboto"/>
              </a:rPr>
              <a:t>Exchange reactions (boundaryCondition=True species) which provide information about changes on FBA boundary</a:t>
            </a:r>
            <a:endParaRPr/>
          </a:p>
          <a:p>
            <a:pPr lvl="2">
              <a:buSzPct val="45000"/>
              <a:buFont typeface="StarSymbol"/>
              <a:buChar char=""/>
            </a:pPr>
            <a:r>
              <a:rPr lang="en-US" sz="1600">
                <a:latin typeface="Roboto"/>
              </a:rPr>
              <a:t>What is taken up, what is imported, how unbalanced are metabolites?</a:t>
            </a:r>
            <a:endParaRPr/>
          </a:p>
          <a:p>
            <a:pPr>
              <a:buSzPct val="45000"/>
              <a:buFont typeface="StarSymbol"/>
              <a:buChar char=""/>
            </a:pPr>
            <a:r>
              <a:rPr lang="en-US" sz="2800">
                <a:latin typeface="Roboto"/>
              </a:rPr>
              <a:t>TOP, BOUNDS, UPDATE, FBA</a:t>
            </a:r>
            <a:endParaRPr/>
          </a:p>
          <a:p>
            <a:pPr>
              <a:buSzPct val="45000"/>
              <a:buFont typeface="StarSymbol"/>
              <a:buChar char=""/>
            </a:pPr>
            <a:r>
              <a:rPr lang="en-US" sz="2800">
                <a:latin typeface="Roboto"/>
              </a:rPr>
              <a:t>Rules</a:t>
            </a:r>
            <a:endParaRPr/>
          </a:p>
          <a:p>
            <a:pPr>
              <a:buSzPct val="45000"/>
              <a:buFont typeface="StarSymbol"/>
              <a:buChar char=""/>
            </a:pP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50364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5400">
                <a:latin typeface="Roboto Light"/>
              </a:rPr>
              <a:t>Simulation Algorithm</a:t>
            </a:r>
            <a:endParaRPr/>
          </a:p>
        </p:txBody>
      </p:sp>
      <p:sp>
        <p:nvSpPr>
          <p:cNvPr id="92" name="TextShape 2"/>
          <p:cNvSpPr txBox="1"/>
          <p:nvPr/>
        </p:nvSpPr>
        <p:spPr>
          <a:xfrm>
            <a:off x="503640" y="1768680"/>
            <a:ext cx="907128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"/>
            </a:pPr>
            <a:r>
              <a:rPr lang="en-US" sz="2800">
                <a:latin typeface="Roboto"/>
              </a:rPr>
              <a:t>Challenges</a:t>
            </a:r>
            <a:endParaRPr/>
          </a:p>
          <a:p>
            <a:pPr>
              <a:buSzPct val="45000"/>
              <a:buFont typeface="StarSymbol"/>
              <a:buChar char=""/>
            </a:pPr>
            <a:r>
              <a:rPr lang="en-US" sz="2800">
                <a:latin typeface="Roboto"/>
              </a:rPr>
              <a:t>Workflow image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50364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4" name="TextShape 2"/>
          <p:cNvSpPr txBox="1"/>
          <p:nvPr/>
        </p:nvSpPr>
        <p:spPr>
          <a:xfrm>
            <a:off x="503640" y="1768680"/>
            <a:ext cx="907128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95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-457200" y="-548640"/>
            <a:ext cx="8503920" cy="8503920"/>
          </a:xfrm>
          <a:prstGeom prst="rect">
            <a:avLst/>
          </a:prstGeom>
          <a:ln>
            <a:noFill/>
          </a:ln>
        </p:spPr>
      </p:pic>
      <p:pic>
        <p:nvPicPr>
          <p:cNvPr id="9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908880" y="3749040"/>
            <a:ext cx="4229280" cy="3474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