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7" descr=""/>
          <p:cNvPicPr/>
          <p:nvPr/>
        </p:nvPicPr>
        <p:blipFill>
          <a:blip r:embed="rId2"/>
          <a:stretch/>
        </p:blipFill>
        <p:spPr>
          <a:xfrm>
            <a:off x="8412480" y="6949440"/>
            <a:ext cx="1503000" cy="4953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 7" descr=""/>
          <p:cNvPicPr/>
          <p:nvPr/>
        </p:nvPicPr>
        <p:blipFill>
          <a:blip r:embed="rId2"/>
          <a:stretch/>
        </p:blipFill>
        <p:spPr>
          <a:xfrm>
            <a:off x="8412480" y="6949440"/>
            <a:ext cx="1503000" cy="4953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Bild 7" descr=""/>
          <p:cNvPicPr/>
          <p:nvPr/>
        </p:nvPicPr>
        <p:blipFill>
          <a:blip r:embed="rId2"/>
          <a:stretch/>
        </p:blipFill>
        <p:spPr>
          <a:xfrm>
            <a:off x="8412480" y="6949440"/>
            <a:ext cx="1503000" cy="49536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matthiaskoenig/dfba" TargetMode="External"/><Relationship Id="rId2" Type="http://schemas.openxmlformats.org/officeDocument/2006/relationships/hyperlink" Target="https://github.com/matthiaskoenig/dfba/blob/master/DFBA%20models%20in%20SBML.md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matthiaskoenig/sbmlutils" TargetMode="External"/><Relationship Id="rId2" Type="http://schemas.openxmlformats.org/officeDocument/2006/relationships/hyperlink" Target="http://www.async.ece.utah.edu/ibiosim" TargetMode="External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bigg.ucsd.edu/models/e_coli_core" TargetMode="External"/><Relationship Id="rId2" Type="http://schemas.openxmlformats.org/officeDocument/2006/relationships/hyperlink" Target="https://escher.github.io/builder/index.html?enable_editing=true&amp;map_name=e_coli_core.Core%20metabolism" TargetMode="External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04080" y="1097280"/>
            <a:ext cx="9051480" cy="322380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492840" y="4176720"/>
            <a:ext cx="9089640" cy="21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Arial-BoldMT"/>
              </a:rPr>
              <a:t>Dynamic Flux Balance Analysis (DFBA)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Arial-BoldMT"/>
              </a:rPr>
              <a:t>with SBML (core, comp, fbc)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92840" y="5363280"/>
            <a:ext cx="8906400" cy="21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Matthias König, Leandro Watanabe &amp; Chris Meyers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LiSyM Systems Medicine of the Liver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Humboldt University Berlin, Institute for Theoretical Biology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99cc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livermetabolism.com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7680960" y="365760"/>
            <a:ext cx="2268360" cy="116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503640" y="176868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-457200" y="-548640"/>
            <a:ext cx="8502840" cy="85028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908880" y="3749040"/>
            <a:ext cx="4228200" cy="3473640"/>
          </a:xfrm>
          <a:prstGeom prst="rect">
            <a:avLst/>
          </a:prstGeom>
          <a:ln>
            <a:noFill/>
          </a:ln>
        </p:spPr>
      </p:pic>
      <p:sp>
        <p:nvSpPr>
          <p:cNvPr id="137" name="TextShape 3"/>
          <p:cNvSpPr txBox="1"/>
          <p:nvPr/>
        </p:nvSpPr>
        <p:spPr>
          <a:xfrm>
            <a:off x="504000" y="-74268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E.coli core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3640" y="301320"/>
            <a:ext cx="9070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3640" y="1336680"/>
            <a:ext cx="69030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Whole-cell model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(Karr et al)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48640" y="3155760"/>
            <a:ext cx="7707960" cy="39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Applications &amp; Use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3640" y="176868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Circadian Liver metabolism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circadian blood metabolite &amp; gene/protein expression patterns to FBA model of liver metabolism (HepatoNet1)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Whole-body PKPD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of tissue specific FBA models to whole body PKPD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Glucose regulation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(liver, muscle, fat, pancreas, stomach)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Cori cycle &amp; other multi-tissue physiological cycles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Glucose – alanine/pyruvate shuttle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Model embedding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ODE pathway models to genome-scale metabolic models (liver)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Dynamic FBA (DFBA)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3640" y="140868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of dynamical model parts to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
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steady state networks (FBA)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Subset of general problem of coupling models with different simulation frameworks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Logical/boolean models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Stochastic simulations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Approaches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Resource allocation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(creating large optimization problem based)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Very large optimization 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to arbitrary ODEs not possible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Dynamic achieved via optimization boundary conditions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like biomass(24h) = k *biomass(0h) in combination with resource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of ODE to FBA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Direct embedding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of LP-Solver in ODE solver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execution in every time 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complex implementation (high level expertise on ODE solver design)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Stiffness of system at borders of flux-cone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Stationary Optimization Approach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(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SOA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Dynamic Optimization Approach (DOA)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SBML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3640" y="176868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De facto standard for Systems Biology Models (ODE, FBA, mixed compartments)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Good description for kinetic and FBA models, but no implementation of DFBA in standard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Core language (core) &amp; extension packages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Kinetic models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Compartments, Parameters, Species, Reactions, RateRules, AssignmentRules, Events, FunctionDefinitions)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fbc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FBA encoding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objective functions, upper &amp; lower bounds, GPR encoding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of models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ExternalModelDefinitions, ModelDefinitions replacements, replacedBy, deletions, ports, submodels,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Encoding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3640" y="1377360"/>
            <a:ext cx="4525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1"/>
              </a:rPr>
              <a:t>https://github.com/matthiaskoenig/dfba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2"/>
              </a:rPr>
              <a:t>https://github.com/matthiaskoenig/dfba/blob/master/DFBA%20models%20in%20SBML.md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kinetic part &amp; coupling of submodels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BOUNDS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kinetic bounds calculation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kinetic update of species from FBA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FBA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FBA problem (interface via exchange reactions)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exchange reactions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(boundaryCondition=True species)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What is taken up, what is imported, how unbalanced are metabolites?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update kinetics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How does flux effect metabolites (scaling by biomass, 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bound kinetics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How do kinetic players effect bounds &amp; resource limitation of FBA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5104800" y="2625120"/>
            <a:ext cx="4496400" cy="331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Simulation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3640" y="1768680"/>
            <a:ext cx="46166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Implementations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sbmlutils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1"/>
              </a:rPr>
              <a:t>https://github.com/matthiaskoenig/sbmlutils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iBioSim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2"/>
              </a:rPr>
              <a:t>http://www.async.ece.utah.edu/ibiosim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standardized encoding of DFBA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uniqueness of FBA 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bounds limitations based on species amounts/concentrations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(in)famous hack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if (c&lt;0): c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5024160" y="1463040"/>
            <a:ext cx="4526280" cy="521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Example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3640" y="1768680"/>
            <a:ext cx="37929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Toy model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3 reactions, linear chain, 2 exchange reactions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Diauxic growth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4 effective reactions, 4 exchange reactions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E.coli core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95 reactions, 72 metabolites, 137 genes, 4 exchange reactions)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1"/>
              </a:rPr>
              <a:t>http://bigg.ucsd.edu/models/e_coli_core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2"/>
              </a:rPr>
              <a:t>https://escher.github.io/builder/index.html?enable_editing=true&amp;map_name=e_coli_core.Core%20metabolism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4572000" y="2104200"/>
            <a:ext cx="5007240" cy="411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2017-03-24T10:44:14Z</dcterms:modified>
  <cp:revision>8</cp:revision>
  <dc:subject/>
  <dc:title/>
</cp:coreProperties>
</file>