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_rels/drawing1.xml.rels" ContentType="application/vnd.openxmlformats-package.relationships+xml"/>
  <Override PartName="/ppt/diagrams/_rels/data1.xml.rels" ContentType="application/vnd.openxmlformats-package.relationship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png" ContentType="image/png"/>
  <Override PartName="/ppt/media/image3.png" ContentType="image/png"/>
  <Override PartName="/ppt/media/image1.png" ContentType="image/png"/>
  <Override PartName="/ppt/media/OOXDiagramDrawingRels1_3.svg" ContentType="image/svg"/>
  <Override PartName="/ppt/media/OOXDiagramDrawingRels1_2.png" ContentType="image/png"/>
  <Override PartName="/ppt/media/image9.png" ContentType="image/png"/>
  <Override PartName="/ppt/media/image11.png" ContentType="image/png"/>
  <Override PartName="/ppt/media/image8.png" ContentType="image/png"/>
  <Override PartName="/ppt/media/OOXDiagramDrawingRels1_1.svg" ContentType="image/svg"/>
  <Override PartName="/ppt/media/image6.jpeg" ContentType="image/jpeg"/>
  <Override PartName="/ppt/media/image10.png" ContentType="image/png"/>
  <Override PartName="/ppt/media/OOXDiagramDataRels1_0.png" ContentType="image/png"/>
  <Override PartName="/ppt/media/OOXDiagramDataRels1_2.png" ContentType="image/png"/>
  <Override PartName="/ppt/media/OOXDiagramDataRels1_1.svg" ContentType="image/svg"/>
  <Override PartName="/ppt/media/image2.png" ContentType="image/png"/>
  <Override PartName="/ppt/media/image7.png" ContentType="image/png"/>
  <Override PartName="/ppt/media/OOXDiagramDrawingRels1_0.png" ContentType="image/png"/>
  <Override PartName="/ppt/media/OOXDiagramDataRels1_3.svg" ContentType="image/sv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0AB9B-2914-4029-B3FC-DFD68D0E43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06630CA-3668-4A14-A689-671F45592510}">
      <dgm:prSet/>
      <dgm:spPr/>
      <dgm:t>
        <a:bodyPr/>
        <a:lstStyle/>
        <a:p>
          <a:r>
            <a:rPr lang="en-US" dirty="0" err="1"/>
            <a:t>Identificar</a:t>
          </a:r>
          <a:r>
            <a:rPr lang="en-US" dirty="0"/>
            <a:t> </a:t>
          </a:r>
          <a:r>
            <a:rPr lang="en-US" dirty="0" err="1"/>
            <a:t>indicadores</a:t>
          </a:r>
          <a:r>
            <a:rPr lang="en-US" dirty="0"/>
            <a:t> com </a:t>
          </a:r>
          <a:r>
            <a:rPr lang="en-US" dirty="0" err="1"/>
            <a:t>viabilidade</a:t>
          </a:r>
          <a:r>
            <a:rPr lang="en-US" dirty="0"/>
            <a:t> de </a:t>
          </a:r>
          <a:r>
            <a:rPr lang="en-US" dirty="0" err="1"/>
            <a:t>funcionarem</a:t>
          </a:r>
          <a:r>
            <a:rPr lang="en-US" dirty="0"/>
            <a:t> </a:t>
          </a:r>
          <a:r>
            <a:rPr lang="en-US" dirty="0" err="1"/>
            <a:t>como</a:t>
          </a:r>
          <a:r>
            <a:rPr lang="en-US" dirty="0"/>
            <a:t> </a:t>
          </a:r>
          <a:r>
            <a:rPr lang="en-US" dirty="0" err="1"/>
            <a:t>sensores</a:t>
          </a:r>
          <a:r>
            <a:rPr lang="en-US" dirty="0"/>
            <a:t> de </a:t>
          </a:r>
          <a:r>
            <a:rPr lang="en-US" dirty="0" err="1"/>
            <a:t>desemprego</a:t>
          </a:r>
          <a:r>
            <a:rPr lang="en-US" dirty="0"/>
            <a:t> (Google Trends)  </a:t>
          </a:r>
        </a:p>
      </dgm:t>
    </dgm:pt>
    <dgm:pt modelId="{EC45738C-8376-43E6-ACF1-4646F9733190}" type="parTrans" cxnId="{5723A90D-C248-4BDC-A0A8-FF379D44F2BC}">
      <dgm:prSet/>
      <dgm:spPr/>
      <dgm:t>
        <a:bodyPr/>
        <a:lstStyle/>
        <a:p>
          <a:endParaRPr lang="en-US"/>
        </a:p>
      </dgm:t>
    </dgm:pt>
    <dgm:pt modelId="{F6BB564B-FB15-4419-9CB2-970A19A90325}" type="sibTrans" cxnId="{5723A90D-C248-4BDC-A0A8-FF379D44F2BC}">
      <dgm:prSet/>
      <dgm:spPr/>
      <dgm:t>
        <a:bodyPr/>
        <a:lstStyle/>
        <a:p>
          <a:endParaRPr lang="en-US"/>
        </a:p>
      </dgm:t>
    </dgm:pt>
    <dgm:pt modelId="{EA18F6A4-53D2-4FBE-A909-19F4B3FAAFAD}">
      <dgm:prSet/>
      <dgm:spPr/>
      <dgm:t>
        <a:bodyPr/>
        <a:lstStyle/>
        <a:p>
          <a:r>
            <a:rPr lang="en-US" dirty="0"/>
            <a:t>Fazer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análise</a:t>
          </a:r>
          <a:r>
            <a:rPr lang="en-US" dirty="0"/>
            <a:t> </a:t>
          </a:r>
          <a:r>
            <a:rPr lang="en-US" dirty="0" err="1"/>
            <a:t>descritiva</a:t>
          </a:r>
          <a:r>
            <a:rPr lang="en-US" dirty="0"/>
            <a:t> dos </a:t>
          </a:r>
          <a:r>
            <a:rPr lang="en-US" dirty="0" err="1"/>
            <a:t>mesmos</a:t>
          </a:r>
          <a:r>
            <a:rPr lang="en-US" dirty="0"/>
            <a:t> e </a:t>
          </a:r>
          <a:r>
            <a:rPr lang="pt-PT" noProof="0" dirty="0"/>
            <a:t>construir</a:t>
          </a:r>
          <a:r>
            <a:rPr lang="en-US" dirty="0"/>
            <a:t> um </a:t>
          </a:r>
          <a:r>
            <a:rPr lang="en-US" dirty="0" err="1"/>
            <a:t>modelo</a:t>
          </a:r>
          <a:r>
            <a:rPr lang="en-US" dirty="0"/>
            <a:t> de </a:t>
          </a:r>
          <a:r>
            <a:rPr lang="en-US" dirty="0" err="1"/>
            <a:t>previsão</a:t>
          </a:r>
          <a:r>
            <a:rPr lang="en-US" dirty="0"/>
            <a:t> para a taxa de </a:t>
          </a:r>
          <a:r>
            <a:rPr lang="en-US" dirty="0" err="1"/>
            <a:t>desemprego</a:t>
          </a:r>
          <a:endParaRPr lang="en-US" dirty="0"/>
        </a:p>
      </dgm:t>
    </dgm:pt>
    <dgm:pt modelId="{91BEC8CE-6051-4C16-8E8B-D6AF51E95625}" type="parTrans" cxnId="{911C0A74-7409-45DB-9431-92D79E62473D}">
      <dgm:prSet/>
      <dgm:spPr/>
      <dgm:t>
        <a:bodyPr/>
        <a:lstStyle/>
        <a:p>
          <a:endParaRPr lang="en-US"/>
        </a:p>
      </dgm:t>
    </dgm:pt>
    <dgm:pt modelId="{AB8609B4-CC19-4B58-9FAB-915A045FDFC0}" type="sibTrans" cxnId="{911C0A74-7409-45DB-9431-92D79E62473D}">
      <dgm:prSet/>
      <dgm:spPr/>
      <dgm:t>
        <a:bodyPr/>
        <a:lstStyle/>
        <a:p>
          <a:endParaRPr lang="en-US"/>
        </a:p>
      </dgm:t>
    </dgm:pt>
    <dgm:pt modelId="{1CCB471A-E243-421A-A8AA-18E8F039FC0C}" type="pres">
      <dgm:prSet presAssocID="{E010AB9B-2914-4029-B3FC-DFD68D0E4300}" presName="root" presStyleCnt="0">
        <dgm:presLayoutVars>
          <dgm:dir/>
          <dgm:resizeHandles val="exact"/>
        </dgm:presLayoutVars>
      </dgm:prSet>
      <dgm:spPr/>
    </dgm:pt>
    <dgm:pt modelId="{4BE084F4-53F0-4D95-A2C4-80A823058620}" type="pres">
      <dgm:prSet presAssocID="{306630CA-3668-4A14-A689-671F45592510}" presName="compNode" presStyleCnt="0"/>
      <dgm:spPr/>
    </dgm:pt>
    <dgm:pt modelId="{7CC81347-FD5D-4EDE-8F9F-485C9D87BBBA}" type="pres">
      <dgm:prSet presAssocID="{306630CA-3668-4A14-A689-671F455925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DCC8E86-2F2B-41C7-AD86-95469128AE86}" type="pres">
      <dgm:prSet presAssocID="{306630CA-3668-4A14-A689-671F45592510}" presName="spaceRect" presStyleCnt="0"/>
      <dgm:spPr/>
    </dgm:pt>
    <dgm:pt modelId="{A23F3416-6AD1-4FB4-983F-9F7536537B25}" type="pres">
      <dgm:prSet presAssocID="{306630CA-3668-4A14-A689-671F45592510}" presName="textRect" presStyleLbl="revTx" presStyleIdx="0" presStyleCnt="2">
        <dgm:presLayoutVars>
          <dgm:chMax val="1"/>
          <dgm:chPref val="1"/>
        </dgm:presLayoutVars>
      </dgm:prSet>
      <dgm:spPr/>
    </dgm:pt>
    <dgm:pt modelId="{1C47E710-89F1-4241-B045-029322F4D90B}" type="pres">
      <dgm:prSet presAssocID="{F6BB564B-FB15-4419-9CB2-970A19A90325}" presName="sibTrans" presStyleCnt="0"/>
      <dgm:spPr/>
    </dgm:pt>
    <dgm:pt modelId="{E87A5765-3580-4A72-A19F-3F17F051E547}" type="pres">
      <dgm:prSet presAssocID="{EA18F6A4-53D2-4FBE-A909-19F4B3FAAFAD}" presName="compNode" presStyleCnt="0"/>
      <dgm:spPr/>
    </dgm:pt>
    <dgm:pt modelId="{F17F4B83-6515-4A92-B1FB-8E72A97AB201}" type="pres">
      <dgm:prSet presAssocID="{EA18F6A4-53D2-4FBE-A909-19F4B3FAAF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C217D0A-E78C-4239-981F-DF31AD6DAA97}" type="pres">
      <dgm:prSet presAssocID="{EA18F6A4-53D2-4FBE-A909-19F4B3FAAFAD}" presName="spaceRect" presStyleCnt="0"/>
      <dgm:spPr/>
    </dgm:pt>
    <dgm:pt modelId="{817D6A5D-374A-4415-9E5F-ED465B98689A}" type="pres">
      <dgm:prSet presAssocID="{EA18F6A4-53D2-4FBE-A909-19F4B3FAAFA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723A90D-C248-4BDC-A0A8-FF379D44F2BC}" srcId="{E010AB9B-2914-4029-B3FC-DFD68D0E4300}" destId="{306630CA-3668-4A14-A689-671F45592510}" srcOrd="0" destOrd="0" parTransId="{EC45738C-8376-43E6-ACF1-4646F9733190}" sibTransId="{F6BB564B-FB15-4419-9CB2-970A19A90325}"/>
    <dgm:cxn modelId="{8D98DF62-72DC-4286-B003-C9C865BD50BB}" type="presOf" srcId="{EA18F6A4-53D2-4FBE-A909-19F4B3FAAFAD}" destId="{817D6A5D-374A-4415-9E5F-ED465B98689A}" srcOrd="0" destOrd="0" presId="urn:microsoft.com/office/officeart/2018/2/layout/IconLabelList"/>
    <dgm:cxn modelId="{911C0A74-7409-45DB-9431-92D79E62473D}" srcId="{E010AB9B-2914-4029-B3FC-DFD68D0E4300}" destId="{EA18F6A4-53D2-4FBE-A909-19F4B3FAAFAD}" srcOrd="1" destOrd="0" parTransId="{91BEC8CE-6051-4C16-8E8B-D6AF51E95625}" sibTransId="{AB8609B4-CC19-4B58-9FAB-915A045FDFC0}"/>
    <dgm:cxn modelId="{EF0937C1-87D3-4FFB-A51D-17AFC2913675}" type="presOf" srcId="{E010AB9B-2914-4029-B3FC-DFD68D0E4300}" destId="{1CCB471A-E243-421A-A8AA-18E8F039FC0C}" srcOrd="0" destOrd="0" presId="urn:microsoft.com/office/officeart/2018/2/layout/IconLabelList"/>
    <dgm:cxn modelId="{B2E1FDD3-1E98-4487-80CB-BBC5FEF47EAB}" type="presOf" srcId="{306630CA-3668-4A14-A689-671F45592510}" destId="{A23F3416-6AD1-4FB4-983F-9F7536537B25}" srcOrd="0" destOrd="0" presId="urn:microsoft.com/office/officeart/2018/2/layout/IconLabelList"/>
    <dgm:cxn modelId="{EC43A401-8D5E-4E6C-B61B-0047F7B31AC6}" type="presParOf" srcId="{1CCB471A-E243-421A-A8AA-18E8F039FC0C}" destId="{4BE084F4-53F0-4D95-A2C4-80A823058620}" srcOrd="0" destOrd="0" presId="urn:microsoft.com/office/officeart/2018/2/layout/IconLabelList"/>
    <dgm:cxn modelId="{595C48F9-6A9B-48C2-A672-0E5F0B0E6708}" type="presParOf" srcId="{4BE084F4-53F0-4D95-A2C4-80A823058620}" destId="{7CC81347-FD5D-4EDE-8F9F-485C9D87BBBA}" srcOrd="0" destOrd="0" presId="urn:microsoft.com/office/officeart/2018/2/layout/IconLabelList"/>
    <dgm:cxn modelId="{D1529550-57D9-408D-A49B-41DCE2053454}" type="presParOf" srcId="{4BE084F4-53F0-4D95-A2C4-80A823058620}" destId="{ADCC8E86-2F2B-41C7-AD86-95469128AE86}" srcOrd="1" destOrd="0" presId="urn:microsoft.com/office/officeart/2018/2/layout/IconLabelList"/>
    <dgm:cxn modelId="{EC68A5BD-5495-4317-A37C-88E17CBCF816}" type="presParOf" srcId="{4BE084F4-53F0-4D95-A2C4-80A823058620}" destId="{A23F3416-6AD1-4FB4-983F-9F7536537B25}" srcOrd="2" destOrd="0" presId="urn:microsoft.com/office/officeart/2018/2/layout/IconLabelList"/>
    <dgm:cxn modelId="{7DDB97BA-432B-4C3E-B87C-394B064F7640}" type="presParOf" srcId="{1CCB471A-E243-421A-A8AA-18E8F039FC0C}" destId="{1C47E710-89F1-4241-B045-029322F4D90B}" srcOrd="1" destOrd="0" presId="urn:microsoft.com/office/officeart/2018/2/layout/IconLabelList"/>
    <dgm:cxn modelId="{F5B22122-3A6B-4443-AF7A-0F60514877CC}" type="presParOf" srcId="{1CCB471A-E243-421A-A8AA-18E8F039FC0C}" destId="{E87A5765-3580-4A72-A19F-3F17F051E547}" srcOrd="2" destOrd="0" presId="urn:microsoft.com/office/officeart/2018/2/layout/IconLabelList"/>
    <dgm:cxn modelId="{5EE3DE2F-8936-417F-AA1B-64B0814E418D}" type="presParOf" srcId="{E87A5765-3580-4A72-A19F-3F17F051E547}" destId="{F17F4B83-6515-4A92-B1FB-8E72A97AB201}" srcOrd="0" destOrd="0" presId="urn:microsoft.com/office/officeart/2018/2/layout/IconLabelList"/>
    <dgm:cxn modelId="{B2F5A19E-C70E-4CD7-80AB-D3634439EC5E}" type="presParOf" srcId="{E87A5765-3580-4A72-A19F-3F17F051E547}" destId="{5C217D0A-E78C-4239-981F-DF31AD6DAA97}" srcOrd="1" destOrd="0" presId="urn:microsoft.com/office/officeart/2018/2/layout/IconLabelList"/>
    <dgm:cxn modelId="{B90E168B-3C9F-4F13-91BB-C32AF1EBDBE6}" type="presParOf" srcId="{E87A5765-3580-4A72-A19F-3F17F051E547}" destId="{817D6A5D-374A-4415-9E5F-ED465B98689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C9D297-075D-4027-8018-C06275EA7B5E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0D3650-75AA-4F35-BE51-C7430007BEEC}">
      <dgm:prSet/>
      <dgm:spPr/>
      <dgm:t>
        <a:bodyPr/>
        <a:lstStyle/>
        <a:p>
          <a:r>
            <a:rPr lang="en-US"/>
            <a:t>Google Trends</a:t>
          </a:r>
        </a:p>
      </dgm:t>
    </dgm:pt>
    <dgm:pt modelId="{29C959ED-C72B-49FC-A3CB-BF5C9A591CAF}" type="parTrans" cxnId="{C8C02AA6-1ADA-4274-882E-85AC669C2A8A}">
      <dgm:prSet/>
      <dgm:spPr/>
      <dgm:t>
        <a:bodyPr/>
        <a:lstStyle/>
        <a:p>
          <a:endParaRPr lang="en-US"/>
        </a:p>
      </dgm:t>
    </dgm:pt>
    <dgm:pt modelId="{B93DB6CB-AB50-4704-891B-0159B1965FD8}" type="sibTrans" cxnId="{C8C02AA6-1ADA-4274-882E-85AC669C2A8A}">
      <dgm:prSet/>
      <dgm:spPr/>
      <dgm:t>
        <a:bodyPr/>
        <a:lstStyle/>
        <a:p>
          <a:endParaRPr lang="en-US"/>
        </a:p>
      </dgm:t>
    </dgm:pt>
    <dgm:pt modelId="{2570E513-503B-4CB7-8A1F-F427EE68A464}">
      <dgm:prSet/>
      <dgm:spPr/>
      <dgm:t>
        <a:bodyPr/>
        <a:lstStyle/>
        <a:p>
          <a:r>
            <a:rPr lang="en-US" dirty="0"/>
            <a:t>“Desemprego”</a:t>
          </a:r>
        </a:p>
      </dgm:t>
    </dgm:pt>
    <dgm:pt modelId="{6BA63BFC-BD0E-44C1-ABF4-55C5E0F1B161}" type="parTrans" cxnId="{28A2A047-20D3-4CC5-972F-743823960A4F}">
      <dgm:prSet/>
      <dgm:spPr/>
      <dgm:t>
        <a:bodyPr/>
        <a:lstStyle/>
        <a:p>
          <a:endParaRPr lang="en-US"/>
        </a:p>
      </dgm:t>
    </dgm:pt>
    <dgm:pt modelId="{C0962424-459E-4A1D-A31E-652488B21B4C}" type="sibTrans" cxnId="{28A2A047-20D3-4CC5-972F-743823960A4F}">
      <dgm:prSet/>
      <dgm:spPr/>
      <dgm:t>
        <a:bodyPr/>
        <a:lstStyle/>
        <a:p>
          <a:endParaRPr lang="en-US"/>
        </a:p>
      </dgm:t>
    </dgm:pt>
    <dgm:pt modelId="{17817D9C-F5A2-4D59-848B-78BF8B1984E7}">
      <dgm:prSet/>
      <dgm:spPr/>
      <dgm:t>
        <a:bodyPr/>
        <a:lstStyle/>
        <a:p>
          <a:r>
            <a:rPr lang="en-US" dirty="0"/>
            <a:t>3 related queries:</a:t>
          </a:r>
        </a:p>
      </dgm:t>
    </dgm:pt>
    <dgm:pt modelId="{BDB00432-8344-401B-82C2-B378C5A29911}" type="parTrans" cxnId="{8AE3F646-8EA5-4702-8340-E2CCC298C1A9}">
      <dgm:prSet/>
      <dgm:spPr/>
      <dgm:t>
        <a:bodyPr/>
        <a:lstStyle/>
        <a:p>
          <a:endParaRPr lang="en-US"/>
        </a:p>
      </dgm:t>
    </dgm:pt>
    <dgm:pt modelId="{CAD6484B-D872-4FFE-86BE-4154236B7367}" type="sibTrans" cxnId="{8AE3F646-8EA5-4702-8340-E2CCC298C1A9}">
      <dgm:prSet/>
      <dgm:spPr/>
      <dgm:t>
        <a:bodyPr/>
        <a:lstStyle/>
        <a:p>
          <a:endParaRPr lang="en-US"/>
        </a:p>
      </dgm:t>
    </dgm:pt>
    <dgm:pt modelId="{3464B9EE-0640-40D0-B70A-3D8953BE99C0}">
      <dgm:prSet/>
      <dgm:spPr/>
      <dgm:t>
        <a:bodyPr/>
        <a:lstStyle/>
        <a:p>
          <a:r>
            <a:rPr lang="en-US" dirty="0"/>
            <a:t>Subsídio Desemprego</a:t>
          </a:r>
        </a:p>
      </dgm:t>
    </dgm:pt>
    <dgm:pt modelId="{A11A0DCC-03B5-4123-A5D8-8AF3F891EDAF}" type="parTrans" cxnId="{C7FE3802-57CD-487A-A164-63C2851D726C}">
      <dgm:prSet/>
      <dgm:spPr/>
      <dgm:t>
        <a:bodyPr/>
        <a:lstStyle/>
        <a:p>
          <a:endParaRPr lang="pt-PT"/>
        </a:p>
      </dgm:t>
    </dgm:pt>
    <dgm:pt modelId="{64BCC02B-CA15-448C-A005-896D567329D6}" type="sibTrans" cxnId="{C7FE3802-57CD-487A-A164-63C2851D726C}">
      <dgm:prSet/>
      <dgm:spPr/>
      <dgm:t>
        <a:bodyPr/>
        <a:lstStyle/>
        <a:p>
          <a:endParaRPr lang="pt-PT"/>
        </a:p>
      </dgm:t>
    </dgm:pt>
    <dgm:pt modelId="{4AD8311B-DC90-4ED1-91AC-A012C2017FED}">
      <dgm:prSet/>
      <dgm:spPr/>
      <dgm:t>
        <a:bodyPr/>
        <a:lstStyle/>
        <a:p>
          <a:r>
            <a:rPr lang="en-US" dirty="0"/>
            <a:t>IEFP</a:t>
          </a:r>
        </a:p>
      </dgm:t>
    </dgm:pt>
    <dgm:pt modelId="{BEE381A5-F537-4D7B-9452-5DB3D572004A}" type="parTrans" cxnId="{8659ADCA-705D-4F01-9E83-2764DC0D36CB}">
      <dgm:prSet/>
      <dgm:spPr/>
      <dgm:t>
        <a:bodyPr/>
        <a:lstStyle/>
        <a:p>
          <a:endParaRPr lang="pt-PT"/>
        </a:p>
      </dgm:t>
    </dgm:pt>
    <dgm:pt modelId="{74E78628-9441-464E-AB05-7B76A8B110C5}" type="sibTrans" cxnId="{8659ADCA-705D-4F01-9E83-2764DC0D36CB}">
      <dgm:prSet/>
      <dgm:spPr/>
      <dgm:t>
        <a:bodyPr/>
        <a:lstStyle/>
        <a:p>
          <a:endParaRPr lang="pt-PT"/>
        </a:p>
      </dgm:t>
    </dgm:pt>
    <dgm:pt modelId="{61E4BA8F-D27B-45F9-8B7C-96880709F914}">
      <dgm:prSet/>
      <dgm:spPr/>
      <dgm:t>
        <a:bodyPr/>
        <a:lstStyle/>
        <a:p>
          <a:r>
            <a:rPr lang="en-US" dirty="0"/>
            <a:t>Centro Emprego</a:t>
          </a:r>
        </a:p>
      </dgm:t>
    </dgm:pt>
    <dgm:pt modelId="{01AD6785-6080-4C89-905E-DFA6FFD6BCDB}" type="parTrans" cxnId="{F823FC0A-473C-4D54-90CE-35BF8862B8D5}">
      <dgm:prSet/>
      <dgm:spPr/>
      <dgm:t>
        <a:bodyPr/>
        <a:lstStyle/>
        <a:p>
          <a:endParaRPr lang="pt-PT"/>
        </a:p>
      </dgm:t>
    </dgm:pt>
    <dgm:pt modelId="{ADF7FDDD-BABD-47E1-834C-E84741067E15}" type="sibTrans" cxnId="{F823FC0A-473C-4D54-90CE-35BF8862B8D5}">
      <dgm:prSet/>
      <dgm:spPr/>
      <dgm:t>
        <a:bodyPr/>
        <a:lstStyle/>
        <a:p>
          <a:endParaRPr lang="pt-PT"/>
        </a:p>
      </dgm:t>
    </dgm:pt>
    <dgm:pt modelId="{7C199F76-600A-4F05-B456-1DB5E2D091B7}">
      <dgm:prSet/>
      <dgm:spPr/>
      <dgm:t>
        <a:bodyPr/>
        <a:lstStyle/>
        <a:p>
          <a:r>
            <a:rPr lang="en-US" dirty="0"/>
            <a:t>Emprego</a:t>
          </a:r>
        </a:p>
      </dgm:t>
    </dgm:pt>
    <dgm:pt modelId="{5949311B-AD0C-4E32-9829-45023D1A951E}" type="parTrans" cxnId="{9DA652F9-DF31-4B28-9B80-D00D4C55C004}">
      <dgm:prSet/>
      <dgm:spPr/>
      <dgm:t>
        <a:bodyPr/>
        <a:lstStyle/>
        <a:p>
          <a:endParaRPr lang="pt-PT"/>
        </a:p>
      </dgm:t>
    </dgm:pt>
    <dgm:pt modelId="{CD7B6149-FDF2-40E8-B2DD-B5AED8496A3A}" type="sibTrans" cxnId="{9DA652F9-DF31-4B28-9B80-D00D4C55C004}">
      <dgm:prSet/>
      <dgm:spPr/>
      <dgm:t>
        <a:bodyPr/>
        <a:lstStyle/>
        <a:p>
          <a:endParaRPr lang="pt-PT"/>
        </a:p>
      </dgm:t>
    </dgm:pt>
    <dgm:pt modelId="{B633BF8B-95EF-46F6-AB37-BA7ABF1EB96B}">
      <dgm:prSet/>
      <dgm:spPr/>
      <dgm:t>
        <a:bodyPr/>
        <a:lstStyle/>
        <a:p>
          <a:r>
            <a:rPr lang="en-US" dirty="0"/>
            <a:t>Net Empregos</a:t>
          </a:r>
        </a:p>
      </dgm:t>
    </dgm:pt>
    <dgm:pt modelId="{B9BDEE97-FDA4-4DC1-A78D-3CA64ADF1297}" type="parTrans" cxnId="{F8C803EC-9BF4-4653-9A54-ACEED7F297B4}">
      <dgm:prSet/>
      <dgm:spPr/>
      <dgm:t>
        <a:bodyPr/>
        <a:lstStyle/>
        <a:p>
          <a:endParaRPr lang="pt-PT"/>
        </a:p>
      </dgm:t>
    </dgm:pt>
    <dgm:pt modelId="{13029A2A-9F27-4DEE-9278-FB6158C5CAE0}" type="sibTrans" cxnId="{F8C803EC-9BF4-4653-9A54-ACEED7F297B4}">
      <dgm:prSet/>
      <dgm:spPr/>
      <dgm:t>
        <a:bodyPr/>
        <a:lstStyle/>
        <a:p>
          <a:endParaRPr lang="pt-PT"/>
        </a:p>
      </dgm:t>
    </dgm:pt>
    <dgm:pt modelId="{61753426-9AAC-4FCC-9951-7B2552D689C1}">
      <dgm:prSet/>
      <dgm:spPr/>
      <dgm:t>
        <a:bodyPr/>
        <a:lstStyle/>
        <a:p>
          <a:r>
            <a:rPr lang="en-US" dirty="0"/>
            <a:t>LinkedIn</a:t>
          </a:r>
        </a:p>
      </dgm:t>
    </dgm:pt>
    <dgm:pt modelId="{4DC30A44-6BB7-45DA-8DBC-F05FDC293347}" type="parTrans" cxnId="{2DF67057-19B2-4415-BC3C-F94C12110C59}">
      <dgm:prSet/>
      <dgm:spPr/>
      <dgm:t>
        <a:bodyPr/>
        <a:lstStyle/>
        <a:p>
          <a:endParaRPr lang="pt-PT"/>
        </a:p>
      </dgm:t>
    </dgm:pt>
    <dgm:pt modelId="{516B1094-7880-40DF-8234-39BA9D980DAD}" type="sibTrans" cxnId="{2DF67057-19B2-4415-BC3C-F94C12110C59}">
      <dgm:prSet/>
      <dgm:spPr/>
      <dgm:t>
        <a:bodyPr/>
        <a:lstStyle/>
        <a:p>
          <a:endParaRPr lang="pt-PT"/>
        </a:p>
      </dgm:t>
    </dgm:pt>
    <dgm:pt modelId="{7D69E0EE-DFC1-D34C-B30E-9419120CAC82}" type="pres">
      <dgm:prSet presAssocID="{36C9D297-075D-4027-8018-C06275EA7B5E}" presName="linear" presStyleCnt="0">
        <dgm:presLayoutVars>
          <dgm:dir/>
          <dgm:animLvl val="lvl"/>
          <dgm:resizeHandles val="exact"/>
        </dgm:presLayoutVars>
      </dgm:prSet>
      <dgm:spPr/>
    </dgm:pt>
    <dgm:pt modelId="{4063B824-961E-1344-A574-3791BE5853AA}" type="pres">
      <dgm:prSet presAssocID="{D30D3650-75AA-4F35-BE51-C7430007BEEC}" presName="parentLin" presStyleCnt="0"/>
      <dgm:spPr/>
    </dgm:pt>
    <dgm:pt modelId="{9901DA3C-A89D-DA41-AF63-E5FD59BE46CF}" type="pres">
      <dgm:prSet presAssocID="{D30D3650-75AA-4F35-BE51-C7430007BEEC}" presName="parentLeftMargin" presStyleLbl="node1" presStyleIdx="0" presStyleCnt="1"/>
      <dgm:spPr/>
    </dgm:pt>
    <dgm:pt modelId="{B9FC033E-88F5-324A-A59D-955E3E70FB08}" type="pres">
      <dgm:prSet presAssocID="{D30D3650-75AA-4F35-BE51-C7430007BEE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60BC18D-344A-554E-8439-DF25BD07B6FC}" type="pres">
      <dgm:prSet presAssocID="{D30D3650-75AA-4F35-BE51-C7430007BEEC}" presName="negativeSpace" presStyleCnt="0"/>
      <dgm:spPr/>
    </dgm:pt>
    <dgm:pt modelId="{414B2664-8272-BD42-913F-6F8730D04A55}" type="pres">
      <dgm:prSet presAssocID="{D30D3650-75AA-4F35-BE51-C7430007BEE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7FE3802-57CD-487A-A164-63C2851D726C}" srcId="{17817D9C-F5A2-4D59-848B-78BF8B1984E7}" destId="{3464B9EE-0640-40D0-B70A-3D8953BE99C0}" srcOrd="0" destOrd="0" parTransId="{A11A0DCC-03B5-4123-A5D8-8AF3F891EDAF}" sibTransId="{64BCC02B-CA15-448C-A005-896D567329D6}"/>
    <dgm:cxn modelId="{30081605-4F1D-4C28-BD14-89D5234921D6}" type="presOf" srcId="{61753426-9AAC-4FCC-9951-7B2552D689C1}" destId="{414B2664-8272-BD42-913F-6F8730D04A55}" srcOrd="0" destOrd="7" presId="urn:microsoft.com/office/officeart/2005/8/layout/list1"/>
    <dgm:cxn modelId="{F823FC0A-473C-4D54-90CE-35BF8862B8D5}" srcId="{17817D9C-F5A2-4D59-848B-78BF8B1984E7}" destId="{61E4BA8F-D27B-45F9-8B7C-96880709F914}" srcOrd="2" destOrd="0" parTransId="{01AD6785-6080-4C89-905E-DFA6FFD6BCDB}" sibTransId="{ADF7FDDD-BABD-47E1-834C-E84741067E15}"/>
    <dgm:cxn modelId="{0CF75515-EDCE-A54A-B25E-2888C034AC79}" type="presOf" srcId="{17817D9C-F5A2-4D59-848B-78BF8B1984E7}" destId="{414B2664-8272-BD42-913F-6F8730D04A55}" srcOrd="0" destOrd="1" presId="urn:microsoft.com/office/officeart/2005/8/layout/list1"/>
    <dgm:cxn modelId="{46ADCD19-2B4F-1940-8065-99BFB412B2DC}" type="presOf" srcId="{36C9D297-075D-4027-8018-C06275EA7B5E}" destId="{7D69E0EE-DFC1-D34C-B30E-9419120CAC82}" srcOrd="0" destOrd="0" presId="urn:microsoft.com/office/officeart/2005/8/layout/list1"/>
    <dgm:cxn modelId="{73C64145-5D95-0949-8130-BCFAE0C97C0F}" type="presOf" srcId="{D30D3650-75AA-4F35-BE51-C7430007BEEC}" destId="{9901DA3C-A89D-DA41-AF63-E5FD59BE46CF}" srcOrd="0" destOrd="0" presId="urn:microsoft.com/office/officeart/2005/8/layout/list1"/>
    <dgm:cxn modelId="{8AE3F646-8EA5-4702-8340-E2CCC298C1A9}" srcId="{D30D3650-75AA-4F35-BE51-C7430007BEEC}" destId="{17817D9C-F5A2-4D59-848B-78BF8B1984E7}" srcOrd="1" destOrd="0" parTransId="{BDB00432-8344-401B-82C2-B378C5A29911}" sibTransId="{CAD6484B-D872-4FFE-86BE-4154236B7367}"/>
    <dgm:cxn modelId="{28A2A047-20D3-4CC5-972F-743823960A4F}" srcId="{D30D3650-75AA-4F35-BE51-C7430007BEEC}" destId="{2570E513-503B-4CB7-8A1F-F427EE68A464}" srcOrd="0" destOrd="0" parTransId="{6BA63BFC-BD0E-44C1-ABF4-55C5E0F1B161}" sibTransId="{C0962424-459E-4A1D-A31E-652488B21B4C}"/>
    <dgm:cxn modelId="{27372851-F0DB-4C5B-8386-FA9A19A9C0CE}" type="presOf" srcId="{7C199F76-600A-4F05-B456-1DB5E2D091B7}" destId="{414B2664-8272-BD42-913F-6F8730D04A55}" srcOrd="0" destOrd="5" presId="urn:microsoft.com/office/officeart/2005/8/layout/list1"/>
    <dgm:cxn modelId="{0E431073-999F-419E-9782-49695DBBD7AE}" type="presOf" srcId="{B633BF8B-95EF-46F6-AB37-BA7ABF1EB96B}" destId="{414B2664-8272-BD42-913F-6F8730D04A55}" srcOrd="0" destOrd="6" presId="urn:microsoft.com/office/officeart/2005/8/layout/list1"/>
    <dgm:cxn modelId="{2DF67057-19B2-4415-BC3C-F94C12110C59}" srcId="{D30D3650-75AA-4F35-BE51-C7430007BEEC}" destId="{61753426-9AAC-4FCC-9951-7B2552D689C1}" srcOrd="4" destOrd="0" parTransId="{4DC30A44-6BB7-45DA-8DBC-F05FDC293347}" sibTransId="{516B1094-7880-40DF-8234-39BA9D980DAD}"/>
    <dgm:cxn modelId="{3D22988E-0F91-43A3-B66A-BE1BF88A9201}" type="presOf" srcId="{3464B9EE-0640-40D0-B70A-3D8953BE99C0}" destId="{414B2664-8272-BD42-913F-6F8730D04A55}" srcOrd="0" destOrd="2" presId="urn:microsoft.com/office/officeart/2005/8/layout/list1"/>
    <dgm:cxn modelId="{17C74B95-41EE-4D1B-8C2C-911A6459C753}" type="presOf" srcId="{4AD8311B-DC90-4ED1-91AC-A012C2017FED}" destId="{414B2664-8272-BD42-913F-6F8730D04A55}" srcOrd="0" destOrd="3" presId="urn:microsoft.com/office/officeart/2005/8/layout/list1"/>
    <dgm:cxn modelId="{C8C02AA6-1ADA-4274-882E-85AC669C2A8A}" srcId="{36C9D297-075D-4027-8018-C06275EA7B5E}" destId="{D30D3650-75AA-4F35-BE51-C7430007BEEC}" srcOrd="0" destOrd="0" parTransId="{29C959ED-C72B-49FC-A3CB-BF5C9A591CAF}" sibTransId="{B93DB6CB-AB50-4704-891B-0159B1965FD8}"/>
    <dgm:cxn modelId="{8659ADCA-705D-4F01-9E83-2764DC0D36CB}" srcId="{17817D9C-F5A2-4D59-848B-78BF8B1984E7}" destId="{4AD8311B-DC90-4ED1-91AC-A012C2017FED}" srcOrd="1" destOrd="0" parTransId="{BEE381A5-F537-4D7B-9452-5DB3D572004A}" sibTransId="{74E78628-9441-464E-AB05-7B76A8B110C5}"/>
    <dgm:cxn modelId="{E70B8FCE-B068-714D-BD2D-7280EA59B266}" type="presOf" srcId="{D30D3650-75AA-4F35-BE51-C7430007BEEC}" destId="{B9FC033E-88F5-324A-A59D-955E3E70FB08}" srcOrd="1" destOrd="0" presId="urn:microsoft.com/office/officeart/2005/8/layout/list1"/>
    <dgm:cxn modelId="{F8C803EC-9BF4-4653-9A54-ACEED7F297B4}" srcId="{D30D3650-75AA-4F35-BE51-C7430007BEEC}" destId="{B633BF8B-95EF-46F6-AB37-BA7ABF1EB96B}" srcOrd="3" destOrd="0" parTransId="{B9BDEE97-FDA4-4DC1-A78D-3CA64ADF1297}" sibTransId="{13029A2A-9F27-4DEE-9278-FB6158C5CAE0}"/>
    <dgm:cxn modelId="{EE4BDDED-BC43-4BD0-87E4-6234CAF374F2}" type="presOf" srcId="{61E4BA8F-D27B-45F9-8B7C-96880709F914}" destId="{414B2664-8272-BD42-913F-6F8730D04A55}" srcOrd="0" destOrd="4" presId="urn:microsoft.com/office/officeart/2005/8/layout/list1"/>
    <dgm:cxn modelId="{9DA652F9-DF31-4B28-9B80-D00D4C55C004}" srcId="{D30D3650-75AA-4F35-BE51-C7430007BEEC}" destId="{7C199F76-600A-4F05-B456-1DB5E2D091B7}" srcOrd="2" destOrd="0" parTransId="{5949311B-AD0C-4E32-9829-45023D1A951E}" sibTransId="{CD7B6149-FDF2-40E8-B2DD-B5AED8496A3A}"/>
    <dgm:cxn modelId="{4034D9FD-91D7-C947-A037-29EFD10B8FAA}" type="presOf" srcId="{2570E513-503B-4CB7-8A1F-F427EE68A464}" destId="{414B2664-8272-BD42-913F-6F8730D04A55}" srcOrd="0" destOrd="0" presId="urn:microsoft.com/office/officeart/2005/8/layout/list1"/>
    <dgm:cxn modelId="{E537AE5D-16BE-BE46-B017-ACBE06ADAA42}" type="presParOf" srcId="{7D69E0EE-DFC1-D34C-B30E-9419120CAC82}" destId="{4063B824-961E-1344-A574-3791BE5853AA}" srcOrd="0" destOrd="0" presId="urn:microsoft.com/office/officeart/2005/8/layout/list1"/>
    <dgm:cxn modelId="{139B57A6-3EF5-3947-85A1-29647481FD53}" type="presParOf" srcId="{4063B824-961E-1344-A574-3791BE5853AA}" destId="{9901DA3C-A89D-DA41-AF63-E5FD59BE46CF}" srcOrd="0" destOrd="0" presId="urn:microsoft.com/office/officeart/2005/8/layout/list1"/>
    <dgm:cxn modelId="{E59F5605-A243-A94F-8A4D-1BCBF0D6E555}" type="presParOf" srcId="{4063B824-961E-1344-A574-3791BE5853AA}" destId="{B9FC033E-88F5-324A-A59D-955E3E70FB08}" srcOrd="1" destOrd="0" presId="urn:microsoft.com/office/officeart/2005/8/layout/list1"/>
    <dgm:cxn modelId="{1A98370A-F6BF-B847-AD85-56706B80F89C}" type="presParOf" srcId="{7D69E0EE-DFC1-D34C-B30E-9419120CAC82}" destId="{E60BC18D-344A-554E-8439-DF25BD07B6FC}" srcOrd="1" destOrd="0" presId="urn:microsoft.com/office/officeart/2005/8/layout/list1"/>
    <dgm:cxn modelId="{F773DD76-54A1-8442-89A3-93692333B1C3}" type="presParOf" srcId="{7D69E0EE-DFC1-D34C-B30E-9419120CAC82}" destId="{414B2664-8272-BD42-913F-6F8730D04A5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81347-FD5D-4EDE-8F9F-485C9D87BBBA}">
      <dsp:nvSpPr>
        <dsp:cNvPr id="0" name=""/>
        <dsp:cNvSpPr/>
      </dsp:nvSpPr>
      <dsp:spPr>
        <a:xfrm>
          <a:off x="1684784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F3416-6AD1-4FB4-983F-9F7536537B25}">
      <dsp:nvSpPr>
        <dsp:cNvPr id="0" name=""/>
        <dsp:cNvSpPr/>
      </dsp:nvSpPr>
      <dsp:spPr>
        <a:xfrm>
          <a:off x="518440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Identificar</a:t>
          </a:r>
          <a:r>
            <a:rPr lang="en-US" sz="1800" kern="1200" dirty="0"/>
            <a:t> </a:t>
          </a:r>
          <a:r>
            <a:rPr lang="en-US" sz="1800" kern="1200" dirty="0" err="1"/>
            <a:t>indicadores</a:t>
          </a:r>
          <a:r>
            <a:rPr lang="en-US" sz="1800" kern="1200" dirty="0"/>
            <a:t> com </a:t>
          </a:r>
          <a:r>
            <a:rPr lang="en-US" sz="1800" kern="1200" dirty="0" err="1"/>
            <a:t>viabilidade</a:t>
          </a:r>
          <a:r>
            <a:rPr lang="en-US" sz="1800" kern="1200" dirty="0"/>
            <a:t> de </a:t>
          </a:r>
          <a:r>
            <a:rPr lang="en-US" sz="1800" kern="1200" dirty="0" err="1"/>
            <a:t>funcionarem</a:t>
          </a:r>
          <a:r>
            <a:rPr lang="en-US" sz="1800" kern="1200" dirty="0"/>
            <a:t> </a:t>
          </a:r>
          <a:r>
            <a:rPr lang="en-US" sz="1800" kern="1200" dirty="0" err="1"/>
            <a:t>como</a:t>
          </a:r>
          <a:r>
            <a:rPr lang="en-US" sz="1800" kern="1200" dirty="0"/>
            <a:t> </a:t>
          </a:r>
          <a:r>
            <a:rPr lang="en-US" sz="1800" kern="1200" dirty="0" err="1"/>
            <a:t>sensores</a:t>
          </a:r>
          <a:r>
            <a:rPr lang="en-US" sz="1800" kern="1200" dirty="0"/>
            <a:t> de </a:t>
          </a:r>
          <a:r>
            <a:rPr lang="en-US" sz="1800" kern="1200" dirty="0" err="1"/>
            <a:t>desemprego</a:t>
          </a:r>
          <a:r>
            <a:rPr lang="en-US" sz="1800" kern="1200" dirty="0"/>
            <a:t> (Google Trends)  </a:t>
          </a:r>
        </a:p>
      </dsp:txBody>
      <dsp:txXfrm>
        <a:off x="518440" y="2380143"/>
        <a:ext cx="4241250" cy="720000"/>
      </dsp:txXfrm>
    </dsp:sp>
    <dsp:sp modelId="{F17F4B83-6515-4A92-B1FB-8E72A97AB201}">
      <dsp:nvSpPr>
        <dsp:cNvPr id="0" name=""/>
        <dsp:cNvSpPr/>
      </dsp:nvSpPr>
      <dsp:spPr>
        <a:xfrm>
          <a:off x="6668253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D6A5D-374A-4415-9E5F-ED465B98689A}">
      <dsp:nvSpPr>
        <dsp:cNvPr id="0" name=""/>
        <dsp:cNvSpPr/>
      </dsp:nvSpPr>
      <dsp:spPr>
        <a:xfrm>
          <a:off x="5501909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Fazer </a:t>
          </a:r>
          <a:r>
            <a:rPr lang="en-US" sz="1800" kern="1200" dirty="0" err="1"/>
            <a:t>uma</a:t>
          </a:r>
          <a:r>
            <a:rPr lang="en-US" sz="1800" kern="1200" dirty="0"/>
            <a:t> </a:t>
          </a:r>
          <a:r>
            <a:rPr lang="en-US" sz="1800" kern="1200" dirty="0" err="1"/>
            <a:t>análise</a:t>
          </a:r>
          <a:r>
            <a:rPr lang="en-US" sz="1800" kern="1200" dirty="0"/>
            <a:t> </a:t>
          </a:r>
          <a:r>
            <a:rPr lang="en-US" sz="1800" kern="1200" dirty="0" err="1"/>
            <a:t>descritiva</a:t>
          </a:r>
          <a:r>
            <a:rPr lang="en-US" sz="1800" kern="1200" dirty="0"/>
            <a:t> dos </a:t>
          </a:r>
          <a:r>
            <a:rPr lang="en-US" sz="1800" kern="1200" dirty="0" err="1"/>
            <a:t>mesmos</a:t>
          </a:r>
          <a:r>
            <a:rPr lang="en-US" sz="1800" kern="1200" dirty="0"/>
            <a:t> e </a:t>
          </a:r>
          <a:r>
            <a:rPr lang="pt-PT" sz="1800" kern="1200" noProof="0" dirty="0"/>
            <a:t>construir</a:t>
          </a:r>
          <a:r>
            <a:rPr lang="en-US" sz="1800" kern="1200" dirty="0"/>
            <a:t> um </a:t>
          </a:r>
          <a:r>
            <a:rPr lang="en-US" sz="1800" kern="1200" dirty="0" err="1"/>
            <a:t>modelo</a:t>
          </a:r>
          <a:r>
            <a:rPr lang="en-US" sz="1800" kern="1200" dirty="0"/>
            <a:t> de </a:t>
          </a:r>
          <a:r>
            <a:rPr lang="en-US" sz="1800" kern="1200" dirty="0" err="1"/>
            <a:t>previsão</a:t>
          </a:r>
          <a:r>
            <a:rPr lang="en-US" sz="1800" kern="1200" dirty="0"/>
            <a:t> para a taxa de </a:t>
          </a:r>
          <a:r>
            <a:rPr lang="en-US" sz="1800" kern="1200" dirty="0" err="1"/>
            <a:t>desemprego</a:t>
          </a:r>
          <a:endParaRPr lang="en-US" sz="1800" kern="1200" dirty="0"/>
        </a:p>
      </dsp:txBody>
      <dsp:txXfrm>
        <a:off x="5501909" y="2380143"/>
        <a:ext cx="424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B2664-8272-BD42-913F-6F8730D04A55}">
      <dsp:nvSpPr>
        <dsp:cNvPr id="0" name=""/>
        <dsp:cNvSpPr/>
      </dsp:nvSpPr>
      <dsp:spPr>
        <a:xfrm>
          <a:off x="0" y="485419"/>
          <a:ext cx="5607050" cy="438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604012" rIns="435169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“Desemprego”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3 related queries: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Subsídio Desemprego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IEFP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Centro Emprego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Emprego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Net Empregos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LinkedIn</a:t>
          </a:r>
        </a:p>
      </dsp:txBody>
      <dsp:txXfrm>
        <a:off x="0" y="485419"/>
        <a:ext cx="5607050" cy="4384800"/>
      </dsp:txXfrm>
    </dsp:sp>
    <dsp:sp modelId="{B9FC033E-88F5-324A-A59D-955E3E70FB08}">
      <dsp:nvSpPr>
        <dsp:cNvPr id="0" name=""/>
        <dsp:cNvSpPr/>
      </dsp:nvSpPr>
      <dsp:spPr>
        <a:xfrm>
          <a:off x="280352" y="57379"/>
          <a:ext cx="3924935" cy="8560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Google Trends</a:t>
          </a:r>
        </a:p>
      </dsp:txBody>
      <dsp:txXfrm>
        <a:off x="322142" y="99169"/>
        <a:ext cx="3841355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3B189298-5076-4C03-831C-7A5CA7609AD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PT" sz="2000" spc="-1" strike="noStrike">
                <a:latin typeface="Arial"/>
              </a:rPr>
              <a:t>- Bessone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D7420D8-00F2-4EA5-91C9-BC62C4ED0DD2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N</a:t>
            </a:r>
            <a:r>
              <a:rPr b="0" lang="en-PT" sz="2000" spc="-1" strike="noStrike">
                <a:latin typeface="Arial"/>
              </a:rPr>
              <a:t>ovo governo budget cuts – recusaram orcamento de estado - Ivan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42B2849-F1DB-4F31-A337-A99E846E29D4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PT" sz="2000" spc="-1" strike="noStrike">
                <a:latin typeface="Arial"/>
              </a:rPr>
              <a:t>- ivan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3DFA9AC-B132-469D-8ED0-4715FB90D64C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PT" sz="2000" spc="-1" strike="noStrike">
                <a:latin typeface="Arial"/>
              </a:rPr>
              <a:t>- Palmeira ( Segurança Social também estava incluída mas esta é muito mais abrangente, logo não foi tida em conta 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27E954A-1BE0-48CF-AC25-613C0FEC2FD8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PT" sz="2000" spc="-1" strike="noStrike">
                <a:latin typeface="Arial"/>
              </a:rPr>
              <a:t>- Goncalo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4E680A0-FB5A-4A9E-80B2-53E193518CA1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PT" sz="2000" spc="-1" strike="noStrike">
                <a:latin typeface="Arial"/>
              </a:rPr>
              <a:t>- Goncalo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80DF33-E77D-4891-BBFD-0393EB5715F8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PT" sz="2000" spc="-1" strike="noStrike">
                <a:latin typeface="Arial"/>
              </a:rPr>
              <a:t>Explicar bem pq escolhemos estes modelos em vez de outros</a:t>
            </a:r>
            <a:endParaRPr b="0" lang="en-US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9B153D6-8546-4A44-98C0-C6075C287CEB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CFFA39-3240-4E62-A6EF-F5E42FA08867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PT" sz="2000" spc="-1" strike="noStrike">
                <a:latin typeface="Arial"/>
              </a:rPr>
              <a:t>- Oom</a:t>
            </a:r>
            <a:endParaRPr b="0" lang="en-US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PT" sz="2000" spc="-1" strike="noStrike">
                <a:latin typeface="Arial"/>
              </a:rPr>
              <a:t>Em comparação com a Taxa de Desemprego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13B613-0CF0-438B-BF53-BB3E2594F858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PT" sz="2000" spc="-1" strike="noStrike">
                <a:latin typeface="Arial"/>
              </a:rPr>
              <a:t>- Bessone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238E36-7B76-4C16-BCEE-0B52CEA1029B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PT" sz="2000" spc="-1" strike="noStrike">
                <a:latin typeface="Arial"/>
              </a:rPr>
              <a:t>- Teo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86EF37-CA0E-4890-B336-0F91AC6EA66C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PT" sz="2000" spc="-1" strike="noStrike">
                <a:latin typeface="Arial"/>
              </a:rPr>
              <a:t>- Gonçalo Almeida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E2DEBF-5E21-4C1D-B6CB-9C3034E17FCF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PT" sz="2000" spc="-1" strike="noStrike">
                <a:latin typeface="Arial"/>
              </a:rPr>
              <a:t>- Bessone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10EA716-E012-46DF-B494-233C9F475693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PT" sz="2000" spc="-1" strike="noStrike">
                <a:latin typeface="Arial"/>
              </a:rPr>
              <a:t>Bessone</a:t>
            </a:r>
            <a:endParaRPr b="0" lang="en-US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FBADA4-44E1-4D9E-A268-A6B70375503E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N</a:t>
            </a:r>
            <a:r>
              <a:rPr b="0" lang="en-PT" sz="2000" spc="-1" strike="noStrike">
                <a:latin typeface="Arial"/>
              </a:rPr>
              <a:t>o fds há poucas pesquisas e há uma explosão no inicio da semana (sazonalidade semanal visível não testada) - Palmeira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PT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919F419-26BE-4FDA-80F3-22FFA3A09015}" type="slidenum">
              <a:rPr b="0" lang="en-P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EA0B21-9106-4CA3-8506-B406E78AC5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48A7BF-F0DE-47A9-ABBC-88C8AEC163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8ED795-801C-462E-A119-CE65F8C241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86B52B-C3E9-4398-9D48-585565598D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20E8BB-8C72-4785-8531-146777E1B7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73E67E-53E3-4D5C-BF4C-6EAEDC9449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3DBA21-76D9-4792-9268-08D9F0E48E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4EBFB9-BA14-425A-A13F-5A65434E32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E88E5D-689F-4EA8-8BA6-3BB1304CEE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5EE5A9-D83E-499D-B9BD-E0642BB3E7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52E968-FF3E-4F9B-8E28-A2DABF90DD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422608-9239-4B7D-BACF-CC9108F7B6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EF27FE-A0F1-4A28-999C-4C42E4EFE0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071475-A1FC-4F2B-B57F-9C78929B38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F68007-45C3-4FE1-A337-7456CDB2CB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692C77-0BFE-4420-A272-C778BE38EA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1EA7D4-B5F5-4ADE-AB51-478D1A413E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B08AB5B-8845-4E31-98DE-E945B6EFC9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712F76-B91C-4DC0-8B83-C6A77DF95F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EB922B-4C9A-4500-A52F-4B6A8A6972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1FCDD8-6EB1-4B13-92B5-2DFAC5D87F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AE2ED4-9301-492E-A338-E7C592BEF8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CA41F5-24CA-4680-B71F-E23DC7E689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4F85FC-E941-4320-9E60-E1D823E999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216002-4656-496B-A9C1-21B588FC82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A6263A-1BDD-4447-8710-2973031B77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57A464-9F26-4565-B1D0-B5F0C0F03B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FA7886-B602-4008-A4CD-A6CAEBB861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9211F6-009C-4534-8A0D-96A8966D08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B63B15-0922-4CF0-8EF1-85D1F26A4C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206543E-06C1-4BC7-B070-661FC72DF1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2ABF88D-E7F3-4563-B9B7-12A2CB1245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879F387-7E74-4860-9331-50A9E936F5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08393E-68FC-4267-8E42-FCCD103FBC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099E918-93D2-4523-A5EE-D504A39E38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BF68F02-68B3-462E-9868-463D14EAE5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0DEE555-0965-4328-BD52-BF8B581112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BF5BEC-73BE-4C1B-8DC7-171CBE2BC7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ED0A5B-2D57-43CB-8543-ACA9B29399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8FB96C-2809-42E5-A0F7-8BBDCA1C9B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DD140B3-69DA-4F8E-874C-1BA22A942F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B71A03-1FC4-4303-BFD4-51C759071D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BCA5CF2-4202-49F3-A1D0-53A231F6BF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47EA2E-59DF-4435-8338-38F0131C4E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5785AA-271F-4B33-A601-2710F9C1EE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8C8481-1470-4F80-B4E8-F4D1E716F7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E44682-1A3C-4592-81DD-B8AE3F3084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0BDAC2-BE26-4600-9D29-AEDF200AE1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3800" spc="199" strike="noStrike" cap="all">
                <a:solidFill>
                  <a:srgbClr val="262626"/>
                </a:solidFill>
                <a:latin typeface="Gill Sans MT"/>
              </a:rPr>
              <a:t>Click </a:t>
            </a:r>
            <a:r>
              <a:rPr b="0" lang="en-GB" sz="3800" spc="199" strike="noStrike" cap="all">
                <a:solidFill>
                  <a:srgbClr val="262626"/>
                </a:solidFill>
                <a:latin typeface="Gill Sans MT"/>
              </a:rPr>
              <a:t>to </a:t>
            </a:r>
            <a:r>
              <a:rPr b="0" lang="en-GB" sz="3800" spc="199" strike="noStrike" cap="all">
                <a:solidFill>
                  <a:srgbClr val="262626"/>
                </a:solidFill>
                <a:latin typeface="Gill Sans MT"/>
              </a:rPr>
              <a:t>edit </a:t>
            </a:r>
            <a:r>
              <a:rPr b="0" lang="en-GB" sz="3800" spc="199" strike="noStrike" cap="all">
                <a:solidFill>
                  <a:srgbClr val="262626"/>
                </a:solidFill>
                <a:latin typeface="Gill Sans MT"/>
              </a:rPr>
              <a:t>Mast</a:t>
            </a:r>
            <a:r>
              <a:rPr b="0" lang="en-GB" sz="3800" spc="199" strike="noStrike" cap="all">
                <a:solidFill>
                  <a:srgbClr val="262626"/>
                </a:solidFill>
                <a:latin typeface="Gill Sans MT"/>
              </a:rPr>
              <a:t>er </a:t>
            </a:r>
            <a:r>
              <a:rPr b="0" lang="en-GB" sz="3800" spc="199" strike="noStrike" cap="all">
                <a:solidFill>
                  <a:srgbClr val="262626"/>
                </a:solidFill>
                <a:latin typeface="Gill Sans MT"/>
              </a:rPr>
              <a:t>title </a:t>
            </a:r>
            <a:r>
              <a:rPr b="0" lang="en-GB" sz="3800" spc="199" strike="noStrike" cap="all">
                <a:solidFill>
                  <a:srgbClr val="262626"/>
                </a:solidFill>
                <a:latin typeface="Gill Sans MT"/>
              </a:rPr>
              <a:t>style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ffffff">
                    <a:alpha val="7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>
                    <a:alpha val="70000"/>
                  </a:srgbClr>
                </a:solidFill>
                <a:latin typeface="Gill Sans MT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Gill Sans M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809380F6-531B-4D68-A455-C1CC8F882627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5"/>
          <p:cNvSpPr/>
          <p:nvPr/>
        </p:nvSpPr>
        <p:spPr>
          <a:xfrm>
            <a:off x="0" y="0"/>
            <a:ext cx="609552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04600" y="2243880"/>
            <a:ext cx="4486320" cy="114120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 anchorCtr="1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2200" spc="199" strike="noStrike" cap="all">
                <a:solidFill>
                  <a:srgbClr val="262626"/>
                </a:solidFill>
                <a:latin typeface="Gill Sans MT"/>
              </a:rPr>
              <a:t>Click to </a:t>
            </a:r>
            <a:r>
              <a:rPr b="0" lang="en-GB" sz="2200" spc="199" strike="noStrike" cap="all">
                <a:solidFill>
                  <a:srgbClr val="262626"/>
                </a:solidFill>
                <a:latin typeface="Gill Sans MT"/>
              </a:rPr>
              <a:t>edit </a:t>
            </a:r>
            <a:r>
              <a:rPr b="0" lang="en-GB" sz="2200" spc="199" strike="noStrike" cap="all">
                <a:solidFill>
                  <a:srgbClr val="262626"/>
                </a:solidFill>
                <a:latin typeface="Gill Sans MT"/>
              </a:rPr>
              <a:t>Master </a:t>
            </a:r>
            <a:r>
              <a:rPr b="0" lang="en-GB" sz="2200" spc="199" strike="noStrike" cap="all">
                <a:solidFill>
                  <a:srgbClr val="262626"/>
                </a:solidFill>
                <a:latin typeface="Gill Sans MT"/>
              </a:rPr>
              <a:t>title </a:t>
            </a:r>
            <a:r>
              <a:rPr b="0" lang="en-GB" sz="2200" spc="199" strike="noStrike" cap="all">
                <a:solidFill>
                  <a:srgbClr val="262626"/>
                </a:solidFill>
                <a:latin typeface="Gill Sans MT"/>
              </a:rPr>
              <a:t>style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35960" y="804600"/>
            <a:ext cx="4815360" cy="524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9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19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115640" y="3549960"/>
            <a:ext cx="3794400" cy="2193840"/>
          </a:xfrm>
          <a:prstGeom prst="rect">
            <a:avLst/>
          </a:prstGeom>
          <a:noFill/>
          <a:ln w="0">
            <a:noFill/>
          </a:ln>
        </p:spPr>
        <p:txBody>
          <a:bodyPr anchor="t" anchorCtr="1">
            <a:normAutofit/>
          </a:bodyPr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Gill Sans MT"/>
              </a:rPr>
              <a:t>Click to edit Master text styles</a:t>
            </a:r>
            <a:endParaRPr b="0" lang="en-US" sz="15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000000">
                    <a:alpha val="7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>
                    <a:alpha val="70000"/>
                  </a:srgbClr>
                </a:solidFill>
                <a:latin typeface="Gill Sans MT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804600" y="6236280"/>
            <a:ext cx="512460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Gill Sans M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DC7F392B-3277-4D5B-AAEA-57F83B5BF197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2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581840" y="2638080"/>
            <a:ext cx="42714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262626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62626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62626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62626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62626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338160" y="2638080"/>
            <a:ext cx="426996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262626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62626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62626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62626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62626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 idx="7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000000">
                    <a:alpha val="7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>
                    <a:alpha val="70000"/>
                  </a:srgbClr>
                </a:solidFill>
                <a:latin typeface="Gill Sans MT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 idx="8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 idx="9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Gill Sans M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9B3C1F8C-8EEB-42D8-9DE3-FACC244C624C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2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262626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62626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62626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62626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262626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10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000000">
                    <a:alpha val="70000"/>
                  </a:srgb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>
                    <a:alpha val="70000"/>
                  </a:srgbClr>
                </a:solidFill>
                <a:latin typeface="Gill Sans MT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11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 idx="12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Gill Sans M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1CD75A04-9EFF-47BA-AA11-BEEA5DC4B980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37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PT" sz="3800" spc="199" strike="noStrike" cap="all">
                <a:solidFill>
                  <a:srgbClr val="262626"/>
                </a:solidFill>
                <a:latin typeface="Gill Sans MT"/>
              </a:rPr>
              <a:t>INE1: Nowcasting da taxa de desemprego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2695320" y="4352400"/>
            <a:ext cx="6801120" cy="192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000"/>
          </a:bodyPr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PT" sz="2000" spc="-1" strike="noStrike">
                <a:solidFill>
                  <a:srgbClr val="ffffff"/>
                </a:solidFill>
                <a:latin typeface="Gill Sans MT"/>
              </a:rPr>
              <a:t>Ivan Gonzalez #92986</a:t>
            </a:r>
            <a:endParaRPr b="0" lang="en-US" sz="20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PT" sz="2000" spc="-1" strike="noStrike">
                <a:solidFill>
                  <a:srgbClr val="ffffff"/>
                </a:solidFill>
                <a:latin typeface="Gill Sans MT"/>
              </a:rPr>
              <a:t>Miguel Palmeira #92825</a:t>
            </a:r>
            <a:endParaRPr b="0" lang="en-US" sz="20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PT" sz="2000" spc="-1" strike="noStrike">
                <a:solidFill>
                  <a:srgbClr val="ffffff"/>
                </a:solidFill>
                <a:latin typeface="Gill Sans MT"/>
              </a:rPr>
              <a:t>Afonso Bessone #93902</a:t>
            </a:r>
            <a:endParaRPr b="0" lang="en-US" sz="20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PT" sz="2000" spc="-1" strike="noStrike">
                <a:solidFill>
                  <a:srgbClr val="ffffff"/>
                </a:solidFill>
                <a:latin typeface="Gill Sans MT"/>
              </a:rPr>
              <a:t>Manuel Oom #93996</a:t>
            </a:r>
            <a:endParaRPr b="0" lang="en-US" sz="20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PT" sz="2000" spc="-1" strike="noStrike">
                <a:solidFill>
                  <a:srgbClr val="ffffff"/>
                </a:solidFill>
                <a:latin typeface="Gill Sans MT"/>
              </a:rPr>
              <a:t>Miguel Teodoro #93213</a:t>
            </a:r>
            <a:endParaRPr b="0" lang="en-US" sz="20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PT" sz="2000" spc="-1" strike="noStrike">
                <a:solidFill>
                  <a:srgbClr val="ffffff"/>
                </a:solidFill>
                <a:latin typeface="Gill Sans MT"/>
              </a:rPr>
              <a:t>Gonçalo Almeida #98072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Rectangle 25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43320" y="643320"/>
            <a:ext cx="3363480" cy="1727640"/>
          </a:xfrm>
          <a:prstGeom prst="rect">
            <a:avLst/>
          </a:prstGeom>
          <a:noFill/>
          <a:ln cap="sq"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PT" sz="2800" spc="199" strike="noStrike" cap="all">
                <a:solidFill>
                  <a:srgbClr val="ffffff"/>
                </a:solidFill>
                <a:latin typeface="Gill Sans MT"/>
              </a:rPr>
              <a:t>Análise exploratória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PT" sz="1800" spc="-1" strike="noStrike">
                <a:solidFill>
                  <a:srgbClr val="ffffff"/>
                </a:solidFill>
                <a:latin typeface="Gill Sans MT"/>
              </a:rPr>
              <a:t>”</a:t>
            </a:r>
            <a:r>
              <a:rPr b="0" lang="en-PT" sz="1800" spc="-1" strike="noStrike">
                <a:solidFill>
                  <a:srgbClr val="ffffff"/>
                </a:solidFill>
                <a:latin typeface="Gill Sans MT"/>
              </a:rPr>
              <a:t>Desemprego” no Google Trends no último ano, em semanas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211" name="Picture 7" descr=""/>
          <p:cNvPicPr/>
          <p:nvPr/>
        </p:nvPicPr>
        <p:blipFill>
          <a:blip r:embed="rId1"/>
          <a:stretch/>
        </p:blipFill>
        <p:spPr>
          <a:xfrm>
            <a:off x="4650840" y="643320"/>
            <a:ext cx="7537320" cy="57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30"/>
          <p:cNvSpPr/>
          <p:nvPr/>
        </p:nvSpPr>
        <p:spPr>
          <a:xfrm>
            <a:off x="0" y="0"/>
            <a:ext cx="607248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04600" y="1289880"/>
            <a:ext cx="447552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PT" sz="2800" spc="199" strike="noStrike" cap="all">
                <a:solidFill>
                  <a:srgbClr val="262626"/>
                </a:solidFill>
                <a:latin typeface="Gill Sans MT"/>
              </a:rPr>
              <a:t>Análise exploratória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04600" y="2858760"/>
            <a:ext cx="4475520" cy="3042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PT" sz="1800" spc="-1" strike="noStrike">
                <a:solidFill>
                  <a:srgbClr val="ffffff"/>
                </a:solidFill>
                <a:latin typeface="Gill Sans MT"/>
              </a:rPr>
              <a:t>”</a:t>
            </a:r>
            <a:r>
              <a:rPr b="0" lang="en-PT" sz="1800" spc="-1" strike="noStrike">
                <a:solidFill>
                  <a:srgbClr val="ffffff"/>
                </a:solidFill>
                <a:latin typeface="Gill Sans MT"/>
              </a:rPr>
              <a:t>Desemprego” no Google Trends desde 2004, em semanas 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5" name="Rectangle 32"/>
          <p:cNvSpPr/>
          <p:nvPr/>
        </p:nvSpPr>
        <p:spPr>
          <a:xfrm>
            <a:off x="6396120" y="321840"/>
            <a:ext cx="3207600" cy="3674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6" name="Picture 8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6624000" y="485640"/>
            <a:ext cx="2752200" cy="3346200"/>
          </a:xfrm>
          <a:prstGeom prst="rect">
            <a:avLst/>
          </a:prstGeom>
          <a:ln w="0">
            <a:noFill/>
          </a:ln>
        </p:spPr>
      </p:pic>
      <p:sp>
        <p:nvSpPr>
          <p:cNvPr id="217" name="Rectangle 34"/>
          <p:cNvSpPr/>
          <p:nvPr/>
        </p:nvSpPr>
        <p:spPr>
          <a:xfrm>
            <a:off x="9757080" y="321840"/>
            <a:ext cx="2111040" cy="20656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Rectangle 36"/>
          <p:cNvSpPr/>
          <p:nvPr/>
        </p:nvSpPr>
        <p:spPr>
          <a:xfrm>
            <a:off x="9757080" y="2548440"/>
            <a:ext cx="2111040" cy="335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Picture 4" descr=""/>
          <p:cNvPicPr/>
          <p:nvPr/>
        </p:nvPicPr>
        <p:blipFill>
          <a:blip r:embed="rId2"/>
          <a:stretch/>
        </p:blipFill>
        <p:spPr>
          <a:xfrm>
            <a:off x="9920880" y="2824560"/>
            <a:ext cx="1783440" cy="2802600"/>
          </a:xfrm>
          <a:prstGeom prst="rect">
            <a:avLst/>
          </a:prstGeom>
          <a:ln w="0">
            <a:noFill/>
          </a:ln>
        </p:spPr>
      </p:pic>
      <p:sp>
        <p:nvSpPr>
          <p:cNvPr id="220" name="Rectangle 38"/>
          <p:cNvSpPr/>
          <p:nvPr/>
        </p:nvSpPr>
        <p:spPr>
          <a:xfrm>
            <a:off x="6397560" y="4157280"/>
            <a:ext cx="3206520" cy="23785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Rectangle 1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43320" y="643320"/>
            <a:ext cx="3363480" cy="1727640"/>
          </a:xfrm>
          <a:prstGeom prst="rect">
            <a:avLst/>
          </a:prstGeom>
          <a:noFill/>
          <a:ln cap="sq"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PT" sz="2800" spc="199" strike="noStrike" cap="all">
                <a:solidFill>
                  <a:srgbClr val="ffffff"/>
                </a:solidFill>
                <a:latin typeface="Gill Sans MT"/>
              </a:rPr>
              <a:t>Related Queries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PT" sz="1800" spc="-1" strike="noStrike">
                <a:solidFill>
                  <a:srgbClr val="ffffff"/>
                </a:solidFill>
                <a:latin typeface="Gill Sans MT"/>
              </a:rPr>
              <a:t>Top 5 related queries com “Desemprego” no Google Trends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225" name="Picture 4" descr=""/>
          <p:cNvPicPr/>
          <p:nvPr/>
        </p:nvPicPr>
        <p:blipFill>
          <a:blip r:embed="rId1"/>
          <a:stretch/>
        </p:blipFill>
        <p:spPr>
          <a:xfrm>
            <a:off x="5297760" y="1778040"/>
            <a:ext cx="6250320" cy="314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PT" sz="3800" spc="199" strike="noStrike" cap="all">
                <a:solidFill>
                  <a:srgbClr val="262626"/>
                </a:solidFill>
                <a:latin typeface="Gill Sans MT"/>
              </a:rPr>
              <a:t>Modelação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PT" sz="2800" spc="199" strike="noStrike" cap="all">
                <a:solidFill>
                  <a:srgbClr val="262626"/>
                </a:solidFill>
                <a:latin typeface="Gill Sans MT"/>
              </a:rPr>
              <a:t>Testes de hipótese e transformações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262626"/>
                </a:solidFill>
                <a:latin typeface="Gill Sans MT"/>
              </a:rPr>
              <a:t>Teste de estacionariadade através do </a:t>
            </a:r>
            <a:r>
              <a:rPr b="0" i="1" lang="pt-PT" sz="1800" spc="-1" strike="noStrike">
                <a:solidFill>
                  <a:srgbClr val="262626"/>
                </a:solidFill>
                <a:latin typeface="Gill Sans MT"/>
              </a:rPr>
              <a:t>Augmented Dickey-Fuller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Rectangle 24"/>
          <p:cNvSpPr/>
          <p:nvPr/>
        </p:nvSpPr>
        <p:spPr>
          <a:xfrm>
            <a:off x="0" y="0"/>
            <a:ext cx="7544160" cy="685764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43320" y="643320"/>
            <a:ext cx="6242400" cy="1727640"/>
          </a:xfrm>
          <a:prstGeom prst="rect">
            <a:avLst/>
          </a:prstGeom>
          <a:noFill/>
          <a:ln cap="sq"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PT" sz="2800" spc="199" strike="noStrike" cap="all">
                <a:solidFill>
                  <a:srgbClr val="ffffff"/>
                </a:solidFill>
                <a:latin typeface="Gill Sans MT"/>
              </a:rPr>
              <a:t>Modelação: Modelos escolhidos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43320" y="2638080"/>
            <a:ext cx="6242400" cy="341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ffffff"/>
                </a:solidFill>
                <a:latin typeface="Gill Sans MT"/>
              </a:rPr>
              <a:t>Modelos disponíveis: VAR, FVAR, TAR, SETAR, AR, ARIMA, ARMAX, …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ffffff"/>
                </a:solidFill>
                <a:latin typeface="Gill Sans MT"/>
              </a:rPr>
              <a:t>Modelos Escolhidos: 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pt-PT" sz="1800" spc="-1" strike="noStrike">
                <a:solidFill>
                  <a:srgbClr val="ffffff"/>
                </a:solidFill>
                <a:latin typeface="Gill Sans MT"/>
              </a:rPr>
              <a:t>VAR (Vectorial Auto Regressive),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pt-PT" sz="1800" spc="-1" strike="noStrike">
                <a:solidFill>
                  <a:srgbClr val="ffffff"/>
                </a:solidFill>
                <a:latin typeface="Gill Sans MT"/>
              </a:rPr>
              <a:t>DFM (Dynamic Factor Model)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234" name="Imagem 6" descr=""/>
          <p:cNvPicPr/>
          <p:nvPr/>
        </p:nvPicPr>
        <p:blipFill>
          <a:blip r:embed="rId1"/>
          <a:stretch/>
        </p:blipFill>
        <p:spPr>
          <a:xfrm>
            <a:off x="8067240" y="3198600"/>
            <a:ext cx="3542760" cy="3150720"/>
          </a:xfrm>
          <a:prstGeom prst="rect">
            <a:avLst/>
          </a:prstGeom>
          <a:ln w="0">
            <a:noFill/>
          </a:ln>
        </p:spPr>
      </p:pic>
      <p:pic>
        <p:nvPicPr>
          <p:cNvPr id="235" name="Imagem 3" descr=""/>
          <p:cNvPicPr/>
          <p:nvPr/>
        </p:nvPicPr>
        <p:blipFill>
          <a:blip r:embed="rId2"/>
          <a:stretch/>
        </p:blipFill>
        <p:spPr>
          <a:xfrm>
            <a:off x="7832520" y="643320"/>
            <a:ext cx="4012200" cy="225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Rectangle 17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51160" y="643320"/>
            <a:ext cx="3548160" cy="1727640"/>
          </a:xfrm>
          <a:prstGeom prst="rect">
            <a:avLst/>
          </a:prstGeom>
          <a:noFill/>
          <a:ln cap="sq"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 fontScale="89000"/>
          </a:bodyPr>
          <a:p>
            <a:pPr indent="0" algn="ctr">
              <a:lnSpc>
                <a:spcPct val="90000"/>
              </a:lnSpc>
              <a:buNone/>
            </a:pPr>
            <a:r>
              <a:rPr b="0" lang="pt-PT" sz="2800" spc="199" strike="noStrike" cap="all">
                <a:solidFill>
                  <a:srgbClr val="ffffff"/>
                </a:solidFill>
                <a:latin typeface="Gill Sans MT"/>
              </a:rPr>
              <a:t>Modelação: VAR(vectorial auto-regressive)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240" name="Imagem 41" descr=""/>
          <p:cNvPicPr/>
          <p:nvPr/>
        </p:nvPicPr>
        <p:blipFill>
          <a:blip r:embed="rId1"/>
          <a:stretch/>
        </p:blipFill>
        <p:spPr>
          <a:xfrm>
            <a:off x="5106600" y="1507320"/>
            <a:ext cx="6633000" cy="3415320"/>
          </a:xfrm>
          <a:prstGeom prst="rect">
            <a:avLst/>
          </a:prstGeom>
          <a:ln w="0">
            <a:noFill/>
          </a:ln>
        </p:spPr>
      </p:pic>
      <p:sp>
        <p:nvSpPr>
          <p:cNvPr id="241" name="CaixaDeTexto 42"/>
          <p:cNvSpPr/>
          <p:nvPr/>
        </p:nvSpPr>
        <p:spPr>
          <a:xfrm>
            <a:off x="551160" y="2835000"/>
            <a:ext cx="3548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latin typeface="Gill Sans MT"/>
              </a:rPr>
              <a:t>Especificação do Modelo Vectorial Auto Regressive: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Rectangle 18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43320" y="643320"/>
            <a:ext cx="3363480" cy="1727640"/>
          </a:xfrm>
          <a:prstGeom prst="rect">
            <a:avLst/>
          </a:prstGeom>
          <a:noFill/>
          <a:ln cap="sq"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PT" sz="2600" spc="199" strike="noStrike" cap="all">
                <a:solidFill>
                  <a:srgbClr val="ffffff"/>
                </a:solidFill>
                <a:latin typeface="Gill Sans MT"/>
              </a:rPr>
              <a:t>Modelação:</a:t>
            </a:r>
            <a:br>
              <a:rPr sz="2600"/>
            </a:br>
            <a:r>
              <a:rPr b="0" lang="pt-PT" sz="2600" spc="199" strike="noStrike" cap="all">
                <a:solidFill>
                  <a:srgbClr val="ffffff"/>
                </a:solidFill>
                <a:latin typeface="Gill Sans MT"/>
              </a:rPr>
              <a:t>DFM(Dynamic Factor model)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43320" y="2638080"/>
            <a:ext cx="3743280" cy="357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pt-PT" sz="1700" spc="-1" strike="noStrike">
                <a:solidFill>
                  <a:srgbClr val="ffffff"/>
                </a:solidFill>
                <a:latin typeface="Gill Sans MT"/>
              </a:rPr>
              <a:t>Especificação do modelo fatorial dinâmico</a:t>
            </a:r>
            <a:endParaRPr b="0" lang="en-US" sz="17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1700" spc="-1" strike="noStrike">
                <a:solidFill>
                  <a:srgbClr val="ffffff"/>
                </a:solidFill>
                <a:latin typeface="Gill Sans MT"/>
              </a:rPr>
              <a:t>	</a:t>
            </a:r>
            <a:endParaRPr b="0" lang="en-US" sz="17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1700" spc="-1" strike="noStrike">
                <a:solidFill>
                  <a:srgbClr val="ffffff"/>
                </a:solidFill>
                <a:latin typeface="Gill Sans MT"/>
              </a:rPr>
              <a:t>        </a:t>
            </a:r>
            <a:r>
              <a:rPr b="0" lang="pt-PT" sz="1700" spc="-1" strike="noStrike">
                <a:solidFill>
                  <a:srgbClr val="ffffff"/>
                </a:solidFill>
                <a:latin typeface="Gill Sans MT"/>
              </a:rPr>
              <a:t>	</a:t>
            </a:r>
            <a:endParaRPr b="0" lang="en-US" sz="17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1700" spc="-1" strike="noStrike">
                <a:solidFill>
                  <a:srgbClr val="ffffff"/>
                </a:solidFill>
                <a:latin typeface="Gill Sans MT"/>
              </a:rPr>
              <a:t>	</a:t>
            </a:r>
            <a:r>
              <a:rPr b="0" lang="pt-PT" sz="1700" spc="-1" strike="noStrike">
                <a:solidFill>
                  <a:srgbClr val="ffffff"/>
                </a:solidFill>
                <a:latin typeface="Gill Sans MT"/>
                <a:ea typeface="Cambria Math"/>
              </a:rPr>
              <a:t> </a:t>
            </a:r>
            <a:endParaRPr b="0" lang="en-US" sz="17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262626"/>
              </a:solidFill>
              <a:latin typeface="Gill Sans MT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1" lang="pt-PT" sz="1700" spc="-1" strike="noStrike">
                <a:solidFill>
                  <a:srgbClr val="ffffff"/>
                </a:solidFill>
                <a:latin typeface="Gill Sans MT"/>
                <a:ea typeface="Cambria Math"/>
              </a:rPr>
              <a:t>Estimação do modelo</a:t>
            </a:r>
            <a:r>
              <a:rPr b="0" lang="pt-PT" sz="1700" spc="-1" strike="noStrike">
                <a:solidFill>
                  <a:srgbClr val="ffffff"/>
                </a:solidFill>
                <a:latin typeface="Gill Sans MT"/>
                <a:ea typeface="Cambria Math"/>
              </a:rPr>
              <a:t>: Filtro de Kalman</a:t>
            </a:r>
            <a:endParaRPr b="0" lang="en-US" sz="17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262626"/>
              </a:solidFill>
              <a:latin typeface="Gill Sans MT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1" lang="pt-PT" sz="1700" spc="-1" strike="noStrike">
                <a:solidFill>
                  <a:srgbClr val="ffffff"/>
                </a:solidFill>
                <a:latin typeface="Gill Sans MT"/>
                <a:ea typeface="Cambria Math"/>
              </a:rPr>
              <a:t>Implementação (em R)</a:t>
            </a:r>
            <a:r>
              <a:rPr b="0" lang="pt-PT" sz="1700" spc="-1" strike="noStrike">
                <a:solidFill>
                  <a:srgbClr val="ffffff"/>
                </a:solidFill>
                <a:latin typeface="Gill Sans MT"/>
                <a:ea typeface="Cambria Math"/>
              </a:rPr>
              <a:t>: package fkf</a:t>
            </a:r>
            <a:endParaRPr b="0" lang="en-US" sz="17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246" name="Imagem 5" descr="Uma imagem com texto, relógio, símbolo&#10;&#10;Descrição gerada automaticamente"/>
          <p:cNvPicPr/>
          <p:nvPr/>
        </p:nvPicPr>
        <p:blipFill>
          <a:blip r:embed="rId1"/>
          <a:stretch/>
        </p:blipFill>
        <p:spPr>
          <a:xfrm>
            <a:off x="6095880" y="1261080"/>
            <a:ext cx="4874760" cy="433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3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Rectangle 33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43320" y="643320"/>
            <a:ext cx="3363480" cy="1727640"/>
          </a:xfrm>
          <a:prstGeom prst="rect">
            <a:avLst/>
          </a:prstGeom>
          <a:noFill/>
          <a:ln cap="sq" w="31680">
            <a:solidFill>
              <a:srgbClr val="ffffff"/>
            </a:solidFill>
            <a:miter/>
          </a:ln>
        </p:spPr>
        <p:txBody>
          <a:bodyPr lIns="182880" rIns="182880" tIns="182880" bIns="182880" anchor="ctr" anchorCtr="1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Modelação: resultados finais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250" name="Table 15"/>
          <p:cNvGraphicFramePr/>
          <p:nvPr/>
        </p:nvGraphicFramePr>
        <p:xfrm>
          <a:off x="5711760" y="3912120"/>
          <a:ext cx="5220000" cy="1653480"/>
        </p:xfrm>
        <a:graphic>
          <a:graphicData uri="http://schemas.openxmlformats.org/drawingml/2006/table">
            <a:tbl>
              <a:tblPr/>
              <a:tblGrid>
                <a:gridCol w="1738080"/>
                <a:gridCol w="1742040"/>
                <a:gridCol w="1739880"/>
              </a:tblGrid>
              <a:tr h="551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Modelo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R</a:t>
                      </a:r>
                      <a:r>
                        <a:rPr b="1" lang="pt-PT" sz="1800" spc="-1" strike="noStrike" baseline="30000">
                          <a:solidFill>
                            <a:schemeClr val="lt1"/>
                          </a:solidFill>
                          <a:latin typeface="Gill Sans MT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chemeClr val="lt1"/>
                          </a:solidFill>
                          <a:latin typeface="Gill Sans MT"/>
                        </a:rPr>
                        <a:t>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51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0.183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0.043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551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VAR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0.428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chemeClr val="dk1"/>
                          </a:solidFill>
                          <a:latin typeface="Gill Sans MT"/>
                        </a:rPr>
                        <a:t>0.029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51" name="Picture 8" descr=""/>
          <p:cNvPicPr/>
          <p:nvPr/>
        </p:nvPicPr>
        <p:blipFill>
          <a:blip r:embed="rId1"/>
          <a:stretch/>
        </p:blipFill>
        <p:spPr>
          <a:xfrm>
            <a:off x="5844240" y="643320"/>
            <a:ext cx="5157360" cy="262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Rectangle 1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43320" y="643320"/>
            <a:ext cx="3363480" cy="1727640"/>
          </a:xfrm>
          <a:prstGeom prst="rect">
            <a:avLst/>
          </a:prstGeom>
          <a:noFill/>
          <a:ln cap="sq"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PT" sz="2800" spc="199" strike="noStrike" cap="all">
                <a:solidFill>
                  <a:srgbClr val="ffffff"/>
                </a:solidFill>
                <a:latin typeface="Gill Sans MT"/>
              </a:rPr>
              <a:t>Modelação: resultados finais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4953240" y="1542960"/>
            <a:ext cx="6933960" cy="354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04600" y="2243880"/>
            <a:ext cx="4486320" cy="114120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 anchorCtr="1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PT" sz="2200" spc="199" strike="noStrike" cap="all">
                <a:solidFill>
                  <a:srgbClr val="262626"/>
                </a:solidFill>
                <a:latin typeface="Gill Sans MT"/>
              </a:rPr>
              <a:t>Índice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735960" y="804600"/>
            <a:ext cx="4815360" cy="524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PT" sz="1900" spc="-1" strike="noStrike">
                <a:solidFill>
                  <a:srgbClr val="000000"/>
                </a:solidFill>
                <a:latin typeface="Gill Sans MT"/>
              </a:rPr>
              <a:t>Objetivos</a:t>
            </a:r>
            <a:endParaRPr b="0" lang="en-US" sz="19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PT" sz="1900" spc="-1" strike="noStrike">
                <a:solidFill>
                  <a:srgbClr val="000000"/>
                </a:solidFill>
                <a:latin typeface="Gill Sans MT"/>
              </a:rPr>
              <a:t>Estudos consultados</a:t>
            </a:r>
            <a:endParaRPr b="0" lang="en-US" sz="19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PT" sz="1600" spc="-1" strike="noStrike">
                <a:solidFill>
                  <a:srgbClr val="000000"/>
                </a:solidFill>
                <a:latin typeface="Gill Sans MT"/>
              </a:rPr>
              <a:t>Conclusões Retiradas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PT" sz="1900" spc="-1" strike="noStrike">
                <a:solidFill>
                  <a:srgbClr val="000000"/>
                </a:solidFill>
                <a:latin typeface="Gill Sans MT"/>
              </a:rPr>
              <a:t>Indicadores</a:t>
            </a:r>
            <a:endParaRPr b="0" lang="en-US" sz="19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PT" sz="1900" spc="-1" strike="noStrike">
                <a:solidFill>
                  <a:srgbClr val="000000"/>
                </a:solidFill>
                <a:latin typeface="Gill Sans MT"/>
              </a:rPr>
              <a:t>Análise Exploratória</a:t>
            </a:r>
            <a:endParaRPr b="0" lang="en-US" sz="19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PT" sz="1600" spc="-1" strike="noStrike">
                <a:solidFill>
                  <a:srgbClr val="000000"/>
                </a:solidFill>
                <a:latin typeface="Gill Sans MT"/>
              </a:rPr>
              <a:t>Análise da palavara “Desemprego” no Google </a:t>
            </a:r>
            <a:br>
              <a:rPr sz="1600"/>
            </a:br>
            <a:r>
              <a:rPr b="0" lang="en-PT" sz="1600" spc="-1" strike="noStrike">
                <a:solidFill>
                  <a:srgbClr val="000000"/>
                </a:solidFill>
                <a:latin typeface="Gill Sans MT"/>
              </a:rPr>
              <a:t>Trends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PT" sz="1600" spc="-1" strike="noStrike">
                <a:solidFill>
                  <a:srgbClr val="000000"/>
                </a:solidFill>
                <a:latin typeface="Gill Sans MT"/>
              </a:rPr>
              <a:t>Related Queries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pt-PT" sz="1900" spc="-1" strike="noStrike">
                <a:solidFill>
                  <a:srgbClr val="000000"/>
                </a:solidFill>
                <a:latin typeface="Gill Sans MT"/>
              </a:rPr>
              <a:t>Modelação</a:t>
            </a:r>
            <a:endParaRPr b="0" lang="en-US" sz="19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Gill Sans MT"/>
              </a:rPr>
              <a:t>Modelação: Modelos Escolhidos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Gill Sans MT"/>
              </a:rPr>
              <a:t>Modelação. Resultados obtidos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PT" sz="2800" spc="199" strike="noStrike" cap="all">
                <a:solidFill>
                  <a:srgbClr val="262626"/>
                </a:solidFill>
                <a:latin typeface="Gill Sans MT"/>
              </a:rPr>
              <a:t>Sugestões de implementação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262626"/>
                </a:solidFill>
                <a:latin typeface="Gill Sans MT"/>
              </a:rPr>
              <a:t>Implementação de web-scraping automatizado no modelo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262626"/>
                </a:solidFill>
                <a:latin typeface="Gill Sans MT"/>
              </a:rPr>
              <a:t>Utilizar OJV’s num futuro modelo, verificando o seu impacto na eficácia do mesmo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262626"/>
                </a:solidFill>
                <a:latin typeface="Gill Sans MT"/>
              </a:rPr>
              <a:t>Implementação e teste do modelo por parte do INE, com possível adoção futura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231280" y="39348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PT" sz="2800" spc="199" strike="noStrike" cap="all">
                <a:solidFill>
                  <a:srgbClr val="262626"/>
                </a:solidFill>
                <a:latin typeface="Gill Sans MT"/>
              </a:rPr>
              <a:t>Referências Bibliográficas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9" name="TextBox 3"/>
          <p:cNvSpPr/>
          <p:nvPr/>
        </p:nvSpPr>
        <p:spPr>
          <a:xfrm>
            <a:off x="2231280" y="1940400"/>
            <a:ext cx="7729200" cy="47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GB" sz="1200" spc="-1" strike="noStrike">
                <a:solidFill>
                  <a:srgbClr val="000000"/>
                </a:solidFill>
                <a:latin typeface="Gill Sans MT"/>
              </a:rPr>
              <a:t>Bańbura, M., Giannone, D., Modugno, M., &amp; Reichlin, L. (2013). Now-casting and the real-time data flow. Em Handbook of Economic Forecasting (pp. 195–237). Elsevier.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GB" sz="1200" spc="-1" strike="noStrike">
                <a:solidFill>
                  <a:srgbClr val="000000"/>
                </a:solidFill>
                <a:latin typeface="Gill Sans MT"/>
              </a:rPr>
              <a:t>Barreira, N., Godinho, P., &amp; Melo, P. (2013). Nowcasting unemployment rate and new car sales in south-western Europe with Google Trends. NETNOMICS Economic Research and Electronic Networking, 14(3), 129–165. https://doi.org/10.1007/s11066-013-9082-8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GB" sz="1200" spc="-1" strike="noStrike">
                <a:solidFill>
                  <a:srgbClr val="000000"/>
                </a:solidFill>
                <a:latin typeface="Gill Sans MT"/>
              </a:rPr>
              <a:t>Chadwick, M. G., &amp; Sengul, G. (2012). Nowcasting unemployment rate in Turkey : Let’s ask Google. Research and Monetary Policy Department, Central Bank of the Republic of Turkey.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GB" sz="1200" spc="-1" strike="noStrike">
                <a:solidFill>
                  <a:srgbClr val="000000"/>
                </a:solidFill>
                <a:latin typeface="Gill Sans MT"/>
              </a:rPr>
              <a:t>D’Amuri, F., &amp; Marcucci, J. (2009). «Google it!» Forecasting the US unemployment rate with a Google job search index. https://mpra.ub.uni-muenchen.de/18732/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GB" sz="1200" spc="-1" strike="noStrike">
                <a:solidFill>
                  <a:srgbClr val="000000"/>
                </a:solidFill>
                <a:latin typeface="Gill Sans MT"/>
              </a:rPr>
              <a:t>Ettredge, M., Gerdes, J., &amp; Karuga, G. (2005). Using web-based search data to predict macroeconomic statistics. Communications of the ACM, 48(11), 87–92. https://doi.org/10.1145/1096000.1096010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GB" sz="1200" spc="-1" strike="noStrike">
                <a:solidFill>
                  <a:srgbClr val="000000"/>
                </a:solidFill>
                <a:latin typeface="Gill Sans MT"/>
              </a:rPr>
              <a:t>Koop, G. (2013). Macroeconomic nowcasting using Google probabilities. Europa.eu. https://www.ecb.europa.eu/events/pdf/conferences/140407/OnoranteKoop_MacroeconomicNowcastingUsingGoogleProbabilities.pdf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GB" sz="1200" spc="-1" strike="noStrike">
                <a:solidFill>
                  <a:srgbClr val="000000"/>
                </a:solidFill>
                <a:latin typeface="Gill Sans MT"/>
              </a:rPr>
              <a:t>Real-time labour market information on skill requirements: setting up the EU system for online vacancy analysis. (2019, Abril 1). CEDEFOP. https://www.cedefop.europa.eu/hu/country-reports/real-time-labour-market-information-skill-requirements-setting-eu-system-online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 anchorCtr="1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Objetivos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190420688"/>
              </p:ext>
            </p:extLst>
          </p:nvPr>
        </p:nvGraphicFramePr>
        <p:xfrm>
          <a:off x="965160" y="2638440"/>
          <a:ext cx="10261080" cy="310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3"/>
          <p:cNvSpPr/>
          <p:nvPr/>
        </p:nvSpPr>
        <p:spPr>
          <a:xfrm>
            <a:off x="0" y="0"/>
            <a:ext cx="30697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Rectangle 15"/>
          <p:cNvSpPr/>
          <p:nvPr/>
        </p:nvSpPr>
        <p:spPr>
          <a:xfrm>
            <a:off x="3070080" y="0"/>
            <a:ext cx="91213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Oval 17"/>
          <p:cNvSpPr/>
          <p:nvPr/>
        </p:nvSpPr>
        <p:spPr>
          <a:xfrm>
            <a:off x="1117440" y="1442880"/>
            <a:ext cx="3971520" cy="397152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9bafb5">
                <a:lumMod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260720" y="1586520"/>
            <a:ext cx="3684600" cy="3684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680">
            <a:noFill/>
          </a:ln>
        </p:spPr>
        <p:txBody>
          <a:bodyPr lIns="182880" rIns="182880" tIns="182880" bIns="18288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2300" spc="199" strike="noStrike" cap="all">
                <a:solidFill>
                  <a:srgbClr val="ffffff"/>
                </a:solidFill>
                <a:latin typeface="Gill Sans MT"/>
              </a:rPr>
              <a:t>conclusões: Google trends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591520" y="1402200"/>
            <a:ext cx="5320440" cy="40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lvl="1" marL="4572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262626"/>
                </a:solidFill>
                <a:latin typeface="Gill Sans MT"/>
              </a:rPr>
              <a:t>Ettredge, M., Gerdes, J., &amp; Karuga, G. (2005). Using web-based search data to predict macroeconomic statistics</a:t>
            </a:r>
            <a:endParaRPr b="0" lang="en-US" sz="14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262626"/>
                </a:solidFill>
                <a:latin typeface="Gill Sans MT"/>
              </a:rPr>
              <a:t>O Google Trends está fortemente correlacionado com o desemprego de um país</a:t>
            </a:r>
            <a:endParaRPr b="0" lang="en-US" sz="14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262626"/>
                </a:solidFill>
                <a:latin typeface="Gill Sans MT"/>
              </a:rPr>
              <a:t>Chadwick, M. G., &amp; Sengul, G. (2012). Nowcasting unemployment rate in Turkey : Let’s ask Google</a:t>
            </a:r>
            <a:endParaRPr b="0" lang="en-US" sz="14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262626"/>
                </a:solidFill>
                <a:latin typeface="Gill Sans MT"/>
              </a:rPr>
              <a:t>Não é possível fazer uma análise exaustiva da sasonalidade</a:t>
            </a:r>
            <a:endParaRPr b="0" lang="en-US" sz="14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262626"/>
                </a:solidFill>
                <a:latin typeface="Gill Sans MT"/>
              </a:rPr>
              <a:t>Barreira, N., Godinho, P., &amp; Melo, P. (2013). Nowcasting unemployment rate and new car sales in south-western Europe with Google Trends</a:t>
            </a:r>
            <a:endParaRPr b="0" lang="en-US" sz="14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262626"/>
                </a:solidFill>
                <a:latin typeface="Gill Sans MT"/>
              </a:rPr>
              <a:t>A keyword ”Desemprego” é suficiente….</a:t>
            </a:r>
            <a:endParaRPr b="0" lang="en-US" sz="14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3"/>
          <p:cNvSpPr/>
          <p:nvPr/>
        </p:nvSpPr>
        <p:spPr>
          <a:xfrm>
            <a:off x="0" y="0"/>
            <a:ext cx="30697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Rectangle 15"/>
          <p:cNvSpPr/>
          <p:nvPr/>
        </p:nvSpPr>
        <p:spPr>
          <a:xfrm>
            <a:off x="3070080" y="0"/>
            <a:ext cx="91213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Oval 17"/>
          <p:cNvSpPr/>
          <p:nvPr/>
        </p:nvSpPr>
        <p:spPr>
          <a:xfrm>
            <a:off x="1117440" y="1442880"/>
            <a:ext cx="3971520" cy="397152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9bafb5">
                <a:lumMod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260720" y="1586520"/>
            <a:ext cx="3684600" cy="3684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680">
            <a:noFill/>
          </a:ln>
        </p:spPr>
        <p:txBody>
          <a:bodyPr lIns="182880" rIns="182880" tIns="182880" bIns="18288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2100" spc="199" strike="noStrike" cap="all">
                <a:solidFill>
                  <a:srgbClr val="ffffff"/>
                </a:solidFill>
                <a:latin typeface="Gill Sans MT"/>
              </a:rPr>
              <a:t>conclusões: MODELIZAÇÃO</a:t>
            </a:r>
            <a:endParaRPr b="0" lang="en-US" sz="2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591520" y="1402200"/>
            <a:ext cx="5320440" cy="40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7000"/>
          </a:bodyPr>
          <a:p>
            <a:pPr lvl="1" marL="4572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pt-PT" sz="1600" spc="-1" strike="noStrike">
                <a:solidFill>
                  <a:srgbClr val="262626"/>
                </a:solidFill>
                <a:latin typeface="Gill Sans MT"/>
              </a:rPr>
              <a:t>Koop, G. (2013). Macroeconomic nowcasting using Google probabilities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pt-PT" sz="1600" spc="-1" strike="noStrike">
                <a:solidFill>
                  <a:srgbClr val="262626"/>
                </a:solidFill>
                <a:latin typeface="Gill Sans MT"/>
              </a:rPr>
              <a:t>O Google Trends obteve melhores resultados como modelo de probabilidades em vez de modelo de regressão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pt-PT" sz="1600" spc="-1" strike="noStrike">
                <a:solidFill>
                  <a:srgbClr val="262626"/>
                </a:solidFill>
                <a:latin typeface="Gill Sans MT"/>
              </a:rPr>
              <a:t>Dynamic Model Selection é muito importante e será explorado e implementado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pt-PT" sz="1600" spc="-1" strike="noStrike">
                <a:solidFill>
                  <a:srgbClr val="262626"/>
                </a:solidFill>
                <a:latin typeface="Gill Sans MT"/>
              </a:rPr>
              <a:t>D’Amuri, F., &amp; Marcucci, J. (2009). «Google it!» Forecasting the US unemployment rate with a Google job search index.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pt-PT" sz="1600" spc="-1" strike="noStrike">
                <a:solidFill>
                  <a:srgbClr val="262626"/>
                </a:solidFill>
                <a:latin typeface="Gill Sans MT"/>
              </a:rPr>
              <a:t>A utilização do Google Trends (GI) obtiveram melhores valores de eficácia em modelos como o AR, ARMA,  ARMAX, TAR e SETAR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88" name="TextBox 5"/>
          <p:cNvSpPr/>
          <p:nvPr/>
        </p:nvSpPr>
        <p:spPr>
          <a:xfrm>
            <a:off x="6095880" y="1767960"/>
            <a:ext cx="6095520" cy="72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Rectangle 10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43320" y="2681280"/>
            <a:ext cx="3363480" cy="1495440"/>
          </a:xfrm>
          <a:prstGeom prst="rect">
            <a:avLst/>
          </a:prstGeom>
          <a:noFill/>
          <a:ln cap="sq"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PT" sz="2800" spc="199" strike="noStrike" cap="all">
                <a:solidFill>
                  <a:srgbClr val="ffffff"/>
                </a:solidFill>
                <a:latin typeface="Gill Sans MT"/>
              </a:rPr>
              <a:t>INDICADORES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4216929081"/>
              </p:ext>
            </p:extLst>
          </p:nvPr>
        </p:nvGraphicFramePr>
        <p:xfrm>
          <a:off x="5619600" y="965160"/>
          <a:ext cx="5606640" cy="492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7"/>
          <p:cNvSpPr/>
          <p:nvPr/>
        </p:nvSpPr>
        <p:spPr>
          <a:xfrm>
            <a:off x="0" y="0"/>
            <a:ext cx="30697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Rectangle 9"/>
          <p:cNvSpPr/>
          <p:nvPr/>
        </p:nvSpPr>
        <p:spPr>
          <a:xfrm>
            <a:off x="3070080" y="0"/>
            <a:ext cx="91213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Oval 11"/>
          <p:cNvSpPr/>
          <p:nvPr/>
        </p:nvSpPr>
        <p:spPr>
          <a:xfrm>
            <a:off x="1117440" y="1442880"/>
            <a:ext cx="3971520" cy="397152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9bafb5">
                <a:lumMod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260720" y="1586520"/>
            <a:ext cx="3684600" cy="3684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680">
            <a:noFill/>
          </a:ln>
        </p:spPr>
        <p:txBody>
          <a:bodyPr lIns="182880" rIns="182880" tIns="182880" bIns="182880" anchor="ctr" anchorCtr="1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Google trends:</a:t>
            </a:r>
            <a:br>
              <a:rPr sz="2800"/>
            </a:b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Como funciona?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591520" y="1402200"/>
            <a:ext cx="5320440" cy="40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262626"/>
                </a:solidFill>
                <a:latin typeface="Gill Sans MT"/>
              </a:rPr>
              <a:t> </a:t>
            </a:r>
            <a:r>
              <a:rPr b="0" lang="pt-PT" sz="1800" spc="-1" strike="noStrike">
                <a:solidFill>
                  <a:srgbClr val="262626"/>
                </a:solidFill>
                <a:latin typeface="Gill Sans MT"/>
              </a:rPr>
              <a:t>Cada ponto de dados é dividido pelo total de pesquisas da geografia e do intervalo de tempo que representa para comparar a popularidade relativa. Caso contrário, os lugares com o maior volume de pesquisa seriam sempre os mais bem classificados.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262626"/>
                </a:solidFill>
                <a:latin typeface="Gill Sans MT"/>
              </a:rPr>
              <a:t>Os números resultantes são então escalados num intervalo de 0 a 100 com base na proporção de um tópico a todas as pesquisas sobre todos os tópicos.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262626"/>
                </a:solidFill>
                <a:latin typeface="Gill Sans MT"/>
              </a:rPr>
              <a:t>As diferentes regiões que mostram o mesmo interesse de pesquisa para um termo nem sempre têm o mesmo volume total de pesquisa.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3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Rectangle 39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43320" y="643320"/>
            <a:ext cx="3363480" cy="1727640"/>
          </a:xfrm>
          <a:prstGeom prst="rect">
            <a:avLst/>
          </a:prstGeom>
          <a:noFill/>
          <a:ln cap="sq"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PT" sz="2800" spc="199" strike="noStrike" cap="all">
                <a:solidFill>
                  <a:srgbClr val="ffffff"/>
                </a:solidFill>
                <a:latin typeface="Gill Sans MT"/>
              </a:rPr>
              <a:t>Análise exploratória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PT" sz="1800" spc="-1" strike="noStrike">
                <a:solidFill>
                  <a:srgbClr val="ffffff"/>
                </a:solidFill>
                <a:latin typeface="Gill Sans MT"/>
              </a:rPr>
              <a:t>”</a:t>
            </a:r>
            <a:r>
              <a:rPr b="0" lang="en-PT" sz="1800" spc="-1" strike="noStrike">
                <a:solidFill>
                  <a:srgbClr val="ffffff"/>
                </a:solidFill>
                <a:latin typeface="Gill Sans MT"/>
              </a:rPr>
              <a:t>Desemprego” no Google Trends desde 2004, em semanas 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201" name="Picture 5" descr="Chart, histogram&#10;&#10;Description automatically generated"/>
          <p:cNvPicPr/>
          <p:nvPr/>
        </p:nvPicPr>
        <p:blipFill>
          <a:blip r:embed="rId1"/>
          <a:stretch/>
        </p:blipFill>
        <p:spPr>
          <a:xfrm>
            <a:off x="4654440" y="643320"/>
            <a:ext cx="7537320" cy="57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Rectangle 14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43320" y="643320"/>
            <a:ext cx="3363480" cy="1727640"/>
          </a:xfrm>
          <a:prstGeom prst="rect">
            <a:avLst/>
          </a:prstGeom>
          <a:noFill/>
          <a:ln cap="sq"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PT" sz="2800" spc="199" strike="noStrike" cap="all">
                <a:solidFill>
                  <a:srgbClr val="ffffff"/>
                </a:solidFill>
                <a:latin typeface="Gill Sans MT"/>
              </a:rPr>
              <a:t>Análise exploratória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PT" sz="1800" spc="-1" strike="noStrike">
                <a:solidFill>
                  <a:srgbClr val="ffffff"/>
                </a:solidFill>
                <a:latin typeface="Gill Sans MT"/>
              </a:rPr>
              <a:t>”</a:t>
            </a:r>
            <a:r>
              <a:rPr b="0" lang="en-PT" sz="1800" spc="-1" strike="noStrike">
                <a:solidFill>
                  <a:srgbClr val="ffffff"/>
                </a:solidFill>
                <a:latin typeface="Gill Sans MT"/>
              </a:rPr>
              <a:t>Desemprego” no Google Trends no último mês, em semanas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206" name="Picture 7" descr=""/>
          <p:cNvPicPr/>
          <p:nvPr/>
        </p:nvPicPr>
        <p:blipFill>
          <a:blip r:embed="rId1"/>
          <a:stretch/>
        </p:blipFill>
        <p:spPr>
          <a:xfrm>
            <a:off x="4650840" y="643320"/>
            <a:ext cx="7540560" cy="59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5655</TotalTime>
  <Application>LibreOffice/7.4.1.2$Linux_X86_64 LibreOffice_project/40$Build-2</Application>
  <AppVersion>15.0000</AppVersion>
  <Words>1071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2022-02-23T10:43:18Z</dcterms:created>
  <dc:creator>Ivan Alejandro Turmero</dc:creator>
  <dc:description/>
  <dc:language>en-US</dc:language>
  <cp:lastModifiedBy/>
  <dcterms:modified xsi:type="dcterms:W3CDTF">2022-12-14T19:09:44Z</dcterms:modified>
  <cp:revision>21</cp:revision>
  <dc:subject/>
  <dc:title>INE1: Nowcasting da taxa de desemprego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Ecrã Panorâmico</vt:lpwstr>
  </property>
  <property fmtid="{D5CDD505-2E9C-101B-9397-08002B2CF9AE}" pid="4" name="Slides">
    <vt:i4>21</vt:i4>
  </property>
</Properties>
</file>