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77" r:id="rId13"/>
    <p:sldId id="27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8" d="100"/>
          <a:sy n="98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6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h2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" name="Group3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4" name="Image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5" name="Image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6" name="Image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7" name="Image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122164"/>
            <a:ext cx="9144000" cy="21336"/>
          </a:xfrm>
          <a:prstGeom prst="rect">
            <a:avLst/>
          </a:prstGeom>
          <a:noFill/>
        </p:spPr>
      </p:pic>
      <p:sp>
        <p:nvSpPr>
          <p:cNvPr id="12" name="Text Box12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1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3419872" y="580939"/>
            <a:ext cx="2520280" cy="5719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146"/>
              </a:lnSpc>
            </a:pPr>
            <a:r>
              <a:rPr lang="en-US" altLang="zh-CN" sz="3200" spc="-262" dirty="0" smtClean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CHATBOTS</a:t>
            </a:r>
            <a:endParaRPr lang="en-US" altLang="zh-CN" sz="32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4452493" y="1979422"/>
            <a:ext cx="267153" cy="1539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12"/>
              </a:lnSpc>
            </a:pPr>
            <a:r>
              <a:rPr lang="en-US" altLang="zh-CN" sz="1200" spc="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&lt;&lt;&lt;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7389622" y="4994453"/>
            <a:ext cx="1467764" cy="91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20"/>
              </a:lnSpc>
            </a:pPr>
            <a:r>
              <a:rPr lang="en-US" altLang="zh-CN" sz="700" spc="11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Do</a:t>
            </a:r>
            <a:r>
              <a:rPr lang="en-US" altLang="zh-CN" sz="700" spc="-19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1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You</a:t>
            </a:r>
            <a:r>
              <a:rPr lang="en-US" altLang="zh-CN" sz="700" spc="-22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2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Dream</a:t>
            </a:r>
            <a:r>
              <a:rPr lang="en-US" altLang="zh-CN" sz="70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3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Up</a:t>
            </a:r>
            <a:r>
              <a:rPr lang="en-US" altLang="zh-CN" sz="700" spc="-15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70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Présentation</a:t>
            </a:r>
            <a:r>
              <a:rPr lang="en-US" altLang="zh-CN" sz="700" spc="-25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6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2015</a:t>
            </a:r>
            <a:endParaRPr lang="en-US" altLang="zh-CN" sz="700">
              <a:latin typeface="Calibri"/>
              <a:ea typeface="Calibri"/>
              <a:cs typeface="Calibri"/>
            </a:endParaRPr>
          </a:p>
        </p:txBody>
      </p:sp>
      <p:pic>
        <p:nvPicPr>
          <p:cNvPr id="32770" name="Picture 2" descr="Image for post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9" name="Text Box44"/>
          <p:cNvSpPr txBox="1"/>
          <p:nvPr/>
        </p:nvSpPr>
        <p:spPr>
          <a:xfrm>
            <a:off x="3491880" y="555526"/>
            <a:ext cx="3384376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CHATBOT  </a:t>
            </a:r>
            <a:r>
              <a:rPr lang="en-US" altLang="zh-CN" sz="24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FOR  ML</a:t>
            </a:r>
            <a:endParaRPr lang="en-US" altLang="zh-CN" sz="24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22" name="Text Box43"/>
          <p:cNvSpPr txBox="1"/>
          <p:nvPr/>
        </p:nvSpPr>
        <p:spPr>
          <a:xfrm>
            <a:off x="2771800" y="627534"/>
            <a:ext cx="359664" cy="187808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53670" algn="l" rtl="0">
              <a:lnSpc>
                <a:spcPts val="1178"/>
              </a:lnSpc>
              <a:spcBef>
                <a:spcPts val="521"/>
              </a:spcBef>
            </a:pPr>
            <a:r>
              <a:rPr lang="en-US" altLang="zh-CN" sz="9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1</a:t>
            </a: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3" name="Path41"/>
          <p:cNvSpPr/>
          <p:nvPr/>
        </p:nvSpPr>
        <p:spPr>
          <a:xfrm>
            <a:off x="2771800" y="77155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" name="Text Box44"/>
          <p:cNvSpPr txBox="1"/>
          <p:nvPr/>
        </p:nvSpPr>
        <p:spPr>
          <a:xfrm>
            <a:off x="179512" y="3904699"/>
            <a:ext cx="3384376" cy="12388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Realisé</a:t>
            </a:r>
            <a:r>
              <a:rPr lang="en-US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par </a:t>
            </a:r>
            <a:r>
              <a:rPr lang="en-CA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:</a:t>
            </a:r>
            <a:endParaRPr lang="en-US" altLang="zh-CN" sz="2000" spc="-182" dirty="0" smtClean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106"/>
              </a:lnSpc>
            </a:pP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Sidi</a:t>
            </a:r>
            <a:r>
              <a:rPr lang="en-US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med </a:t>
            </a: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khercheve</a:t>
            </a:r>
            <a:endParaRPr lang="en-US" altLang="zh-CN" sz="2000" spc="-182" dirty="0" smtClean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106"/>
              </a:lnSpc>
            </a:pP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Ghlana</a:t>
            </a:r>
            <a:r>
              <a:rPr lang="en-US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amara</a:t>
            </a:r>
            <a:endParaRPr lang="en-US" altLang="zh-CN" sz="20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th168"/>
          <p:cNvSpPr/>
          <p:nvPr/>
        </p:nvSpPr>
        <p:spPr>
          <a:xfrm>
            <a:off x="0" y="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9" name="Path16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Group17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71" name="Image1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72" name="Image17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73" name="Image17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174" name="Path174"/>
          <p:cNvSpPr/>
          <p:nvPr/>
        </p:nvSpPr>
        <p:spPr>
          <a:xfrm>
            <a:off x="611560" y="267494"/>
            <a:ext cx="8532440" cy="940282"/>
          </a:xfrm>
          <a:custGeom>
            <a:avLst/>
            <a:gdLst/>
            <a:ahLst/>
            <a:cxnLst/>
            <a:rect l="l" t="t" r="r" b="b"/>
            <a:pathLst>
              <a:path w="3930396" h="1144524">
                <a:moveTo>
                  <a:pt x="0" y="1144524"/>
                </a:moveTo>
                <a:lnTo>
                  <a:pt x="3930396" y="1144524"/>
                </a:lnTo>
                <a:lnTo>
                  <a:pt x="3930396" y="0"/>
                </a:lnTo>
                <a:lnTo>
                  <a:pt x="0" y="0"/>
                </a:lnTo>
                <a:lnTo>
                  <a:pt x="0" y="1144524"/>
                </a:ln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5" name="Path175"/>
          <p:cNvSpPr/>
          <p:nvPr/>
        </p:nvSpPr>
        <p:spPr>
          <a:xfrm>
            <a:off x="684276" y="131216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7" name="Image17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1849" y="2308860"/>
            <a:ext cx="3502151" cy="2834640"/>
          </a:xfrm>
          <a:prstGeom prst="rect">
            <a:avLst/>
          </a:prstGeom>
          <a:noFill/>
        </p:spPr>
      </p:pic>
      <p:sp>
        <p:nvSpPr>
          <p:cNvPr id="178" name="Path178"/>
          <p:cNvSpPr/>
          <p:nvPr/>
        </p:nvSpPr>
        <p:spPr>
          <a:xfrm>
            <a:off x="683568" y="2211710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3" name="Path183"/>
          <p:cNvSpPr/>
          <p:nvPr/>
        </p:nvSpPr>
        <p:spPr>
          <a:xfrm>
            <a:off x="684276" y="390296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19" y="0"/>
                  <a:pt x="54102" y="0"/>
                </a:cubicBezTo>
                <a:cubicBezTo>
                  <a:pt x="83985" y="0"/>
                  <a:pt x="108204" y="24219"/>
                  <a:pt x="108204" y="54102"/>
                </a:cubicBezTo>
                <a:cubicBezTo>
                  <a:pt x="108204" y="83985"/>
                  <a:pt x="83985" y="108204"/>
                  <a:pt x="54102" y="108204"/>
                </a:cubicBezTo>
                <a:cubicBezTo>
                  <a:pt x="24219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6" name="Text Box186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10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720242" y="562711"/>
            <a:ext cx="3923766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Notre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est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base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sur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:</a:t>
            </a:r>
            <a:endParaRPr lang="en-US" altLang="zh-CN" sz="24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912876" y="1274734"/>
            <a:ext cx="2732368" cy="379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b="1" dirty="0" err="1" smtClean="0">
                <a:ea typeface="Open Sans"/>
                <a:cs typeface="Open Sans"/>
              </a:rPr>
              <a:t>NLP:naturel</a:t>
            </a:r>
            <a:r>
              <a:rPr lang="en-US" altLang="zh-CN" sz="1000" b="1" dirty="0" smtClean="0">
                <a:ea typeface="Open Sans"/>
                <a:cs typeface="Open Sans"/>
              </a:rPr>
              <a:t> Language </a:t>
            </a:r>
            <a:r>
              <a:rPr lang="en-US" altLang="zh-CN" sz="1000" b="1" dirty="0" err="1" smtClean="0">
                <a:ea typeface="Open Sans"/>
                <a:cs typeface="Open Sans"/>
              </a:rPr>
              <a:t>prosesssing</a:t>
            </a:r>
            <a:endParaRPr lang="en-US" altLang="zh-CN" sz="1000" b="1" dirty="0" smtClean="0"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899592" y="2139702"/>
            <a:ext cx="3240360" cy="379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b="1" dirty="0" err="1" smtClean="0">
                <a:ea typeface="Open Sans"/>
                <a:cs typeface="Open Sans"/>
              </a:rPr>
              <a:t>Jupyter</a:t>
            </a:r>
            <a:r>
              <a:rPr lang="en-US" altLang="zh-CN" sz="1000" b="1" dirty="0" smtClean="0">
                <a:ea typeface="Open Sans"/>
                <a:cs typeface="Open Sans"/>
              </a:rPr>
              <a:t>  notebook </a:t>
            </a:r>
          </a:p>
          <a:p>
            <a:pPr algn="l" rtl="0">
              <a:lnSpc>
                <a:spcPts val="1304"/>
              </a:lnSpc>
            </a:pPr>
            <a:r>
              <a:rPr lang="en-US" altLang="zh-CN" sz="1000" b="1" dirty="0" smtClean="0">
                <a:ea typeface="Open Sans"/>
                <a:cs typeface="Open Sans"/>
              </a:rPr>
              <a:t>Implementation en python</a:t>
            </a:r>
            <a:endParaRPr lang="en-US" altLang="zh-CN" sz="1000" b="1" dirty="0">
              <a:ea typeface="Open Sans"/>
              <a:cs typeface="Open Sans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899592" y="2355726"/>
            <a:ext cx="4071268" cy="309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r>
              <a:rPr lang="fr-FR" sz="1000" b="1" dirty="0" smtClean="0"/>
              <a:t>NLTK(Natural </a:t>
            </a:r>
            <a:r>
              <a:rPr lang="fr-FR" sz="1000" b="1" dirty="0" err="1" smtClean="0"/>
              <a:t>Language</a:t>
            </a:r>
            <a:r>
              <a:rPr lang="fr-FR" sz="1000" b="1" dirty="0" smtClean="0"/>
              <a:t> </a:t>
            </a:r>
            <a:r>
              <a:rPr lang="fr-FR" sz="1000" b="1" dirty="0" err="1" smtClean="0"/>
              <a:t>Toolkit</a:t>
            </a:r>
            <a:r>
              <a:rPr lang="fr-FR" sz="1000" b="1" dirty="0" smtClean="0"/>
              <a:t>)</a:t>
            </a:r>
            <a:endParaRPr lang="en-US" altLang="zh-CN" sz="1000" b="1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899592" y="3147814"/>
            <a:ext cx="2939044" cy="1046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sz="1000" b="1" dirty="0" err="1" smtClean="0"/>
              <a:t>Tokenization</a:t>
            </a:r>
            <a:r>
              <a:rPr lang="fr-FR" sz="1000" b="1" dirty="0" smtClean="0"/>
              <a:t> </a:t>
            </a:r>
          </a:p>
          <a:p>
            <a:pPr>
              <a:lnSpc>
                <a:spcPts val="1304"/>
              </a:lnSpc>
            </a:pPr>
            <a:r>
              <a:rPr lang="fr-FR" sz="1000" b="1" dirty="0" smtClean="0"/>
              <a:t>conversion des chaînes de texte normales en une liste de </a:t>
            </a:r>
            <a:r>
              <a:rPr lang="fr-FR" sz="1000" b="1" dirty="0" err="1" smtClean="0"/>
              <a:t>tokens</a:t>
            </a:r>
            <a:r>
              <a:rPr lang="fr-FR" sz="1000" b="1" dirty="0" smtClean="0"/>
              <a:t> </a:t>
            </a:r>
            <a:r>
              <a:rPr lang="fr-FR" sz="1000" b="1" dirty="0" smtClean="0"/>
              <a:t>c’est-à-dire des mots</a:t>
            </a:r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899592" y="3795886"/>
            <a:ext cx="2290972" cy="12131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sz="1000" b="1" dirty="0" err="1" smtClean="0"/>
              <a:t>Stemming</a:t>
            </a:r>
            <a:endParaRPr lang="fr-FR" sz="1000" b="1" dirty="0" smtClean="0"/>
          </a:p>
          <a:p>
            <a:pPr>
              <a:lnSpc>
                <a:spcPts val="1304"/>
              </a:lnSpc>
            </a:pPr>
            <a:r>
              <a:rPr lang="fr-FR" sz="1000" b="1" dirty="0" smtClean="0"/>
              <a:t>est le processus de réduction des mots infléchis (ou parfois dérivés) à leur tige, base ou forme racine</a:t>
            </a:r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9" name="Text Box191"/>
          <p:cNvSpPr txBox="1"/>
          <p:nvPr/>
        </p:nvSpPr>
        <p:spPr>
          <a:xfrm>
            <a:off x="899592" y="1563638"/>
            <a:ext cx="3168352" cy="7130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b="1" dirty="0" smtClean="0">
                <a:ea typeface="Open Sans"/>
                <a:cs typeface="Open Sans"/>
              </a:rPr>
              <a:t>le domaine d’étude qui se concentre sur les interactions entre le langage humain et les ordinateurs </a:t>
            </a:r>
          </a:p>
          <a:p>
            <a:pPr>
              <a:lnSpc>
                <a:spcPts val="1304"/>
              </a:lnSpc>
            </a:pPr>
            <a:endParaRPr lang="fr-FR" altLang="zh-CN" sz="1000" b="1" dirty="0" smtClean="0"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1" name="Path175"/>
          <p:cNvSpPr/>
          <p:nvPr/>
        </p:nvSpPr>
        <p:spPr>
          <a:xfrm>
            <a:off x="683568" y="3147814"/>
            <a:ext cx="144016" cy="153146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th168"/>
          <p:cNvSpPr/>
          <p:nvPr/>
        </p:nvSpPr>
        <p:spPr>
          <a:xfrm>
            <a:off x="0" y="254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9" name="Path16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70" name="Group17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71" name="Image1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72" name="Image17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73" name="Image17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174" name="Path174"/>
          <p:cNvSpPr/>
          <p:nvPr/>
        </p:nvSpPr>
        <p:spPr>
          <a:xfrm>
            <a:off x="683568" y="195486"/>
            <a:ext cx="8460432" cy="1080120"/>
          </a:xfrm>
          <a:custGeom>
            <a:avLst/>
            <a:gdLst/>
            <a:ahLst/>
            <a:cxnLst/>
            <a:rect l="l" t="t" r="r" b="b"/>
            <a:pathLst>
              <a:path w="3930396" h="1144524">
                <a:moveTo>
                  <a:pt x="0" y="1144524"/>
                </a:moveTo>
                <a:lnTo>
                  <a:pt x="3930396" y="1144524"/>
                </a:lnTo>
                <a:lnTo>
                  <a:pt x="3930396" y="0"/>
                </a:lnTo>
                <a:lnTo>
                  <a:pt x="0" y="0"/>
                </a:lnTo>
                <a:lnTo>
                  <a:pt x="0" y="1144524"/>
                </a:ln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5" name="Path175"/>
          <p:cNvSpPr/>
          <p:nvPr/>
        </p:nvSpPr>
        <p:spPr>
          <a:xfrm>
            <a:off x="611560" y="1419622"/>
            <a:ext cx="144016" cy="144016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6" name="Path176"/>
          <p:cNvSpPr/>
          <p:nvPr/>
        </p:nvSpPr>
        <p:spPr>
          <a:xfrm>
            <a:off x="611560" y="2787774"/>
            <a:ext cx="144016" cy="144016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7" name="Image17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1849" y="1923678"/>
            <a:ext cx="3502151" cy="2834640"/>
          </a:xfrm>
          <a:prstGeom prst="rect">
            <a:avLst/>
          </a:prstGeom>
          <a:noFill/>
        </p:spPr>
      </p:pic>
      <p:sp>
        <p:nvSpPr>
          <p:cNvPr id="184" name="Path184"/>
          <p:cNvSpPr/>
          <p:nvPr/>
        </p:nvSpPr>
        <p:spPr>
          <a:xfrm>
            <a:off x="611560" y="1995686"/>
            <a:ext cx="144016" cy="144016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6" name="Text Box186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10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899592" y="411510"/>
            <a:ext cx="3923766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Notre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est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base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sur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:</a:t>
            </a:r>
            <a:endParaRPr lang="en-US" altLang="zh-CN" sz="24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32" name="Text Box192"/>
          <p:cNvSpPr txBox="1"/>
          <p:nvPr/>
        </p:nvSpPr>
        <p:spPr>
          <a:xfrm>
            <a:off x="899592" y="2643758"/>
            <a:ext cx="4071268" cy="31239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r>
              <a:rPr lang="fr-FR" sz="1200" dirty="0" smtClean="0"/>
              <a:t>sac de modèle de </a:t>
            </a:r>
            <a:r>
              <a:rPr lang="fr-FR" sz="1200" dirty="0" smtClean="0"/>
              <a:t>mot(bag of </a:t>
            </a:r>
            <a:r>
              <a:rPr lang="fr-FR" sz="1200" dirty="0" err="1" smtClean="0"/>
              <a:t>words</a:t>
            </a:r>
            <a:r>
              <a:rPr lang="fr-FR" sz="1200" dirty="0" smtClean="0"/>
              <a:t> model</a:t>
            </a:r>
          </a:p>
          <a:p>
            <a:pPr>
              <a:lnSpc>
                <a:spcPts val="2357"/>
              </a:lnSpc>
            </a:pPr>
            <a:r>
              <a:rPr lang="fr-FR" sz="1200" dirty="0" smtClean="0"/>
              <a:t>transformer le texte en vecteur (ou tableau) significatif de nombres .le sac de mots est une </a:t>
            </a:r>
            <a:r>
              <a:rPr lang="fr-FR" sz="1200" dirty="0" err="1" smtClean="0"/>
              <a:t>represnetation</a:t>
            </a:r>
            <a:r>
              <a:rPr lang="fr-FR" sz="1200" dirty="0" smtClean="0"/>
              <a:t> de texte qui décrit l’occurrence du mot dans un document</a:t>
            </a:r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en-US" sz="1000" b="1" dirty="0" smtClean="0"/>
          </a:p>
          <a:p>
            <a:pPr>
              <a:lnSpc>
                <a:spcPts val="235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7" name="Text Box194"/>
          <p:cNvSpPr txBox="1"/>
          <p:nvPr/>
        </p:nvSpPr>
        <p:spPr>
          <a:xfrm>
            <a:off x="827584" y="1419622"/>
            <a:ext cx="2664296" cy="1046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sz="1200" dirty="0" err="1" smtClean="0"/>
              <a:t>Lemmatization</a:t>
            </a:r>
            <a:r>
              <a:rPr lang="fr-FR" sz="1200" dirty="0" smtClean="0"/>
              <a:t>:</a:t>
            </a:r>
          </a:p>
          <a:p>
            <a:pPr>
              <a:lnSpc>
                <a:spcPts val="1304"/>
              </a:lnSpc>
            </a:pPr>
            <a:r>
              <a:rPr lang="fr-FR" sz="1200" dirty="0" smtClean="0"/>
              <a:t>s’assure que le mot racine est correct </a:t>
            </a:r>
            <a:r>
              <a:rPr lang="fr-FR" sz="1200" dirty="0" smtClean="0"/>
              <a:t>mot .</a:t>
            </a:r>
            <a:endParaRPr lang="fr-FR" sz="1200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8" name="Text Box192"/>
          <p:cNvSpPr txBox="1"/>
          <p:nvPr/>
        </p:nvSpPr>
        <p:spPr>
          <a:xfrm>
            <a:off x="899592" y="1995686"/>
            <a:ext cx="4071268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endParaRPr lang="en-US" sz="1000" b="1" dirty="0" smtClean="0"/>
          </a:p>
          <a:p>
            <a:pPr>
              <a:lnSpc>
                <a:spcPts val="235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9" name="Text Box192"/>
          <p:cNvSpPr txBox="1"/>
          <p:nvPr/>
        </p:nvSpPr>
        <p:spPr>
          <a:xfrm>
            <a:off x="827584" y="1923678"/>
            <a:ext cx="4071268" cy="6139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r>
              <a:rPr lang="en-US" sz="1200" dirty="0" smtClean="0"/>
              <a:t>suppression </a:t>
            </a:r>
            <a:r>
              <a:rPr lang="en-US" sz="1200" dirty="0" smtClean="0"/>
              <a:t>des </a:t>
            </a:r>
            <a:r>
              <a:rPr lang="en-US" sz="1200" dirty="0" err="1" smtClean="0"/>
              <a:t>mots</a:t>
            </a:r>
            <a:r>
              <a:rPr lang="en-US" sz="1200" dirty="0" smtClean="0"/>
              <a:t> </a:t>
            </a:r>
            <a:r>
              <a:rPr lang="en-US" sz="1200" dirty="0" err="1" smtClean="0"/>
              <a:t>d’arrêt</a:t>
            </a:r>
            <a:r>
              <a:rPr lang="en-US" sz="1200" dirty="0" smtClean="0"/>
              <a:t> </a:t>
            </a:r>
            <a:r>
              <a:rPr lang="en-US" sz="1200" dirty="0" smtClean="0"/>
              <a:t>(stop word)</a:t>
            </a:r>
            <a:endParaRPr lang="en-US" sz="1200" dirty="0" smtClean="0"/>
          </a:p>
          <a:p>
            <a:pPr>
              <a:lnSpc>
                <a:spcPts val="235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4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  <a:noFill/>
        </p:spPr>
      </p:pic>
      <p:sp>
        <p:nvSpPr>
          <p:cNvPr id="412" name="Path412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3" name="Path413"/>
          <p:cNvSpPr/>
          <p:nvPr/>
        </p:nvSpPr>
        <p:spPr>
          <a:xfrm>
            <a:off x="1718310" y="218313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14" name="Group414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415" name="Image4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416" name="Image4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417" name="Image4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418" name="Text Box418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22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419" name="Text Box419"/>
          <p:cNvSpPr txBox="1"/>
          <p:nvPr/>
        </p:nvSpPr>
        <p:spPr>
          <a:xfrm>
            <a:off x="1729740" y="2065020"/>
            <a:ext cx="359664" cy="187808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15824" algn="l" rtl="0">
              <a:lnSpc>
                <a:spcPts val="1178"/>
              </a:lnSpc>
              <a:spcBef>
                <a:spcPts val="423"/>
              </a:spcBef>
            </a:pP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420" name="Text Box420"/>
          <p:cNvSpPr txBox="1"/>
          <p:nvPr/>
        </p:nvSpPr>
        <p:spPr>
          <a:xfrm>
            <a:off x="1896490" y="2531720"/>
            <a:ext cx="2675510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265" dirty="0" smtClean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PROJECT </a:t>
            </a:r>
            <a:r>
              <a:rPr lang="en-US" altLang="zh-CN" sz="2400" spc="-265" dirty="0" err="1" smtClean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ath367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8" name="Path368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70" name="Group37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371" name="Image3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372" name="Image37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373" name="Image37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374" name="Text Box374"/>
          <p:cNvSpPr txBox="1"/>
          <p:nvPr/>
        </p:nvSpPr>
        <p:spPr>
          <a:xfrm>
            <a:off x="510540" y="0"/>
            <a:ext cx="359664" cy="187808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14</a:t>
            </a: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75" name="Text Box375"/>
          <p:cNvSpPr txBox="1"/>
          <p:nvPr/>
        </p:nvSpPr>
        <p:spPr>
          <a:xfrm>
            <a:off x="683568" y="483518"/>
            <a:ext cx="6948102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9"/>
              </a:lnSpc>
            </a:pPr>
            <a:r>
              <a:rPr lang="en-US" altLang="zh-CN" sz="2400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Implementation et Execution</a:t>
            </a:r>
            <a:r>
              <a:rPr lang="en-US" altLang="zh-CN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(</a:t>
            </a:r>
            <a:r>
              <a:rPr lang="en-US" altLang="zh-CN" spc="18" dirty="0" err="1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jupyter</a:t>
            </a:r>
            <a:r>
              <a:rPr lang="en-US" altLang="zh-CN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notebook) </a:t>
            </a:r>
            <a:r>
              <a:rPr lang="en-US" altLang="zh-CN" sz="2400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: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99742"/>
            <a:ext cx="7981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 Box375"/>
          <p:cNvSpPr txBox="1"/>
          <p:nvPr/>
        </p:nvSpPr>
        <p:spPr>
          <a:xfrm>
            <a:off x="683568" y="915566"/>
            <a:ext cx="7848872" cy="16363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3109"/>
              </a:lnSpc>
            </a:pPr>
            <a:r>
              <a:rPr lang="fr-FR" sz="1400" dirty="0" smtClean="0"/>
              <a:t>Cet </a:t>
            </a:r>
            <a:r>
              <a:rPr lang="fr-FR" sz="1400" dirty="0" smtClean="0"/>
              <a:t>exemple nous aidera à réfléchir à la conception et au défi de la création d'un </a:t>
            </a:r>
            <a:r>
              <a:rPr lang="fr-FR" sz="1400" dirty="0" err="1" smtClean="0"/>
              <a:t>chatbot</a:t>
            </a:r>
            <a:r>
              <a:rPr lang="fr-FR" sz="1400" dirty="0" smtClean="0"/>
              <a:t>. Ce </a:t>
            </a:r>
            <a:r>
              <a:rPr lang="fr-FR" sz="1400" dirty="0" err="1" smtClean="0"/>
              <a:t>chatbot</a:t>
            </a:r>
            <a:r>
              <a:rPr lang="fr-FR" sz="1400" dirty="0" smtClean="0"/>
              <a:t> répond aux questions liées à </a:t>
            </a:r>
            <a:r>
              <a:rPr lang="fr-FR" sz="1400" dirty="0" smtClean="0"/>
              <a:t>Machine </a:t>
            </a:r>
            <a:r>
              <a:rPr lang="fr-FR" sz="1400" dirty="0" err="1" smtClean="0"/>
              <a:t>learning</a:t>
            </a:r>
            <a:r>
              <a:rPr lang="fr-FR" sz="1400" dirty="0" smtClean="0"/>
              <a:t>.</a:t>
            </a:r>
            <a:r>
              <a:rPr lang="fr-FR" sz="1400" dirty="0" smtClean="0"/>
              <a:t> C'est un robot simple avec pratiquement aucune compétence cognitive. Bien que </a:t>
            </a:r>
            <a:r>
              <a:rPr lang="fr-FR" sz="1400" dirty="0" smtClean="0"/>
              <a:t>«</a:t>
            </a:r>
            <a:r>
              <a:rPr lang="fr-FR" sz="1400" dirty="0" err="1" smtClean="0"/>
              <a:t>C</a:t>
            </a:r>
            <a:r>
              <a:rPr lang="fr-FR" sz="1400" dirty="0" err="1" smtClean="0"/>
              <a:t>hatbot</a:t>
            </a:r>
            <a:r>
              <a:rPr lang="fr-FR" sz="1400" dirty="0" smtClean="0"/>
              <a:t>» </a:t>
            </a:r>
            <a:r>
              <a:rPr lang="fr-FR" sz="1400" dirty="0" smtClean="0"/>
              <a:t>réponde à l'entrée de </a:t>
            </a:r>
            <a:r>
              <a:rPr lang="fr-FR" sz="1400" dirty="0" smtClean="0"/>
              <a:t>l'utilisateur et </a:t>
            </a:r>
            <a:r>
              <a:rPr lang="fr-FR" sz="1400" dirty="0" err="1" smtClean="0"/>
              <a:t>thanks</a:t>
            </a:r>
            <a:r>
              <a:rPr lang="fr-FR" sz="1400" dirty="0" smtClean="0"/>
              <a:t> ou by pour terminer</a:t>
            </a:r>
          </a:p>
          <a:p>
            <a:pPr>
              <a:lnSpc>
                <a:spcPts val="3109"/>
              </a:lnSpc>
            </a:pPr>
            <a:r>
              <a:rPr lang="fr-FR" sz="1400" dirty="0" smtClean="0"/>
              <a:t>La </a:t>
            </a:r>
            <a:r>
              <a:rPr lang="fr-FR" sz="1400" dirty="0" err="1" smtClean="0"/>
              <a:t>discution</a:t>
            </a:r>
            <a:r>
              <a:rPr lang="fr-FR" sz="1400" dirty="0" smtClean="0"/>
              <a:t>.</a:t>
            </a:r>
            <a:endParaRPr lang="en-US" altLang="zh-CN" sz="14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4" name="Path175"/>
          <p:cNvSpPr/>
          <p:nvPr/>
        </p:nvSpPr>
        <p:spPr>
          <a:xfrm>
            <a:off x="395536" y="1059582"/>
            <a:ext cx="180211" cy="180211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th16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7" name="Group17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sp>
          <p:nvSpPr>
            <p:cNvPr id="18" name="Path18"/>
            <p:cNvSpPr/>
            <p:nvPr/>
          </p:nvSpPr>
          <p:spPr>
            <a:xfrm>
              <a:off x="493014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9" name="Image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20" name="Image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21" name="Image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  <p:sp>
          <p:nvSpPr>
            <p:cNvPr id="22" name="Path22"/>
            <p:cNvSpPr/>
            <p:nvPr/>
          </p:nvSpPr>
          <p:spPr>
            <a:xfrm>
              <a:off x="629412" y="1580388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53340"/>
                  </a:moveTo>
                  <a:cubicBezTo>
                    <a:pt x="0" y="23876"/>
                    <a:pt x="23876" y="0"/>
                    <a:pt x="53340" y="0"/>
                  </a:cubicBezTo>
                  <a:cubicBezTo>
                    <a:pt x="82804" y="0"/>
                    <a:pt x="106680" y="23876"/>
                    <a:pt x="106680" y="53340"/>
                  </a:cubicBezTo>
                  <a:cubicBezTo>
                    <a:pt x="106680" y="82804"/>
                    <a:pt x="82804" y="106680"/>
                    <a:pt x="53340" y="106680"/>
                  </a:cubicBezTo>
                  <a:cubicBezTo>
                    <a:pt x="23876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Path23"/>
            <p:cNvSpPr/>
            <p:nvPr/>
          </p:nvSpPr>
          <p:spPr>
            <a:xfrm>
              <a:off x="629412" y="2109216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53340"/>
                  </a:moveTo>
                  <a:cubicBezTo>
                    <a:pt x="0" y="23876"/>
                    <a:pt x="23876" y="0"/>
                    <a:pt x="53340" y="0"/>
                  </a:cubicBezTo>
                  <a:cubicBezTo>
                    <a:pt x="82804" y="0"/>
                    <a:pt x="106680" y="23876"/>
                    <a:pt x="106680" y="53340"/>
                  </a:cubicBezTo>
                  <a:cubicBezTo>
                    <a:pt x="106680" y="82804"/>
                    <a:pt x="82804" y="106680"/>
                    <a:pt x="53340" y="106680"/>
                  </a:cubicBezTo>
                  <a:cubicBezTo>
                    <a:pt x="23876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F08224">
                <a:alpha val="100000"/>
              </a:srgbClr>
            </a:solidFill>
            <a:ln w="0" cap="sq">
              <a:solidFill>
                <a:srgbClr val="F0822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4" name="Path24"/>
            <p:cNvSpPr/>
            <p:nvPr/>
          </p:nvSpPr>
          <p:spPr>
            <a:xfrm>
              <a:off x="629412" y="2638044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53340"/>
                  </a:moveTo>
                  <a:cubicBezTo>
                    <a:pt x="0" y="23876"/>
                    <a:pt x="23876" y="0"/>
                    <a:pt x="53340" y="0"/>
                  </a:cubicBezTo>
                  <a:cubicBezTo>
                    <a:pt x="82804" y="0"/>
                    <a:pt x="106680" y="23876"/>
                    <a:pt x="106680" y="53340"/>
                  </a:cubicBezTo>
                  <a:cubicBezTo>
                    <a:pt x="106680" y="82804"/>
                    <a:pt x="82804" y="106680"/>
                    <a:pt x="53340" y="106680"/>
                  </a:cubicBezTo>
                  <a:cubicBezTo>
                    <a:pt x="23876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7" name="Image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0"/>
              <a:ext cx="3040380" cy="5117591"/>
            </a:xfrm>
            <a:prstGeom prst="rect">
              <a:avLst/>
            </a:prstGeom>
            <a:noFill/>
          </p:spPr>
        </p:pic>
      </p:grpSp>
      <p:sp>
        <p:nvSpPr>
          <p:cNvPr id="28" name="Text Box28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2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720242" y="547726"/>
            <a:ext cx="1187462" cy="4437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33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INDEX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819302" y="1543339"/>
            <a:ext cx="1408878" cy="2128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Introduction</a:t>
            </a:r>
            <a:r>
              <a:rPr lang="en-US" altLang="zh-CN" sz="1000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3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de</a:t>
            </a:r>
            <a:r>
              <a:rPr lang="en-US" altLang="zh-CN" sz="1000" spc="7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chatbot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819302" y="2076739"/>
            <a:ext cx="524209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Solution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827584" y="2643758"/>
            <a:ext cx="451350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0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Project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  <a:noFill/>
        </p:spPr>
      </p:pic>
      <p:sp>
        <p:nvSpPr>
          <p:cNvPr id="36" name="Path36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7" name="Group37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38" name="Image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39" name="Image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41" name="Path41"/>
          <p:cNvSpPr/>
          <p:nvPr/>
        </p:nvSpPr>
        <p:spPr>
          <a:xfrm>
            <a:off x="1718310" y="2219706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Text Box42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3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1729740" y="2100072"/>
            <a:ext cx="359664" cy="288036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53670" algn="l" rtl="0">
              <a:lnSpc>
                <a:spcPts val="1178"/>
              </a:lnSpc>
              <a:spcBef>
                <a:spcPts val="521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3</a:t>
            </a: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2041906" y="2567915"/>
            <a:ext cx="3185719" cy="3944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53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INTRODUCTION</a:t>
            </a:r>
            <a:r>
              <a:rPr lang="en-US" altLang="zh-CN" sz="2400" spc="-50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spc="-172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TO</a:t>
            </a:r>
            <a:r>
              <a:rPr lang="en-US" altLang="zh-CN" sz="2400" spc="-26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spc="-182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6" name="Group46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sp>
          <p:nvSpPr>
            <p:cNvPr id="47" name="Path47"/>
            <p:cNvSpPr/>
            <p:nvPr/>
          </p:nvSpPr>
          <p:spPr>
            <a:xfrm>
              <a:off x="493014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48" name="Image4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49" name="Image4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50" name="Image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  <p:sp>
          <p:nvSpPr>
            <p:cNvPr id="51" name="Path51"/>
            <p:cNvSpPr/>
            <p:nvPr/>
          </p:nvSpPr>
          <p:spPr>
            <a:xfrm>
              <a:off x="3604260" y="1655064"/>
              <a:ext cx="108204" cy="106680"/>
            </a:xfrm>
            <a:custGeom>
              <a:avLst/>
              <a:gdLst/>
              <a:ahLst/>
              <a:cxnLst/>
              <a:rect l="l" t="t" r="r" b="b"/>
              <a:pathLst>
                <a:path w="108204" h="106680">
                  <a:moveTo>
                    <a:pt x="0" y="53340"/>
                  </a:moveTo>
                  <a:cubicBezTo>
                    <a:pt x="0" y="23876"/>
                    <a:pt x="24257" y="0"/>
                    <a:pt x="54102" y="0"/>
                  </a:cubicBezTo>
                  <a:cubicBezTo>
                    <a:pt x="83947" y="0"/>
                    <a:pt x="108204" y="23876"/>
                    <a:pt x="108204" y="53340"/>
                  </a:cubicBezTo>
                  <a:cubicBezTo>
                    <a:pt x="108204" y="82804"/>
                    <a:pt x="83947" y="106680"/>
                    <a:pt x="54102" y="106680"/>
                  </a:cubicBezTo>
                  <a:cubicBezTo>
                    <a:pt x="24257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53" name="Image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038856" cy="5119116"/>
            </a:xfrm>
            <a:prstGeom prst="rect">
              <a:avLst/>
            </a:prstGeom>
            <a:noFill/>
          </p:spPr>
        </p:pic>
        <p:sp>
          <p:nvSpPr>
            <p:cNvPr id="54" name="Path54"/>
            <p:cNvSpPr/>
            <p:nvPr/>
          </p:nvSpPr>
          <p:spPr>
            <a:xfrm>
              <a:off x="3455670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55" name="Text Box55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4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3474720" y="0"/>
            <a:ext cx="361188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9098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4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3675253" y="408568"/>
            <a:ext cx="2048875" cy="367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89"/>
              </a:lnSpc>
            </a:pPr>
            <a:r>
              <a:rPr lang="en-US" altLang="zh-CN" sz="1000" spc="2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#virtual</a:t>
            </a:r>
            <a:r>
              <a:rPr lang="en-US" altLang="zh-CN" sz="1000" spc="6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000" spc="-26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assistant</a:t>
            </a:r>
            <a:r>
              <a:rPr lang="en-US" altLang="zh-CN" sz="1000" spc="-15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000" spc="-21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agent</a:t>
            </a:r>
            <a:r>
              <a:rPr lang="en-US" altLang="zh-CN" sz="1000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</a:p>
          <a:p>
            <a:pPr algn="l" rtl="0">
              <a:lnSpc>
                <a:spcPts val="1289"/>
              </a:lnSpc>
            </a:pPr>
            <a:r>
              <a:rPr lang="en-US" altLang="zh-CN" sz="1000" spc="-4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#</a:t>
            </a:r>
            <a:r>
              <a:rPr lang="en-US" altLang="zh-CN" sz="1000" spc="-4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bot</a:t>
            </a:r>
            <a:endParaRPr lang="en-US" altLang="zh-CN" sz="10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3563888" y="843558"/>
            <a:ext cx="3972899" cy="13974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3618"/>
              </a:lnSpc>
            </a:pP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Qu’est-ce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qu’un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chatbot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?</a:t>
            </a:r>
          </a:p>
          <a:p>
            <a:pPr>
              <a:lnSpc>
                <a:spcPts val="3618"/>
              </a:lnSpc>
            </a:pPr>
            <a:endParaRPr lang="en-US" altLang="zh-CN" sz="2800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618"/>
              </a:lnSpc>
            </a:pPr>
            <a:endParaRPr lang="en-US" altLang="zh-CN" sz="2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3851920" y="1635646"/>
            <a:ext cx="4257286" cy="13303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Un bot </a:t>
            </a:r>
            <a:r>
              <a:rPr lang="fr-FR" altLang="zh-CN" sz="1050" dirty="0" err="1" smtClean="0">
                <a:latin typeface="Open Sans"/>
                <a:ea typeface="Open Sans"/>
                <a:cs typeface="Open Sans"/>
              </a:rPr>
              <a:t>rodesigned</a:t>
            </a: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 bavardage (</a:t>
            </a:r>
            <a:r>
              <a:rPr lang="fr-FR" altLang="zh-CN" sz="1050" dirty="0" err="1" smtClean="0">
                <a:latin typeface="Open Sans"/>
                <a:ea typeface="Open Sans"/>
                <a:cs typeface="Open Sans"/>
              </a:rPr>
              <a:t>chatbot</a:t>
            </a: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) est un type d’agent de conversation, un programme informatique pour simuler une conversation intelligente avec un ou plusieurs utilisateurs humains en langage naturel via des méthodes auditives ou textuelles. (</a:t>
            </a:r>
            <a:r>
              <a:rPr lang="fr-FR" altLang="zh-CN" sz="1050" dirty="0" err="1" smtClean="0">
                <a:latin typeface="Open Sans"/>
                <a:ea typeface="Open Sans"/>
                <a:cs typeface="Open Sans"/>
              </a:rPr>
              <a:t>Wikipédia</a:t>
            </a: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)</a:t>
            </a:r>
          </a:p>
          <a:p>
            <a:pPr>
              <a:lnSpc>
                <a:spcPts val="1680"/>
              </a:lnSpc>
            </a:pPr>
            <a:endParaRPr lang="fr-FR" altLang="zh-CN" sz="105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680"/>
              </a:lnSpc>
            </a:pPr>
            <a:endParaRPr lang="en-US" altLang="zh-CN" sz="105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3923928" y="2931790"/>
            <a:ext cx="4051299" cy="84478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52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En bref, les </a:t>
            </a:r>
            <a:r>
              <a:rPr lang="fr-FR" altLang="zh-CN" sz="1000" dirty="0" err="1" smtClean="0">
                <a:latin typeface="Open Sans"/>
                <a:ea typeface="Open Sans"/>
                <a:cs typeface="Open Sans"/>
              </a:rPr>
              <a:t>chatbots</a:t>
            </a: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 sont des assistants virtuels programmés pour répondre automatiquement aux demandes des utilisateurs</a:t>
            </a:r>
          </a:p>
          <a:p>
            <a:pPr>
              <a:lnSpc>
                <a:spcPts val="1552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552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0" name="Path52"/>
          <p:cNvSpPr/>
          <p:nvPr/>
        </p:nvSpPr>
        <p:spPr>
          <a:xfrm>
            <a:off x="3604260" y="290779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57" y="0"/>
                  <a:pt x="54102" y="0"/>
                </a:cubicBezTo>
                <a:cubicBezTo>
                  <a:pt x="83947" y="0"/>
                  <a:pt x="108204" y="24257"/>
                  <a:pt x="108204" y="54102"/>
                </a:cubicBezTo>
                <a:cubicBezTo>
                  <a:pt x="108204" y="83947"/>
                  <a:pt x="83947" y="108204"/>
                  <a:pt x="54102" y="108204"/>
                </a:cubicBezTo>
                <a:cubicBezTo>
                  <a:pt x="24257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th61"/>
          <p:cNvSpPr/>
          <p:nvPr/>
        </p:nvSpPr>
        <p:spPr>
          <a:xfrm>
            <a:off x="0" y="254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2" name="Path62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63" name="Group63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64" name="Image6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65" name="Image6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66" name="Image6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67" name="Image6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216" y="1662684"/>
            <a:ext cx="897636" cy="966216"/>
          </a:xfrm>
          <a:prstGeom prst="rect">
            <a:avLst/>
          </a:prstGeom>
          <a:noFill/>
        </p:spPr>
      </p:pic>
      <p:pic>
        <p:nvPicPr>
          <p:cNvPr id="68" name="Image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2008" y="1577340"/>
            <a:ext cx="1260348" cy="1098804"/>
          </a:xfrm>
          <a:prstGeom prst="rect">
            <a:avLst/>
          </a:prstGeom>
          <a:noFill/>
        </p:spPr>
      </p:pic>
      <p:pic>
        <p:nvPicPr>
          <p:cNvPr id="69" name="Image6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068" y="1648968"/>
            <a:ext cx="979932" cy="979932"/>
          </a:xfrm>
          <a:prstGeom prst="rect">
            <a:avLst/>
          </a:prstGeom>
          <a:noFill/>
        </p:spPr>
      </p:pic>
      <p:pic>
        <p:nvPicPr>
          <p:cNvPr id="70" name="Image7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9412" y="3346704"/>
            <a:ext cx="818388" cy="819912"/>
          </a:xfrm>
          <a:prstGeom prst="rect">
            <a:avLst/>
          </a:prstGeom>
          <a:noFill/>
        </p:spPr>
      </p:pic>
      <p:pic>
        <p:nvPicPr>
          <p:cNvPr id="71" name="Image7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93848" y="2135124"/>
            <a:ext cx="444246" cy="76200"/>
          </a:xfrm>
          <a:prstGeom prst="rect">
            <a:avLst/>
          </a:prstGeom>
          <a:noFill/>
        </p:spPr>
      </p:pic>
      <p:pic>
        <p:nvPicPr>
          <p:cNvPr id="72" name="Image7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2724" y="2135124"/>
            <a:ext cx="444246" cy="76200"/>
          </a:xfrm>
          <a:prstGeom prst="rect">
            <a:avLst/>
          </a:prstGeom>
          <a:noFill/>
        </p:spPr>
      </p:pic>
      <p:grpSp>
        <p:nvGrpSpPr>
          <p:cNvPr id="73" name="Group73"/>
          <p:cNvGrpSpPr/>
          <p:nvPr/>
        </p:nvGrpSpPr>
        <p:grpSpPr>
          <a:xfrm>
            <a:off x="1545336" y="3537204"/>
            <a:ext cx="201168" cy="455676"/>
            <a:chOff x="1545336" y="3537204"/>
            <a:chExt cx="201168" cy="455676"/>
          </a:xfrm>
        </p:grpSpPr>
        <p:pic>
          <p:nvPicPr>
            <p:cNvPr id="74" name="Image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5336" y="3793236"/>
              <a:ext cx="201168" cy="199644"/>
            </a:xfrm>
            <a:prstGeom prst="rect">
              <a:avLst/>
            </a:prstGeom>
            <a:noFill/>
          </p:spPr>
        </p:pic>
        <p:pic>
          <p:nvPicPr>
            <p:cNvPr id="75" name="Image7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336" y="3537204"/>
              <a:ext cx="201168" cy="201168"/>
            </a:xfrm>
            <a:prstGeom prst="rect">
              <a:avLst/>
            </a:prstGeom>
            <a:noFill/>
          </p:spPr>
        </p:pic>
      </p:grpSp>
      <p:sp>
        <p:nvSpPr>
          <p:cNvPr id="76" name="Text Box76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5</a:t>
            </a:r>
            <a:endParaRPr lang="en-US" altLang="zh-CN" sz="9000">
              <a:latin typeface="Open Sans"/>
              <a:ea typeface="Open Sans"/>
              <a:cs typeface="Open Sans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683568" y="627534"/>
            <a:ext cx="4643846" cy="9694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4080">
              <a:lnSpc>
                <a:spcPts val="2383"/>
              </a:lnSpc>
            </a:pP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Comment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cela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fonctionne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-t-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il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?</a:t>
            </a:r>
          </a:p>
          <a:p>
            <a:pPr indent="24080">
              <a:lnSpc>
                <a:spcPts val="2383"/>
              </a:lnSpc>
            </a:pPr>
            <a:endParaRPr lang="en-US" altLang="zh-CN" sz="2800" dirty="0" smtClean="0">
              <a:latin typeface="Liberation Sans Narrow"/>
              <a:ea typeface="Liberation Sans Narrow"/>
              <a:cs typeface="Liberation Sans Narrow"/>
            </a:endParaRPr>
          </a:p>
          <a:p>
            <a:pPr indent="24080" algn="l" rtl="0">
              <a:lnSpc>
                <a:spcPts val="2383"/>
              </a:lnSpc>
            </a:pPr>
            <a:endParaRPr lang="en-US" altLang="zh-CN" sz="2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705612" y="2900531"/>
            <a:ext cx="4367358" cy="764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5"/>
              </a:lnSpc>
            </a:pP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L’utilisateur fait une demande </a:t>
            </a: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,                             Demande </a:t>
            </a: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analysée</a:t>
            </a:r>
          </a:p>
          <a:p>
            <a:pPr>
              <a:lnSpc>
                <a:spcPts val="1445"/>
              </a:lnSpc>
            </a:pPr>
            <a:endParaRPr lang="fr-FR" altLang="zh-CN" sz="11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445"/>
              </a:lnSpc>
            </a:pPr>
            <a:endParaRPr lang="fr-FR" altLang="zh-CN" sz="11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445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3545459" y="3151991"/>
            <a:ext cx="2178669" cy="11362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75260">
              <a:lnSpc>
                <a:spcPts val="1713"/>
              </a:lnSpc>
            </a:pP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par intelligence artificielle </a:t>
            </a: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I   informations </a:t>
            </a: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utilisateur prises </a:t>
            </a: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en </a:t>
            </a: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compte</a:t>
            </a:r>
          </a:p>
          <a:p>
            <a:pPr indent="175260">
              <a:lnSpc>
                <a:spcPts val="1713"/>
              </a:lnSpc>
            </a:pPr>
            <a:endParaRPr lang="fr-FR" altLang="zh-CN" sz="1100" dirty="0" smtClean="0">
              <a:latin typeface="Open Sans"/>
              <a:ea typeface="Open Sans"/>
              <a:cs typeface="Open Sans"/>
            </a:endParaRPr>
          </a:p>
          <a:p>
            <a:pPr indent="175260" algn="l" rtl="0">
              <a:lnSpc>
                <a:spcPts val="1713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6804248" y="2931790"/>
            <a:ext cx="1512168" cy="5847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5"/>
              </a:lnSpc>
            </a:pP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Réponse</a:t>
            </a:r>
            <a:r>
              <a:rPr lang="en-US" altLang="zh-CN" sz="1100" dirty="0" smtClean="0">
                <a:latin typeface="Open Sans"/>
                <a:ea typeface="Open Sans"/>
                <a:cs typeface="Open Sans"/>
              </a:rPr>
              <a:t> en temps </a:t>
            </a: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réel</a:t>
            </a: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445"/>
              </a:lnSpc>
            </a:pP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445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6804248" y="3219822"/>
            <a:ext cx="2016224" cy="5847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5"/>
              </a:lnSpc>
            </a:pP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Stratégie</a:t>
            </a:r>
            <a:r>
              <a:rPr lang="en-US" altLang="zh-CN" sz="1100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conversationnelle</a:t>
            </a: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445"/>
              </a:lnSpc>
            </a:pP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445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6804248" y="3507854"/>
            <a:ext cx="1854215" cy="183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45"/>
              </a:lnSpc>
            </a:pPr>
            <a:r>
              <a:rPr lang="en-US" altLang="zh-CN" sz="11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Interactions</a:t>
            </a:r>
            <a:r>
              <a:rPr lang="en-US" altLang="zh-CN" sz="1100" spc="-2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1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personalization</a:t>
            </a: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1846834" y="3663188"/>
            <a:ext cx="156926" cy="1722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56"/>
              </a:lnSpc>
            </a:pPr>
            <a:r>
              <a:rPr lang="en-US" altLang="zh-CN" sz="135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endParaRPr lang="en-US" altLang="zh-CN" sz="1350">
              <a:latin typeface="Calibri"/>
              <a:ea typeface="Calibri"/>
              <a:cs typeface="Calibri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3779912" y="3795886"/>
            <a:ext cx="1531176" cy="183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45"/>
              </a:lnSpc>
            </a:pPr>
            <a:r>
              <a:rPr lang="en-US" altLang="zh-CN" sz="1100" spc="0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(history,</a:t>
            </a:r>
            <a:r>
              <a:rPr lang="en-US" altLang="zh-CN" sz="1100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100" spc="1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preferences</a:t>
            </a:r>
            <a:r>
              <a:rPr lang="en-US" altLang="zh-CN" sz="1100" spc="0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…)</a:t>
            </a: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ath85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6" name="Path86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87" name="Group87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88" name="Image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89" name="Image8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90" name="Image9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91" name="Image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412" y="1194816"/>
            <a:ext cx="2033016" cy="2237232"/>
          </a:xfrm>
          <a:prstGeom prst="rect">
            <a:avLst/>
          </a:prstGeom>
          <a:noFill/>
        </p:spPr>
      </p:pic>
      <p:pic>
        <p:nvPicPr>
          <p:cNvPr id="92" name="Image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7852" y="1194816"/>
            <a:ext cx="2205229" cy="2252472"/>
          </a:xfrm>
          <a:prstGeom prst="rect">
            <a:avLst/>
          </a:prstGeom>
          <a:noFill/>
        </p:spPr>
      </p:pic>
      <p:pic>
        <p:nvPicPr>
          <p:cNvPr id="93" name="Image9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18504" y="1194816"/>
            <a:ext cx="2026920" cy="2267712"/>
          </a:xfrm>
          <a:prstGeom prst="rect">
            <a:avLst/>
          </a:prstGeom>
          <a:noFill/>
        </p:spPr>
      </p:pic>
      <p:sp>
        <p:nvSpPr>
          <p:cNvPr id="94" name="Text Box94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6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720242" y="438362"/>
            <a:ext cx="2699630" cy="143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3618"/>
              </a:lnSpc>
            </a:pP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A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quoi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sert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?</a:t>
            </a:r>
          </a:p>
          <a:p>
            <a:pPr>
              <a:lnSpc>
                <a:spcPts val="3618"/>
              </a:lnSpc>
            </a:pPr>
            <a:endParaRPr lang="en-US" altLang="zh-CN" sz="2800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618"/>
              </a:lnSpc>
            </a:pPr>
            <a:endParaRPr lang="en-US" altLang="zh-CN" sz="2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628802" y="3557473"/>
            <a:ext cx="2575046" cy="931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29"/>
              </a:lnSpc>
            </a:pPr>
            <a:r>
              <a:rPr lang="en-US" altLang="zh-CN" dirty="0" smtClean="0">
                <a:latin typeface="Liberation Sans Narrow"/>
                <a:ea typeface="Liberation Sans Narrow"/>
                <a:cs typeface="Liberation Sans Narrow"/>
              </a:rPr>
              <a:t>Assistance à la </a:t>
            </a: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clientèle</a:t>
            </a: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>
              <a:lnSpc>
                <a:spcPts val="2329"/>
              </a:lnSpc>
            </a:pP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2329"/>
              </a:lnSpc>
            </a:pPr>
            <a:endParaRPr lang="en-US" altLang="zh-CN" sz="1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628802" y="4023776"/>
            <a:ext cx="2647054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Informations sur le compte d’utilisateur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628802" y="4276435"/>
            <a:ext cx="2431030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7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Suivi et livraison des commandes</a:t>
            </a:r>
          </a:p>
          <a:p>
            <a:pPr>
              <a:lnSpc>
                <a:spcPts val="1307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628802" y="4531573"/>
            <a:ext cx="1561444" cy="533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Support technique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produit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628802" y="4786081"/>
            <a:ext cx="1638942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Rapport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d’incident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3388487" y="3581223"/>
            <a:ext cx="1975601" cy="931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29"/>
              </a:lnSpc>
            </a:pP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Vente</a:t>
            </a:r>
            <a:r>
              <a:rPr lang="en-US" altLang="zh-CN" dirty="0" smtClean="0">
                <a:latin typeface="Liberation Sans Narrow"/>
                <a:ea typeface="Liberation Sans Narrow"/>
                <a:cs typeface="Liberation Sans Narrow"/>
              </a:rPr>
              <a:t> et </a:t>
            </a: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conseils</a:t>
            </a: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>
              <a:lnSpc>
                <a:spcPts val="2329"/>
              </a:lnSpc>
            </a:pP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2329"/>
              </a:lnSpc>
            </a:pPr>
            <a:endParaRPr lang="en-US" altLang="zh-CN" sz="1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3388487" y="4064619"/>
            <a:ext cx="2047609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Faire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une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commande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,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réservation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3388487" y="4413615"/>
            <a:ext cx="1710716" cy="7005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Demandez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des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conseils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personnalisés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6319138" y="3583127"/>
            <a:ext cx="2285309" cy="931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29"/>
              </a:lnSpc>
            </a:pP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Soutien</a:t>
            </a:r>
            <a:r>
              <a:rPr lang="en-US" altLang="zh-CN" dirty="0" smtClean="0">
                <a:latin typeface="Liberation Sans Narrow"/>
                <a:ea typeface="Liberation Sans Narrow"/>
                <a:cs typeface="Liberation Sans Narrow"/>
              </a:rPr>
              <a:t> interne</a:t>
            </a:r>
          </a:p>
          <a:p>
            <a:pPr>
              <a:lnSpc>
                <a:spcPts val="2329"/>
              </a:lnSpc>
            </a:pP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2329"/>
              </a:lnSpc>
            </a:pPr>
            <a:endParaRPr lang="en-US" altLang="zh-CN" sz="1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6319138" y="4049379"/>
            <a:ext cx="2429325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Helpdesk (applications de bureau, etc.)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6319138" y="4392584"/>
            <a:ext cx="2357317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RH (soldes de congé, etc.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solidFill>
                <a:srgbClr val="424242"/>
              </a:solidFill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1000" spc="0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)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6319139" y="4741580"/>
            <a:ext cx="2076646" cy="7005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Services pratiques (réservation de chambres...)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th108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9" name="Path10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10" name="Group11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11" name="Image1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12" name="Image1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13" name="Image1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114" name="Image1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0412" y="1545336"/>
            <a:ext cx="507492" cy="507492"/>
          </a:xfrm>
          <a:prstGeom prst="rect">
            <a:avLst/>
          </a:prstGeom>
          <a:noFill/>
        </p:spPr>
      </p:pic>
      <p:pic>
        <p:nvPicPr>
          <p:cNvPr id="115" name="Image1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" y="1566672"/>
            <a:ext cx="480060" cy="480060"/>
          </a:xfrm>
          <a:prstGeom prst="rect">
            <a:avLst/>
          </a:prstGeom>
          <a:noFill/>
        </p:spPr>
      </p:pic>
      <p:sp>
        <p:nvSpPr>
          <p:cNvPr id="116" name="Path116"/>
          <p:cNvSpPr/>
          <p:nvPr/>
        </p:nvSpPr>
        <p:spPr>
          <a:xfrm>
            <a:off x="838200" y="2308860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7" name="Path117"/>
          <p:cNvSpPr/>
          <p:nvPr/>
        </p:nvSpPr>
        <p:spPr>
          <a:xfrm>
            <a:off x="838200" y="2749296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8" name="Path118"/>
          <p:cNvSpPr/>
          <p:nvPr/>
        </p:nvSpPr>
        <p:spPr>
          <a:xfrm>
            <a:off x="838200" y="3160776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9" name="Path119"/>
          <p:cNvSpPr/>
          <p:nvPr/>
        </p:nvSpPr>
        <p:spPr>
          <a:xfrm>
            <a:off x="838200" y="3596640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0" name="Path120"/>
          <p:cNvSpPr/>
          <p:nvPr/>
        </p:nvSpPr>
        <p:spPr>
          <a:xfrm>
            <a:off x="838200" y="4030980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19" y="0"/>
                  <a:pt x="54102" y="0"/>
                </a:cubicBezTo>
                <a:cubicBezTo>
                  <a:pt x="83985" y="0"/>
                  <a:pt x="108204" y="24219"/>
                  <a:pt x="108204" y="54102"/>
                </a:cubicBezTo>
                <a:cubicBezTo>
                  <a:pt x="108204" y="83985"/>
                  <a:pt x="83985" y="108204"/>
                  <a:pt x="54102" y="108204"/>
                </a:cubicBezTo>
                <a:cubicBezTo>
                  <a:pt x="24219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1" name="Path121"/>
          <p:cNvSpPr/>
          <p:nvPr/>
        </p:nvSpPr>
        <p:spPr>
          <a:xfrm>
            <a:off x="838200" y="446684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19" y="0"/>
                  <a:pt x="54102" y="0"/>
                </a:cubicBezTo>
                <a:cubicBezTo>
                  <a:pt x="83985" y="0"/>
                  <a:pt x="108204" y="24219"/>
                  <a:pt x="108204" y="54102"/>
                </a:cubicBezTo>
                <a:cubicBezTo>
                  <a:pt x="108204" y="83985"/>
                  <a:pt x="83985" y="108204"/>
                  <a:pt x="54102" y="108204"/>
                </a:cubicBezTo>
                <a:cubicBezTo>
                  <a:pt x="24219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2" name="Path122"/>
          <p:cNvSpPr/>
          <p:nvPr/>
        </p:nvSpPr>
        <p:spPr>
          <a:xfrm>
            <a:off x="4820412" y="2307336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57" y="0"/>
                  <a:pt x="54102" y="0"/>
                </a:cubicBezTo>
                <a:cubicBezTo>
                  <a:pt x="83947" y="0"/>
                  <a:pt x="108204" y="23876"/>
                  <a:pt x="108204" y="53340"/>
                </a:cubicBezTo>
                <a:cubicBezTo>
                  <a:pt x="108204" y="82804"/>
                  <a:pt x="83947" y="106680"/>
                  <a:pt x="54102" y="106680"/>
                </a:cubicBezTo>
                <a:cubicBezTo>
                  <a:pt x="24257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3" name="Path123"/>
          <p:cNvSpPr/>
          <p:nvPr/>
        </p:nvSpPr>
        <p:spPr>
          <a:xfrm>
            <a:off x="4820412" y="274777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57" y="0"/>
                  <a:pt x="54102" y="0"/>
                </a:cubicBezTo>
                <a:cubicBezTo>
                  <a:pt x="83947" y="0"/>
                  <a:pt x="108204" y="24257"/>
                  <a:pt x="108204" y="54102"/>
                </a:cubicBezTo>
                <a:cubicBezTo>
                  <a:pt x="108204" y="83947"/>
                  <a:pt x="83947" y="108204"/>
                  <a:pt x="54102" y="108204"/>
                </a:cubicBezTo>
                <a:cubicBezTo>
                  <a:pt x="24257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4" name="Path124"/>
          <p:cNvSpPr/>
          <p:nvPr/>
        </p:nvSpPr>
        <p:spPr>
          <a:xfrm>
            <a:off x="4820412" y="3160776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57" y="0"/>
                  <a:pt x="54102" y="0"/>
                </a:cubicBezTo>
                <a:cubicBezTo>
                  <a:pt x="83947" y="0"/>
                  <a:pt x="108204" y="23876"/>
                  <a:pt x="108204" y="53340"/>
                </a:cubicBezTo>
                <a:cubicBezTo>
                  <a:pt x="108204" y="82804"/>
                  <a:pt x="83947" y="106680"/>
                  <a:pt x="54102" y="106680"/>
                </a:cubicBezTo>
                <a:cubicBezTo>
                  <a:pt x="24257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5" name="Path125"/>
          <p:cNvSpPr/>
          <p:nvPr/>
        </p:nvSpPr>
        <p:spPr>
          <a:xfrm>
            <a:off x="4820412" y="382981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57" y="0"/>
                  <a:pt x="54102" y="0"/>
                </a:cubicBezTo>
                <a:cubicBezTo>
                  <a:pt x="83947" y="0"/>
                  <a:pt x="108204" y="24257"/>
                  <a:pt x="108204" y="54102"/>
                </a:cubicBezTo>
                <a:cubicBezTo>
                  <a:pt x="108204" y="83985"/>
                  <a:pt x="83947" y="108204"/>
                  <a:pt x="54102" y="108204"/>
                </a:cubicBezTo>
                <a:cubicBezTo>
                  <a:pt x="24257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6" name="Path126"/>
          <p:cNvSpPr/>
          <p:nvPr/>
        </p:nvSpPr>
        <p:spPr>
          <a:xfrm>
            <a:off x="4820412" y="426415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57" y="0"/>
                  <a:pt x="54102" y="0"/>
                </a:cubicBezTo>
                <a:cubicBezTo>
                  <a:pt x="83947" y="0"/>
                  <a:pt x="108204" y="24219"/>
                  <a:pt x="108204" y="54102"/>
                </a:cubicBezTo>
                <a:cubicBezTo>
                  <a:pt x="108204" y="83985"/>
                  <a:pt x="83947" y="108204"/>
                  <a:pt x="54102" y="108204"/>
                </a:cubicBezTo>
                <a:cubicBezTo>
                  <a:pt x="24257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7" name="Text Box127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7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720242" y="510244"/>
            <a:ext cx="1362713" cy="4594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18"/>
              </a:lnSpc>
            </a:pPr>
            <a:r>
              <a:rPr lang="en-US" altLang="zh-CN" sz="2800" spc="-5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Benefits</a:t>
            </a:r>
            <a:r>
              <a:rPr lang="en-US" altLang="zh-CN" sz="2800" spc="-1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600" spc="28" dirty="0">
                <a:solidFill>
                  <a:srgbClr val="BFBFBF"/>
                </a:solidFill>
                <a:latin typeface="Liberation Sans Narrow"/>
                <a:ea typeface="Liberation Sans Narrow"/>
                <a:cs typeface="Liberation Sans Narrow"/>
              </a:rPr>
              <a:t>1/2</a:t>
            </a:r>
            <a:endParaRPr lang="en-US" altLang="zh-CN" sz="16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1453261" y="1648480"/>
            <a:ext cx="1343544" cy="2962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32"/>
              </a:lnSpc>
            </a:pPr>
            <a:r>
              <a:rPr lang="en-US" altLang="zh-CN" sz="1800" spc="-8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User</a:t>
            </a:r>
            <a:r>
              <a:rPr lang="en-US" altLang="zh-CN" sz="1800" spc="-3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23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satisfaction</a:t>
            </a:r>
            <a:endParaRPr lang="en-US" altLang="zh-CN" sz="18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1057046" y="2267874"/>
            <a:ext cx="1199297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3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Immediate</a:t>
            </a:r>
            <a:r>
              <a:rPr lang="en-US" altLang="zh-CN" sz="1000" spc="8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answers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1057046" y="2700690"/>
            <a:ext cx="861310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Available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8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24/7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1057046" y="3132236"/>
            <a:ext cx="1262922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90%</a:t>
            </a:r>
            <a:r>
              <a:rPr lang="en-US" altLang="zh-CN" sz="1000" spc="2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correct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answers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1057046" y="3563528"/>
            <a:ext cx="1318549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Personalized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answers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1057046" y="3996344"/>
            <a:ext cx="1253562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3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Customer</a:t>
            </a:r>
            <a:r>
              <a:rPr lang="en-US" altLang="zh-CN" sz="1000" spc="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autonomy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1057046" y="4427941"/>
            <a:ext cx="1686797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Innovative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customer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service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5076699" y="1648480"/>
            <a:ext cx="2897125" cy="784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396239" algn="l" rtl="0">
              <a:lnSpc>
                <a:spcPts val="3090"/>
              </a:lnSpc>
            </a:pPr>
            <a:r>
              <a:rPr lang="en-US" altLang="zh-CN" sz="1800" spc="-6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Customer</a:t>
            </a:r>
            <a:r>
              <a:rPr lang="en-US" altLang="zh-CN" sz="1800" spc="-36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5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service</a:t>
            </a:r>
            <a:r>
              <a:rPr lang="en-US" altLang="zh-CN" sz="1800" spc="-43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47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enhancement</a:t>
            </a:r>
            <a:r>
              <a:rPr lang="en-US" altLang="zh-CN" sz="180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Quality</a:t>
            </a:r>
            <a:r>
              <a:rPr lang="en-US" altLang="zh-CN" sz="1000" spc="-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detail</a:t>
            </a:r>
            <a:r>
              <a:rPr lang="en-US" altLang="zh-CN" sz="1000" spc="-1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responses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5076699" y="2700690"/>
            <a:ext cx="1565464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Multi-channel</a:t>
            </a:r>
            <a:r>
              <a:rPr lang="en-US" altLang="zh-CN" sz="1000" spc="-1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consistency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5076699" y="3132236"/>
            <a:ext cx="3447943" cy="3941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2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Relieve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congestion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in</a:t>
            </a:r>
            <a:r>
              <a:rPr lang="en-US" altLang="zh-CN" sz="1000" spc="-1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contact</a:t>
            </a:r>
            <a:r>
              <a:rPr lang="en-US" altLang="zh-CN" sz="1000" spc="19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centers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=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more</a:t>
            </a:r>
            <a:r>
              <a:rPr lang="en-US" altLang="zh-CN" sz="1000" spc="8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free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time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value</a:t>
            </a:r>
            <a:r>
              <a:rPr lang="en-US" altLang="zh-CN" sz="1000" spc="-6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added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questions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5076699" y="3792128"/>
            <a:ext cx="1409922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Valorisation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3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advisers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5076699" y="4224618"/>
            <a:ext cx="1523397" cy="1659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7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Knowledge</a:t>
            </a:r>
            <a:r>
              <a:rPr lang="en-US" altLang="zh-CN" sz="1000" spc="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centralization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th141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42" name="Group14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sp>
          <p:nvSpPr>
            <p:cNvPr id="143" name="Path143"/>
            <p:cNvSpPr/>
            <p:nvPr/>
          </p:nvSpPr>
          <p:spPr>
            <a:xfrm>
              <a:off x="493014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44" name="Image1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45" name="Image1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46" name="Image1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  <p:pic>
          <p:nvPicPr>
            <p:cNvPr id="147" name="Image1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64" y="1714500"/>
              <a:ext cx="448056" cy="477012"/>
            </a:xfrm>
            <a:prstGeom prst="rect">
              <a:avLst/>
            </a:prstGeom>
            <a:noFill/>
          </p:spPr>
        </p:pic>
        <p:pic>
          <p:nvPicPr>
            <p:cNvPr id="148" name="Image1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44" y="0"/>
              <a:ext cx="3038856" cy="5119116"/>
            </a:xfrm>
            <a:prstGeom prst="rect">
              <a:avLst/>
            </a:prstGeom>
            <a:noFill/>
          </p:spPr>
        </p:pic>
        <p:sp>
          <p:nvSpPr>
            <p:cNvPr id="149" name="Path149"/>
            <p:cNvSpPr/>
            <p:nvPr/>
          </p:nvSpPr>
          <p:spPr>
            <a:xfrm>
              <a:off x="702564" y="2485644"/>
              <a:ext cx="108204" cy="108204"/>
            </a:xfrm>
            <a:custGeom>
              <a:avLst/>
              <a:gdLst/>
              <a:ahLst/>
              <a:cxnLst/>
              <a:rect l="l" t="t" r="r" b="b"/>
              <a:pathLst>
                <a:path w="108204" h="108204">
                  <a:moveTo>
                    <a:pt x="0" y="54102"/>
                  </a:moveTo>
                  <a:cubicBezTo>
                    <a:pt x="0" y="24257"/>
                    <a:pt x="24219" y="0"/>
                    <a:pt x="54102" y="0"/>
                  </a:cubicBezTo>
                  <a:cubicBezTo>
                    <a:pt x="83985" y="0"/>
                    <a:pt x="108204" y="24257"/>
                    <a:pt x="108204" y="54102"/>
                  </a:cubicBezTo>
                  <a:cubicBezTo>
                    <a:pt x="108204" y="83947"/>
                    <a:pt x="83985" y="108204"/>
                    <a:pt x="54102" y="108204"/>
                  </a:cubicBezTo>
                  <a:cubicBezTo>
                    <a:pt x="24219" y="108204"/>
                    <a:pt x="0" y="83947"/>
                    <a:pt x="0" y="54102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0" name="Path150"/>
            <p:cNvSpPr/>
            <p:nvPr/>
          </p:nvSpPr>
          <p:spPr>
            <a:xfrm>
              <a:off x="702564" y="2926080"/>
              <a:ext cx="108204" cy="108204"/>
            </a:xfrm>
            <a:custGeom>
              <a:avLst/>
              <a:gdLst/>
              <a:ahLst/>
              <a:cxnLst/>
              <a:rect l="l" t="t" r="r" b="b"/>
              <a:pathLst>
                <a:path w="108204" h="108204">
                  <a:moveTo>
                    <a:pt x="0" y="54102"/>
                  </a:moveTo>
                  <a:cubicBezTo>
                    <a:pt x="0" y="24257"/>
                    <a:pt x="24219" y="0"/>
                    <a:pt x="54102" y="0"/>
                  </a:cubicBezTo>
                  <a:cubicBezTo>
                    <a:pt x="83985" y="0"/>
                    <a:pt x="108204" y="24257"/>
                    <a:pt x="108204" y="54102"/>
                  </a:cubicBezTo>
                  <a:cubicBezTo>
                    <a:pt x="108204" y="83947"/>
                    <a:pt x="83985" y="108204"/>
                    <a:pt x="54102" y="108204"/>
                  </a:cubicBezTo>
                  <a:cubicBezTo>
                    <a:pt x="24219" y="108204"/>
                    <a:pt x="0" y="83947"/>
                    <a:pt x="0" y="54102"/>
                  </a:cubicBezTo>
                  <a:close/>
                </a:path>
              </a:pathLst>
            </a:custGeom>
            <a:solidFill>
              <a:srgbClr val="F08224">
                <a:alpha val="100000"/>
              </a:srgbClr>
            </a:solidFill>
            <a:ln w="0" cap="sq">
              <a:solidFill>
                <a:srgbClr val="F0822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1" name="Path151"/>
            <p:cNvSpPr/>
            <p:nvPr/>
          </p:nvSpPr>
          <p:spPr>
            <a:xfrm>
              <a:off x="702564" y="3339084"/>
              <a:ext cx="108204" cy="108204"/>
            </a:xfrm>
            <a:custGeom>
              <a:avLst/>
              <a:gdLst/>
              <a:ahLst/>
              <a:cxnLst/>
              <a:rect l="l" t="t" r="r" b="b"/>
              <a:pathLst>
                <a:path w="108204" h="108204">
                  <a:moveTo>
                    <a:pt x="0" y="54102"/>
                  </a:moveTo>
                  <a:cubicBezTo>
                    <a:pt x="0" y="24257"/>
                    <a:pt x="24219" y="0"/>
                    <a:pt x="54102" y="0"/>
                  </a:cubicBezTo>
                  <a:cubicBezTo>
                    <a:pt x="83985" y="0"/>
                    <a:pt x="108204" y="24257"/>
                    <a:pt x="108204" y="54102"/>
                  </a:cubicBezTo>
                  <a:cubicBezTo>
                    <a:pt x="108204" y="83947"/>
                    <a:pt x="83985" y="108204"/>
                    <a:pt x="54102" y="108204"/>
                  </a:cubicBezTo>
                  <a:cubicBezTo>
                    <a:pt x="24219" y="108204"/>
                    <a:pt x="0" y="83947"/>
                    <a:pt x="0" y="54102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2" name="Path152"/>
            <p:cNvSpPr/>
            <p:nvPr/>
          </p:nvSpPr>
          <p:spPr>
            <a:xfrm>
              <a:off x="702564" y="3774948"/>
              <a:ext cx="108204" cy="106680"/>
            </a:xfrm>
            <a:custGeom>
              <a:avLst/>
              <a:gdLst/>
              <a:ahLst/>
              <a:cxnLst/>
              <a:rect l="l" t="t" r="r" b="b"/>
              <a:pathLst>
                <a:path w="108204" h="106680">
                  <a:moveTo>
                    <a:pt x="0" y="53340"/>
                  </a:moveTo>
                  <a:cubicBezTo>
                    <a:pt x="0" y="23876"/>
                    <a:pt x="24219" y="0"/>
                    <a:pt x="54102" y="0"/>
                  </a:cubicBezTo>
                  <a:cubicBezTo>
                    <a:pt x="83985" y="0"/>
                    <a:pt x="108204" y="23876"/>
                    <a:pt x="108204" y="53340"/>
                  </a:cubicBezTo>
                  <a:cubicBezTo>
                    <a:pt x="108204" y="82804"/>
                    <a:pt x="83985" y="106680"/>
                    <a:pt x="54102" y="106680"/>
                  </a:cubicBezTo>
                  <a:cubicBezTo>
                    <a:pt x="24219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F08224">
                <a:alpha val="100000"/>
              </a:srgbClr>
            </a:solidFill>
            <a:ln w="0" cap="sq">
              <a:solidFill>
                <a:srgbClr val="F0822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53" name="Text Box153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8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720242" y="510244"/>
            <a:ext cx="1362713" cy="4594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18"/>
              </a:lnSpc>
            </a:pPr>
            <a:r>
              <a:rPr lang="en-US" altLang="zh-CN" sz="2800" spc="-5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Benefits</a:t>
            </a:r>
            <a:r>
              <a:rPr lang="en-US" altLang="zh-CN" sz="2800" spc="-1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600" spc="28" dirty="0">
                <a:solidFill>
                  <a:srgbClr val="BFBFBF"/>
                </a:solidFill>
                <a:latin typeface="Liberation Sans Narrow"/>
                <a:ea typeface="Liberation Sans Narrow"/>
                <a:cs typeface="Liberation Sans Narrow"/>
              </a:rPr>
              <a:t>2/2</a:t>
            </a:r>
            <a:endParaRPr lang="en-US" altLang="zh-CN" sz="16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1332865" y="1816811"/>
            <a:ext cx="1883588" cy="2958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29"/>
              </a:lnSpc>
            </a:pPr>
            <a:r>
              <a:rPr lang="en-US" altLang="zh-CN" sz="1800" spc="-11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Simplify</a:t>
            </a:r>
            <a:r>
              <a:rPr lang="en-US" altLang="zh-CN" sz="1800" spc="-29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5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employees</a:t>
            </a:r>
            <a:r>
              <a:rPr lang="en-US" altLang="zh-CN" sz="1800" spc="-31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34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life</a:t>
            </a:r>
            <a:endParaRPr lang="en-US" altLang="zh-CN" sz="18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56" name="Text Box156"/>
          <p:cNvSpPr txBox="1"/>
          <p:nvPr/>
        </p:nvSpPr>
        <p:spPr>
          <a:xfrm>
            <a:off x="936650" y="2435514"/>
            <a:ext cx="3052910" cy="5986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7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Enhance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productivity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operational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effectiveness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Staff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retention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936650" y="3299876"/>
            <a:ext cx="2690594" cy="61363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16"/>
              </a:lnSpc>
            </a:pP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Decrease</a:t>
            </a:r>
            <a:r>
              <a:rPr lang="en-US" altLang="zh-CN" sz="1000" spc="-1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calls</a:t>
            </a:r>
            <a:r>
              <a:rPr lang="en-US" altLang="zh-CN" sz="1000" spc="-9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e-mails</a:t>
            </a:r>
            <a:r>
              <a:rPr lang="en-US" altLang="zh-CN" sz="1000" spc="-6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support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service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Resources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reallocation</a:t>
            </a:r>
            <a:r>
              <a:rPr lang="en-US" altLang="zh-CN" sz="1000" spc="-5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on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value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added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tasks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5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  <a:noFill/>
        </p:spPr>
      </p:pic>
      <p:sp>
        <p:nvSpPr>
          <p:cNvPr id="159" name="Path15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0" name="Path160"/>
          <p:cNvSpPr/>
          <p:nvPr/>
        </p:nvSpPr>
        <p:spPr>
          <a:xfrm>
            <a:off x="1718310" y="2219706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61" name="Group161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62" name="Image16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63" name="Image16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64" name="Image1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165" name="Text Box165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9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1729740" y="2100072"/>
            <a:ext cx="359664" cy="288036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48082" algn="l" rtl="0">
              <a:lnSpc>
                <a:spcPts val="1178"/>
              </a:lnSpc>
              <a:spcBef>
                <a:spcPts val="432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9</a:t>
            </a:r>
            <a:endParaRPr lang="en-US" altLang="zh-CN" sz="9002">
              <a:latin typeface="Open Sans"/>
              <a:ea typeface="Open Sans"/>
              <a:cs typeface="Open Sans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1896491" y="2567915"/>
            <a:ext cx="1883421" cy="4437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53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SOLUTION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443</Words>
  <Application>Microsoft Office PowerPoint</Application>
  <PresentationFormat>Affichage à l'écran (16:9)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Office 主题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mon</cp:lastModifiedBy>
  <cp:revision>2</cp:revision>
  <dcterms:created xsi:type="dcterms:W3CDTF">2017-10-23T09:06:44Z</dcterms:created>
  <dcterms:modified xsi:type="dcterms:W3CDTF">2020-07-24T19:11:43Z</dcterms:modified>
</cp:coreProperties>
</file>