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0" r:id="rId2"/>
    <p:sldId id="4421" r:id="rId3"/>
    <p:sldId id="4422" r:id="rId4"/>
    <p:sldId id="4423" r:id="rId5"/>
    <p:sldId id="4424" r:id="rId6"/>
    <p:sldId id="4426" r:id="rId7"/>
    <p:sldId id="4427" r:id="rId8"/>
    <p:sldId id="4428" r:id="rId9"/>
    <p:sldId id="4429" r:id="rId10"/>
    <p:sldId id="4430" r:id="rId11"/>
    <p:sldId id="4431" r:id="rId12"/>
    <p:sldId id="443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87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83ABB-A641-41B3-815B-0BF716117969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64667-E269-4945-B7C0-AD99F895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91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225B-E41B-77C0-1A23-7FE91583A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84B7F-BF54-53DE-5ED7-2CDED8A4B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18E42-7938-EBF6-0BBB-C03E9825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4C66D-7C77-1BC2-E297-5581F607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71FE2-01D7-8CFA-F772-2A12DADA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76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79BFA-EF8F-EA09-32AE-D64B8AE7D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6459FB-C2B4-23D4-5E49-19DBA37F4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53C33-E5A3-B4F5-E8BF-0885DE881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3BEFD-E011-F7CA-9B31-F27B73919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99C5A-F8B7-9E90-F8CD-0F9D22014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37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C63739-7054-0E76-0B25-A01771D40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8EBE8-732F-CBA6-F8BB-30CF1BAE2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9432A-8B6F-76F0-0D7B-30A66B962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8D616-BCA7-5689-02D1-3CA3EA884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83D8B-7730-9BA0-75AA-DC12AF5D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53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69414-E7DE-B18D-3123-DBD0283DA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AEC70-B92A-CC7C-576E-A961A566D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0CFBF-3986-2ECA-DC6E-B0EB5EEA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622A7-D018-3314-6712-AC0A3E32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F858B-9E65-33C3-1330-DDC559B7F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4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9EF2-BE12-339C-53A6-D7F37ED5D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EA9B6-8FA8-149E-9646-FB301CFB1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25791-C68A-6622-2CC5-3C0B28333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CB1C5-90B9-0823-9015-AF5F09CF9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9B8B6-BAA6-240F-60BE-518B08A6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01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E3121-A2A6-067F-9BB5-431330CD0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61458-6F42-1FC6-02A5-B26BB0448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A9E45-D816-7EFD-3CAA-178E16FA0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4DE17-8AF8-1452-3C2B-1E8AC11C0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04EE6-8A95-F57F-A192-3DE3AA413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7B0C8-4507-0579-A941-6A255E92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83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41E2-A077-4FE6-C0D3-E53AD7692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D9F13-A5D4-37A3-1493-299424981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EE514-EB19-276A-D5A5-AD3B45285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ECFBA-4BCE-DB10-1A82-A2D64F058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FB50E7-10C2-3309-2CDC-0F66334ED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554FF-26AD-988B-1BE6-17295ED2C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EB7DB9-3BFA-EEC0-380B-FF6C9131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18BED0-2F21-3460-79B8-7290A76A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78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70D88-D9A6-E2BA-4D07-31B2E1E8C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9C88D8-4119-A0E3-1E19-520074B60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D6728-10D0-DD4F-070F-D8887DC4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1F0AF4-0EB8-E3C6-BC9D-0F225B0D6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13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305AF-CB28-6234-0989-07022337F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5B88D4-A6C0-E1B7-8994-A86076DAC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BBE91-403E-73E0-6DB4-5910441B7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80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51ACB-DC8B-620D-E3BF-7FA852E0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1B764-533F-1B5D-0611-138F69934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5571B-161E-E09A-5698-4A40CFD31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211E9-C5AE-278A-0394-D5A3F4277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A9B3E-94F2-61BE-DDC5-42C05138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52E40-E8E1-BD3E-81E3-532D7B29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00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F0294-46E3-230A-33FB-B650A56B8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C59121-E297-856F-8ED2-F9B862BEE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4B73E-5B9E-91E2-5353-C491A0CF9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4E462-7BB8-F752-941C-B91D00225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8DAB4-C59B-C493-7D76-5E1C91DA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DC2E0-CCB3-2997-598A-4720CC28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03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BEEC88-9CA5-4612-35B7-82E0244A7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DCC53-C329-CE13-38A1-EB94C1E16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1CA58-D0E5-D20E-2F11-B1014BAA0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4645D-A023-304B-CF92-E94304A16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39631-FBA3-5F80-C564-B320E69D3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53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icrosoft.com/en-us/windows/downloads/windows-sdk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exemsi.com/downloads/packages/Firefox/Firefox%20Setup%2014.0.1.msi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7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2"/>
          <a:srcRect l="1" r="-387" b="18588"/>
          <a:stretch/>
        </p:blipFill>
        <p:spPr>
          <a:xfrm>
            <a:off x="366227" y="237669"/>
            <a:ext cx="1212311" cy="78869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66227" y="1503753"/>
            <a:ext cx="11555519" cy="9988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5"/>
              </a:lnSpc>
              <a:spcBef>
                <a:spcPct val="0"/>
              </a:spcBef>
            </a:pPr>
            <a:r>
              <a:rPr lang="en-US" sz="2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WIPRO NGA Program – DWS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66227" y="3275236"/>
            <a:ext cx="6780319" cy="5749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Capstone Project Presentation – 17th June &amp; 18</a:t>
            </a:r>
            <a:r>
              <a:rPr lang="en-US" sz="2400" baseline="30000" dirty="0">
                <a:solidFill>
                  <a:srgbClr val="FFFFFF"/>
                </a:solidFill>
                <a:latin typeface="HK Grotesk" pitchFamily="2" charset="77"/>
              </a:rPr>
              <a:t>th</a:t>
            </a: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 June   2025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66226" y="6140450"/>
            <a:ext cx="4172935" cy="221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67"/>
              </a:lnSpc>
              <a:spcBef>
                <a:spcPct val="0"/>
              </a:spcBef>
            </a:pPr>
            <a:r>
              <a:rPr lang="en-US" sz="1333" spc="133" dirty="0">
                <a:solidFill>
                  <a:srgbClr val="FFFFFF"/>
                </a:solidFill>
                <a:latin typeface="HK Grotesk Light Bold"/>
              </a:rPr>
              <a:t>www.rpsconsulting.in</a:t>
            </a: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ED66556B-B256-8D8D-E60E-0C5895B5FFA5}"/>
              </a:ext>
            </a:extLst>
          </p:cNvPr>
          <p:cNvSpPr txBox="1"/>
          <p:nvPr/>
        </p:nvSpPr>
        <p:spPr>
          <a:xfrm>
            <a:off x="356394" y="5061410"/>
            <a:ext cx="6780319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Presented by – Ghanshyam Govind Murbadkar</a:t>
            </a: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21F87AA7-2FEF-9248-CC8B-6951622F8F14}"/>
              </a:ext>
            </a:extLst>
          </p:cNvPr>
          <p:cNvSpPr txBox="1"/>
          <p:nvPr/>
        </p:nvSpPr>
        <p:spPr>
          <a:xfrm>
            <a:off x="366227" y="4136906"/>
            <a:ext cx="6780319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Project Title Here – Add File Association via </a:t>
            </a:r>
            <a:r>
              <a:rPr lang="en-US" sz="2400" dirty="0" err="1">
                <a:solidFill>
                  <a:srgbClr val="FFFFFF"/>
                </a:solidFill>
                <a:latin typeface="HK Grotesk" pitchFamily="2" charset="77"/>
              </a:rPr>
              <a:t>Msi</a:t>
            </a:r>
            <a:endParaRPr lang="en-US" sz="2400" dirty="0">
              <a:solidFill>
                <a:srgbClr val="FFFFFF"/>
              </a:solidFill>
              <a:latin typeface="HK Grotesk" pitchFamily="2" charset="7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24BB3-C435-D493-C230-ADA6EF022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2C18656-4B7D-3763-F076-3E5FBA4BD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B9587751-BEF4-5BC3-BCC5-9578AEBDACDF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61741-7245-7719-DDDE-3E2BE33E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A28D68B-AFF2-76CE-0897-6452E48241D8}"/>
              </a:ext>
            </a:extLst>
          </p:cNvPr>
          <p:cNvSpPr txBox="1">
            <a:spLocks/>
          </p:cNvSpPr>
          <p:nvPr/>
        </p:nvSpPr>
        <p:spPr>
          <a:xfrm>
            <a:off x="313162" y="81784"/>
            <a:ext cx="7796464" cy="7508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86DA35B9-F221-EE5B-931C-4926CBA392FE}"/>
              </a:ext>
            </a:extLst>
          </p:cNvPr>
          <p:cNvSpPr txBox="1">
            <a:spLocks/>
          </p:cNvSpPr>
          <p:nvPr/>
        </p:nvSpPr>
        <p:spPr>
          <a:xfrm>
            <a:off x="108630" y="538018"/>
            <a:ext cx="7843837" cy="10127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66ECBA6-BA6E-1D7F-2081-19CDC1D55E5B}"/>
              </a:ext>
            </a:extLst>
          </p:cNvPr>
          <p:cNvSpPr txBox="1">
            <a:spLocks/>
          </p:cNvSpPr>
          <p:nvPr/>
        </p:nvSpPr>
        <p:spPr>
          <a:xfrm>
            <a:off x="838200" y="1613029"/>
            <a:ext cx="6903076" cy="372181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187CC"/>
                </a:solidFill>
                <a:latin typeface="HK Grotesk "/>
              </a:rPr>
              <a:t>We successfully changed an MSI file using the Orca tool.</a:t>
            </a:r>
          </a:p>
          <a:p>
            <a:endParaRPr lang="en-US" sz="2000" dirty="0">
              <a:solidFill>
                <a:srgbClr val="0187CC"/>
              </a:solidFill>
              <a:latin typeface="HK Grotesk "/>
            </a:endParaRPr>
          </a:p>
          <a:p>
            <a:r>
              <a:rPr lang="en-IN" sz="2000" dirty="0">
                <a:solidFill>
                  <a:srgbClr val="0187CC"/>
                </a:solidFill>
                <a:latin typeface="HK Grotesk "/>
              </a:rPr>
              <a:t>Orca simplifies editing .</a:t>
            </a:r>
            <a:r>
              <a:rPr lang="en-IN" sz="2000" dirty="0" err="1">
                <a:solidFill>
                  <a:srgbClr val="0187CC"/>
                </a:solidFill>
                <a:latin typeface="HK Grotesk "/>
              </a:rPr>
              <a:t>msi</a:t>
            </a:r>
            <a:r>
              <a:rPr lang="en-IN" sz="2000" dirty="0">
                <a:solidFill>
                  <a:srgbClr val="0187CC"/>
                </a:solidFill>
                <a:latin typeface="HK Grotesk "/>
              </a:rPr>
              <a:t> files</a:t>
            </a:r>
          </a:p>
          <a:p>
            <a:endParaRPr lang="en-US" sz="2000" dirty="0">
              <a:solidFill>
                <a:srgbClr val="0187CC"/>
              </a:solidFill>
              <a:latin typeface="HK Grotesk "/>
            </a:endParaRPr>
          </a:p>
          <a:p>
            <a:r>
              <a:rPr lang="en-US" sz="2000" dirty="0">
                <a:solidFill>
                  <a:srgbClr val="0187CC"/>
                </a:solidFill>
                <a:latin typeface="HK Grotesk "/>
              </a:rPr>
              <a:t>We add a custom file extension (.</a:t>
            </a:r>
            <a:r>
              <a:rPr lang="en-US" sz="2000" dirty="0" err="1">
                <a:solidFill>
                  <a:srgbClr val="0187CC"/>
                </a:solidFill>
                <a:latin typeface="HK Grotesk "/>
              </a:rPr>
              <a:t>gha</a:t>
            </a:r>
            <a:r>
              <a:rPr lang="en-US" sz="2000" dirty="0">
                <a:solidFill>
                  <a:srgbClr val="0187CC"/>
                </a:solidFill>
                <a:latin typeface="HK Grotesk "/>
              </a:rPr>
              <a:t>) with Firefox </a:t>
            </a:r>
            <a:r>
              <a:rPr lang="en-US" sz="2000" dirty="0" err="1">
                <a:solidFill>
                  <a:srgbClr val="0187CC"/>
                </a:solidFill>
                <a:latin typeface="HK Grotesk "/>
              </a:rPr>
              <a:t>msi</a:t>
            </a:r>
            <a:r>
              <a:rPr lang="en-US" sz="2000" dirty="0">
                <a:solidFill>
                  <a:srgbClr val="0187CC"/>
                </a:solidFill>
                <a:latin typeface="HK Grotesk "/>
              </a:rPr>
              <a:t>.</a:t>
            </a:r>
          </a:p>
          <a:p>
            <a:endParaRPr lang="en-US" sz="2000" dirty="0">
              <a:solidFill>
                <a:srgbClr val="0187CC"/>
              </a:solidFill>
              <a:latin typeface="HK Grotesk "/>
            </a:endParaRPr>
          </a:p>
          <a:p>
            <a:r>
              <a:rPr lang="en-US" sz="2000" dirty="0">
                <a:solidFill>
                  <a:srgbClr val="0187CC"/>
                </a:solidFill>
                <a:latin typeface="HK Grotesk "/>
              </a:rPr>
              <a:t>After installing the modified MSI, the .</a:t>
            </a:r>
            <a:r>
              <a:rPr lang="en-US" sz="2000" dirty="0" err="1">
                <a:solidFill>
                  <a:srgbClr val="0187CC"/>
                </a:solidFill>
                <a:latin typeface="HK Grotesk "/>
              </a:rPr>
              <a:t>gha</a:t>
            </a:r>
            <a:r>
              <a:rPr lang="en-US" sz="2000" dirty="0">
                <a:solidFill>
                  <a:srgbClr val="0187CC"/>
                </a:solidFill>
                <a:latin typeface="HK Grotesk "/>
              </a:rPr>
              <a:t> file opens in Firefox automatically.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CAB0AD-ED99-1123-311B-A8FBBA140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819" y="1550800"/>
            <a:ext cx="3224981" cy="33705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79333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BC8EC-773C-5C00-9F53-F1AA64CCF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AAEEDD5-0761-AF9A-7017-BA7EE713D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AFAE1F20-A6E5-E545-D793-E008E9D9F362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35C8-4872-1291-1E51-0EA527775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17C6BE7-26AC-D832-D91D-CEA90F24A9E0}"/>
              </a:ext>
            </a:extLst>
          </p:cNvPr>
          <p:cNvSpPr txBox="1">
            <a:spLocks/>
          </p:cNvSpPr>
          <p:nvPr/>
        </p:nvSpPr>
        <p:spPr>
          <a:xfrm>
            <a:off x="313162" y="81784"/>
            <a:ext cx="7796464" cy="7508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8269FDFE-68F4-57EB-FCCD-2B0FEA97C74A}"/>
              </a:ext>
            </a:extLst>
          </p:cNvPr>
          <p:cNvSpPr txBox="1">
            <a:spLocks/>
          </p:cNvSpPr>
          <p:nvPr/>
        </p:nvSpPr>
        <p:spPr>
          <a:xfrm>
            <a:off x="1671959" y="600247"/>
            <a:ext cx="7843837" cy="10127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REFERENCE LINKS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9AF12883-C060-00FD-8B02-8E9D4286C750}"/>
              </a:ext>
            </a:extLst>
          </p:cNvPr>
          <p:cNvSpPr txBox="1">
            <a:spLocks/>
          </p:cNvSpPr>
          <p:nvPr/>
        </p:nvSpPr>
        <p:spPr>
          <a:xfrm>
            <a:off x="838200" y="1613029"/>
            <a:ext cx="10675374" cy="372181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>
                <a:solidFill>
                  <a:srgbClr val="0187CC"/>
                </a:solidFill>
                <a:latin typeface="HK Grotesk "/>
              </a:rPr>
              <a:t>Windows SDK: 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467886"/>
                </a:solidFill>
                <a:latin typeface="HK Grotesk 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https://developer.microsoft.com/en-us/windows/downloads/windows-sdk</a:t>
            </a:r>
            <a:r>
              <a:rPr lang="en-IN" sz="2000" dirty="0">
                <a:solidFill>
                  <a:srgbClr val="0187CC"/>
                </a:solidFill>
                <a:latin typeface="HK Grotesk 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en-IN" sz="2000" dirty="0">
              <a:solidFill>
                <a:srgbClr val="0187CC"/>
              </a:solidFill>
              <a:latin typeface="HK Grotesk "/>
            </a:endParaRPr>
          </a:p>
          <a:p>
            <a:pPr marL="0" indent="0">
              <a:buNone/>
            </a:pPr>
            <a:endParaRPr lang="en-IN" sz="2000" dirty="0">
              <a:solidFill>
                <a:srgbClr val="0187CC"/>
              </a:solidFill>
              <a:latin typeface="HK Grotesk "/>
            </a:endParaRPr>
          </a:p>
          <a:p>
            <a:r>
              <a:rPr lang="en-IN" sz="2000" dirty="0" err="1">
                <a:solidFill>
                  <a:srgbClr val="0187CC"/>
                </a:solidFill>
                <a:latin typeface="HK Grotesk "/>
              </a:rPr>
              <a:t>FirefoxMsi</a:t>
            </a:r>
            <a:r>
              <a:rPr lang="en-IN" sz="2000" dirty="0">
                <a:solidFill>
                  <a:srgbClr val="0187CC"/>
                </a:solidFill>
                <a:latin typeface="HK Grotesk "/>
              </a:rPr>
              <a:t>: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467886"/>
                </a:solidFill>
                <a:latin typeface="HK Grotesk 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https://www.exemsi.com/downloads/packages/Firefox/Firefox%20Setup%2014.0.1.</a:t>
            </a:r>
            <a:r>
              <a:rPr lang="en-IN" sz="2000" dirty="0">
                <a:solidFill>
                  <a:srgbClr val="0187CC"/>
                </a:solidFill>
                <a:latin typeface="HK Grotesk 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msi</a:t>
            </a:r>
            <a:endParaRPr lang="en-IN" sz="2000" dirty="0">
              <a:solidFill>
                <a:srgbClr val="0187CC"/>
              </a:solidFill>
              <a:latin typeface="HK Grotesk "/>
            </a:endParaRPr>
          </a:p>
          <a:p>
            <a:pPr marL="0" indent="0">
              <a:buNone/>
            </a:pPr>
            <a:endParaRPr lang="en-IN" sz="2000" dirty="0">
              <a:solidFill>
                <a:srgbClr val="0187CC"/>
              </a:solidFill>
              <a:latin typeface="HK Grotesk "/>
            </a:endParaRPr>
          </a:p>
          <a:p>
            <a:pPr marL="0" indent="0">
              <a:buNone/>
            </a:pPr>
            <a:endParaRPr lang="en-IN" sz="2000" dirty="0">
              <a:solidFill>
                <a:srgbClr val="0187CC"/>
              </a:solidFill>
              <a:latin typeface="HK Grotesk "/>
            </a:endParaRPr>
          </a:p>
        </p:txBody>
      </p:sp>
    </p:spTree>
    <p:extLst>
      <p:ext uri="{BB962C8B-B14F-4D97-AF65-F5344CB8AC3E}">
        <p14:creationId xmlns:p14="http://schemas.microsoft.com/office/powerpoint/2010/main" val="407360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FEC26-570D-FF06-F89E-A9C7058C6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1365FF5D-B3F9-3EDC-947E-96ED3FFED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7E20BF80-DA19-1989-C3A2-7EBF1F4E712E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4B15A-1AA3-85BF-672C-DB6649905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9D35B20-573C-85D1-E7B2-3F2C974F22A2}"/>
              </a:ext>
            </a:extLst>
          </p:cNvPr>
          <p:cNvSpPr txBox="1">
            <a:spLocks/>
          </p:cNvSpPr>
          <p:nvPr/>
        </p:nvSpPr>
        <p:spPr>
          <a:xfrm>
            <a:off x="313162" y="81784"/>
            <a:ext cx="7796464" cy="7508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1EB8A79F-807F-A12B-B1AF-9FC6AB88A106}"/>
              </a:ext>
            </a:extLst>
          </p:cNvPr>
          <p:cNvSpPr txBox="1">
            <a:spLocks/>
          </p:cNvSpPr>
          <p:nvPr/>
        </p:nvSpPr>
        <p:spPr>
          <a:xfrm>
            <a:off x="2861428" y="1816211"/>
            <a:ext cx="5987604" cy="8778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800" b="1" dirty="0">
                <a:solidFill>
                  <a:srgbClr val="0187CC"/>
                </a:solidFill>
                <a:latin typeface="HK Grotesk Bold"/>
              </a:rPr>
              <a:t>THANK</a:t>
            </a:r>
          </a:p>
          <a:p>
            <a:pPr algn="ctr"/>
            <a:r>
              <a:rPr lang="en-US" sz="8800" b="1" dirty="0">
                <a:solidFill>
                  <a:srgbClr val="0187CC"/>
                </a:solidFill>
                <a:latin typeface="HK Grotesk Bold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79456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273074" y="799900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				      INTRODUCTION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431513" y="1674674"/>
            <a:ext cx="110807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187CC"/>
                </a:solidFill>
                <a:latin typeface="HK Grotesk"/>
              </a:rPr>
              <a:t>Slide details here</a:t>
            </a:r>
            <a:r>
              <a:rPr lang="en-IN" dirty="0">
                <a:solidFill>
                  <a:srgbClr val="0187CC"/>
                </a:solidFill>
                <a:latin typeface="HK Grotesk"/>
              </a:rPr>
              <a:t>Modify MSI to add custom file extension   (Example: .</a:t>
            </a:r>
            <a:r>
              <a:rPr lang="en-IN" dirty="0" err="1">
                <a:solidFill>
                  <a:srgbClr val="0187CC"/>
                </a:solidFill>
                <a:latin typeface="HK Grotesk"/>
              </a:rPr>
              <a:t>gha</a:t>
            </a:r>
            <a:r>
              <a:rPr lang="en-IN" dirty="0">
                <a:solidFill>
                  <a:srgbClr val="0187CC"/>
                </a:solidFill>
                <a:latin typeface="HK Grotesk"/>
              </a:rPr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>
              <a:solidFill>
                <a:srgbClr val="0187CC"/>
              </a:solidFill>
              <a:latin typeface="HK Grotesk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187CC"/>
                </a:solidFill>
                <a:latin typeface="HK Grotesk"/>
              </a:rPr>
              <a:t>Double-clicking a .</a:t>
            </a:r>
            <a:r>
              <a:rPr lang="en-IN" dirty="0" err="1">
                <a:solidFill>
                  <a:srgbClr val="0187CC"/>
                </a:solidFill>
                <a:latin typeface="HK Grotesk"/>
              </a:rPr>
              <a:t>gha</a:t>
            </a:r>
            <a:r>
              <a:rPr lang="en-IN" dirty="0">
                <a:solidFill>
                  <a:srgbClr val="0187CC"/>
                </a:solidFill>
                <a:latin typeface="HK Grotesk"/>
              </a:rPr>
              <a:t> files will automatically </a:t>
            </a:r>
            <a:r>
              <a:rPr lang="en-IN" dirty="0" err="1">
                <a:solidFill>
                  <a:srgbClr val="0187CC"/>
                </a:solidFill>
                <a:latin typeface="HK Grotesk"/>
              </a:rPr>
              <a:t>lauch</a:t>
            </a:r>
            <a:r>
              <a:rPr lang="en-IN" dirty="0">
                <a:solidFill>
                  <a:srgbClr val="0187CC"/>
                </a:solidFill>
                <a:latin typeface="HK Grotesk"/>
              </a:rPr>
              <a:t> Firefox.</a:t>
            </a:r>
            <a:r>
              <a:rPr lang="en-US" dirty="0">
                <a:solidFill>
                  <a:srgbClr val="0187CC"/>
                </a:solidFill>
                <a:latin typeface="HK Grotesk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187CC"/>
              </a:solidFill>
              <a:latin typeface="HK Grotesk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187CC"/>
                </a:solidFill>
                <a:latin typeface="HK Grotesk"/>
              </a:rPr>
              <a:t>This will be done with the help of Orca Tool</a:t>
            </a:r>
            <a:endParaRPr lang="en-IN" dirty="0">
              <a:solidFill>
                <a:srgbClr val="0187CC"/>
              </a:solidFill>
              <a:latin typeface="HK Grotesk"/>
            </a:endParaRPr>
          </a:p>
          <a:p>
            <a:endParaRPr lang="en-US" dirty="0">
              <a:solidFill>
                <a:srgbClr val="0187CC"/>
              </a:solidFill>
              <a:latin typeface="HK Grotesk"/>
            </a:endParaRPr>
          </a:p>
        </p:txBody>
      </p:sp>
    </p:spTree>
    <p:extLst>
      <p:ext uri="{BB962C8B-B14F-4D97-AF65-F5344CB8AC3E}">
        <p14:creationId xmlns:p14="http://schemas.microsoft.com/office/powerpoint/2010/main" val="4051022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0F3019-6F19-567E-92E0-46DFBEB40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7DE62508-83DC-199D-3F2F-51ED4705AE2E}"/>
              </a:ext>
            </a:extLst>
          </p:cNvPr>
          <p:cNvSpPr/>
          <p:nvPr/>
        </p:nvSpPr>
        <p:spPr>
          <a:xfrm>
            <a:off x="-268218" y="629592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				      INTRODUCTION TO TOOLS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47B57274-F8A6-2C7E-3E1D-A0572AC04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9E27CCA4-4F22-1BBD-B320-5FBF034E79DB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4E84A-3D5E-8375-730C-DA1B13489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2DBB9D-3C09-3631-ED5F-C6462AA84D39}"/>
              </a:ext>
            </a:extLst>
          </p:cNvPr>
          <p:cNvSpPr txBox="1"/>
          <p:nvPr/>
        </p:nvSpPr>
        <p:spPr>
          <a:xfrm>
            <a:off x="431513" y="1470281"/>
            <a:ext cx="64903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187CC"/>
                </a:solidFill>
                <a:latin typeface="HK Grotesk"/>
              </a:rPr>
              <a:t>Orca - MSI table editor.</a:t>
            </a:r>
          </a:p>
          <a:p>
            <a:endParaRPr lang="en-US" sz="2000" dirty="0">
              <a:solidFill>
                <a:srgbClr val="0187CC"/>
              </a:solidFill>
              <a:latin typeface="HK Grotes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187CC"/>
                </a:solidFill>
                <a:latin typeface="HK Grotesk"/>
              </a:rPr>
              <a:t>Notepad - For creating custom .</a:t>
            </a:r>
            <a:r>
              <a:rPr lang="en-US" sz="2000" dirty="0" err="1">
                <a:solidFill>
                  <a:srgbClr val="0187CC"/>
                </a:solidFill>
                <a:latin typeface="HK Grotesk"/>
              </a:rPr>
              <a:t>gha</a:t>
            </a:r>
            <a:r>
              <a:rPr lang="en-US" sz="2000" dirty="0">
                <a:solidFill>
                  <a:srgbClr val="0187CC"/>
                </a:solidFill>
                <a:latin typeface="HK Grotesk"/>
              </a:rPr>
              <a:t> file.</a:t>
            </a:r>
          </a:p>
          <a:p>
            <a:endParaRPr lang="en-US" sz="2000" dirty="0">
              <a:solidFill>
                <a:srgbClr val="0187CC"/>
              </a:solidFill>
              <a:latin typeface="HK Grotes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187CC"/>
                </a:solidFill>
                <a:latin typeface="HK Grotesk"/>
              </a:rPr>
              <a:t>Firefox.msi - Installer to modify.</a:t>
            </a:r>
            <a:endParaRPr lang="en-IN" sz="2000" dirty="0">
              <a:solidFill>
                <a:srgbClr val="0187CC"/>
              </a:solidFill>
              <a:latin typeface="HK Grotesk"/>
            </a:endParaRPr>
          </a:p>
          <a:p>
            <a:endParaRPr lang="en-US" sz="2000" dirty="0">
              <a:solidFill>
                <a:srgbClr val="0187CC"/>
              </a:solidFill>
              <a:latin typeface="HK Grotesk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B8FDEC-92E3-5706-A669-CDC2CDB57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262" y="3757520"/>
            <a:ext cx="3057680" cy="23060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75C3EF-8FAA-8214-8F0D-729DF90922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690" y="3786195"/>
            <a:ext cx="3126657" cy="227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042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D45B3A-A0F2-77C8-ECC4-34071FFF1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5C39752-8636-F44F-90FE-C5B2B8FDE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5C86D68B-7EE4-971C-5F18-69D778A914FE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FF958-2A58-0AC9-0CC3-190117360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0D33FD89-799F-B585-4B2A-8130D38B3E6C}"/>
              </a:ext>
            </a:extLst>
          </p:cNvPr>
          <p:cNvSpPr txBox="1">
            <a:spLocks/>
          </p:cNvSpPr>
          <p:nvPr/>
        </p:nvSpPr>
        <p:spPr>
          <a:xfrm>
            <a:off x="4823917" y="2227805"/>
            <a:ext cx="5722938" cy="2587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>
                <a:solidFill>
                  <a:srgbClr val="0187CC"/>
                </a:solidFill>
                <a:latin typeface="HK Grotesk"/>
              </a:rPr>
              <a:t>MSI</a:t>
            </a:r>
            <a:r>
              <a:rPr lang="en-IN" sz="2000" dirty="0">
                <a:solidFill>
                  <a:srgbClr val="0187CC"/>
                </a:solidFill>
                <a:latin typeface="HK Grotesk"/>
              </a:rPr>
              <a:t> stands for M</a:t>
            </a:r>
            <a:r>
              <a:rPr lang="en-IN" sz="2000" b="1" dirty="0">
                <a:solidFill>
                  <a:srgbClr val="0187CC"/>
                </a:solidFill>
                <a:latin typeface="HK Grotesk"/>
              </a:rPr>
              <a:t>icrosoft installer</a:t>
            </a:r>
            <a:r>
              <a:rPr lang="en-IN" sz="2000" dirty="0">
                <a:solidFill>
                  <a:srgbClr val="0187CC"/>
                </a:solidFill>
                <a:latin typeface="HK Grotesk"/>
              </a:rPr>
              <a:t> also known as </a:t>
            </a:r>
            <a:r>
              <a:rPr lang="en-IN" sz="2000" b="1" dirty="0">
                <a:solidFill>
                  <a:srgbClr val="0187CC"/>
                </a:solidFill>
                <a:latin typeface="HK Grotesk"/>
              </a:rPr>
              <a:t>windows installer</a:t>
            </a:r>
            <a:r>
              <a:rPr lang="en-IN" sz="2000" dirty="0">
                <a:solidFill>
                  <a:srgbClr val="0187CC"/>
                </a:solidFill>
                <a:latin typeface="HK Grotesk"/>
              </a:rPr>
              <a:t>. </a:t>
            </a:r>
            <a:br>
              <a:rPr lang="en-IN" sz="2000" dirty="0">
                <a:solidFill>
                  <a:srgbClr val="0187CC"/>
                </a:solidFill>
                <a:latin typeface="HK Grotesk"/>
              </a:rPr>
            </a:br>
            <a:r>
              <a:rPr lang="en-IN" sz="2000" dirty="0">
                <a:solidFill>
                  <a:srgbClr val="0187CC"/>
                </a:solidFill>
                <a:latin typeface="HK Grotesk"/>
              </a:rPr>
              <a:t>It is a </a:t>
            </a:r>
            <a:r>
              <a:rPr lang="en-IN" sz="2000" b="1" dirty="0">
                <a:solidFill>
                  <a:srgbClr val="0187CC"/>
                </a:solidFill>
                <a:latin typeface="HK Grotesk"/>
              </a:rPr>
              <a:t>file format</a:t>
            </a:r>
            <a:r>
              <a:rPr lang="en-IN" sz="2000" dirty="0">
                <a:solidFill>
                  <a:srgbClr val="0187CC"/>
                </a:solidFill>
                <a:latin typeface="HK Grotesk"/>
              </a:rPr>
              <a:t> (.</a:t>
            </a:r>
            <a:r>
              <a:rPr lang="en-IN" sz="2000" dirty="0" err="1">
                <a:solidFill>
                  <a:srgbClr val="0187CC"/>
                </a:solidFill>
                <a:latin typeface="HK Grotesk"/>
              </a:rPr>
              <a:t>msi</a:t>
            </a:r>
            <a:r>
              <a:rPr lang="en-IN" sz="2000" dirty="0">
                <a:solidFill>
                  <a:srgbClr val="0187CC"/>
                </a:solidFill>
                <a:latin typeface="HK Grotesk"/>
              </a:rPr>
              <a:t>) used to </a:t>
            </a:r>
            <a:r>
              <a:rPr lang="en-IN" sz="2000" b="1" dirty="0">
                <a:solidFill>
                  <a:srgbClr val="0187CC"/>
                </a:solidFill>
                <a:latin typeface="HK Grotesk"/>
              </a:rPr>
              <a:t>install, </a:t>
            </a:r>
            <a:r>
              <a:rPr lang="en-IN" sz="2000" dirty="0">
                <a:solidFill>
                  <a:srgbClr val="0187CC"/>
                </a:solidFill>
                <a:latin typeface="HK Grotesk"/>
              </a:rPr>
              <a:t>maintain</a:t>
            </a:r>
            <a:r>
              <a:rPr lang="en-IN" sz="2000" b="1" dirty="0">
                <a:solidFill>
                  <a:srgbClr val="0187CC"/>
                </a:solidFill>
                <a:latin typeface="HK Grotesk"/>
              </a:rPr>
              <a:t>, and remove software</a:t>
            </a:r>
            <a:r>
              <a:rPr lang="en-IN" sz="2000" dirty="0">
                <a:solidFill>
                  <a:srgbClr val="0187CC"/>
                </a:solidFill>
                <a:latin typeface="HK Grotesk"/>
              </a:rPr>
              <a:t> on windows.</a:t>
            </a:r>
            <a:br>
              <a:rPr lang="en-IN" sz="2000" b="1" dirty="0">
                <a:solidFill>
                  <a:srgbClr val="0187CC"/>
                </a:solidFill>
                <a:latin typeface="HK Grotesk"/>
              </a:rPr>
            </a:br>
            <a:endParaRPr lang="en-IN" sz="2000" b="1" dirty="0">
              <a:solidFill>
                <a:srgbClr val="0187CC"/>
              </a:solidFill>
              <a:latin typeface="HK Grotesk"/>
            </a:endParaRPr>
          </a:p>
          <a:p>
            <a:br>
              <a:rPr lang="en-IN" sz="2000" b="1" dirty="0">
                <a:solidFill>
                  <a:srgbClr val="0187CC"/>
                </a:solidFill>
                <a:latin typeface="HK Grotesk"/>
              </a:rPr>
            </a:br>
            <a:r>
              <a:rPr lang="en-IN" sz="2000" b="1" dirty="0">
                <a:solidFill>
                  <a:srgbClr val="0187CC"/>
                </a:solidFill>
                <a:latin typeface="HK Grotesk"/>
              </a:rPr>
              <a:t>Example:</a:t>
            </a:r>
            <a:r>
              <a:rPr lang="en-IN" sz="2000" dirty="0">
                <a:solidFill>
                  <a:srgbClr val="0187CC"/>
                </a:solidFill>
                <a:latin typeface="HK Grotesk"/>
              </a:rPr>
              <a:t> </a:t>
            </a:r>
            <a:r>
              <a:rPr lang="en-US" sz="2000" dirty="0">
                <a:solidFill>
                  <a:srgbClr val="0187CC"/>
                </a:solidFill>
                <a:latin typeface="HK Grotesk"/>
              </a:rPr>
              <a:t>Firefox.msi installs Firefox using windows installer service</a:t>
            </a:r>
            <a:br>
              <a:rPr lang="en-IN" sz="2000" dirty="0">
                <a:latin typeface="HK Grotesk"/>
              </a:rPr>
            </a:br>
            <a:endParaRPr lang="en-IN" sz="2000" dirty="0">
              <a:latin typeface="HK Grotesk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7DF32C-74C7-AC81-C697-187E60620FD8}"/>
              </a:ext>
            </a:extLst>
          </p:cNvPr>
          <p:cNvSpPr txBox="1"/>
          <p:nvPr/>
        </p:nvSpPr>
        <p:spPr>
          <a:xfrm>
            <a:off x="6096000" y="964649"/>
            <a:ext cx="4070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0187CC"/>
                </a:solidFill>
                <a:latin typeface="HK Grotesk Bold"/>
              </a:rPr>
              <a:t>WHAT IS MSI 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AFB283-2D56-6755-DF19-FB80B8FCF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96" y="1125145"/>
            <a:ext cx="3288631" cy="32079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BA3DFEF-E9BD-5F18-F7A7-9F2CECE90B98}"/>
              </a:ext>
            </a:extLst>
          </p:cNvPr>
          <p:cNvSpPr txBox="1"/>
          <p:nvPr/>
        </p:nvSpPr>
        <p:spPr>
          <a:xfrm>
            <a:off x="1268781" y="4692486"/>
            <a:ext cx="355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187CC"/>
                </a:solidFill>
              </a:rPr>
              <a:t>FirefoxSetup.msi</a:t>
            </a:r>
          </a:p>
        </p:txBody>
      </p:sp>
    </p:spTree>
    <p:extLst>
      <p:ext uri="{BB962C8B-B14F-4D97-AF65-F5344CB8AC3E}">
        <p14:creationId xmlns:p14="http://schemas.microsoft.com/office/powerpoint/2010/main" val="3950256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EE65C-B593-A487-EFC1-A201C49DA7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482D0EF9-0DDB-4217-A1D2-B7FD703A3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151B2C82-EB91-9AE0-D95E-7906809E6AC9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FC326-CB39-1E88-BD8A-067B9B3ED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50ED89A-C2AE-EB10-F095-996827F58546}"/>
              </a:ext>
            </a:extLst>
          </p:cNvPr>
          <p:cNvSpPr txBox="1">
            <a:spLocks/>
          </p:cNvSpPr>
          <p:nvPr/>
        </p:nvSpPr>
        <p:spPr>
          <a:xfrm>
            <a:off x="645139" y="623434"/>
            <a:ext cx="10160513" cy="9941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dirty="0">
                <a:solidFill>
                  <a:srgbClr val="0187CC"/>
                </a:solidFill>
                <a:latin typeface="HK Grotesk "/>
              </a:rPr>
              <a:t>                                  WHAT IS FILE ASSOCIATION?</a:t>
            </a:r>
            <a:endParaRPr lang="en-US" sz="3200" b="1" dirty="0">
              <a:solidFill>
                <a:srgbClr val="0187CC"/>
              </a:solidFill>
              <a:latin typeface="HK Grotesk 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BB2BEC-859B-E11F-A720-436F62B6B9D8}"/>
              </a:ext>
            </a:extLst>
          </p:cNvPr>
          <p:cNvSpPr txBox="1">
            <a:spLocks/>
          </p:cNvSpPr>
          <p:nvPr/>
        </p:nvSpPr>
        <p:spPr>
          <a:xfrm>
            <a:off x="908153" y="1511171"/>
            <a:ext cx="10445647" cy="16888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187CC"/>
                </a:solidFill>
                <a:latin typeface="HK Grotesk "/>
              </a:rPr>
              <a:t>File association links a file type to a supported application.</a:t>
            </a:r>
          </a:p>
          <a:p>
            <a:r>
              <a:rPr lang="en-IN" sz="2000" b="1" dirty="0">
                <a:solidFill>
                  <a:srgbClr val="0187CC"/>
                </a:solidFill>
                <a:latin typeface="HK Grotesk "/>
              </a:rPr>
              <a:t>Example,</a:t>
            </a:r>
            <a:r>
              <a:rPr lang="en-IN" sz="2000" dirty="0">
                <a:solidFill>
                  <a:srgbClr val="0187CC"/>
                </a:solidFill>
                <a:latin typeface="HK Grotesk "/>
              </a:rPr>
              <a:t> a Word document may be associated with Microsoft Word. This means when we double-click a Word document, Microsoft Word will open the file.</a:t>
            </a:r>
          </a:p>
          <a:p>
            <a:endParaRPr lang="en-IN" sz="2000" dirty="0">
              <a:solidFill>
                <a:srgbClr val="0187CC"/>
              </a:solidFill>
              <a:latin typeface="HK Grotesk 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BE8E176-D726-8AD6-481D-791337701FC9}"/>
              </a:ext>
            </a:extLst>
          </p:cNvPr>
          <p:cNvSpPr txBox="1">
            <a:spLocks/>
          </p:cNvSpPr>
          <p:nvPr/>
        </p:nvSpPr>
        <p:spPr>
          <a:xfrm>
            <a:off x="4424757" y="2920213"/>
            <a:ext cx="7965461" cy="621884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IN" sz="3200" cap="none" dirty="0">
                <a:solidFill>
                  <a:srgbClr val="0187CC"/>
                </a:solidFill>
                <a:effectLst/>
                <a:latin typeface="HK Grotesk "/>
              </a:rPr>
              <a:t>WHAT IS ORCA?</a:t>
            </a:r>
            <a:endParaRPr lang="en-US" sz="3200" cap="none" dirty="0">
              <a:solidFill>
                <a:srgbClr val="0187CC"/>
              </a:solidFill>
              <a:effectLst/>
              <a:latin typeface="HK Grotesk 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2752CDC-B5F0-FB18-86E0-15C01E4A645D}"/>
              </a:ext>
            </a:extLst>
          </p:cNvPr>
          <p:cNvSpPr txBox="1">
            <a:spLocks/>
          </p:cNvSpPr>
          <p:nvPr/>
        </p:nvSpPr>
        <p:spPr>
          <a:xfrm>
            <a:off x="908153" y="3804950"/>
            <a:ext cx="10599404" cy="2079523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>
                <a:solidFill>
                  <a:srgbClr val="0187CC"/>
                </a:solidFill>
                <a:effectLst/>
                <a:latin typeface="HK Grotesk "/>
              </a:rPr>
              <a:t>Orca is a free </a:t>
            </a:r>
            <a:r>
              <a:rPr lang="en-IN" sz="2000" b="1" dirty="0">
                <a:solidFill>
                  <a:srgbClr val="0187CC"/>
                </a:solidFill>
                <a:effectLst/>
                <a:latin typeface="HK Grotesk "/>
              </a:rPr>
              <a:t>Windows Installer package</a:t>
            </a:r>
            <a:r>
              <a:rPr lang="en-IN" sz="2000" dirty="0">
                <a:solidFill>
                  <a:srgbClr val="0187CC"/>
                </a:solidFill>
                <a:effectLst/>
                <a:latin typeface="HK Grotesk "/>
              </a:rPr>
              <a:t> editor from Microsoft which is part of </a:t>
            </a:r>
            <a:r>
              <a:rPr lang="en-IN" sz="2000" dirty="0" err="1">
                <a:solidFill>
                  <a:srgbClr val="0187CC"/>
                </a:solidFill>
                <a:effectLst/>
                <a:latin typeface="HK Grotesk "/>
              </a:rPr>
              <a:t>WindowSDK</a:t>
            </a:r>
            <a:endParaRPr lang="en-US" sz="2000" dirty="0">
              <a:solidFill>
                <a:srgbClr val="0187CC"/>
              </a:solidFill>
              <a:latin typeface="HK Grotesk "/>
            </a:endParaRPr>
          </a:p>
          <a:p>
            <a:r>
              <a:rPr lang="en-IN" sz="2000" b="1" dirty="0">
                <a:solidFill>
                  <a:srgbClr val="0187CC"/>
                </a:solidFill>
                <a:effectLst/>
                <a:latin typeface="HK Grotesk "/>
              </a:rPr>
              <a:t>Orca</a:t>
            </a:r>
            <a:r>
              <a:rPr lang="en-IN" sz="2000" dirty="0">
                <a:solidFill>
                  <a:srgbClr val="0187CC"/>
                </a:solidFill>
                <a:effectLst/>
                <a:latin typeface="HK Grotesk "/>
              </a:rPr>
              <a:t> is a </a:t>
            </a:r>
            <a:r>
              <a:rPr lang="en-IN" sz="2000" b="1" dirty="0">
                <a:solidFill>
                  <a:srgbClr val="0187CC"/>
                </a:solidFill>
                <a:effectLst/>
                <a:latin typeface="HK Grotesk "/>
              </a:rPr>
              <a:t>table editor</a:t>
            </a:r>
            <a:r>
              <a:rPr lang="en-IN" sz="2000" dirty="0">
                <a:solidFill>
                  <a:srgbClr val="0187CC"/>
                </a:solidFill>
                <a:effectLst/>
                <a:latin typeface="HK Grotesk "/>
              </a:rPr>
              <a:t> for .</a:t>
            </a:r>
            <a:r>
              <a:rPr lang="en-IN" sz="2000" dirty="0" err="1">
                <a:solidFill>
                  <a:srgbClr val="0187CC"/>
                </a:solidFill>
                <a:effectLst/>
                <a:latin typeface="HK Grotesk "/>
              </a:rPr>
              <a:t>msi</a:t>
            </a:r>
            <a:r>
              <a:rPr lang="en-IN" sz="2000" dirty="0">
                <a:solidFill>
                  <a:srgbClr val="0187CC"/>
                </a:solidFill>
                <a:effectLst/>
                <a:latin typeface="HK Grotesk "/>
              </a:rPr>
              <a:t> (Microsoft Installer) files.</a:t>
            </a:r>
          </a:p>
          <a:p>
            <a:r>
              <a:rPr lang="en-IN" sz="2000" dirty="0">
                <a:solidFill>
                  <a:srgbClr val="0187CC"/>
                </a:solidFill>
                <a:effectLst/>
                <a:latin typeface="HK Grotesk "/>
              </a:rPr>
              <a:t>It lets you </a:t>
            </a:r>
            <a:r>
              <a:rPr lang="en-IN" sz="2000" b="1" dirty="0">
                <a:solidFill>
                  <a:srgbClr val="0187CC"/>
                </a:solidFill>
                <a:effectLst/>
                <a:latin typeface="HK Grotesk "/>
              </a:rPr>
              <a:t>view and modify</a:t>
            </a:r>
            <a:r>
              <a:rPr lang="en-IN" sz="2000" dirty="0">
                <a:solidFill>
                  <a:srgbClr val="0187CC"/>
                </a:solidFill>
                <a:effectLst/>
                <a:latin typeface="HK Grotesk "/>
              </a:rPr>
              <a:t> the internal database tables of an MSI package</a:t>
            </a:r>
          </a:p>
          <a:p>
            <a:endParaRPr lang="en-IN" sz="2000" dirty="0">
              <a:solidFill>
                <a:srgbClr val="0187CC"/>
              </a:solidFill>
              <a:effectLst/>
              <a:latin typeface="HK Grotesk "/>
            </a:endParaRPr>
          </a:p>
          <a:p>
            <a:endParaRPr lang="en-IN" sz="2000" dirty="0">
              <a:solidFill>
                <a:srgbClr val="0187CC"/>
              </a:solidFill>
              <a:effectLst/>
              <a:latin typeface="HK Grotesk "/>
            </a:endParaRPr>
          </a:p>
        </p:txBody>
      </p:sp>
    </p:spTree>
    <p:extLst>
      <p:ext uri="{BB962C8B-B14F-4D97-AF65-F5344CB8AC3E}">
        <p14:creationId xmlns:p14="http://schemas.microsoft.com/office/powerpoint/2010/main" val="4053213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1B4F6-6B2F-B5B5-A4A8-8D6552A97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CBD1702-5E11-6855-56A7-6969F15BA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994F6659-4A8B-FBC6-6D60-7C2CAE6FB63B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05D93-525A-CE7F-0356-BD5318F27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4DFC01F-AA8B-2E43-CF6B-4E6A130FBBEA}"/>
              </a:ext>
            </a:extLst>
          </p:cNvPr>
          <p:cNvSpPr txBox="1">
            <a:spLocks/>
          </p:cNvSpPr>
          <p:nvPr/>
        </p:nvSpPr>
        <p:spPr>
          <a:xfrm>
            <a:off x="4310183" y="448271"/>
            <a:ext cx="7043617" cy="9675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PREREQUISITES</a:t>
            </a:r>
            <a:endParaRPr lang="en-IN" sz="3200" b="1" dirty="0">
              <a:solidFill>
                <a:srgbClr val="0187CC"/>
              </a:solidFill>
              <a:latin typeface="HK Grotesk Bold"/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13637BB-D937-370C-264A-5D43F6D625C2}"/>
              </a:ext>
            </a:extLst>
          </p:cNvPr>
          <p:cNvSpPr txBox="1">
            <a:spLocks/>
          </p:cNvSpPr>
          <p:nvPr/>
        </p:nvSpPr>
        <p:spPr>
          <a:xfrm>
            <a:off x="431513" y="1619813"/>
            <a:ext cx="11140386" cy="36183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000" dirty="0">
                <a:solidFill>
                  <a:srgbClr val="0187CC"/>
                </a:solidFill>
                <a:latin typeface="HK Grotesk "/>
              </a:rPr>
              <a:t>Windows Operating System (Windows 10 or 11)</a:t>
            </a:r>
          </a:p>
          <a:p>
            <a:pPr algn="l"/>
            <a:endParaRPr lang="en-IN" sz="2000" dirty="0">
              <a:solidFill>
                <a:srgbClr val="0187CC"/>
              </a:solidFill>
              <a:latin typeface="HK Grotesk "/>
            </a:endParaRPr>
          </a:p>
          <a:p>
            <a:pPr algn="l"/>
            <a:endParaRPr lang="en-IN" sz="2000" dirty="0">
              <a:solidFill>
                <a:srgbClr val="0187CC"/>
              </a:solidFill>
              <a:latin typeface="HK Grotesk "/>
            </a:endParaRPr>
          </a:p>
          <a:p>
            <a:pPr algn="l"/>
            <a:r>
              <a:rPr lang="en-IN" sz="2000" dirty="0">
                <a:solidFill>
                  <a:srgbClr val="0187CC"/>
                </a:solidFill>
                <a:latin typeface="HK Grotesk "/>
              </a:rPr>
              <a:t>Windows SDK (to install the Orca tool)</a:t>
            </a:r>
          </a:p>
          <a:p>
            <a:pPr algn="l"/>
            <a:endParaRPr lang="en-IN" sz="2000" dirty="0">
              <a:solidFill>
                <a:srgbClr val="0187CC"/>
              </a:solidFill>
              <a:latin typeface="HK Grotesk "/>
            </a:endParaRPr>
          </a:p>
          <a:p>
            <a:pPr algn="l"/>
            <a:endParaRPr lang="en-IN" sz="2000" dirty="0">
              <a:solidFill>
                <a:srgbClr val="0187CC"/>
              </a:solidFill>
              <a:latin typeface="HK Grotesk "/>
            </a:endParaRPr>
          </a:p>
          <a:p>
            <a:pPr algn="l"/>
            <a:r>
              <a:rPr lang="en-IN" sz="2000" dirty="0">
                <a:solidFill>
                  <a:srgbClr val="0187CC"/>
                </a:solidFill>
                <a:latin typeface="HK Grotesk "/>
              </a:rPr>
              <a:t>Orca Tool (used to edit the MSI file)</a:t>
            </a:r>
          </a:p>
          <a:p>
            <a:pPr algn="l"/>
            <a:endParaRPr lang="en-IN" sz="2000" dirty="0">
              <a:solidFill>
                <a:srgbClr val="0187CC"/>
              </a:solidFill>
              <a:latin typeface="HK Grotesk "/>
            </a:endParaRPr>
          </a:p>
          <a:p>
            <a:pPr algn="l"/>
            <a:endParaRPr lang="en-IN" sz="2000" dirty="0">
              <a:solidFill>
                <a:srgbClr val="0187CC"/>
              </a:solidFill>
              <a:latin typeface="HK Grotesk "/>
            </a:endParaRPr>
          </a:p>
          <a:p>
            <a:pPr algn="l"/>
            <a:r>
              <a:rPr lang="en-IN" sz="2000" dirty="0">
                <a:solidFill>
                  <a:srgbClr val="0187CC"/>
                </a:solidFill>
                <a:latin typeface="HK Grotesk "/>
              </a:rPr>
              <a:t>Firefox MSI File (</a:t>
            </a:r>
            <a:r>
              <a:rPr lang="en-IN" sz="2000" dirty="0" err="1">
                <a:solidFill>
                  <a:srgbClr val="0187CC"/>
                </a:solidFill>
                <a:latin typeface="HK Grotesk "/>
              </a:rPr>
              <a:t>eg</a:t>
            </a:r>
            <a:r>
              <a:rPr lang="en-IN" sz="2000" dirty="0">
                <a:solidFill>
                  <a:srgbClr val="0187CC"/>
                </a:solidFill>
                <a:latin typeface="HK Grotesk "/>
              </a:rPr>
              <a:t>: Firefox.msi)</a:t>
            </a:r>
          </a:p>
          <a:p>
            <a:pPr algn="l"/>
            <a:endParaRPr lang="en-IN" sz="2000" dirty="0">
              <a:solidFill>
                <a:srgbClr val="0187CC"/>
              </a:solidFill>
              <a:latin typeface="HK Grotesk "/>
            </a:endParaRPr>
          </a:p>
          <a:p>
            <a:pPr algn="l"/>
            <a:endParaRPr lang="en-IN" sz="2000" dirty="0">
              <a:solidFill>
                <a:srgbClr val="0187CC"/>
              </a:solidFill>
              <a:latin typeface="HK Grotesk "/>
            </a:endParaRPr>
          </a:p>
          <a:p>
            <a:pPr algn="l"/>
            <a:r>
              <a:rPr lang="en-IN" sz="2000" dirty="0">
                <a:solidFill>
                  <a:srgbClr val="0187CC"/>
                </a:solidFill>
                <a:latin typeface="HK Grotesk "/>
              </a:rPr>
              <a:t>Notepad (to create a .</a:t>
            </a:r>
            <a:r>
              <a:rPr lang="en-IN" sz="2000" dirty="0" err="1">
                <a:solidFill>
                  <a:srgbClr val="0187CC"/>
                </a:solidFill>
                <a:latin typeface="HK Grotesk "/>
              </a:rPr>
              <a:t>gha</a:t>
            </a:r>
            <a:r>
              <a:rPr lang="en-IN" sz="2000" dirty="0">
                <a:solidFill>
                  <a:srgbClr val="0187CC"/>
                </a:solidFill>
                <a:latin typeface="HK Grotesk "/>
              </a:rPr>
              <a:t> test file)</a:t>
            </a:r>
          </a:p>
        </p:txBody>
      </p:sp>
    </p:spTree>
    <p:extLst>
      <p:ext uri="{BB962C8B-B14F-4D97-AF65-F5344CB8AC3E}">
        <p14:creationId xmlns:p14="http://schemas.microsoft.com/office/powerpoint/2010/main" val="4031380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9A928-B07E-8FBF-38CF-44B31D7EF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9EC6179-9DE7-6D1E-919F-6F7F5E592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FD7BDB3F-FA2F-BD33-C82A-C57E15DE550A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C9EA7-A216-90D4-C4AA-50BE35AEF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A3A7DDA-129E-D5CC-15FE-61E50E62E407}"/>
              </a:ext>
            </a:extLst>
          </p:cNvPr>
          <p:cNvSpPr txBox="1">
            <a:spLocks/>
          </p:cNvSpPr>
          <p:nvPr/>
        </p:nvSpPr>
        <p:spPr>
          <a:xfrm>
            <a:off x="6460391" y="357198"/>
            <a:ext cx="7043617" cy="9675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FLOWCHART</a:t>
            </a:r>
            <a:endParaRPr lang="en-IN" sz="3200" b="1" dirty="0">
              <a:solidFill>
                <a:srgbClr val="0187CC"/>
              </a:solidFill>
              <a:latin typeface="HK Grotesk Bold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3A60F4-CE96-8375-4A7E-72F1968F22F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154" r="4559"/>
          <a:stretch>
            <a:fillRect/>
          </a:stretch>
        </p:blipFill>
        <p:spPr>
          <a:xfrm>
            <a:off x="1016533" y="198756"/>
            <a:ext cx="3451123" cy="6460488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8BD88F5-8B8B-874B-4ADC-C1D6BE470EF4}"/>
              </a:ext>
            </a:extLst>
          </p:cNvPr>
          <p:cNvSpPr txBox="1">
            <a:spLocks/>
          </p:cNvSpPr>
          <p:nvPr/>
        </p:nvSpPr>
        <p:spPr>
          <a:xfrm>
            <a:off x="4451198" y="1075690"/>
            <a:ext cx="7492895" cy="456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rgbClr val="0187CC"/>
                </a:solidFill>
                <a:latin typeface="HK Grotesk "/>
              </a:rPr>
              <a:t>1. Install Orca via Windows SDK.</a:t>
            </a:r>
          </a:p>
          <a:p>
            <a:pPr algn="l"/>
            <a:r>
              <a:rPr lang="en-US" sz="2000" dirty="0">
                <a:solidFill>
                  <a:srgbClr val="0187CC"/>
                </a:solidFill>
                <a:latin typeface="HK Grotesk "/>
              </a:rPr>
              <a:t>(</a:t>
            </a:r>
            <a:r>
              <a:rPr lang="en-IN" sz="2000" dirty="0">
                <a:solidFill>
                  <a:srgbClr val="0187CC"/>
                </a:solidFill>
                <a:latin typeface="HK Grotesk "/>
              </a:rPr>
              <a:t>C:\Program Files (x86)\Windows Kits\10\bin\10.0.26100.0\x86 and install the Orca-x86_en-us.msi</a:t>
            </a:r>
            <a:r>
              <a:rPr lang="en-US" sz="2000" dirty="0">
                <a:solidFill>
                  <a:srgbClr val="0187CC"/>
                </a:solidFill>
                <a:latin typeface="HK Grotesk "/>
              </a:rPr>
              <a:t>)</a:t>
            </a:r>
          </a:p>
          <a:p>
            <a:pPr algn="l"/>
            <a:endParaRPr lang="en-US" sz="2000" dirty="0">
              <a:solidFill>
                <a:srgbClr val="0187CC"/>
              </a:solidFill>
              <a:latin typeface="HK Grotesk "/>
            </a:endParaRPr>
          </a:p>
          <a:p>
            <a:pPr algn="l"/>
            <a:r>
              <a:rPr lang="en-US" sz="2000" dirty="0">
                <a:solidFill>
                  <a:srgbClr val="0187CC"/>
                </a:solidFill>
                <a:latin typeface="HK Grotesk "/>
              </a:rPr>
              <a:t>2. Open Firefox.msi in Orca.</a:t>
            </a:r>
          </a:p>
          <a:p>
            <a:pPr algn="l"/>
            <a:endParaRPr lang="en-US" sz="2000" dirty="0">
              <a:solidFill>
                <a:srgbClr val="0187CC"/>
              </a:solidFill>
              <a:latin typeface="HK Grotesk "/>
            </a:endParaRPr>
          </a:p>
          <a:p>
            <a:pPr algn="l"/>
            <a:r>
              <a:rPr lang="en-US" sz="2000" dirty="0">
                <a:solidFill>
                  <a:srgbClr val="0187CC"/>
                </a:solidFill>
                <a:latin typeface="HK Grotesk "/>
              </a:rPr>
              <a:t>3. Modify Registry table with custom extension.</a:t>
            </a:r>
          </a:p>
          <a:p>
            <a:pPr algn="l"/>
            <a:endParaRPr lang="en-US" sz="2000" dirty="0">
              <a:solidFill>
                <a:srgbClr val="0187CC"/>
              </a:solidFill>
              <a:latin typeface="HK Grotesk "/>
            </a:endParaRPr>
          </a:p>
          <a:p>
            <a:pPr algn="l"/>
            <a:r>
              <a:rPr lang="en-US" sz="2000" dirty="0">
                <a:solidFill>
                  <a:srgbClr val="0187CC"/>
                </a:solidFill>
                <a:latin typeface="HK Grotesk "/>
              </a:rPr>
              <a:t>4. Save and install new MSI.</a:t>
            </a:r>
          </a:p>
          <a:p>
            <a:pPr algn="l"/>
            <a:endParaRPr lang="en-US" sz="2000" dirty="0">
              <a:solidFill>
                <a:srgbClr val="0187CC"/>
              </a:solidFill>
              <a:latin typeface="HK Grotesk "/>
            </a:endParaRPr>
          </a:p>
          <a:p>
            <a:pPr algn="l"/>
            <a:r>
              <a:rPr lang="en-US" sz="2000" dirty="0">
                <a:solidFill>
                  <a:srgbClr val="0187CC"/>
                </a:solidFill>
                <a:latin typeface="HK Grotesk "/>
              </a:rPr>
              <a:t>5. Create a .</a:t>
            </a:r>
            <a:r>
              <a:rPr lang="en-US" sz="2000" dirty="0" err="1">
                <a:solidFill>
                  <a:srgbClr val="0187CC"/>
                </a:solidFill>
                <a:latin typeface="HK Grotesk "/>
              </a:rPr>
              <a:t>gha</a:t>
            </a:r>
            <a:r>
              <a:rPr lang="en-US" sz="2000" dirty="0">
                <a:solidFill>
                  <a:srgbClr val="0187CC"/>
                </a:solidFill>
                <a:latin typeface="HK Grotesk "/>
              </a:rPr>
              <a:t> extension file using Notepad.</a:t>
            </a:r>
          </a:p>
          <a:p>
            <a:pPr algn="l"/>
            <a:endParaRPr lang="en-US" sz="2000" dirty="0">
              <a:solidFill>
                <a:srgbClr val="0187CC"/>
              </a:solidFill>
              <a:latin typeface="HK Grotesk "/>
            </a:endParaRPr>
          </a:p>
          <a:p>
            <a:pPr algn="l"/>
            <a:r>
              <a:rPr lang="en-US" sz="2000" dirty="0">
                <a:solidFill>
                  <a:srgbClr val="0187CC"/>
                </a:solidFill>
                <a:latin typeface="HK Grotesk "/>
              </a:rPr>
              <a:t>6. Test .</a:t>
            </a:r>
            <a:r>
              <a:rPr lang="en-US" sz="2000" dirty="0" err="1">
                <a:solidFill>
                  <a:srgbClr val="0187CC"/>
                </a:solidFill>
                <a:latin typeface="HK Grotesk "/>
              </a:rPr>
              <a:t>gha</a:t>
            </a:r>
            <a:r>
              <a:rPr lang="en-US" sz="2000" dirty="0">
                <a:solidFill>
                  <a:srgbClr val="0187CC"/>
                </a:solidFill>
                <a:latin typeface="HK Grotesk "/>
              </a:rPr>
              <a:t> file association.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25635D-4CFE-02EE-BF9C-FC6BF792CCC7}"/>
              </a:ext>
            </a:extLst>
          </p:cNvPr>
          <p:cNvCxnSpPr/>
          <p:nvPr/>
        </p:nvCxnSpPr>
        <p:spPr>
          <a:xfrm>
            <a:off x="2497394" y="5830529"/>
            <a:ext cx="0" cy="403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135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229725-8204-6380-A58A-B3319AF51B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164791FF-01C4-9AC8-00F1-9F876CEE9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235E250F-7366-7868-0C4C-CD44674FBF1F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2571F-469A-8177-DF0F-04981B96D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FF2581D-D57B-E574-2B5A-3C8053443998}"/>
              </a:ext>
            </a:extLst>
          </p:cNvPr>
          <p:cNvSpPr txBox="1">
            <a:spLocks/>
          </p:cNvSpPr>
          <p:nvPr/>
        </p:nvSpPr>
        <p:spPr>
          <a:xfrm>
            <a:off x="3598606" y="348856"/>
            <a:ext cx="7043617" cy="9675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EXECUTION OVERVIEW STEPS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91DD806-8BF8-CF8C-E841-0C7941612A6E}"/>
              </a:ext>
            </a:extLst>
          </p:cNvPr>
          <p:cNvSpPr txBox="1">
            <a:spLocks/>
          </p:cNvSpPr>
          <p:nvPr/>
        </p:nvSpPr>
        <p:spPr>
          <a:xfrm>
            <a:off x="1117705" y="504290"/>
            <a:ext cx="7492895" cy="4321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rgbClr val="0187CC"/>
                </a:solidFill>
                <a:latin typeface="HK Grotesk "/>
              </a:rPr>
              <a:t>Step 1: </a:t>
            </a:r>
            <a:r>
              <a:rPr lang="en-US" sz="2000" dirty="0">
                <a:solidFill>
                  <a:srgbClr val="0187CC"/>
                </a:solidFill>
                <a:latin typeface="HK Grotesk "/>
              </a:rPr>
              <a:t>Open </a:t>
            </a:r>
            <a:r>
              <a:rPr lang="en-US" sz="2000" dirty="0" err="1">
                <a:solidFill>
                  <a:srgbClr val="0187CC"/>
                </a:solidFill>
                <a:latin typeface="HK Grotesk "/>
              </a:rPr>
              <a:t>msi</a:t>
            </a:r>
            <a:r>
              <a:rPr lang="en-US" sz="2000" dirty="0">
                <a:solidFill>
                  <a:srgbClr val="0187CC"/>
                </a:solidFill>
                <a:latin typeface="HK Grotesk "/>
              </a:rPr>
              <a:t> file in Orca and then open the Registry Table</a:t>
            </a:r>
          </a:p>
          <a:p>
            <a:pPr algn="l"/>
            <a:endParaRPr lang="en-US" sz="2000" dirty="0">
              <a:solidFill>
                <a:srgbClr val="0187CC"/>
              </a:solidFill>
              <a:latin typeface="HK Grotesk "/>
            </a:endParaRPr>
          </a:p>
          <a:p>
            <a:pPr algn="l"/>
            <a:r>
              <a:rPr lang="en-US" sz="2000" b="1" dirty="0">
                <a:solidFill>
                  <a:srgbClr val="0187CC"/>
                </a:solidFill>
                <a:latin typeface="HK Grotesk "/>
              </a:rPr>
              <a:t>Step 2: </a:t>
            </a:r>
            <a:r>
              <a:rPr lang="en-US" sz="2000" dirty="0">
                <a:solidFill>
                  <a:srgbClr val="0187CC"/>
                </a:solidFill>
                <a:latin typeface="HK Grotesk "/>
              </a:rPr>
              <a:t>Add 3 rows in Registry table</a:t>
            </a:r>
          </a:p>
          <a:p>
            <a:pPr algn="l"/>
            <a:r>
              <a:rPr lang="en-US" sz="2000" dirty="0">
                <a:solidFill>
                  <a:srgbClr val="0187CC"/>
                </a:solidFill>
                <a:latin typeface="HK Grotesk "/>
              </a:rPr>
              <a:t>	 • </a:t>
            </a:r>
            <a:r>
              <a:rPr lang="en-IN" sz="2000" dirty="0" err="1">
                <a:solidFill>
                  <a:srgbClr val="0187CC"/>
                </a:solidFill>
                <a:latin typeface="HK Grotesk "/>
              </a:rPr>
              <a:t>ghaExtFile</a:t>
            </a:r>
            <a:r>
              <a:rPr lang="en-IN" sz="2000" dirty="0">
                <a:solidFill>
                  <a:srgbClr val="0187CC"/>
                </a:solidFill>
                <a:latin typeface="HK Grotesk "/>
              </a:rPr>
              <a:t> -&gt;    </a:t>
            </a:r>
            <a:r>
              <a:rPr lang="en-US" sz="2000" dirty="0">
                <a:solidFill>
                  <a:srgbClr val="0187CC"/>
                </a:solidFill>
                <a:latin typeface="HK Grotesk "/>
              </a:rPr>
              <a:t>.</a:t>
            </a:r>
            <a:r>
              <a:rPr lang="en-US" sz="2000" dirty="0" err="1">
                <a:solidFill>
                  <a:srgbClr val="0187CC"/>
                </a:solidFill>
                <a:latin typeface="HK Grotesk "/>
              </a:rPr>
              <a:t>gha</a:t>
            </a:r>
            <a:r>
              <a:rPr lang="en-US" sz="2000" dirty="0">
                <a:solidFill>
                  <a:srgbClr val="0187CC"/>
                </a:solidFill>
                <a:latin typeface="HK Grotesk "/>
              </a:rPr>
              <a:t> </a:t>
            </a:r>
          </a:p>
          <a:p>
            <a:pPr algn="l"/>
            <a:r>
              <a:rPr lang="en-US" sz="2000" dirty="0">
                <a:solidFill>
                  <a:srgbClr val="0187CC"/>
                </a:solidFill>
                <a:latin typeface="HK Grotesk "/>
              </a:rPr>
              <a:t>    	  • </a:t>
            </a:r>
            <a:r>
              <a:rPr lang="en-IN" sz="2000" dirty="0" err="1">
                <a:solidFill>
                  <a:srgbClr val="0187CC"/>
                </a:solidFill>
                <a:latin typeface="HK Grotesk "/>
              </a:rPr>
              <a:t>GhaProgID</a:t>
            </a:r>
            <a:r>
              <a:rPr lang="en-IN" sz="2000" dirty="0">
                <a:solidFill>
                  <a:srgbClr val="0187CC"/>
                </a:solidFill>
                <a:latin typeface="HK Grotesk "/>
              </a:rPr>
              <a:t> -&gt;	 </a:t>
            </a:r>
            <a:r>
              <a:rPr lang="en-US" sz="2000" dirty="0" err="1">
                <a:solidFill>
                  <a:srgbClr val="0187CC"/>
                </a:solidFill>
                <a:latin typeface="HK Grotesk "/>
              </a:rPr>
              <a:t>FirefoxHTML.gha</a:t>
            </a:r>
            <a:r>
              <a:rPr lang="en-US" sz="2000" dirty="0">
                <a:solidFill>
                  <a:srgbClr val="0187CC"/>
                </a:solidFill>
                <a:latin typeface="HK Grotesk "/>
              </a:rPr>
              <a:t> </a:t>
            </a:r>
          </a:p>
          <a:p>
            <a:pPr algn="l"/>
            <a:r>
              <a:rPr lang="en-US" sz="2000" dirty="0">
                <a:solidFill>
                  <a:srgbClr val="0187CC"/>
                </a:solidFill>
                <a:latin typeface="HK Grotesk "/>
              </a:rPr>
              <a:t>    	  • </a:t>
            </a:r>
            <a:r>
              <a:rPr lang="en-US" sz="2000" dirty="0" err="1">
                <a:solidFill>
                  <a:srgbClr val="0187CC"/>
                </a:solidFill>
                <a:latin typeface="HK Grotesk "/>
              </a:rPr>
              <a:t>GhaCommand</a:t>
            </a:r>
            <a:r>
              <a:rPr lang="en-US" sz="2000" dirty="0">
                <a:solidFill>
                  <a:srgbClr val="0187CC"/>
                </a:solidFill>
                <a:latin typeface="HK Grotesk "/>
              </a:rPr>
              <a:t> -&gt;</a:t>
            </a:r>
          </a:p>
          <a:p>
            <a:pPr algn="l"/>
            <a:r>
              <a:rPr lang="en-IN" sz="2000" b="1" dirty="0">
                <a:solidFill>
                  <a:srgbClr val="0187CC"/>
                </a:solidFill>
                <a:latin typeface="HK Grotesk "/>
              </a:rPr>
              <a:t>                  "C:\Program Files (x86)\Mozilla Firefox\firefox.exe" "%1“</a:t>
            </a:r>
          </a:p>
          <a:p>
            <a:pPr algn="l"/>
            <a:endParaRPr lang="en-IN" sz="2000" dirty="0">
              <a:solidFill>
                <a:srgbClr val="0187CC"/>
              </a:solidFill>
              <a:latin typeface="HK Grotesk "/>
            </a:endParaRPr>
          </a:p>
          <a:p>
            <a:pPr algn="l"/>
            <a:endParaRPr lang="en-US" sz="2000" dirty="0">
              <a:solidFill>
                <a:srgbClr val="0187CC"/>
              </a:solidFill>
              <a:latin typeface="HK Grotesk "/>
            </a:endParaRPr>
          </a:p>
          <a:p>
            <a:pPr algn="l"/>
            <a:endParaRPr lang="en-US" sz="2000" dirty="0">
              <a:solidFill>
                <a:srgbClr val="0187CC"/>
              </a:solidFill>
              <a:latin typeface="HK Grotesk 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2546666-4EF3-86CF-6E5B-0154857C9376}"/>
              </a:ext>
            </a:extLst>
          </p:cNvPr>
          <p:cNvSpPr txBox="1">
            <a:spLocks/>
          </p:cNvSpPr>
          <p:nvPr/>
        </p:nvSpPr>
        <p:spPr>
          <a:xfrm>
            <a:off x="313162" y="81784"/>
            <a:ext cx="7796464" cy="7508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BF4317-3F4F-1D1F-848C-D8511BF3501C}"/>
              </a:ext>
            </a:extLst>
          </p:cNvPr>
          <p:cNvSpPr txBox="1"/>
          <p:nvPr/>
        </p:nvSpPr>
        <p:spPr>
          <a:xfrm>
            <a:off x="2772698" y="32823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187CC"/>
                </a:solidFill>
                <a:effectLst/>
                <a:latin typeface="HK Grotesk "/>
              </a:rPr>
              <a:t>%1 represents the file the user double-clicked</a:t>
            </a:r>
            <a:endParaRPr lang="en-IN" dirty="0">
              <a:solidFill>
                <a:srgbClr val="0187CC"/>
              </a:solidFill>
              <a:latin typeface="HK Grotesk 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A016C21-152D-40D2-0F3A-EC530047C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452" y="3766119"/>
            <a:ext cx="7868748" cy="24673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23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0F188-84FB-93F8-E912-F8A9E561C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95F8AAB-E262-CB2C-EECB-B7DD72C59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C5BE9412-7222-C991-5761-4DDF2CBA67BC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6A1C8-C3B7-E0FD-BDD3-FE1240FE0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AE8AEEB-3CB6-D522-8AAE-92261A393E4A}"/>
              </a:ext>
            </a:extLst>
          </p:cNvPr>
          <p:cNvSpPr txBox="1">
            <a:spLocks/>
          </p:cNvSpPr>
          <p:nvPr/>
        </p:nvSpPr>
        <p:spPr>
          <a:xfrm>
            <a:off x="313162" y="81784"/>
            <a:ext cx="7796464" cy="7508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1ADA28-813E-63C6-DDD7-17F9C27C3548}"/>
              </a:ext>
            </a:extLst>
          </p:cNvPr>
          <p:cNvSpPr txBox="1"/>
          <p:nvPr/>
        </p:nvSpPr>
        <p:spPr>
          <a:xfrm>
            <a:off x="1105575" y="308226"/>
            <a:ext cx="829406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187CC"/>
                </a:solidFill>
                <a:latin typeface="HK Grotesk "/>
              </a:rPr>
              <a:t>Step 3:</a:t>
            </a:r>
            <a:r>
              <a:rPr lang="en-US" sz="2000" dirty="0">
                <a:solidFill>
                  <a:srgbClr val="0187CC"/>
                </a:solidFill>
                <a:latin typeface="HK Grotesk "/>
              </a:rPr>
              <a:t> Save new MSI and </a:t>
            </a:r>
            <a:r>
              <a:rPr lang="en-US" sz="2000" b="1" dirty="0">
                <a:solidFill>
                  <a:srgbClr val="0187CC"/>
                </a:solidFill>
                <a:latin typeface="HK Grotesk "/>
              </a:rPr>
              <a:t>install</a:t>
            </a:r>
            <a:r>
              <a:rPr lang="en-US" sz="2000" dirty="0">
                <a:solidFill>
                  <a:srgbClr val="0187CC"/>
                </a:solidFill>
                <a:latin typeface="HK Grotesk "/>
              </a:rPr>
              <a:t> it</a:t>
            </a:r>
          </a:p>
          <a:p>
            <a:endParaRPr lang="en-US" sz="2000" b="1" dirty="0">
              <a:solidFill>
                <a:srgbClr val="0187CC"/>
              </a:solidFill>
              <a:latin typeface="HK Grotesk "/>
            </a:endParaRPr>
          </a:p>
          <a:p>
            <a:r>
              <a:rPr lang="en-US" sz="2000" b="1" dirty="0">
                <a:solidFill>
                  <a:srgbClr val="0187CC"/>
                </a:solidFill>
                <a:latin typeface="HK Grotesk "/>
              </a:rPr>
              <a:t>Step 4:</a:t>
            </a:r>
            <a:r>
              <a:rPr lang="en-US" sz="2000" dirty="0">
                <a:solidFill>
                  <a:srgbClr val="0187CC"/>
                </a:solidFill>
                <a:latin typeface="HK Grotesk "/>
              </a:rPr>
              <a:t> Create a file with extension </a:t>
            </a:r>
            <a:r>
              <a:rPr lang="en-US" sz="2000" b="1" dirty="0">
                <a:solidFill>
                  <a:srgbClr val="0187CC"/>
                </a:solidFill>
                <a:latin typeface="HK Grotesk "/>
              </a:rPr>
              <a:t>.</a:t>
            </a:r>
            <a:r>
              <a:rPr lang="en-US" sz="2000" b="1" dirty="0" err="1">
                <a:solidFill>
                  <a:srgbClr val="0187CC"/>
                </a:solidFill>
                <a:latin typeface="HK Grotesk "/>
              </a:rPr>
              <a:t>gha</a:t>
            </a:r>
            <a:r>
              <a:rPr lang="en-US" sz="2000" dirty="0">
                <a:solidFill>
                  <a:srgbClr val="0187CC"/>
                </a:solidFill>
                <a:latin typeface="HK Grotesk "/>
              </a:rPr>
              <a:t> using notepad</a:t>
            </a:r>
          </a:p>
          <a:p>
            <a:endParaRPr lang="en-US" sz="2000" dirty="0">
              <a:solidFill>
                <a:srgbClr val="0187CC"/>
              </a:solidFill>
              <a:latin typeface="HK Grotesk "/>
            </a:endParaRPr>
          </a:p>
          <a:p>
            <a:endParaRPr lang="en-US" sz="2000" dirty="0">
              <a:solidFill>
                <a:srgbClr val="0187CC"/>
              </a:solidFill>
              <a:latin typeface="HK Grotesk "/>
            </a:endParaRPr>
          </a:p>
          <a:p>
            <a:endParaRPr lang="en-US" sz="2000" dirty="0">
              <a:solidFill>
                <a:srgbClr val="0187CC"/>
              </a:solidFill>
              <a:latin typeface="HK Grotesk "/>
            </a:endParaRPr>
          </a:p>
          <a:p>
            <a:endParaRPr lang="en-US" sz="2000" dirty="0">
              <a:solidFill>
                <a:srgbClr val="0187CC"/>
              </a:solidFill>
              <a:latin typeface="HK Grotesk "/>
            </a:endParaRPr>
          </a:p>
          <a:p>
            <a:endParaRPr lang="en-US" sz="2000" dirty="0">
              <a:solidFill>
                <a:srgbClr val="0187CC"/>
              </a:solidFill>
              <a:latin typeface="HK Grotesk "/>
            </a:endParaRPr>
          </a:p>
          <a:p>
            <a:endParaRPr lang="en-US" sz="2000" dirty="0">
              <a:solidFill>
                <a:srgbClr val="0187CC"/>
              </a:solidFill>
              <a:latin typeface="HK Grotesk "/>
            </a:endParaRPr>
          </a:p>
          <a:p>
            <a:r>
              <a:rPr lang="en-US" sz="2000" b="1" dirty="0">
                <a:solidFill>
                  <a:srgbClr val="0187CC"/>
                </a:solidFill>
                <a:latin typeface="HK Grotesk "/>
              </a:rPr>
              <a:t>Step 5:</a:t>
            </a:r>
            <a:r>
              <a:rPr lang="en-US" sz="2000" dirty="0">
                <a:solidFill>
                  <a:srgbClr val="0187CC"/>
                </a:solidFill>
                <a:latin typeface="HK Grotesk "/>
              </a:rPr>
              <a:t> Double-click on the </a:t>
            </a:r>
            <a:r>
              <a:rPr lang="en-US" sz="2000" b="1" dirty="0">
                <a:solidFill>
                  <a:srgbClr val="0187CC"/>
                </a:solidFill>
                <a:latin typeface="HK Grotesk "/>
              </a:rPr>
              <a:t>.</a:t>
            </a:r>
            <a:r>
              <a:rPr lang="en-US" sz="2000" b="1" dirty="0" err="1">
                <a:solidFill>
                  <a:srgbClr val="0187CC"/>
                </a:solidFill>
                <a:latin typeface="HK Grotesk "/>
              </a:rPr>
              <a:t>gha</a:t>
            </a:r>
            <a:r>
              <a:rPr lang="en-US" sz="2000" dirty="0">
                <a:solidFill>
                  <a:srgbClr val="0187CC"/>
                </a:solidFill>
                <a:latin typeface="HK Grotesk "/>
              </a:rPr>
              <a:t> file it should open </a:t>
            </a:r>
            <a:r>
              <a:rPr lang="en-US" sz="2000" b="1" dirty="0">
                <a:solidFill>
                  <a:srgbClr val="0187CC"/>
                </a:solidFill>
                <a:latin typeface="HK Grotesk "/>
              </a:rPr>
              <a:t>Firefox</a:t>
            </a:r>
            <a:r>
              <a:rPr lang="en-US" sz="2000" dirty="0">
                <a:solidFill>
                  <a:srgbClr val="0187CC"/>
                </a:solidFill>
                <a:latin typeface="HK Grotesk "/>
              </a:rPr>
              <a:t> automatically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6622218-0FEE-E34F-E119-11F82A682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520" y="1511823"/>
            <a:ext cx="7925906" cy="12872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45E52FD-3E82-1833-C56D-0F27568D82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520" y="3623264"/>
            <a:ext cx="7925906" cy="5194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EAC2632-22D1-1D90-8652-0D4840240B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6520" y="4403450"/>
            <a:ext cx="7868748" cy="19528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95840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2903</TotalTime>
  <Words>675</Words>
  <Application>Microsoft Office PowerPoint</Application>
  <PresentationFormat>Widescreen</PresentationFormat>
  <Paragraphs>113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HK Grotesk</vt:lpstr>
      <vt:lpstr>HK Grotesk </vt:lpstr>
      <vt:lpstr>HK Grotesk Bold</vt:lpstr>
      <vt:lpstr>HK Grotesk Light</vt:lpstr>
      <vt:lpstr>HK Grotesk Light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Satish M</dc:creator>
  <cp:lastModifiedBy>Ghanshyam Murbadkar</cp:lastModifiedBy>
  <cp:revision>14</cp:revision>
  <dcterms:created xsi:type="dcterms:W3CDTF">2024-05-04T13:11:57Z</dcterms:created>
  <dcterms:modified xsi:type="dcterms:W3CDTF">2025-06-18T08:33:14Z</dcterms:modified>
</cp:coreProperties>
</file>