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365272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219216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602F43-B03B-44C9-84A9-799E575AFA1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191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188E7E-06C5-40B7-8948-DA1625AF51C9}" type="datetimeFigureOut">
              <a:rPr lang="en-GB" smtClean="0"/>
              <a:t>25/07/2024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417903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188E7E-06C5-40B7-8948-DA1625AF51C9}" type="datetimeFigureOut">
              <a:rPr lang="en-GB" smtClean="0"/>
              <a:t>25/07/2024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602F43-B03B-44C9-84A9-799E575AFA1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423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188E7E-06C5-40B7-8948-DA1625AF51C9}" type="datetimeFigureOut">
              <a:rPr lang="en-GB" smtClean="0"/>
              <a:t>25/07/2024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1599768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366133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81595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21398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88E7E-06C5-40B7-8948-DA1625AF51C9}" type="datetimeFigureOut">
              <a:rPr lang="en-GB" smtClean="0"/>
              <a:t>25/07/2024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139266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88E7E-06C5-40B7-8948-DA1625AF51C9}" type="datetimeFigureOut">
              <a:rPr lang="en-GB" smtClean="0"/>
              <a:t>25/07/2024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22797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88E7E-06C5-40B7-8948-DA1625AF51C9}" type="datetimeFigureOut">
              <a:rPr lang="en-GB" smtClean="0"/>
              <a:t>25/07/2024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175710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88E7E-06C5-40B7-8948-DA1625AF51C9}" type="datetimeFigureOut">
              <a:rPr lang="en-GB" smtClean="0"/>
              <a:t>25/07/2024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147953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88E7E-06C5-40B7-8948-DA1625AF51C9}" type="datetimeFigureOut">
              <a:rPr lang="en-GB" smtClean="0"/>
              <a:t>25/07/2024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163883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188E7E-06C5-40B7-8948-DA1625AF51C9}" type="datetimeFigureOut">
              <a:rPr lang="en-GB" smtClean="0"/>
              <a:t>25/07/2024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58901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188E7E-06C5-40B7-8948-DA1625AF51C9}" type="datetimeFigureOut">
              <a:rPr lang="en-GB" smtClean="0"/>
              <a:t>25/07/2024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602F43-B03B-44C9-84A9-799E575AFA1E}" type="slidenum">
              <a:rPr lang="en-GB" smtClean="0"/>
              <a:t>‹#›</a:t>
            </a:fld>
            <a:endParaRPr lang="en-GB"/>
          </a:p>
        </p:txBody>
      </p:sp>
    </p:spTree>
    <p:extLst>
      <p:ext uri="{BB962C8B-B14F-4D97-AF65-F5344CB8AC3E}">
        <p14:creationId xmlns:p14="http://schemas.microsoft.com/office/powerpoint/2010/main" val="41099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188E7E-06C5-40B7-8948-DA1625AF51C9}" type="datetimeFigureOut">
              <a:rPr lang="en-GB" smtClean="0"/>
              <a:t>25/07/2024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602F43-B03B-44C9-84A9-799E575AFA1E}" type="slidenum">
              <a:rPr lang="en-GB" smtClean="0"/>
              <a:t>‹#›</a:t>
            </a:fld>
            <a:endParaRPr lang="en-GB"/>
          </a:p>
        </p:txBody>
      </p:sp>
    </p:spTree>
    <p:extLst>
      <p:ext uri="{BB962C8B-B14F-4D97-AF65-F5344CB8AC3E}">
        <p14:creationId xmlns:p14="http://schemas.microsoft.com/office/powerpoint/2010/main" val="344292970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E7BF7-B03A-1636-1FC4-8110FDCD323E}"/>
              </a:ext>
            </a:extLst>
          </p:cNvPr>
          <p:cNvSpPr txBox="1"/>
          <p:nvPr/>
        </p:nvSpPr>
        <p:spPr>
          <a:xfrm>
            <a:off x="1" y="97971"/>
            <a:ext cx="11952514" cy="6105454"/>
          </a:xfrm>
          <a:prstGeom prst="rect">
            <a:avLst/>
          </a:prstGeom>
          <a:noFill/>
        </p:spPr>
        <p:txBody>
          <a:bodyPr wrap="square">
            <a:spAutoFit/>
          </a:bodyPr>
          <a:lstStyle/>
          <a:p>
            <a:pPr>
              <a:lnSpc>
                <a:spcPct val="115000"/>
              </a:lnSpc>
              <a:spcAft>
                <a:spcPts val="800"/>
              </a:spcAft>
            </a:pPr>
            <a:r>
              <a:rPr lang="en-GB" sz="1800" kern="100" dirty="0">
                <a:effectLst/>
                <a:latin typeface="Century Gothic (Body)"/>
                <a:ea typeface="Aptos" panose="020B0004020202020204" pitchFamily="34" charset="0"/>
                <a:cs typeface="Times New Roman" panose="02020603050405020304" pitchFamily="18" charset="0"/>
              </a:rPr>
              <a:t> </a:t>
            </a:r>
            <a:endParaRPr lang="en-GB" sz="2600" b="1" kern="100" dirty="0">
              <a:effectLst/>
              <a:latin typeface="Century Gothic (Body)"/>
              <a:ea typeface="Aptos" panose="020B0004020202020204" pitchFamily="34" charset="0"/>
              <a:cs typeface="Times New Roman" panose="02020603050405020304" pitchFamily="18" charset="0"/>
            </a:endParaRPr>
          </a:p>
          <a:p>
            <a:pPr>
              <a:lnSpc>
                <a:spcPct val="115000"/>
              </a:lnSpc>
              <a:spcAft>
                <a:spcPts val="800"/>
              </a:spcAft>
            </a:pPr>
            <a:r>
              <a:rPr lang="en-GB" sz="2600" b="1" kern="100" dirty="0">
                <a:effectLst/>
                <a:latin typeface="Century Gothic (Body)"/>
                <a:ea typeface="Aptos" panose="020B0004020202020204" pitchFamily="34" charset="0"/>
                <a:cs typeface="Times New Roman" panose="02020603050405020304" pitchFamily="18" charset="0"/>
              </a:rPr>
              <a:t>                               E-Commerce Sales Analysis and Dashboard</a:t>
            </a:r>
          </a:p>
          <a:p>
            <a:pPr>
              <a:lnSpc>
                <a:spcPct val="115000"/>
              </a:lnSpc>
              <a:spcAft>
                <a:spcPts val="800"/>
              </a:spcAft>
            </a:pPr>
            <a:endParaRPr lang="en-GB" sz="2400" b="1" kern="100" dirty="0">
              <a:effectLst/>
              <a:latin typeface="Century Gothic (Body)"/>
              <a:ea typeface="Aptos" panose="020B0004020202020204" pitchFamily="34" charset="0"/>
              <a:cs typeface="Times New Roman" panose="02020603050405020304" pitchFamily="18" charset="0"/>
            </a:endParaRPr>
          </a:p>
          <a:p>
            <a:pPr>
              <a:lnSpc>
                <a:spcPct val="115000"/>
              </a:lnSpc>
              <a:spcAft>
                <a:spcPts val="800"/>
              </a:spcAft>
            </a:pPr>
            <a:r>
              <a:rPr lang="en-GB" sz="2400" b="1" kern="100" dirty="0">
                <a:effectLst/>
                <a:latin typeface="Century Gothic (Body)"/>
                <a:ea typeface="Aptos" panose="020B0004020202020204" pitchFamily="34" charset="0"/>
                <a:cs typeface="Times New Roman" panose="02020603050405020304" pitchFamily="18" charset="0"/>
              </a:rPr>
              <a:t>           Analysing Sales Data Across Various Product Categories and Regions</a:t>
            </a: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a:t>
            </a:r>
          </a:p>
          <a:p>
            <a:pPr>
              <a:lnSpc>
                <a:spcPct val="115000"/>
              </a:lnSpc>
              <a:spcAft>
                <a:spcPts val="800"/>
              </a:spcAft>
            </a:pPr>
            <a:endParaRPr lang="en-GB" sz="2000" b="1" kern="100" dirty="0">
              <a:latin typeface="Century Gothic (Body)"/>
              <a:ea typeface="Aptos" panose="020B0004020202020204" pitchFamily="34" charset="0"/>
              <a:cs typeface="Times New Roman" panose="02020603050405020304" pitchFamily="18" charset="0"/>
            </a:endParaRP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25</a:t>
            </a:r>
            <a:r>
              <a:rPr lang="en-GB" sz="2000" b="1" kern="100" baseline="30000" dirty="0">
                <a:latin typeface="Century Gothic (Body)"/>
                <a:ea typeface="Aptos" panose="020B0004020202020204" pitchFamily="34" charset="0"/>
                <a:cs typeface="Times New Roman" panose="02020603050405020304" pitchFamily="18" charset="0"/>
              </a:rPr>
              <a:t>th</a:t>
            </a:r>
            <a:r>
              <a:rPr lang="en-GB" sz="2000" b="1" kern="100" dirty="0">
                <a:latin typeface="Century Gothic (Body)"/>
                <a:ea typeface="Aptos" panose="020B0004020202020204" pitchFamily="34" charset="0"/>
                <a:cs typeface="Times New Roman" panose="02020603050405020304" pitchFamily="18" charset="0"/>
              </a:rPr>
              <a:t> July 2024</a:t>
            </a: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a:t>
            </a: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a:t>
            </a: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b</a:t>
            </a:r>
            <a:r>
              <a:rPr lang="en-GB" sz="2000" b="1" kern="100" dirty="0">
                <a:effectLst/>
                <a:latin typeface="Century Gothic (Body)"/>
                <a:ea typeface="Aptos" panose="020B0004020202020204" pitchFamily="34" charset="0"/>
                <a:cs typeface="Times New Roman" panose="02020603050405020304" pitchFamily="18" charset="0"/>
              </a:rPr>
              <a:t>y</a:t>
            </a: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a:t>
            </a:r>
          </a:p>
          <a:p>
            <a:pPr>
              <a:lnSpc>
                <a:spcPct val="115000"/>
              </a:lnSpc>
              <a:spcAft>
                <a:spcPts val="800"/>
              </a:spcAft>
            </a:pPr>
            <a:r>
              <a:rPr lang="en-GB" sz="2000" b="1" kern="100" dirty="0">
                <a:latin typeface="Century Gothic (Body)"/>
                <a:ea typeface="Aptos" panose="020B0004020202020204" pitchFamily="34" charset="0"/>
                <a:cs typeface="Times New Roman" panose="02020603050405020304" pitchFamily="18" charset="0"/>
              </a:rPr>
              <a:t>                                                                 </a:t>
            </a:r>
            <a:r>
              <a:rPr lang="en-GB" sz="2000" b="1" kern="100" dirty="0">
                <a:highlight>
                  <a:srgbClr val="FF0000"/>
                </a:highlight>
                <a:latin typeface="Century Gothic (Body)"/>
                <a:ea typeface="Aptos" panose="020B0004020202020204" pitchFamily="34" charset="0"/>
                <a:cs typeface="Times New Roman" panose="02020603050405020304" pitchFamily="18" charset="0"/>
              </a:rPr>
              <a:t>Golden Osabuohien</a:t>
            </a:r>
            <a:endParaRPr lang="en-GB" sz="2000" b="1" kern="100" dirty="0">
              <a:effectLst/>
              <a:highlight>
                <a:srgbClr val="FF0000"/>
              </a:highlight>
              <a:latin typeface="Century Gothic (Body)"/>
              <a:ea typeface="Aptos" panose="020B0004020202020204" pitchFamily="34" charset="0"/>
              <a:cs typeface="Times New Roman" panose="02020603050405020304" pitchFamily="18" charset="0"/>
            </a:endParaRPr>
          </a:p>
          <a:p>
            <a:pPr>
              <a:lnSpc>
                <a:spcPct val="115000"/>
              </a:lnSpc>
              <a:spcAft>
                <a:spcPts val="800"/>
              </a:spcAft>
            </a:pPr>
            <a:r>
              <a:rPr lang="en-GB" sz="2000" kern="100" dirty="0">
                <a:effectLst/>
                <a:latin typeface="Century Gothic (Body)"/>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32357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0"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GB"/>
            </a:p>
          </p:txBody>
        </p:sp>
        <p:sp>
          <p:nvSpPr>
            <p:cNvPr id="81"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GB"/>
            </a:p>
          </p:txBody>
        </p:sp>
        <p:sp>
          <p:nvSpPr>
            <p:cNvPr id="82"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GB"/>
            </a:p>
          </p:txBody>
        </p:sp>
        <p:sp>
          <p:nvSpPr>
            <p:cNvPr id="83"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GB"/>
            </a:p>
          </p:txBody>
        </p:sp>
        <p:sp>
          <p:nvSpPr>
            <p:cNvPr id="84"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GB"/>
            </a:p>
          </p:txBody>
        </p:sp>
        <p:sp>
          <p:nvSpPr>
            <p:cNvPr id="85"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GB"/>
            </a:p>
          </p:txBody>
        </p:sp>
        <p:sp>
          <p:nvSpPr>
            <p:cNvPr id="86"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GB"/>
            </a:p>
          </p:txBody>
        </p:sp>
        <p:sp>
          <p:nvSpPr>
            <p:cNvPr id="87"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GB"/>
            </a:p>
          </p:txBody>
        </p:sp>
        <p:sp>
          <p:nvSpPr>
            <p:cNvPr id="88"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GB"/>
            </a:p>
          </p:txBody>
        </p:sp>
        <p:sp>
          <p:nvSpPr>
            <p:cNvPr id="89"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GB"/>
            </a:p>
          </p:txBody>
        </p:sp>
        <p:sp>
          <p:nvSpPr>
            <p:cNvPr id="90"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GB"/>
            </a:p>
          </p:txBody>
        </p:sp>
        <p:sp>
          <p:nvSpPr>
            <p:cNvPr id="91"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GB"/>
            </a:p>
          </p:txBody>
        </p:sp>
      </p:grpSp>
      <p:grpSp>
        <p:nvGrpSpPr>
          <p:cNvPr id="92" name="Group 91">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94"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95"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96"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97"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98"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99"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100"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101"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102"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103"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104"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105" name="Rectangle 104">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6"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GB"/>
          </a:p>
        </p:txBody>
      </p:sp>
      <p:sp>
        <p:nvSpPr>
          <p:cNvPr id="3" name="TextBox 2">
            <a:extLst>
              <a:ext uri="{FF2B5EF4-FFF2-40B4-BE49-F238E27FC236}">
                <a16:creationId xmlns:a16="http://schemas.microsoft.com/office/drawing/2014/main" id="{2EAA2468-18D8-C5BC-0EC0-594EEA055B73}"/>
              </a:ext>
            </a:extLst>
          </p:cNvPr>
          <p:cNvSpPr txBox="1"/>
          <p:nvPr/>
        </p:nvSpPr>
        <p:spPr>
          <a:xfrm>
            <a:off x="556039" y="1221672"/>
            <a:ext cx="5462173" cy="4689550"/>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2000" b="1" dirty="0">
                <a:effectLst/>
              </a:rPr>
              <a:t> </a:t>
            </a:r>
            <a:r>
              <a:rPr lang="en-US" sz="2000" b="1" dirty="0" err="1">
                <a:effectLst/>
              </a:rPr>
              <a:t>Summarised</a:t>
            </a:r>
            <a:r>
              <a:rPr lang="en-US" sz="2000" b="1" dirty="0">
                <a:effectLst/>
              </a:rPr>
              <a:t> Insights: Top and Bottom 3 products </a:t>
            </a:r>
          </a:p>
          <a:p>
            <a:pPr>
              <a:lnSpc>
                <a:spcPct val="90000"/>
              </a:lnSpc>
              <a:spcBef>
                <a:spcPts val="1000"/>
              </a:spcBef>
              <a:buClr>
                <a:schemeClr val="accent1"/>
              </a:buClr>
              <a:buFont typeface="Wingdings 3" charset="2"/>
              <a:buChar char=""/>
            </a:pPr>
            <a:r>
              <a:rPr lang="en-US" sz="1600" b="1" dirty="0">
                <a:effectLst/>
              </a:rPr>
              <a:t> Key Observations:</a:t>
            </a:r>
          </a:p>
          <a:p>
            <a:pPr>
              <a:lnSpc>
                <a:spcPct val="90000"/>
              </a:lnSpc>
              <a:spcBef>
                <a:spcPts val="1000"/>
              </a:spcBef>
              <a:buClr>
                <a:schemeClr val="accent1"/>
              </a:buClr>
              <a:buFont typeface="Wingdings 3" charset="2"/>
              <a:buChar char=""/>
            </a:pPr>
            <a:r>
              <a:rPr lang="en-US" sz="1600" dirty="0">
                <a:effectLst/>
              </a:rPr>
              <a:t>- High Demand Products: T-shirts, </a:t>
            </a:r>
            <a:r>
              <a:rPr lang="en-US" sz="1600" dirty="0" err="1">
                <a:effectLst/>
              </a:rPr>
              <a:t>TikWatch</a:t>
            </a:r>
            <a:r>
              <a:rPr lang="en-US" sz="1600" dirty="0">
                <a:effectLst/>
              </a:rPr>
              <a:t>, and Running Shoes are high-demand products, suggesting successful marketing strategies or high consumer interest.</a:t>
            </a:r>
          </a:p>
          <a:p>
            <a:pPr>
              <a:lnSpc>
                <a:spcPct val="90000"/>
              </a:lnSpc>
              <a:spcBef>
                <a:spcPts val="1000"/>
              </a:spcBef>
              <a:buClr>
                <a:schemeClr val="accent1"/>
              </a:buClr>
              <a:buFont typeface="Wingdings 3" charset="2"/>
              <a:buChar char=""/>
            </a:pPr>
            <a:endParaRPr lang="en-US" sz="1600" dirty="0">
              <a:effectLst/>
            </a:endParaRPr>
          </a:p>
          <a:p>
            <a:pPr>
              <a:lnSpc>
                <a:spcPct val="90000"/>
              </a:lnSpc>
              <a:spcBef>
                <a:spcPts val="1000"/>
              </a:spcBef>
              <a:buClr>
                <a:schemeClr val="accent1"/>
              </a:buClr>
              <a:buFont typeface="Wingdings 3" charset="2"/>
              <a:buChar char=""/>
            </a:pPr>
            <a:r>
              <a:rPr lang="en-US" sz="1600" dirty="0">
                <a:effectLst/>
              </a:rPr>
              <a:t>Low-Demand Products: Mixer/Juicer, LCD, and Keyboard sales are significantly lower, indicating potential areas for improvement in marketing, pricing, or product features.</a:t>
            </a:r>
          </a:p>
          <a:p>
            <a:pPr>
              <a:lnSpc>
                <a:spcPct val="90000"/>
              </a:lnSpc>
              <a:spcBef>
                <a:spcPts val="1000"/>
              </a:spcBef>
              <a:buClr>
                <a:schemeClr val="accent1"/>
              </a:buClr>
              <a:buFont typeface="Wingdings 3" charset="2"/>
              <a:buChar char=""/>
            </a:pPr>
            <a:endParaRPr lang="en-US" sz="1200" dirty="0">
              <a:effectLst/>
            </a:endParaRPr>
          </a:p>
          <a:p>
            <a:pPr>
              <a:lnSpc>
                <a:spcPct val="90000"/>
              </a:lnSpc>
              <a:spcBef>
                <a:spcPts val="1000"/>
              </a:spcBef>
              <a:buClr>
                <a:schemeClr val="accent1"/>
              </a:buClr>
              <a:buFont typeface="Wingdings 3" charset="2"/>
              <a:buChar char=""/>
            </a:pPr>
            <a:endParaRPr lang="en-US" sz="1200" dirty="0">
              <a:effectLst/>
            </a:endParaRPr>
          </a:p>
        </p:txBody>
      </p:sp>
      <p:pic>
        <p:nvPicPr>
          <p:cNvPr id="5" name="Picture 4" descr="A graph of sales&#10;&#10;Description automatically generated">
            <a:extLst>
              <a:ext uri="{FF2B5EF4-FFF2-40B4-BE49-F238E27FC236}">
                <a16:creationId xmlns:a16="http://schemas.microsoft.com/office/drawing/2014/main" id="{7CD7A374-EDC3-D2AC-096C-A4314F708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852" y="645106"/>
            <a:ext cx="4593754" cy="2698831"/>
          </a:xfrm>
          <a:prstGeom prst="rect">
            <a:avLst/>
          </a:prstGeom>
        </p:spPr>
      </p:pic>
      <p:pic>
        <p:nvPicPr>
          <p:cNvPr id="7" name="Picture 6" descr="A graph of sales&#10;&#10;Description automatically generated">
            <a:extLst>
              <a:ext uri="{FF2B5EF4-FFF2-40B4-BE49-F238E27FC236}">
                <a16:creationId xmlns:a16="http://schemas.microsoft.com/office/drawing/2014/main" id="{27C8B4CF-9318-F239-D087-9C4E4EB5F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285" y="3508529"/>
            <a:ext cx="4263137" cy="2384324"/>
          </a:xfrm>
          <a:prstGeom prst="rect">
            <a:avLst/>
          </a:prstGeom>
        </p:spPr>
      </p:pic>
    </p:spTree>
    <p:extLst>
      <p:ext uri="{BB962C8B-B14F-4D97-AF65-F5344CB8AC3E}">
        <p14:creationId xmlns:p14="http://schemas.microsoft.com/office/powerpoint/2010/main" val="2414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2F6C5E-2918-20CF-004A-EAE357385DC1}"/>
              </a:ext>
            </a:extLst>
          </p:cNvPr>
          <p:cNvSpPr txBox="1"/>
          <p:nvPr/>
        </p:nvSpPr>
        <p:spPr>
          <a:xfrm>
            <a:off x="261257" y="76201"/>
            <a:ext cx="11734799" cy="6596999"/>
          </a:xfrm>
          <a:prstGeom prst="rect">
            <a:avLst/>
          </a:prstGeom>
          <a:noFill/>
        </p:spPr>
        <p:txBody>
          <a:bodyPr wrap="square">
            <a:spAutoFit/>
          </a:bodyPr>
          <a:lstStyle/>
          <a:p>
            <a:pPr>
              <a:lnSpc>
                <a:spcPct val="115000"/>
              </a:lnSpc>
              <a:spcAft>
                <a:spcPts val="800"/>
              </a:spcAft>
            </a:pPr>
            <a:endParaRPr lang="en-GB" sz="1800" b="1" kern="100" dirty="0">
              <a:effectLst/>
              <a:latin typeface="Century Gothic (Body) "/>
              <a:ea typeface="Aptos" panose="020B0004020202020204" pitchFamily="34" charset="0"/>
              <a:cs typeface="Times New Roman" panose="02020603050405020304" pitchFamily="18" charset="0"/>
            </a:endParaRPr>
          </a:p>
          <a:p>
            <a:pPr>
              <a:lnSpc>
                <a:spcPct val="115000"/>
              </a:lnSpc>
              <a:spcAft>
                <a:spcPts val="800"/>
              </a:spcAft>
            </a:pPr>
            <a:r>
              <a:rPr lang="en-GB" sz="1800" b="1" kern="100" dirty="0">
                <a:effectLst/>
                <a:latin typeface="Century Gothic (Body) "/>
                <a:ea typeface="Aptos" panose="020B0004020202020204" pitchFamily="34" charset="0"/>
                <a:cs typeface="Times New Roman" panose="02020603050405020304" pitchFamily="18" charset="0"/>
              </a:rPr>
              <a:t>Potential Strategies</a:t>
            </a:r>
            <a:r>
              <a:rPr lang="en-GB" sz="1800" kern="100" dirty="0">
                <a:effectLst/>
                <a:latin typeface="Century Gothic (Body) "/>
                <a:ea typeface="Aptos" panose="020B0004020202020204" pitchFamily="34" charset="0"/>
                <a:cs typeface="Times New Roman" panose="02020603050405020304" pitchFamily="18" charset="0"/>
              </a:rPr>
              <a:t>:</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Boosting Low Sales Products: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 Conduct market research to understand the reasons behind low sales.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 Enhance product features, adjust prices, and improve marketing efforts to boost sales.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Leveraging High Sales Products: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 Capitalize on the success of T-shirts, </a:t>
            </a:r>
            <a:r>
              <a:rPr lang="en-GB" sz="1800" kern="100" dirty="0" err="1">
                <a:effectLst/>
                <a:latin typeface="Century Gothic (Body) "/>
                <a:ea typeface="Aptos" panose="020B0004020202020204" pitchFamily="34" charset="0"/>
                <a:cs typeface="Times New Roman" panose="02020603050405020304" pitchFamily="18" charset="0"/>
              </a:rPr>
              <a:t>TikWatch</a:t>
            </a:r>
            <a:r>
              <a:rPr lang="en-GB" sz="1800" kern="100" dirty="0">
                <a:effectLst/>
                <a:latin typeface="Century Gothic (Body) "/>
                <a:ea typeface="Aptos" panose="020B0004020202020204" pitchFamily="34" charset="0"/>
                <a:cs typeface="Times New Roman" panose="02020603050405020304" pitchFamily="18" charset="0"/>
              </a:rPr>
              <a:t>, and Running Shoes by expanding the product line.</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 Increase marketing efforts and offer bundled deals to increase sales further.</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t>
            </a:r>
          </a:p>
          <a:p>
            <a:pPr>
              <a:lnSpc>
                <a:spcPct val="115000"/>
              </a:lnSpc>
              <a:spcAft>
                <a:spcPts val="800"/>
              </a:spcAft>
            </a:pPr>
            <a:endParaRPr lang="en-GB" kern="100" dirty="0">
              <a:latin typeface="Century Gothic (Body) "/>
              <a:ea typeface="Aptos" panose="020B0004020202020204" pitchFamily="34" charset="0"/>
              <a:cs typeface="Times New Roman" panose="02020603050405020304" pitchFamily="18" charset="0"/>
            </a:endParaRPr>
          </a:p>
          <a:p>
            <a:pPr>
              <a:lnSpc>
                <a:spcPct val="115000"/>
              </a:lnSpc>
              <a:spcAft>
                <a:spcPts val="800"/>
              </a:spcAft>
            </a:pPr>
            <a:endParaRPr lang="en-GB" sz="1800" b="1" kern="100" dirty="0">
              <a:effectLst/>
              <a:latin typeface="Century Gothic (Body) "/>
              <a:ea typeface="Aptos" panose="020B0004020202020204" pitchFamily="34" charset="0"/>
              <a:cs typeface="Times New Roman" panose="02020603050405020304" pitchFamily="18" charset="0"/>
            </a:endParaRPr>
          </a:p>
          <a:p>
            <a:pPr>
              <a:lnSpc>
                <a:spcPct val="115000"/>
              </a:lnSpc>
              <a:spcAft>
                <a:spcPts val="800"/>
              </a:spcAft>
            </a:pPr>
            <a:r>
              <a:rPr lang="en-GB" sz="1800" b="1" kern="100" dirty="0">
                <a:effectLst/>
                <a:latin typeface="Century Gothic (Body) "/>
                <a:ea typeface="Aptos" panose="020B0004020202020204" pitchFamily="34" charset="0"/>
                <a:cs typeface="Times New Roman" panose="02020603050405020304" pitchFamily="18" charset="0"/>
              </a:rPr>
              <a:t>Further Analysis: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High Sales Factors: Examine factors contributing to the high sales of top-performing products.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Customer Feedback: Investigate customer feedback and market trends for low-performing products.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Regional Performance: Analyse the regional performance of these products to identify specific markets where improvements or additional efforts are needed.</a:t>
            </a:r>
          </a:p>
        </p:txBody>
      </p:sp>
    </p:spTree>
    <p:extLst>
      <p:ext uri="{BB962C8B-B14F-4D97-AF65-F5344CB8AC3E}">
        <p14:creationId xmlns:p14="http://schemas.microsoft.com/office/powerpoint/2010/main" val="42523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GB"/>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GB"/>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GB"/>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GB"/>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GB"/>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GB"/>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GB"/>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GB"/>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GB"/>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GB"/>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GB"/>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GB"/>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GB"/>
          </a:p>
        </p:txBody>
      </p:sp>
      <p:sp useBgFill="1">
        <p:nvSpPr>
          <p:cNvPr id="42" name="Rectangle 4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TextBox 2">
            <a:extLst>
              <a:ext uri="{FF2B5EF4-FFF2-40B4-BE49-F238E27FC236}">
                <a16:creationId xmlns:a16="http://schemas.microsoft.com/office/drawing/2014/main" id="{FA94B282-1624-B02A-9E67-2F4BEB5745C8}"/>
              </a:ext>
            </a:extLst>
          </p:cNvPr>
          <p:cNvSpPr txBox="1"/>
          <p:nvPr/>
        </p:nvSpPr>
        <p:spPr>
          <a:xfrm>
            <a:off x="661419" y="714376"/>
            <a:ext cx="3527704" cy="5276894"/>
          </a:xfrm>
          <a:prstGeom prst="rect">
            <a:avLst/>
          </a:prstGeom>
        </p:spPr>
        <p:txBody>
          <a:bodyPr vert="horz" lIns="91440" tIns="45720" rIns="91440" bIns="45720" rtlCol="0">
            <a:normAutofit/>
          </a:bodyPr>
          <a:lstStyle/>
          <a:p>
            <a:pPr>
              <a:lnSpc>
                <a:spcPct val="90000"/>
              </a:lnSpc>
              <a:spcBef>
                <a:spcPts val="1000"/>
              </a:spcBef>
              <a:buClr>
                <a:schemeClr val="accent1"/>
              </a:buClr>
            </a:pPr>
            <a:endParaRPr lang="en-US" sz="1600" b="1"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600" b="1" dirty="0">
                <a:solidFill>
                  <a:schemeClr val="tx1">
                    <a:lumMod val="75000"/>
                    <a:lumOff val="25000"/>
                  </a:schemeClr>
                </a:solidFill>
                <a:effectLst/>
              </a:rPr>
              <a:t> Regional Profit Insights</a:t>
            </a:r>
          </a:p>
          <a:p>
            <a:pPr>
              <a:lnSpc>
                <a:spcPct val="90000"/>
              </a:lnSpc>
              <a:spcBef>
                <a:spcPts val="1000"/>
              </a:spcBef>
              <a:buClr>
                <a:schemeClr val="accent1"/>
              </a:buClr>
            </a:pPr>
            <a:endParaRPr lang="en-US" sz="16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600" b="1" dirty="0">
                <a:solidFill>
                  <a:schemeClr val="tx1">
                    <a:lumMod val="75000"/>
                    <a:lumOff val="25000"/>
                  </a:schemeClr>
                </a:solidFill>
                <a:effectLst/>
              </a:rPr>
              <a:t>Regional Distribution:</a:t>
            </a:r>
            <a:endParaRPr lang="en-US" sz="16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600" b="1" dirty="0">
                <a:solidFill>
                  <a:schemeClr val="tx1">
                    <a:lumMod val="75000"/>
                    <a:lumOff val="25000"/>
                  </a:schemeClr>
                </a:solidFill>
                <a:effectLst/>
              </a:rPr>
              <a:t>Key Observations:</a:t>
            </a:r>
            <a:endParaRPr lang="en-US" sz="16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Central Region: Significant profit </a:t>
            </a:r>
            <a:r>
              <a:rPr lang="en-US" sz="1600" dirty="0" err="1">
                <a:solidFill>
                  <a:schemeClr val="tx1">
                    <a:lumMod val="75000"/>
                    <a:lumOff val="25000"/>
                  </a:schemeClr>
                </a:solidFill>
                <a:effectLst/>
              </a:rPr>
              <a:t>centre</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analyse</a:t>
            </a:r>
            <a:r>
              <a:rPr lang="en-US" sz="1600" dirty="0">
                <a:solidFill>
                  <a:schemeClr val="tx1">
                    <a:lumMod val="75000"/>
                    <a:lumOff val="25000"/>
                  </a:schemeClr>
                </a:solidFill>
                <a:effectLst/>
              </a:rPr>
              <a:t> strategies driving success.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Less Profitable Regions: Require targeted strategies such as market research, tailored marketing campaigns, and pricing strategies.</a:t>
            </a:r>
          </a:p>
        </p:txBody>
      </p:sp>
      <p:pic>
        <p:nvPicPr>
          <p:cNvPr id="5" name="Picture 4" descr="A pie chart with numbers and a pie chart&#10;&#10;Description automatically generated">
            <a:extLst>
              <a:ext uri="{FF2B5EF4-FFF2-40B4-BE49-F238E27FC236}">
                <a16:creationId xmlns:a16="http://schemas.microsoft.com/office/drawing/2014/main" id="{93260E47-69BD-E810-ADA4-026AB95E1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41406"/>
            <a:ext cx="6953577" cy="4850120"/>
          </a:xfrm>
          <a:prstGeom prst="rect">
            <a:avLst/>
          </a:prstGeom>
        </p:spPr>
      </p:pic>
      <p:sp>
        <p:nvSpPr>
          <p:cNvPr id="4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19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GB"/>
            </a:p>
          </p:txBody>
        </p:sp>
        <p:sp>
          <p:nvSpPr>
            <p:cNvPr id="5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GB"/>
            </a:p>
          </p:txBody>
        </p:sp>
        <p:sp>
          <p:nvSpPr>
            <p:cNvPr id="5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GB"/>
            </a:p>
          </p:txBody>
        </p:sp>
        <p:sp>
          <p:nvSpPr>
            <p:cNvPr id="5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GB"/>
            </a:p>
          </p:txBody>
        </p:sp>
        <p:sp>
          <p:nvSpPr>
            <p:cNvPr id="5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GB"/>
            </a:p>
          </p:txBody>
        </p:sp>
        <p:sp>
          <p:nvSpPr>
            <p:cNvPr id="5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GB"/>
            </a:p>
          </p:txBody>
        </p:sp>
        <p:sp>
          <p:nvSpPr>
            <p:cNvPr id="5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GB"/>
            </a:p>
          </p:txBody>
        </p:sp>
        <p:sp>
          <p:nvSpPr>
            <p:cNvPr id="5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GB"/>
            </a:p>
          </p:txBody>
        </p:sp>
        <p:sp>
          <p:nvSpPr>
            <p:cNvPr id="5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GB"/>
            </a:p>
          </p:txBody>
        </p:sp>
        <p:sp>
          <p:nvSpPr>
            <p:cNvPr id="5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GB"/>
            </a:p>
          </p:txBody>
        </p:sp>
        <p:sp>
          <p:nvSpPr>
            <p:cNvPr id="5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GB"/>
            </a:p>
          </p:txBody>
        </p:sp>
        <p:sp>
          <p:nvSpPr>
            <p:cNvPr id="6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GB"/>
            </a:p>
          </p:txBody>
        </p:sp>
      </p:grpSp>
      <p:grpSp>
        <p:nvGrpSpPr>
          <p:cNvPr id="61" name="Group 6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6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6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6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6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6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6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6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7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7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7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7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74" name="Rectangle 7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5"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GB"/>
          </a:p>
        </p:txBody>
      </p:sp>
      <p:sp useBgFill="1">
        <p:nvSpPr>
          <p:cNvPr id="76" name="Rectangle 7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TextBox 2">
            <a:extLst>
              <a:ext uri="{FF2B5EF4-FFF2-40B4-BE49-F238E27FC236}">
                <a16:creationId xmlns:a16="http://schemas.microsoft.com/office/drawing/2014/main" id="{A29AD2B4-C0DB-31AF-3650-54C43270FD5A}"/>
              </a:ext>
            </a:extLst>
          </p:cNvPr>
          <p:cNvSpPr txBox="1"/>
          <p:nvPr/>
        </p:nvSpPr>
        <p:spPr>
          <a:xfrm>
            <a:off x="283531" y="500743"/>
            <a:ext cx="4890392" cy="6200773"/>
          </a:xfrm>
          <a:prstGeom prst="rect">
            <a:avLst/>
          </a:prstGeom>
        </p:spPr>
        <p:txBody>
          <a:bodyPr vert="horz" lIns="91440" tIns="45720" rIns="91440" bIns="45720" rtlCol="0">
            <a:noAutofit/>
          </a:bodyPr>
          <a:lstStyle/>
          <a:p>
            <a:pPr>
              <a:lnSpc>
                <a:spcPct val="90000"/>
              </a:lnSpc>
              <a:spcBef>
                <a:spcPts val="1000"/>
              </a:spcBef>
              <a:buClr>
                <a:schemeClr val="accent1"/>
              </a:buClr>
              <a:buFont typeface="Wingdings 3" charset="2"/>
              <a:buChar char=""/>
            </a:pPr>
            <a:r>
              <a:rPr lang="en-US" sz="1600" b="1" dirty="0">
                <a:solidFill>
                  <a:schemeClr val="tx1">
                    <a:lumMod val="75000"/>
                    <a:lumOff val="25000"/>
                  </a:schemeClr>
                </a:solidFill>
                <a:effectLst/>
              </a:rPr>
              <a:t>Monthly Profit Insights</a:t>
            </a:r>
            <a:endParaRPr lang="en-US" sz="16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600" b="1" dirty="0">
                <a:solidFill>
                  <a:schemeClr val="tx1">
                    <a:lumMod val="75000"/>
                    <a:lumOff val="25000"/>
                  </a:schemeClr>
                </a:solidFill>
                <a:effectLst/>
              </a:rPr>
              <a:t>Monthly Trends:</a:t>
            </a:r>
            <a:endParaRPr lang="en-US" sz="16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Higher Profit: January ($313,566.35) and December ($323,401.92), possibly influenced by post-holiday and year-end sales.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Lowest Profit: June ($302,231.92), potentially due to seasonality or other factors.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Stability and Fluctuations: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Profits remain relatively stable throughout the year, with minor fluctuations.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Mid-year months (May to September) maintain a steady profit range around $307,000 to $310,000.</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Key Observations: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High-Profit Months: Examine successful tactics in January and December for application in other periods.</a:t>
            </a:r>
          </a:p>
          <a:p>
            <a:pPr>
              <a:lnSpc>
                <a:spcPct val="90000"/>
              </a:lnSpc>
              <a:spcBef>
                <a:spcPts val="1000"/>
              </a:spcBef>
              <a:buClr>
                <a:schemeClr val="accent1"/>
              </a:buClr>
              <a:buFont typeface="Wingdings 3" charset="2"/>
              <a:buChar char=""/>
            </a:pPr>
            <a:r>
              <a:rPr lang="en-US" sz="1600" dirty="0">
                <a:solidFill>
                  <a:schemeClr val="tx1">
                    <a:lumMod val="75000"/>
                    <a:lumOff val="25000"/>
                  </a:schemeClr>
                </a:solidFill>
                <a:effectLst/>
              </a:rPr>
              <a:t>- Low-Profit Months: Review operational strategies, promotional activities, and market conditions to identify improvement opportunities.</a:t>
            </a:r>
          </a:p>
        </p:txBody>
      </p:sp>
      <p:pic>
        <p:nvPicPr>
          <p:cNvPr id="5" name="Picture 4" descr="A graph with blue and white text&#10;&#10;Description automatically generated">
            <a:extLst>
              <a:ext uri="{FF2B5EF4-FFF2-40B4-BE49-F238E27FC236}">
                <a16:creationId xmlns:a16="http://schemas.microsoft.com/office/drawing/2014/main" id="{AAAE9FB3-C46B-D8FE-57A2-F922C7160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923" y="1632857"/>
            <a:ext cx="6399197" cy="3577114"/>
          </a:xfrm>
          <a:prstGeom prst="rect">
            <a:avLst/>
          </a:prstGeom>
        </p:spPr>
      </p:pic>
      <p:sp>
        <p:nvSpPr>
          <p:cNvPr id="7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34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8D726-E7CC-96B1-B02C-02622749614F}"/>
              </a:ext>
            </a:extLst>
          </p:cNvPr>
          <p:cNvSpPr txBox="1"/>
          <p:nvPr/>
        </p:nvSpPr>
        <p:spPr>
          <a:xfrm>
            <a:off x="1012371" y="685799"/>
            <a:ext cx="10668000" cy="3139321"/>
          </a:xfrm>
          <a:prstGeom prst="rect">
            <a:avLst/>
          </a:prstGeom>
          <a:noFill/>
        </p:spPr>
        <p:txBody>
          <a:bodyPr wrap="square">
            <a:spAutoFit/>
          </a:bodyPr>
          <a:lstStyle/>
          <a:p>
            <a:r>
              <a:rPr lang="en-GB" b="1" dirty="0"/>
              <a:t>Conclusion Statement</a:t>
            </a:r>
          </a:p>
          <a:p>
            <a:endParaRPr lang="en-GB" dirty="0"/>
          </a:p>
          <a:p>
            <a:r>
              <a:rPr lang="en-GB" dirty="0"/>
              <a:t>From a data analyst perspective, the comprehensive analysis of the e-commerce sales data reveals critical insights into regional and monthly profit trends. The Central region emerges as the most significant profit centre, suggesting effective strategies that could be replicated in lower-performing regions such as Central Asia, South and Africa. Monthly analysis highlights January and December as peak profit periods, driven by strategic post-holiday and year-end sales tactics. Conversely, June’s profit dip calls for a review of operational and promotional strategies to mitigate mid-year performance issues. By leveraging the successful strategies identified and addressing the areas needing improvement, the organisation can optimise its sales performance and enhance overall profitability.</a:t>
            </a:r>
          </a:p>
        </p:txBody>
      </p:sp>
    </p:spTree>
    <p:extLst>
      <p:ext uri="{BB962C8B-B14F-4D97-AF65-F5344CB8AC3E}">
        <p14:creationId xmlns:p14="http://schemas.microsoft.com/office/powerpoint/2010/main" val="330763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C3D24-CAAB-95DD-0E7D-5BEE56DAB3C2}"/>
              </a:ext>
            </a:extLst>
          </p:cNvPr>
          <p:cNvSpPr txBox="1"/>
          <p:nvPr/>
        </p:nvSpPr>
        <p:spPr>
          <a:xfrm>
            <a:off x="936171" y="1110343"/>
            <a:ext cx="10733315" cy="4817024"/>
          </a:xfrm>
          <a:prstGeom prst="rect">
            <a:avLst/>
          </a:prstGeom>
          <a:noFill/>
        </p:spPr>
        <p:txBody>
          <a:bodyPr wrap="square">
            <a:spAutoFit/>
          </a:bodyPr>
          <a:lstStyle/>
          <a:p>
            <a:pPr>
              <a:lnSpc>
                <a:spcPct val="115000"/>
              </a:lnSpc>
              <a:spcAft>
                <a:spcPts val="800"/>
              </a:spcAft>
            </a:pPr>
            <a:r>
              <a:rPr lang="en-GB" sz="3000" b="1" kern="100" dirty="0">
                <a:latin typeface="Century Gothic (Body)"/>
                <a:ea typeface="Aptos" panose="020B0004020202020204" pitchFamily="34" charset="0"/>
                <a:cs typeface="Times New Roman" panose="02020603050405020304" pitchFamily="18" charset="0"/>
              </a:rPr>
              <a:t>In</a:t>
            </a:r>
            <a:r>
              <a:rPr lang="en-GB" sz="3000" b="1" kern="100" dirty="0">
                <a:effectLst/>
                <a:latin typeface="Century Gothic (Body)"/>
                <a:ea typeface="Aptos" panose="020B0004020202020204" pitchFamily="34" charset="0"/>
                <a:cs typeface="Times New Roman" panose="02020603050405020304" pitchFamily="18" charset="0"/>
              </a:rPr>
              <a:t>troduction</a:t>
            </a: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Objective: To analyse the sales and profitability of different product categories and regions.</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Goal: To provide insights for strategic decision-making and enhance overall business performance.</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Description: The dataset contains sales data for different product categories, including order details, shipment information, sales amount, quantity, discount, profit, shipping cost, and customer details.</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a:lnSpc>
                <a:spcPct val="115000"/>
              </a:lnSpc>
              <a:spcAft>
                <a:spcPts val="800"/>
              </a:spcAft>
            </a:pPr>
            <a:r>
              <a:rPr lang="en-GB" sz="1800" kern="100" dirty="0">
                <a:effectLst/>
                <a:latin typeface="Century Gothic (Body)"/>
                <a:ea typeface="Aptos" panose="020B0004020202020204" pitchFamily="34" charset="0"/>
                <a:cs typeface="Times New Roman" panose="02020603050405020304" pitchFamily="18" charset="0"/>
              </a:rPr>
              <a:t>- Key Features: Order ID, Order Date, Ship Date, Product Category, Sales, Quantity, Discount, Profit, Shipping Cost, Customer Details, Region, and Months.</a:t>
            </a:r>
          </a:p>
        </p:txBody>
      </p:sp>
    </p:spTree>
    <p:extLst>
      <p:ext uri="{BB962C8B-B14F-4D97-AF65-F5344CB8AC3E}">
        <p14:creationId xmlns:p14="http://schemas.microsoft.com/office/powerpoint/2010/main" val="122669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19675-9AC6-C85B-2198-6F45771C8499}"/>
              </a:ext>
            </a:extLst>
          </p:cNvPr>
          <p:cNvSpPr txBox="1"/>
          <p:nvPr/>
        </p:nvSpPr>
        <p:spPr>
          <a:xfrm>
            <a:off x="348343" y="370115"/>
            <a:ext cx="11484428" cy="6082371"/>
          </a:xfrm>
          <a:prstGeom prst="rect">
            <a:avLst/>
          </a:prstGeom>
          <a:noFill/>
        </p:spPr>
        <p:txBody>
          <a:bodyPr wrap="square">
            <a:spAutoFit/>
          </a:bodyPr>
          <a:lstStyle/>
          <a:p>
            <a:pPr>
              <a:lnSpc>
                <a:spcPct val="115000"/>
              </a:lnSpc>
              <a:spcAft>
                <a:spcPts val="800"/>
              </a:spcAft>
            </a:pPr>
            <a:r>
              <a:rPr lang="en-GB" sz="3000" b="1" kern="100" dirty="0">
                <a:effectLst/>
                <a:latin typeface="Century Gothic (Body)"/>
                <a:ea typeface="Aptos" panose="020B0004020202020204" pitchFamily="34" charset="0"/>
                <a:cs typeface="Times New Roman" panose="02020603050405020304" pitchFamily="18" charset="0"/>
              </a:rPr>
              <a:t>             Data Formatting, Preparation and Analysis </a:t>
            </a:r>
          </a:p>
          <a:p>
            <a:pPr>
              <a:lnSpc>
                <a:spcPct val="115000"/>
              </a:lnSpc>
              <a:spcAft>
                <a:spcPts val="800"/>
              </a:spcAft>
            </a:pPr>
            <a:r>
              <a:rPr lang="en-GB" sz="1800" kern="100" dirty="0">
                <a:effectLst/>
                <a:latin typeface="Century Gothic (Body)"/>
                <a:ea typeface="Aptos" panose="020B0004020202020204" pitchFamily="34" charset="0"/>
                <a:cs typeface="Times New Roman" panose="02020603050405020304" pitchFamily="18" charset="0"/>
              </a:rPr>
              <a:t> -Data Formatting</a:t>
            </a:r>
          </a:p>
          <a:p>
            <a:pPr>
              <a:lnSpc>
                <a:spcPct val="115000"/>
              </a:lnSpc>
              <a:spcAft>
                <a:spcPts val="800"/>
              </a:spcAft>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Highlighted duplicate records.</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Used icon sets to indicate data changes.</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Formatted dates to dd-mmm-</a:t>
            </a:r>
            <a:r>
              <a:rPr lang="en-GB" sz="1800" kern="100" dirty="0" err="1">
                <a:effectLst/>
                <a:latin typeface="Century Gothic (Body)"/>
                <a:ea typeface="Aptos" panose="020B0004020202020204" pitchFamily="34" charset="0"/>
                <a:cs typeface="Times New Roman" panose="02020603050405020304" pitchFamily="18" charset="0"/>
              </a:rPr>
              <a:t>yy</a:t>
            </a:r>
            <a:r>
              <a:rPr lang="en-GB" sz="1800" kern="100" dirty="0">
                <a:effectLst/>
                <a:latin typeface="Century Gothic (Body)"/>
                <a:ea typeface="Aptos" panose="020B0004020202020204" pitchFamily="34" charset="0"/>
                <a:cs typeface="Times New Roman" panose="02020603050405020304" pitchFamily="18" charset="0"/>
              </a:rPr>
              <a:t> format.</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Created a table of Sales &amp; Profit month-wise.</a:t>
            </a:r>
          </a:p>
          <a:p>
            <a:pPr marL="285750" indent="-285750">
              <a:lnSpc>
                <a:spcPct val="115000"/>
              </a:lnSpc>
              <a:spcAft>
                <a:spcPts val="800"/>
              </a:spcAft>
              <a:buFontTx/>
              <a:buChar char="-"/>
            </a:pPr>
            <a:endParaRPr lang="en-GB" sz="1800" kern="100" dirty="0">
              <a:effectLst/>
              <a:latin typeface="Century Gothic (Body)"/>
              <a:ea typeface="Aptos" panose="020B0004020202020204" pitchFamily="34" charset="0"/>
              <a:cs typeface="Times New Roman" panose="02020603050405020304" pitchFamily="18" charset="0"/>
            </a:endParaRPr>
          </a:p>
          <a:p>
            <a:pPr marL="285750" indent="-285750">
              <a:lnSpc>
                <a:spcPct val="115000"/>
              </a:lnSpc>
              <a:spcAft>
                <a:spcPts val="800"/>
              </a:spcAft>
              <a:buFontTx/>
              <a:buChar char="-"/>
            </a:pPr>
            <a:r>
              <a:rPr lang="en-GB" sz="1800" kern="100" dirty="0">
                <a:effectLst/>
                <a:latin typeface="Century Gothic (Body)"/>
                <a:ea typeface="Aptos" panose="020B0004020202020204" pitchFamily="34" charset="0"/>
                <a:cs typeface="Times New Roman" panose="02020603050405020304" pitchFamily="18" charset="0"/>
              </a:rPr>
              <a:t>Calculated average profit and sales for each product category, region-wise.</a:t>
            </a:r>
          </a:p>
          <a:p>
            <a:pPr>
              <a:lnSpc>
                <a:spcPct val="115000"/>
              </a:lnSpc>
              <a:spcAft>
                <a:spcPts val="800"/>
              </a:spcAft>
            </a:pPr>
            <a:endParaRPr lang="en-GB" sz="1800" kern="100" dirty="0">
              <a:effectLst/>
              <a:latin typeface="Century Gothic (Body)"/>
              <a:ea typeface="Aptos" panose="020B0004020202020204" pitchFamily="34" charset="0"/>
              <a:cs typeface="Times New Roman" panose="02020603050405020304" pitchFamily="18" charset="0"/>
            </a:endParaRPr>
          </a:p>
          <a:p>
            <a:pPr>
              <a:lnSpc>
                <a:spcPct val="115000"/>
              </a:lnSpc>
              <a:spcAft>
                <a:spcPts val="800"/>
              </a:spcAft>
            </a:pPr>
            <a:r>
              <a:rPr lang="en-GB" sz="1800" kern="100" dirty="0">
                <a:effectLst/>
                <a:latin typeface="Century Gothic (Body)"/>
                <a:ea typeface="Aptos" panose="020B0004020202020204" pitchFamily="34" charset="0"/>
                <a:cs typeface="Times New Roman" panose="02020603050405020304" pitchFamily="18" charset="0"/>
              </a:rPr>
              <a:t>- Identified top 3 highest performing products and bottom 3 lowest performing products.</a:t>
            </a:r>
          </a:p>
        </p:txBody>
      </p:sp>
    </p:spTree>
    <p:extLst>
      <p:ext uri="{BB962C8B-B14F-4D97-AF65-F5344CB8AC3E}">
        <p14:creationId xmlns:p14="http://schemas.microsoft.com/office/powerpoint/2010/main" val="165387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GB"/>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GB"/>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GB"/>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GB"/>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GB"/>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GB"/>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GB"/>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GB"/>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GB"/>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GB"/>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GB"/>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GB"/>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GB"/>
          </a:p>
        </p:txBody>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TextBox 2">
            <a:extLst>
              <a:ext uri="{FF2B5EF4-FFF2-40B4-BE49-F238E27FC236}">
                <a16:creationId xmlns:a16="http://schemas.microsoft.com/office/drawing/2014/main" id="{54869F19-1F89-9323-447B-4CAE28919C20}"/>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800"/>
              </a:spcAft>
            </a:pPr>
            <a:r>
              <a:rPr lang="en-US" sz="4000" b="1">
                <a:solidFill>
                  <a:srgbClr val="FEFFFF"/>
                </a:solidFill>
                <a:effectLst/>
                <a:latin typeface="+mj-lt"/>
                <a:ea typeface="+mj-ea"/>
                <a:cs typeface="+mj-cs"/>
              </a:rPr>
              <a:t>Month-wise Sales &amp; Profit Analysis</a:t>
            </a:r>
          </a:p>
          <a:p>
            <a:pPr>
              <a:spcBef>
                <a:spcPct val="0"/>
              </a:spcBef>
              <a:spcAft>
                <a:spcPts val="800"/>
              </a:spcAft>
            </a:pPr>
            <a:endParaRPr lang="en-US" sz="4000" b="1">
              <a:solidFill>
                <a:srgbClr val="FEFFFF"/>
              </a:solidFill>
              <a:effectLst/>
              <a:latin typeface="+mj-lt"/>
              <a:ea typeface="+mj-ea"/>
              <a:cs typeface="+mj-cs"/>
            </a:endParaRPr>
          </a:p>
          <a:p>
            <a:pPr>
              <a:spcBef>
                <a:spcPct val="0"/>
              </a:spcBef>
              <a:spcAft>
                <a:spcPts val="800"/>
              </a:spcAft>
            </a:pPr>
            <a:r>
              <a:rPr lang="en-US" sz="4000">
                <a:solidFill>
                  <a:srgbClr val="FEFFFF"/>
                </a:solidFill>
                <a:effectLst/>
                <a:latin typeface="+mj-lt"/>
                <a:ea typeface="+mj-ea"/>
                <a:cs typeface="+mj-cs"/>
              </a:rPr>
              <a:t>.</a:t>
            </a: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C27081A4-E3BB-15D2-41D6-57D8FCA1386F}"/>
              </a:ext>
            </a:extLst>
          </p:cNvPr>
          <p:cNvSpPr txBox="1"/>
          <p:nvPr/>
        </p:nvSpPr>
        <p:spPr>
          <a:xfrm>
            <a:off x="4706792" y="110908"/>
            <a:ext cx="7406922" cy="7017306"/>
          </a:xfrm>
          <a:prstGeom prst="rect">
            <a:avLst/>
          </a:prstGeom>
          <a:noFill/>
        </p:spPr>
        <p:txBody>
          <a:bodyPr wrap="square">
            <a:spAutoFit/>
          </a:bodyPr>
          <a:lstStyle/>
          <a:p>
            <a:r>
              <a:rPr lang="en-GB" b="1" dirty="0">
                <a:latin typeface="Century Gothic (Body)"/>
                <a:cs typeface="Times New Roman" panose="02020603050405020304" pitchFamily="18" charset="0"/>
              </a:rPr>
              <a:t>Summarised Insights</a:t>
            </a:r>
          </a:p>
          <a:p>
            <a:endParaRPr lang="en-GB" b="1" dirty="0">
              <a:latin typeface="Century Gothic (Body)"/>
              <a:cs typeface="Times New Roman" panose="02020603050405020304" pitchFamily="18" charset="0"/>
            </a:endParaRPr>
          </a:p>
          <a:p>
            <a:r>
              <a:rPr lang="en-GB" b="1" dirty="0">
                <a:latin typeface="Century Gothic (Body)"/>
                <a:cs typeface="Times New Roman" panose="02020603050405020304" pitchFamily="18" charset="0"/>
              </a:rPr>
              <a:t>Monthly Trends:</a:t>
            </a:r>
          </a:p>
          <a:p>
            <a:r>
              <a:rPr lang="en-GB" dirty="0">
                <a:latin typeface="Century Gothic (Body)"/>
                <a:cs typeface="Times New Roman" panose="02020603050405020304" pitchFamily="18" charset="0"/>
              </a:rPr>
              <a:t>- Fluctuations: Both profit and sales fluctuate across months.</a:t>
            </a:r>
          </a:p>
          <a:p>
            <a:r>
              <a:rPr lang="en-GB" dirty="0">
                <a:latin typeface="Century Gothic (Body)"/>
                <a:cs typeface="Times New Roman" panose="02020603050405020304" pitchFamily="18" charset="0"/>
              </a:rPr>
              <a:t>- January Peak: Highest profit ($313,566.34) and sales ($675,313).</a:t>
            </a:r>
          </a:p>
          <a:p>
            <a:r>
              <a:rPr lang="en-GB" dirty="0">
                <a:latin typeface="Century Gothic (Body)"/>
                <a:cs typeface="Times New Roman" panose="02020603050405020304" pitchFamily="18" charset="0"/>
              </a:rPr>
              <a:t>- June and February Low: Lowest profit in June ($302,231.92) and lowest sales in February ($610,240).</a:t>
            </a:r>
          </a:p>
          <a:p>
            <a:endParaRPr lang="en-GB" dirty="0">
              <a:latin typeface="Century Gothic (Body)"/>
              <a:cs typeface="Times New Roman" panose="02020603050405020304" pitchFamily="18" charset="0"/>
            </a:endParaRPr>
          </a:p>
          <a:p>
            <a:endParaRPr lang="en-GB" dirty="0">
              <a:latin typeface="Century Gothic (Body)"/>
              <a:cs typeface="Times New Roman" panose="02020603050405020304" pitchFamily="18" charset="0"/>
            </a:endParaRPr>
          </a:p>
          <a:p>
            <a:r>
              <a:rPr lang="en-GB" b="1" dirty="0">
                <a:latin typeface="Century Gothic (Body)"/>
                <a:cs typeface="Times New Roman" panose="02020603050405020304" pitchFamily="18" charset="0"/>
              </a:rPr>
              <a:t>Comparison Between Profit and Sales:</a:t>
            </a:r>
          </a:p>
          <a:p>
            <a:r>
              <a:rPr lang="en-GB" dirty="0">
                <a:latin typeface="Century Gothic (Body)"/>
                <a:cs typeface="Times New Roman" panose="02020603050405020304" pitchFamily="18" charset="0"/>
              </a:rPr>
              <a:t>- Consistent Sales: Sales values are relatively stable, ranging from $610,240 to $693,073.</a:t>
            </a:r>
          </a:p>
          <a:p>
            <a:r>
              <a:rPr lang="en-GB" dirty="0">
                <a:latin typeface="Century Gothic (Body)"/>
                <a:cs typeface="Times New Roman" panose="02020603050405020304" pitchFamily="18" charset="0"/>
              </a:rPr>
              <a:t>- Variable Profit: Profit shows significant variation, indicating influences beyond sales volume, like cost management or seasonal discounts.</a:t>
            </a:r>
          </a:p>
          <a:p>
            <a:endParaRPr lang="en-GB" dirty="0">
              <a:latin typeface="Century Gothic (Body)"/>
              <a:cs typeface="Times New Roman" panose="02020603050405020304" pitchFamily="18" charset="0"/>
            </a:endParaRPr>
          </a:p>
          <a:p>
            <a:endParaRPr lang="en-GB" dirty="0">
              <a:latin typeface="Century Gothic (Body)"/>
              <a:cs typeface="Times New Roman" panose="02020603050405020304" pitchFamily="18" charset="0"/>
            </a:endParaRPr>
          </a:p>
          <a:p>
            <a:endParaRPr lang="en-GB" dirty="0">
              <a:latin typeface="Century Gothic (Body)"/>
              <a:cs typeface="Times New Roman" panose="02020603050405020304" pitchFamily="18" charset="0"/>
            </a:endParaRPr>
          </a:p>
          <a:p>
            <a:endParaRPr lang="en-GB" b="1" dirty="0">
              <a:latin typeface="Century Gothic (Body)"/>
              <a:cs typeface="Times New Roman" panose="02020603050405020304" pitchFamily="18" charset="0"/>
            </a:endParaRPr>
          </a:p>
          <a:p>
            <a:r>
              <a:rPr lang="en-GB" b="1" dirty="0">
                <a:latin typeface="Century Gothic (Body)"/>
                <a:cs typeface="Times New Roman" panose="02020603050405020304" pitchFamily="18" charset="0"/>
              </a:rPr>
              <a:t>Quarterly Analysis:</a:t>
            </a:r>
          </a:p>
          <a:p>
            <a:r>
              <a:rPr lang="en-GB" dirty="0">
                <a:latin typeface="Century Gothic (Body)"/>
                <a:cs typeface="Times New Roman" panose="02020603050405020304" pitchFamily="18" charset="0"/>
              </a:rPr>
              <a:t>- Q1 (Jan-Mar): Strong performance in profit and sales.</a:t>
            </a:r>
          </a:p>
          <a:p>
            <a:r>
              <a:rPr lang="en-GB" dirty="0">
                <a:latin typeface="Century Gothic (Body)"/>
                <a:cs typeface="Times New Roman" panose="02020603050405020304" pitchFamily="18" charset="0"/>
              </a:rPr>
              <a:t>- Q2 (Apr-Jun): Dip in profit despite stable sales.</a:t>
            </a:r>
          </a:p>
          <a:p>
            <a:r>
              <a:rPr lang="en-GB" dirty="0">
                <a:latin typeface="Century Gothic (Body)"/>
                <a:cs typeface="Times New Roman" panose="02020603050405020304" pitchFamily="18" charset="0"/>
              </a:rPr>
              <a:t>- Q3 (Jul-Sep): Recovery in profit with stable sales.</a:t>
            </a:r>
          </a:p>
          <a:p>
            <a:r>
              <a:rPr lang="en-GB" dirty="0">
                <a:latin typeface="Century Gothic (Body)"/>
                <a:cs typeface="Times New Roman" panose="02020603050405020304" pitchFamily="18" charset="0"/>
              </a:rPr>
              <a:t>-  (Oct-Dec): Strong profit and sales, especially in December.</a:t>
            </a:r>
          </a:p>
          <a:p>
            <a:endParaRPr lang="en-GB" dirty="0">
              <a:latin typeface="Century Gothic (Body)"/>
              <a:cs typeface="Times New Roman" panose="02020603050405020304" pitchFamily="18" charset="0"/>
            </a:endParaRPr>
          </a:p>
        </p:txBody>
      </p:sp>
    </p:spTree>
    <p:extLst>
      <p:ext uri="{BB962C8B-B14F-4D97-AF65-F5344CB8AC3E}">
        <p14:creationId xmlns:p14="http://schemas.microsoft.com/office/powerpoint/2010/main" val="291239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CE7EF6-7B6B-5EAA-4938-89F7F53918E5}"/>
              </a:ext>
            </a:extLst>
          </p:cNvPr>
          <p:cNvSpPr txBox="1"/>
          <p:nvPr/>
        </p:nvSpPr>
        <p:spPr>
          <a:xfrm>
            <a:off x="0" y="121920"/>
            <a:ext cx="12110720" cy="5016758"/>
          </a:xfrm>
          <a:prstGeom prst="rect">
            <a:avLst/>
          </a:prstGeom>
          <a:noFill/>
        </p:spPr>
        <p:txBody>
          <a:bodyPr wrap="square">
            <a:spAutoFit/>
          </a:bodyPr>
          <a:lstStyle/>
          <a:p>
            <a:r>
              <a:rPr lang="en-GB" sz="2000" dirty="0">
                <a:latin typeface="Century Gothic (Body)"/>
                <a:cs typeface="Times New Roman" panose="02020603050405020304" pitchFamily="18" charset="0"/>
              </a:rPr>
              <a:t> </a:t>
            </a:r>
            <a:r>
              <a:rPr lang="en-GB" sz="2000" b="1" dirty="0">
                <a:latin typeface="Century Gothic (Body)"/>
                <a:cs typeface="Times New Roman" panose="02020603050405020304" pitchFamily="18" charset="0"/>
              </a:rPr>
              <a:t>Annual Performance:</a:t>
            </a:r>
          </a:p>
          <a:p>
            <a:r>
              <a:rPr lang="en-GB" sz="2000" dirty="0">
                <a:latin typeface="Century Gothic (Body)"/>
                <a:cs typeface="Times New Roman" panose="02020603050405020304" pitchFamily="18" charset="0"/>
              </a:rPr>
              <a:t>- Total Profit: $3,729,902.95</a:t>
            </a:r>
          </a:p>
          <a:p>
            <a:r>
              <a:rPr lang="en-GB" sz="2000" dirty="0">
                <a:latin typeface="Century Gothic (Body)"/>
                <a:cs typeface="Times New Roman" panose="02020603050405020304" pitchFamily="18" charset="0"/>
              </a:rPr>
              <a:t>- Total Sales: $8,023,381</a:t>
            </a:r>
          </a:p>
          <a:p>
            <a:r>
              <a:rPr lang="en-GB" sz="2000" dirty="0">
                <a:latin typeface="Century Gothic (Body)"/>
                <a:cs typeface="Times New Roman" panose="02020603050405020304" pitchFamily="18" charset="0"/>
              </a:rPr>
              <a:t>- Profit Margin: Approximately 46.5%.</a:t>
            </a:r>
          </a:p>
          <a:p>
            <a:endParaRPr lang="en-GB" sz="2000" b="1" dirty="0">
              <a:latin typeface="Century Gothic (Body)"/>
              <a:cs typeface="Times New Roman" panose="02020603050405020304" pitchFamily="18" charset="0"/>
            </a:endParaRPr>
          </a:p>
          <a:p>
            <a:r>
              <a:rPr lang="en-GB" sz="2000" b="1" dirty="0">
                <a:latin typeface="Century Gothic (Body)"/>
                <a:cs typeface="Times New Roman" panose="02020603050405020304" pitchFamily="18" charset="0"/>
              </a:rPr>
              <a:t> Potential Factors for Analysis:</a:t>
            </a:r>
          </a:p>
          <a:p>
            <a:r>
              <a:rPr lang="en-GB" sz="2000" dirty="0">
                <a:latin typeface="Century Gothic (Body)"/>
                <a:cs typeface="Times New Roman" panose="02020603050405020304" pitchFamily="18" charset="0"/>
              </a:rPr>
              <a:t>- June Profit Dip: Investigate reasons for the drop in profit.</a:t>
            </a:r>
          </a:p>
          <a:p>
            <a:r>
              <a:rPr lang="en-GB" sz="2000" dirty="0">
                <a:latin typeface="Century Gothic (Body)"/>
                <a:cs typeface="Times New Roman" panose="02020603050405020304" pitchFamily="18" charset="0"/>
              </a:rPr>
              <a:t>- High January &amp; December: Explore strategies for high profitability and sales.</a:t>
            </a:r>
          </a:p>
          <a:p>
            <a:pPr marL="342900" indent="-342900">
              <a:buFontTx/>
              <a:buChar char="-"/>
            </a:pPr>
            <a:r>
              <a:rPr lang="en-GB" sz="2000" dirty="0">
                <a:latin typeface="Century Gothic (Body)"/>
                <a:cs typeface="Times New Roman" panose="02020603050405020304" pitchFamily="18" charset="0"/>
              </a:rPr>
              <a:t>Cost Structure: Examine cost management and operational efficiency to understand monthly profit variations.</a:t>
            </a:r>
          </a:p>
          <a:p>
            <a:pPr marL="342900" indent="-342900">
              <a:buFontTx/>
              <a:buChar char="-"/>
            </a:pPr>
            <a:endParaRPr lang="en-GB" sz="2000" dirty="0">
              <a:latin typeface="Century Gothic (Body)"/>
              <a:cs typeface="Times New Roman" panose="02020603050405020304" pitchFamily="18" charset="0"/>
            </a:endParaRPr>
          </a:p>
          <a:p>
            <a:pPr marL="342900" indent="-342900">
              <a:buFontTx/>
              <a:buChar char="-"/>
            </a:pPr>
            <a:endParaRPr lang="en-GB" sz="2000" dirty="0">
              <a:latin typeface="Century Gothic (Body)"/>
              <a:cs typeface="Times New Roman" panose="02020603050405020304" pitchFamily="18" charset="0"/>
            </a:endParaRPr>
          </a:p>
          <a:p>
            <a:pPr marL="342900" indent="-342900">
              <a:buFontTx/>
              <a:buChar char="-"/>
            </a:pPr>
            <a:endParaRPr lang="en-GB" sz="2000" dirty="0">
              <a:latin typeface="Century Gothic (Body)"/>
              <a:cs typeface="Times New Roman" panose="02020603050405020304" pitchFamily="18" charset="0"/>
            </a:endParaRPr>
          </a:p>
          <a:p>
            <a:pPr marL="342900" indent="-342900">
              <a:buFontTx/>
              <a:buChar char="-"/>
            </a:pPr>
            <a:endParaRPr lang="en-GB" sz="2000" dirty="0">
              <a:latin typeface="Century Gothic (Body)"/>
              <a:cs typeface="Times New Roman" panose="02020603050405020304" pitchFamily="18" charset="0"/>
            </a:endParaRPr>
          </a:p>
          <a:p>
            <a:pPr marL="342900" indent="-342900">
              <a:buFontTx/>
              <a:buChar char="-"/>
            </a:pPr>
            <a:endParaRPr lang="en-GB" sz="2000" dirty="0">
              <a:latin typeface="Century Gothic (Body)"/>
              <a:cs typeface="Times New Roman" panose="02020603050405020304" pitchFamily="18" charset="0"/>
            </a:endParaRPr>
          </a:p>
          <a:p>
            <a:endParaRPr lang="en-GB" sz="2000" dirty="0">
              <a:latin typeface="Century Gothic (Body)"/>
              <a:cs typeface="Times New Roman" panose="02020603050405020304" pitchFamily="18" charset="0"/>
            </a:endParaRPr>
          </a:p>
        </p:txBody>
      </p:sp>
      <p:pic>
        <p:nvPicPr>
          <p:cNvPr id="5" name="Picture 4" descr="A graph of sales and profit&#10;&#10;Description automatically generated">
            <a:extLst>
              <a:ext uri="{FF2B5EF4-FFF2-40B4-BE49-F238E27FC236}">
                <a16:creationId xmlns:a16="http://schemas.microsoft.com/office/drawing/2014/main" id="{F8BCAC01-52F7-2533-545F-7F1D83005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3226365"/>
            <a:ext cx="6885577" cy="3509715"/>
          </a:xfrm>
          <a:prstGeom prst="rect">
            <a:avLst/>
          </a:prstGeom>
        </p:spPr>
      </p:pic>
    </p:spTree>
    <p:extLst>
      <p:ext uri="{BB962C8B-B14F-4D97-AF65-F5344CB8AC3E}">
        <p14:creationId xmlns:p14="http://schemas.microsoft.com/office/powerpoint/2010/main" val="225570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4FA931-0844-AEE8-D7C4-62C4804CBF30}"/>
              </a:ext>
            </a:extLst>
          </p:cNvPr>
          <p:cNvSpPr txBox="1"/>
          <p:nvPr/>
        </p:nvSpPr>
        <p:spPr>
          <a:xfrm>
            <a:off x="195943" y="0"/>
            <a:ext cx="11848011" cy="6294737"/>
          </a:xfrm>
          <a:prstGeom prst="rect">
            <a:avLst/>
          </a:prstGeom>
          <a:noFill/>
        </p:spPr>
        <p:txBody>
          <a:bodyPr wrap="square">
            <a:spAutoFit/>
          </a:bodyPr>
          <a:lstStyle/>
          <a:p>
            <a:pPr>
              <a:lnSpc>
                <a:spcPct val="115000"/>
              </a:lnSpc>
              <a:spcAft>
                <a:spcPts val="800"/>
              </a:spcAft>
            </a:pPr>
            <a:r>
              <a:rPr lang="en-GB" sz="2400" b="1" kern="100" dirty="0">
                <a:effectLst/>
                <a:latin typeface="Century Gothic (Body) "/>
                <a:ea typeface="Aptos" panose="020B0004020202020204" pitchFamily="34" charset="0"/>
                <a:cs typeface="Times New Roman" panose="02020603050405020304" pitchFamily="18" charset="0"/>
              </a:rPr>
              <a:t>AVERAGE PROFIT FOR PRODUCT CATEGORY, REGION-WISE.</a:t>
            </a:r>
            <a:endParaRPr lang="en-GB" sz="1800" kern="100" dirty="0">
              <a:effectLst/>
              <a:latin typeface="Century Gothic (Body) "/>
              <a:ea typeface="Aptos" panose="020B0004020202020204" pitchFamily="34" charset="0"/>
              <a:cs typeface="Times New Roman" panose="02020603050405020304" pitchFamily="18" charset="0"/>
            </a:endParaRP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Average profits for Auto &amp; Accessories, Electronics, Fashion, and Home &amp; Furniture are shown.</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Regions: Profits are displayed in different colours for multiple regions.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t>
            </a:r>
            <a:r>
              <a:rPr lang="en-GB" sz="1800" b="1" kern="100" dirty="0">
                <a:effectLst/>
                <a:latin typeface="Century Gothic (Body) "/>
                <a:ea typeface="Aptos" panose="020B0004020202020204" pitchFamily="34" charset="0"/>
                <a:cs typeface="Times New Roman" panose="02020603050405020304" pitchFamily="18" charset="0"/>
              </a:rPr>
              <a:t>Product Category Insights: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Auto &amp; Accessories: Consistent regional profits, averaging 60-70 units.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Electronics: Similar consistency as Auto &amp; Accessories, with profits between 55-70 units.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Fashion: The highest average profits range from 70-80 units, making it the most profitable category.</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Home &amp; Furniture: Lower average profits (40-65 units) with more regional variation.</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t>
            </a:r>
            <a:r>
              <a:rPr lang="en-GB" sz="1800" b="1" kern="100" dirty="0">
                <a:effectLst/>
                <a:latin typeface="Century Gothic (Body) "/>
                <a:ea typeface="Aptos" panose="020B0004020202020204" pitchFamily="34" charset="0"/>
                <a:cs typeface="Times New Roman" panose="02020603050405020304" pitchFamily="18" charset="0"/>
              </a:rPr>
              <a:t>Regional Insights: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Africa &amp; Canada: Stable profits across all categories.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Caribbean: Higher profit variability, especially in Fashion and Home &amp; Furniture.</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Central &amp; Central Asia: Consistent profits across categories, with Fashion being the most profitable.</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Other Regions (East, EMEA, North, North Asia, Oceania, South): Similar trends with slight variations. Fashion is consistently profitable, while Home &amp; Furniture shows more variability.</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98845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GB"/>
            </a:p>
          </p:txBody>
        </p:sp>
        <p:sp>
          <p:nvSpPr>
            <p:cNvPr id="15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GB"/>
            </a:p>
          </p:txBody>
        </p:sp>
        <p:sp>
          <p:nvSpPr>
            <p:cNvPr id="15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GB"/>
            </a:p>
          </p:txBody>
        </p:sp>
        <p:sp>
          <p:nvSpPr>
            <p:cNvPr id="16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GB"/>
            </a:p>
          </p:txBody>
        </p:sp>
        <p:sp>
          <p:nvSpPr>
            <p:cNvPr id="16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GB"/>
            </a:p>
          </p:txBody>
        </p:sp>
        <p:sp>
          <p:nvSpPr>
            <p:cNvPr id="16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GB"/>
            </a:p>
          </p:txBody>
        </p:sp>
        <p:sp>
          <p:nvSpPr>
            <p:cNvPr id="16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GB"/>
            </a:p>
          </p:txBody>
        </p:sp>
        <p:sp>
          <p:nvSpPr>
            <p:cNvPr id="16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GB"/>
            </a:p>
          </p:txBody>
        </p:sp>
        <p:sp>
          <p:nvSpPr>
            <p:cNvPr id="16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GB"/>
            </a:p>
          </p:txBody>
        </p:sp>
        <p:sp>
          <p:nvSpPr>
            <p:cNvPr id="16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GB"/>
            </a:p>
          </p:txBody>
        </p:sp>
        <p:sp>
          <p:nvSpPr>
            <p:cNvPr id="16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GB"/>
            </a:p>
          </p:txBody>
        </p:sp>
        <p:sp>
          <p:nvSpPr>
            <p:cNvPr id="16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GB"/>
            </a:p>
          </p:txBody>
        </p:sp>
      </p:grpSp>
      <p:grpSp>
        <p:nvGrpSpPr>
          <p:cNvPr id="170" name="Group 16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7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17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17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17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17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17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17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17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17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18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18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18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184" name="Rectangle 18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6"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GB"/>
          </a:p>
        </p:txBody>
      </p:sp>
      <p:sp useBgFill="1">
        <p:nvSpPr>
          <p:cNvPr id="188" name="Rectangle 18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TextBox 2">
            <a:extLst>
              <a:ext uri="{FF2B5EF4-FFF2-40B4-BE49-F238E27FC236}">
                <a16:creationId xmlns:a16="http://schemas.microsoft.com/office/drawing/2014/main" id="{669C9ADE-523A-BDF9-DF56-CCE604386C28}"/>
              </a:ext>
            </a:extLst>
          </p:cNvPr>
          <p:cNvSpPr txBox="1"/>
          <p:nvPr/>
        </p:nvSpPr>
        <p:spPr>
          <a:xfrm>
            <a:off x="540711" y="995318"/>
            <a:ext cx="3758792" cy="4897536"/>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a:t>
            </a:r>
            <a:r>
              <a:rPr lang="en-US" sz="1400" b="1" dirty="0">
                <a:solidFill>
                  <a:schemeClr val="tx1">
                    <a:lumMod val="75000"/>
                    <a:lumOff val="25000"/>
                  </a:schemeClr>
                </a:solidFill>
                <a:effectLst/>
              </a:rPr>
              <a:t>Key Observations: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Fashion: Most profitable category across all regions.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Home &amp; Furniture: Most profit variation indicates different market dynamics or costs.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Auto &amp; Accessories and Electronics: Consistent profits suggest stable market conditions or effective pricing strategies.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Potential Areas for Further Analysis: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Fashion: Investigate factors contributing to high profitability.</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Home &amp; Furniture: Explore reasons behind profit variability across regions.</a:t>
            </a:r>
          </a:p>
          <a:p>
            <a:pPr marL="285750" indent="-285750">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Auto &amp; Accessories and Electronics: </a:t>
            </a:r>
            <a:r>
              <a:rPr lang="en-US" sz="1400" dirty="0" err="1">
                <a:solidFill>
                  <a:schemeClr val="tx1">
                    <a:lumMod val="75000"/>
                    <a:lumOff val="25000"/>
                  </a:schemeClr>
                </a:solidFill>
                <a:effectLst/>
              </a:rPr>
              <a:t>Analyse</a:t>
            </a:r>
            <a:r>
              <a:rPr lang="en-US" sz="1400" dirty="0">
                <a:solidFill>
                  <a:schemeClr val="tx1">
                    <a:lumMod val="75000"/>
                    <a:lumOff val="25000"/>
                  </a:schemeClr>
                </a:solidFill>
                <a:effectLst/>
              </a:rPr>
              <a:t> cost structures and market conditions to maintain or improve profitability.</a:t>
            </a:r>
          </a:p>
          <a:p>
            <a:pPr marL="285750" indent="-285750">
              <a:lnSpc>
                <a:spcPct val="90000"/>
              </a:lnSpc>
              <a:spcBef>
                <a:spcPts val="1000"/>
              </a:spcBef>
              <a:buClr>
                <a:schemeClr val="accent1"/>
              </a:buClr>
              <a:buFont typeface="Wingdings 3" charset="2"/>
              <a:buChar char=""/>
            </a:pPr>
            <a:endParaRPr lang="en-US" sz="1400" dirty="0">
              <a:solidFill>
                <a:schemeClr val="tx1">
                  <a:lumMod val="75000"/>
                  <a:lumOff val="25000"/>
                </a:schemeClr>
              </a:solidFill>
              <a:effectLst/>
            </a:endParaRPr>
          </a:p>
        </p:txBody>
      </p:sp>
      <p:pic>
        <p:nvPicPr>
          <p:cNvPr id="9" name="Picture 8" descr="A screenshot of a graph&#10;&#10;Description automatically generated">
            <a:extLst>
              <a:ext uri="{FF2B5EF4-FFF2-40B4-BE49-F238E27FC236}">
                <a16:creationId xmlns:a16="http://schemas.microsoft.com/office/drawing/2014/main" id="{3BC02761-4CED-939A-1A0E-8D6B47260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170" y="640080"/>
            <a:ext cx="6734322" cy="5252773"/>
          </a:xfrm>
          <a:prstGeom prst="rect">
            <a:avLst/>
          </a:prstGeom>
        </p:spPr>
      </p:pic>
      <p:sp>
        <p:nvSpPr>
          <p:cNvPr id="19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73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GB"/>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GB"/>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GB"/>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GB"/>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GB"/>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GB"/>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GB"/>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GB"/>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GB"/>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GB"/>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GB"/>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GB"/>
            </a:p>
          </p:txBody>
        </p:sp>
      </p:grpSp>
      <p:grpSp>
        <p:nvGrpSpPr>
          <p:cNvPr id="49" name="Group 4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50" name="Rectangle 4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GB"/>
          </a:p>
        </p:txBody>
      </p:sp>
      <p:sp useBgFill="1">
        <p:nvSpPr>
          <p:cNvPr id="52" name="Rectangle 5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TextBox 2">
            <a:extLst>
              <a:ext uri="{FF2B5EF4-FFF2-40B4-BE49-F238E27FC236}">
                <a16:creationId xmlns:a16="http://schemas.microsoft.com/office/drawing/2014/main" id="{FA4D200E-196E-0171-587E-33E81DF3E4A5}"/>
              </a:ext>
            </a:extLst>
          </p:cNvPr>
          <p:cNvSpPr txBox="1"/>
          <p:nvPr/>
        </p:nvSpPr>
        <p:spPr>
          <a:xfrm>
            <a:off x="370114" y="714376"/>
            <a:ext cx="3929389" cy="5178478"/>
          </a:xfrm>
          <a:prstGeom prst="rect">
            <a:avLst/>
          </a:prstGeom>
        </p:spPr>
        <p:txBody>
          <a:bodyPr vert="horz" lIns="91440" tIns="45720" rIns="91440" bIns="45720" rtlCol="0">
            <a:noAutofit/>
          </a:bodyPr>
          <a:lstStyle/>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effectLst/>
              </a:rPr>
              <a:t>Summarised</a:t>
            </a:r>
            <a:r>
              <a:rPr lang="en-US" sz="1400" b="1" dirty="0">
                <a:solidFill>
                  <a:schemeClr val="tx1">
                    <a:lumMod val="75000"/>
                    <a:lumOff val="25000"/>
                  </a:schemeClr>
                </a:solidFill>
                <a:effectLst/>
              </a:rPr>
              <a:t> Insights: Average sales of a product, region-wise</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effectLst/>
              </a:rPr>
              <a:t>Overall Trends: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The chart shows average product sales across multiple regions, with different colored bars representing each region.</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a:t>
            </a:r>
            <a:r>
              <a:rPr lang="en-US" sz="1400" b="1" dirty="0">
                <a:solidFill>
                  <a:schemeClr val="tx1">
                    <a:lumMod val="75000"/>
                    <a:lumOff val="25000"/>
                  </a:schemeClr>
                </a:solidFill>
                <a:effectLst/>
              </a:rPr>
              <a:t>Regional Insights: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Africa: Moderate sales for most products with a few high-performing items.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Canada: Higher sales for a few products, particularly Apple Laptops and Samsung Mobiles.</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Caribbean: Moderate to high sales for diverse products, with peaks in specific items.</a:t>
            </a:r>
          </a:p>
          <a:p>
            <a:pPr marL="285750" indent="-285750">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Central, Central Asia, East, EMEA, North, North Asia, Oceania, South: Consistent sales patterns with occasional peaks, indicating stable markets with certain high-demand products.</a:t>
            </a:r>
          </a:p>
          <a:p>
            <a:pPr marL="285750" indent="-285750">
              <a:lnSpc>
                <a:spcPct val="90000"/>
              </a:lnSpc>
              <a:spcBef>
                <a:spcPts val="1000"/>
              </a:spcBef>
              <a:buClr>
                <a:schemeClr val="accent1"/>
              </a:buClr>
              <a:buFont typeface="Wingdings 3" charset="2"/>
              <a:buChar char=""/>
            </a:pPr>
            <a:endParaRPr lang="en-US" sz="14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effectLst/>
              </a:rPr>
              <a:t> </a:t>
            </a:r>
          </a:p>
        </p:txBody>
      </p:sp>
      <p:pic>
        <p:nvPicPr>
          <p:cNvPr id="5" name="Picture 4" descr="A graph of sales by product and region">
            <a:extLst>
              <a:ext uri="{FF2B5EF4-FFF2-40B4-BE49-F238E27FC236}">
                <a16:creationId xmlns:a16="http://schemas.microsoft.com/office/drawing/2014/main" id="{27503E43-57EC-A0B2-F984-A0AE82E70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380308"/>
            <a:ext cx="6953577" cy="3772316"/>
          </a:xfrm>
          <a:prstGeom prst="rect">
            <a:avLst/>
          </a:prstGeom>
        </p:spPr>
      </p:pic>
      <p:sp>
        <p:nvSpPr>
          <p:cNvPr id="5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05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4ABFC-FC8F-4F61-04AF-2B663E826219}"/>
              </a:ext>
            </a:extLst>
          </p:cNvPr>
          <p:cNvSpPr txBox="1"/>
          <p:nvPr/>
        </p:nvSpPr>
        <p:spPr>
          <a:xfrm>
            <a:off x="0" y="-199725"/>
            <a:ext cx="11898086" cy="5778185"/>
          </a:xfrm>
          <a:prstGeom prst="rect">
            <a:avLst/>
          </a:prstGeom>
          <a:noFill/>
        </p:spPr>
        <p:txBody>
          <a:bodyPr wrap="square">
            <a:spAutoFit/>
          </a:bodyPr>
          <a:lstStyle/>
          <a:p>
            <a:pPr>
              <a:lnSpc>
                <a:spcPct val="115000"/>
              </a:lnSpc>
              <a:spcAft>
                <a:spcPts val="800"/>
              </a:spcAft>
            </a:pPr>
            <a:endParaRPr lang="en-GB" sz="1800" b="1" kern="100" dirty="0">
              <a:effectLst/>
              <a:latin typeface="Century Gothic (Body) "/>
              <a:ea typeface="Aptos" panose="020B0004020202020204" pitchFamily="34" charset="0"/>
              <a:cs typeface="Times New Roman" panose="02020603050405020304" pitchFamily="18" charset="0"/>
            </a:endParaRPr>
          </a:p>
          <a:p>
            <a:pPr>
              <a:lnSpc>
                <a:spcPct val="115000"/>
              </a:lnSpc>
              <a:spcAft>
                <a:spcPts val="800"/>
              </a:spcAft>
            </a:pPr>
            <a:r>
              <a:rPr lang="en-GB" sz="1800" b="1" kern="100" dirty="0">
                <a:effectLst/>
                <a:latin typeface="Century Gothic (Body) "/>
                <a:ea typeface="Aptos" panose="020B0004020202020204" pitchFamily="34" charset="0"/>
                <a:cs typeface="Times New Roman" panose="02020603050405020304" pitchFamily="18" charset="0"/>
              </a:rPr>
              <a:t>Key Observations: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Electronics: There are high average sales for Apple Laptops and Samsung Mobiles in several regions, indicating strong demand.</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Home Products: Sales for items like Beds, Curtains, Dining Tables, and Towels have remained stable across regions, suggesting broad market appeal.</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Fashion and Accessories: Varied sales for products like Formal Shoes, Suits, and Umbrellas, indicating regional preferences.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a:t>
            </a:r>
          </a:p>
          <a:p>
            <a:pPr>
              <a:lnSpc>
                <a:spcPct val="115000"/>
              </a:lnSpc>
              <a:spcAft>
                <a:spcPts val="800"/>
              </a:spcAft>
            </a:pPr>
            <a:r>
              <a:rPr lang="en-GB" sz="1800" b="1" kern="100" dirty="0">
                <a:effectLst/>
                <a:latin typeface="Century Gothic (Body) "/>
                <a:ea typeface="Aptos" panose="020B0004020202020204" pitchFamily="34" charset="0"/>
                <a:cs typeface="Times New Roman" panose="02020603050405020304" pitchFamily="18" charset="0"/>
              </a:rPr>
              <a:t> Potential Areas for Further Analysis: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High Sales Factors: Identify factors driving high sales of specific products in certain regions.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Market Conditions and Promotions: Investigate market conditions and promotional strategies influencing sales patterns.</a:t>
            </a:r>
          </a:p>
          <a:p>
            <a:pPr>
              <a:lnSpc>
                <a:spcPct val="115000"/>
              </a:lnSpc>
              <a:spcAft>
                <a:spcPts val="800"/>
              </a:spcAft>
            </a:pPr>
            <a:r>
              <a:rPr lang="en-GB" sz="1800" kern="100" dirty="0">
                <a:effectLst/>
                <a:latin typeface="Century Gothic (Body) "/>
                <a:ea typeface="Aptos" panose="020B0004020202020204" pitchFamily="34" charset="0"/>
                <a:cs typeface="Times New Roman" panose="02020603050405020304" pitchFamily="18" charset="0"/>
              </a:rPr>
              <a:t>- Enhancing Sales: Explore opportunities to enhance sales in regions with lower performance for high-potential products.</a:t>
            </a:r>
          </a:p>
        </p:txBody>
      </p:sp>
    </p:spTree>
    <p:extLst>
      <p:ext uri="{BB962C8B-B14F-4D97-AF65-F5344CB8AC3E}">
        <p14:creationId xmlns:p14="http://schemas.microsoft.com/office/powerpoint/2010/main" val="17850172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TotalTime>
  <Words>1452</Words>
  <Application>Microsoft Office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Century Gothic (Body)</vt:lpstr>
      <vt:lpstr>Century Gothic (Body) </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golden osabuohien</dc:creator>
  <cp:lastModifiedBy>golden osabuohien</cp:lastModifiedBy>
  <cp:revision>2</cp:revision>
  <dcterms:created xsi:type="dcterms:W3CDTF">2024-07-25T11:00:39Z</dcterms:created>
  <dcterms:modified xsi:type="dcterms:W3CDTF">2024-07-25T12:32:57Z</dcterms:modified>
</cp:coreProperties>
</file>