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4" r:id="rId5"/>
    <p:sldId id="260" r:id="rId6"/>
    <p:sldId id="259" r:id="rId7"/>
    <p:sldId id="265" r:id="rId8"/>
    <p:sldId id="266" r:id="rId9"/>
    <p:sldId id="267" r:id="rId10"/>
    <p:sldId id="268" r:id="rId11"/>
    <p:sldId id="263" r:id="rId12"/>
    <p:sldId id="269" r:id="rId13"/>
    <p:sldId id="261"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D9991-F6C5-41CE-961F-52FCCD39B275}" type="datetimeFigureOut">
              <a:rPr lang="en-ID" smtClean="0"/>
              <a:t>15/11/2020</a:t>
            </a:fld>
            <a:endParaRPr lang="en-ID"/>
          </a:p>
        </p:txBody>
      </p:sp>
      <p:sp>
        <p:nvSpPr>
          <p:cNvPr id="5" name="Footer Placeholder 4"/>
          <p:cNvSpPr>
            <a:spLocks noGrp="1"/>
          </p:cNvSpPr>
          <p:nvPr>
            <p:ph type="ftr" sz="quarter" idx="11"/>
          </p:nvPr>
        </p:nvSpPr>
        <p:spPr/>
        <p:txBody>
          <a:bodyPr/>
          <a:lstStyle/>
          <a:p>
            <a:endParaRPr lang="en-ID"/>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248358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D9991-F6C5-41CE-961F-52FCCD39B275}" type="datetimeFigureOut">
              <a:rPr lang="en-ID" smtClean="0"/>
              <a:t>15/11/2020</a:t>
            </a:fld>
            <a:endParaRPr lang="en-ID"/>
          </a:p>
        </p:txBody>
      </p:sp>
      <p:sp>
        <p:nvSpPr>
          <p:cNvPr id="5" name="Footer Placeholder 4"/>
          <p:cNvSpPr>
            <a:spLocks noGrp="1"/>
          </p:cNvSpPr>
          <p:nvPr>
            <p:ph type="ftr" sz="quarter" idx="11"/>
          </p:nvPr>
        </p:nvSpPr>
        <p:spPr/>
        <p:txBody>
          <a:bodyPr/>
          <a:lstStyle/>
          <a:p>
            <a:endParaRPr lang="en-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397567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D9991-F6C5-41CE-961F-52FCCD39B275}" type="datetimeFigureOut">
              <a:rPr lang="en-ID" smtClean="0"/>
              <a:t>15/11/2020</a:t>
            </a:fld>
            <a:endParaRPr lang="en-ID"/>
          </a:p>
        </p:txBody>
      </p:sp>
      <p:sp>
        <p:nvSpPr>
          <p:cNvPr id="5" name="Footer Placeholder 4"/>
          <p:cNvSpPr>
            <a:spLocks noGrp="1"/>
          </p:cNvSpPr>
          <p:nvPr>
            <p:ph type="ftr" sz="quarter" idx="11"/>
          </p:nvPr>
        </p:nvSpPr>
        <p:spPr/>
        <p:txBody>
          <a:bodyPr/>
          <a:lstStyle/>
          <a:p>
            <a:endParaRPr lang="en-ID"/>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8070-F0DC-482B-AB83-A75387835B09}" type="slidenum">
              <a:rPr lang="en-ID" smtClean="0"/>
              <a:t>‹#›</a:t>
            </a:fld>
            <a:endParaRPr lang="en-ID"/>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6839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DD9991-F6C5-41CE-961F-52FCCD39B275}" type="datetimeFigureOut">
              <a:rPr lang="en-ID" smtClean="0"/>
              <a:t>15/11/2020</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1880419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DD9991-F6C5-41CE-961F-52FCCD39B275}" type="datetimeFigureOut">
              <a:rPr lang="en-ID" smtClean="0"/>
              <a:t>15/11/2020</a:t>
            </a:fld>
            <a:endParaRPr lang="en-ID"/>
          </a:p>
        </p:txBody>
      </p:sp>
      <p:sp>
        <p:nvSpPr>
          <p:cNvPr id="6" name="Footer Placeholder 5"/>
          <p:cNvSpPr>
            <a:spLocks noGrp="1"/>
          </p:cNvSpPr>
          <p:nvPr>
            <p:ph type="ftr" sz="quarter" idx="11"/>
          </p:nvPr>
        </p:nvSpPr>
        <p:spPr/>
        <p:txBody>
          <a:bodyPr/>
          <a:lstStyle/>
          <a:p>
            <a:endParaRPr lang="en-ID"/>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8070-F0DC-482B-AB83-A75387835B09}" type="slidenum">
              <a:rPr lang="en-ID" smtClean="0"/>
              <a:t>‹#›</a:t>
            </a:fld>
            <a:endParaRPr lang="en-ID"/>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42699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8DD9991-F6C5-41CE-961F-52FCCD39B275}" type="datetimeFigureOut">
              <a:rPr lang="en-ID" smtClean="0"/>
              <a:t>15/11/2020</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288229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D9991-F6C5-41CE-961F-52FCCD39B275}" type="datetimeFigureOut">
              <a:rPr lang="en-ID" smtClean="0"/>
              <a:t>15/11/2020</a:t>
            </a:fld>
            <a:endParaRPr lang="en-ID"/>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2244698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D9991-F6C5-41CE-961F-52FCCD39B275}" type="datetimeFigureOut">
              <a:rPr lang="en-ID" smtClean="0"/>
              <a:t>15/11/2020</a:t>
            </a:fld>
            <a:endParaRPr lang="en-ID"/>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278217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D9991-F6C5-41CE-961F-52FCCD39B275}" type="datetimeFigureOut">
              <a:rPr lang="en-ID" smtClean="0"/>
              <a:t>15/11/2020</a:t>
            </a:fld>
            <a:endParaRPr lang="en-ID"/>
          </a:p>
        </p:txBody>
      </p:sp>
      <p:sp>
        <p:nvSpPr>
          <p:cNvPr id="5" name="Footer Placeholder 4"/>
          <p:cNvSpPr>
            <a:spLocks noGrp="1"/>
          </p:cNvSpPr>
          <p:nvPr>
            <p:ph type="ftr" sz="quarter" idx="11"/>
          </p:nvPr>
        </p:nvSpPr>
        <p:spPr/>
        <p:txBody>
          <a:bodyPr/>
          <a:lstStyle/>
          <a:p>
            <a:endParaRPr lang="en-ID"/>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1239711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DD9991-F6C5-41CE-961F-52FCCD39B275}" type="datetimeFigureOut">
              <a:rPr lang="en-ID" smtClean="0"/>
              <a:t>15/11/2020</a:t>
            </a:fld>
            <a:endParaRPr lang="en-ID"/>
          </a:p>
        </p:txBody>
      </p:sp>
      <p:sp>
        <p:nvSpPr>
          <p:cNvPr id="5" name="Footer Placeholder 4"/>
          <p:cNvSpPr>
            <a:spLocks noGrp="1"/>
          </p:cNvSpPr>
          <p:nvPr>
            <p:ph type="ftr" sz="quarter" idx="11"/>
          </p:nvPr>
        </p:nvSpPr>
        <p:spPr/>
        <p:txBody>
          <a:bodyPr/>
          <a:lstStyle/>
          <a:p>
            <a:endParaRPr lang="en-ID"/>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79645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DD9991-F6C5-41CE-961F-52FCCD39B275}" type="datetimeFigureOut">
              <a:rPr lang="en-ID" smtClean="0"/>
              <a:t>15/11/2020</a:t>
            </a:fld>
            <a:endParaRPr lang="en-ID"/>
          </a:p>
        </p:txBody>
      </p:sp>
      <p:sp>
        <p:nvSpPr>
          <p:cNvPr id="6" name="Footer Placeholder 5"/>
          <p:cNvSpPr>
            <a:spLocks noGrp="1"/>
          </p:cNvSpPr>
          <p:nvPr>
            <p:ph type="ftr" sz="quarter" idx="11"/>
          </p:nvPr>
        </p:nvSpPr>
        <p:spPr/>
        <p:txBody>
          <a:bodyPr/>
          <a:lstStyle/>
          <a:p>
            <a:endParaRPr lang="en-ID"/>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619999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DD9991-F6C5-41CE-961F-52FCCD39B275}" type="datetimeFigureOut">
              <a:rPr lang="en-ID" smtClean="0"/>
              <a:t>15/11/2020</a:t>
            </a:fld>
            <a:endParaRPr lang="en-ID"/>
          </a:p>
        </p:txBody>
      </p:sp>
      <p:sp>
        <p:nvSpPr>
          <p:cNvPr id="8" name="Footer Placeholder 7"/>
          <p:cNvSpPr>
            <a:spLocks noGrp="1"/>
          </p:cNvSpPr>
          <p:nvPr>
            <p:ph type="ftr" sz="quarter" idx="11"/>
          </p:nvPr>
        </p:nvSpPr>
        <p:spPr/>
        <p:txBody>
          <a:bodyPr/>
          <a:lstStyle/>
          <a:p>
            <a:endParaRPr lang="en-ID"/>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2858702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D9991-F6C5-41CE-961F-52FCCD39B275}" type="datetimeFigureOut">
              <a:rPr lang="en-ID" smtClean="0"/>
              <a:t>15/11/2020</a:t>
            </a:fld>
            <a:endParaRPr lang="en-ID"/>
          </a:p>
        </p:txBody>
      </p:sp>
      <p:sp>
        <p:nvSpPr>
          <p:cNvPr id="4" name="Footer Placeholder 3"/>
          <p:cNvSpPr>
            <a:spLocks noGrp="1"/>
          </p:cNvSpPr>
          <p:nvPr>
            <p:ph type="ftr" sz="quarter" idx="11"/>
          </p:nvPr>
        </p:nvSpPr>
        <p:spPr/>
        <p:txBody>
          <a:bodyPr/>
          <a:lstStyle/>
          <a:p>
            <a:endParaRPr lang="en-ID"/>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55752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DD9991-F6C5-41CE-961F-52FCCD39B275}" type="datetimeFigureOut">
              <a:rPr lang="en-ID" smtClean="0"/>
              <a:t>15/11/2020</a:t>
            </a:fld>
            <a:endParaRPr lang="en-ID"/>
          </a:p>
        </p:txBody>
      </p:sp>
      <p:sp>
        <p:nvSpPr>
          <p:cNvPr id="3" name="Footer Placeholder 2"/>
          <p:cNvSpPr>
            <a:spLocks noGrp="1"/>
          </p:cNvSpPr>
          <p:nvPr>
            <p:ph type="ftr" sz="quarter" idx="11"/>
          </p:nvPr>
        </p:nvSpPr>
        <p:spPr/>
        <p:txBody>
          <a:bodyPr/>
          <a:lstStyle/>
          <a:p>
            <a:endParaRPr lang="en-ID"/>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625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D9991-F6C5-41CE-961F-52FCCD39B275}" type="datetimeFigureOut">
              <a:rPr lang="en-ID" smtClean="0"/>
              <a:t>15/11/2020</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31516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D9991-F6C5-41CE-961F-52FCCD39B275}" type="datetimeFigureOut">
              <a:rPr lang="en-ID" smtClean="0"/>
              <a:t>15/11/2020</a:t>
            </a:fld>
            <a:endParaRPr lang="en-ID"/>
          </a:p>
        </p:txBody>
      </p:sp>
      <p:sp>
        <p:nvSpPr>
          <p:cNvPr id="6" name="Footer Placeholder 5"/>
          <p:cNvSpPr>
            <a:spLocks noGrp="1"/>
          </p:cNvSpPr>
          <p:nvPr>
            <p:ph type="ftr" sz="quarter" idx="11"/>
          </p:nvPr>
        </p:nvSpPr>
        <p:spPr/>
        <p:txBody>
          <a:bodyPr/>
          <a:lstStyle/>
          <a:p>
            <a:endParaRPr lang="en-ID"/>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718070-F0DC-482B-AB83-A75387835B09}" type="slidenum">
              <a:rPr lang="en-ID" smtClean="0"/>
              <a:t>‹#›</a:t>
            </a:fld>
            <a:endParaRPr lang="en-ID"/>
          </a:p>
        </p:txBody>
      </p:sp>
    </p:spTree>
    <p:extLst>
      <p:ext uri="{BB962C8B-B14F-4D97-AF65-F5344CB8AC3E}">
        <p14:creationId xmlns:p14="http://schemas.microsoft.com/office/powerpoint/2010/main" val="338388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DD9991-F6C5-41CE-961F-52FCCD39B275}" type="datetimeFigureOut">
              <a:rPr lang="en-ID" smtClean="0"/>
              <a:t>15/11/2020</a:t>
            </a:fld>
            <a:endParaRPr lang="en-ID"/>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718070-F0DC-482B-AB83-A75387835B09}" type="slidenum">
              <a:rPr lang="en-ID" smtClean="0"/>
              <a:t>‹#›</a:t>
            </a:fld>
            <a:endParaRPr lang="en-ID"/>
          </a:p>
        </p:txBody>
      </p:sp>
    </p:spTree>
    <p:extLst>
      <p:ext uri="{BB962C8B-B14F-4D97-AF65-F5344CB8AC3E}">
        <p14:creationId xmlns:p14="http://schemas.microsoft.com/office/powerpoint/2010/main" val="323846583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CA8EDC-6AFD-4294-B63F-1EA6B6631ABE}"/>
              </a:ext>
            </a:extLst>
          </p:cNvPr>
          <p:cNvSpPr>
            <a:spLocks noGrp="1"/>
          </p:cNvSpPr>
          <p:nvPr>
            <p:ph type="ctrTitle"/>
          </p:nvPr>
        </p:nvSpPr>
        <p:spPr>
          <a:xfrm>
            <a:off x="2427848" y="2562350"/>
            <a:ext cx="8915399" cy="997121"/>
          </a:xfrm>
        </p:spPr>
        <p:txBody>
          <a:bodyPr/>
          <a:lstStyle/>
          <a:p>
            <a:r>
              <a:rPr lang="id-ID" dirty="0"/>
              <a:t>ALJABAR BOOLEAN</a:t>
            </a:r>
            <a:endParaRPr lang="en-ID" dirty="0"/>
          </a:p>
        </p:txBody>
      </p:sp>
      <p:sp>
        <p:nvSpPr>
          <p:cNvPr id="3" name="Subtitle 2">
            <a:extLst>
              <a:ext uri="{FF2B5EF4-FFF2-40B4-BE49-F238E27FC236}">
                <a16:creationId xmlns:a16="http://schemas.microsoft.com/office/drawing/2014/main" xmlns="" id="{40521FCC-6FB0-4395-9692-544310BE960A}"/>
              </a:ext>
            </a:extLst>
          </p:cNvPr>
          <p:cNvSpPr>
            <a:spLocks noGrp="1"/>
          </p:cNvSpPr>
          <p:nvPr>
            <p:ph type="subTitle" idx="1"/>
          </p:nvPr>
        </p:nvSpPr>
        <p:spPr>
          <a:xfrm>
            <a:off x="2589213" y="1951458"/>
            <a:ext cx="8915399" cy="1126283"/>
          </a:xfrm>
        </p:spPr>
        <p:txBody>
          <a:bodyPr>
            <a:normAutofit/>
          </a:bodyPr>
          <a:lstStyle/>
          <a:p>
            <a:r>
              <a:rPr lang="id-ID" sz="2400" dirty="0"/>
              <a:t>MATA KULIAH MATEMATIKA DISKRIT </a:t>
            </a:r>
          </a:p>
        </p:txBody>
      </p:sp>
      <p:sp>
        <p:nvSpPr>
          <p:cNvPr id="4" name="TextBox 1"/>
          <p:cNvSpPr txBox="1">
            <a:spLocks noChangeArrowheads="1"/>
          </p:cNvSpPr>
          <p:nvPr/>
        </p:nvSpPr>
        <p:spPr bwMode="auto">
          <a:xfrm>
            <a:off x="3007846" y="5063982"/>
            <a:ext cx="4537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id-ID" dirty="0"/>
              <a:t>Deasy Sandhya Elya Ikawati, S. Si, M. Si</a:t>
            </a:r>
          </a:p>
        </p:txBody>
      </p:sp>
      <p:sp>
        <p:nvSpPr>
          <p:cNvPr id="5" name="TextBox 4"/>
          <p:cNvSpPr txBox="1">
            <a:spLocks noChangeArrowheads="1"/>
          </p:cNvSpPr>
          <p:nvPr/>
        </p:nvSpPr>
        <p:spPr bwMode="auto">
          <a:xfrm>
            <a:off x="5029199" y="3688633"/>
            <a:ext cx="4035425"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r>
              <a:rPr lang="id-ID" sz="2500" dirty="0"/>
              <a:t>Matematika Informatika</a:t>
            </a:r>
          </a:p>
          <a:p>
            <a:pPr algn="r" eaLnBrk="1" hangingPunct="1"/>
            <a:r>
              <a:rPr lang="id-ID" sz="2500" dirty="0"/>
              <a:t>Politeknik Negeri Malang</a:t>
            </a:r>
          </a:p>
          <a:p>
            <a:pPr algn="r" eaLnBrk="1" hangingPunct="1"/>
            <a:r>
              <a:rPr lang="id-ID" sz="2500" dirty="0" smtClean="0"/>
              <a:t>20</a:t>
            </a:r>
            <a:r>
              <a:rPr lang="en-US" sz="2500" dirty="0" smtClean="0"/>
              <a:t>20</a:t>
            </a:r>
            <a:endParaRPr lang="id-ID" sz="2500" dirty="0"/>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342" y="222671"/>
            <a:ext cx="1717675"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117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2BF09-005D-4F7E-AFC6-66241FC0634F}"/>
              </a:ext>
            </a:extLst>
          </p:cNvPr>
          <p:cNvSpPr>
            <a:spLocks noGrp="1"/>
          </p:cNvSpPr>
          <p:nvPr>
            <p:ph type="title"/>
          </p:nvPr>
        </p:nvSpPr>
        <p:spPr>
          <a:xfrm>
            <a:off x="2157497" y="563515"/>
            <a:ext cx="8911687" cy="1280890"/>
          </a:xfrm>
        </p:spPr>
        <p:txBody>
          <a:bodyPr/>
          <a:lstStyle/>
          <a:p>
            <a:r>
              <a:rPr lang="id-ID" dirty="0"/>
              <a:t>Cara Product Of Sum</a:t>
            </a:r>
            <a:endParaRPr lang="en-ID" dirty="0"/>
          </a:p>
        </p:txBody>
      </p:sp>
      <p:sp>
        <p:nvSpPr>
          <p:cNvPr id="3" name="Content Placeholder 2">
            <a:extLst>
              <a:ext uri="{FF2B5EF4-FFF2-40B4-BE49-F238E27FC236}">
                <a16:creationId xmlns:a16="http://schemas.microsoft.com/office/drawing/2014/main" xmlns="" id="{FB652A46-FEA2-452D-AEAA-551B41D5650F}"/>
              </a:ext>
            </a:extLst>
          </p:cNvPr>
          <p:cNvSpPr>
            <a:spLocks noGrp="1"/>
          </p:cNvSpPr>
          <p:nvPr>
            <p:ph idx="1"/>
          </p:nvPr>
        </p:nvSpPr>
        <p:spPr/>
        <p:txBody>
          <a:bodyPr/>
          <a:lstStyle/>
          <a:p>
            <a:r>
              <a:rPr lang="id-ID" dirty="0"/>
              <a:t>Langkah 2: Menggunakan operator OR pada masing-masing baris yang outnya sama dengan 1 ke arah baris (dari kiri ke kanan), kemudian menggunakan operator AND dari atas ke bawah.</a:t>
            </a:r>
            <a:endParaRPr lang="en-ID" dirty="0"/>
          </a:p>
        </p:txBody>
      </p:sp>
      <p:graphicFrame>
        <p:nvGraphicFramePr>
          <p:cNvPr id="4" name="Table 4">
            <a:extLst>
              <a:ext uri="{FF2B5EF4-FFF2-40B4-BE49-F238E27FC236}">
                <a16:creationId xmlns:a16="http://schemas.microsoft.com/office/drawing/2014/main" xmlns="" id="{20BE8422-88E5-42A2-A4DF-FD287BC9E4D8}"/>
              </a:ext>
            </a:extLst>
          </p:cNvPr>
          <p:cNvGraphicFramePr>
            <a:graphicFrameLocks noGrp="1"/>
          </p:cNvGraphicFramePr>
          <p:nvPr>
            <p:extLst>
              <p:ext uri="{D42A27DB-BD31-4B8C-83A1-F6EECF244321}">
                <p14:modId xmlns:p14="http://schemas.microsoft.com/office/powerpoint/2010/main" val="2850854250"/>
              </p:ext>
            </p:extLst>
          </p:nvPr>
        </p:nvGraphicFramePr>
        <p:xfrm>
          <a:off x="3847547" y="3429000"/>
          <a:ext cx="4488070" cy="2225040"/>
        </p:xfrm>
        <a:graphic>
          <a:graphicData uri="http://schemas.openxmlformats.org/drawingml/2006/table">
            <a:tbl>
              <a:tblPr firstRow="1" bandRow="1">
                <a:tableStyleId>{5940675A-B579-460E-94D1-54222C63F5DA}</a:tableStyleId>
              </a:tblPr>
              <a:tblGrid>
                <a:gridCol w="923236">
                  <a:extLst>
                    <a:ext uri="{9D8B030D-6E8A-4147-A177-3AD203B41FA5}">
                      <a16:colId xmlns:a16="http://schemas.microsoft.com/office/drawing/2014/main" xmlns="" val="3166781089"/>
                    </a:ext>
                  </a:extLst>
                </a:gridCol>
                <a:gridCol w="927652">
                  <a:extLst>
                    <a:ext uri="{9D8B030D-6E8A-4147-A177-3AD203B41FA5}">
                      <a16:colId xmlns:a16="http://schemas.microsoft.com/office/drawing/2014/main" xmlns="" val="1746931668"/>
                    </a:ext>
                  </a:extLst>
                </a:gridCol>
                <a:gridCol w="1166191">
                  <a:extLst>
                    <a:ext uri="{9D8B030D-6E8A-4147-A177-3AD203B41FA5}">
                      <a16:colId xmlns:a16="http://schemas.microsoft.com/office/drawing/2014/main" xmlns="" val="1111099711"/>
                    </a:ext>
                  </a:extLst>
                </a:gridCol>
                <a:gridCol w="1470991">
                  <a:extLst>
                    <a:ext uri="{9D8B030D-6E8A-4147-A177-3AD203B41FA5}">
                      <a16:colId xmlns:a16="http://schemas.microsoft.com/office/drawing/2014/main" xmlns="" val="58964015"/>
                    </a:ext>
                  </a:extLst>
                </a:gridCol>
              </a:tblGrid>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Out</a:t>
                      </a:r>
                      <a:endParaRPr lang="en-ID" dirty="0"/>
                    </a:p>
                  </a:txBody>
                  <a:tcPr/>
                </a:tc>
                <a:tc>
                  <a:txBody>
                    <a:bodyPr/>
                    <a:lstStyle/>
                    <a:p>
                      <a:pPr algn="ctr"/>
                      <a:endParaRPr lang="en-ID" dirty="0"/>
                    </a:p>
                  </a:txBody>
                  <a:tcPr/>
                </a:tc>
                <a:extLst>
                  <a:ext uri="{0D108BD9-81ED-4DB2-BD59-A6C34878D82A}">
                    <a16:rowId xmlns:a16="http://schemas.microsoft.com/office/drawing/2014/main" xmlns="" val="1308906915"/>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1</a:t>
                      </a:r>
                      <a:endParaRPr lang="en-ID" dirty="0"/>
                    </a:p>
                  </a:txBody>
                  <a:tcPr/>
                </a:tc>
                <a:tc>
                  <a:txBody>
                    <a:bodyPr/>
                    <a:lstStyle/>
                    <a:p>
                      <a:pPr algn="ctr"/>
                      <a:endParaRPr lang="en-ID" dirty="0"/>
                    </a:p>
                  </a:txBody>
                  <a:tcPr/>
                </a:tc>
                <a:extLst>
                  <a:ext uri="{0D108BD9-81ED-4DB2-BD59-A6C34878D82A}">
                    <a16:rowId xmlns:a16="http://schemas.microsoft.com/office/drawing/2014/main" xmlns="" val="918738913"/>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1</a:t>
                      </a:r>
                      <a:endParaRPr lang="en-ID" dirty="0"/>
                    </a:p>
                  </a:txBody>
                  <a:tcPr/>
                </a:tc>
                <a:tc>
                  <a:txBody>
                    <a:bodyPr/>
                    <a:lstStyle/>
                    <a:p>
                      <a:pPr algn="ctr"/>
                      <a:endParaRPr lang="en-ID" dirty="0"/>
                    </a:p>
                  </a:txBody>
                  <a:tcPr/>
                </a:tc>
                <a:extLst>
                  <a:ext uri="{0D108BD9-81ED-4DB2-BD59-A6C34878D82A}">
                    <a16:rowId xmlns:a16="http://schemas.microsoft.com/office/drawing/2014/main" xmlns="" val="3534933225"/>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1</a:t>
                      </a:r>
                      <a:endParaRPr lang="en-ID" dirty="0"/>
                    </a:p>
                  </a:txBody>
                  <a:tcPr/>
                </a:tc>
                <a:tc>
                  <a:txBody>
                    <a:bodyPr/>
                    <a:lstStyle/>
                    <a:p>
                      <a:pPr algn="ctr"/>
                      <a:endParaRPr lang="en-ID" dirty="0"/>
                    </a:p>
                  </a:txBody>
                  <a:tcPr/>
                </a:tc>
                <a:extLst>
                  <a:ext uri="{0D108BD9-81ED-4DB2-BD59-A6C34878D82A}">
                    <a16:rowId xmlns:a16="http://schemas.microsoft.com/office/drawing/2014/main" xmlns="" val="1939603246"/>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0</a:t>
                      </a:r>
                      <a:endParaRPr lang="en-ID" dirty="0"/>
                    </a:p>
                  </a:txBody>
                  <a:tcPr/>
                </a:tc>
                <a:tc>
                  <a:txBody>
                    <a:bodyPr/>
                    <a:lstStyle/>
                    <a:p>
                      <a:pPr algn="ctr"/>
                      <a:r>
                        <a:rPr lang="id-ID" dirty="0"/>
                        <a:t>x + y</a:t>
                      </a:r>
                      <a:endParaRPr lang="en-ID" dirty="0"/>
                    </a:p>
                  </a:txBody>
                  <a:tcPr/>
                </a:tc>
                <a:extLst>
                  <a:ext uri="{0D108BD9-81ED-4DB2-BD59-A6C34878D82A}">
                    <a16:rowId xmlns:a16="http://schemas.microsoft.com/office/drawing/2014/main" xmlns="" val="3275057782"/>
                  </a:ext>
                </a:extLst>
              </a:tr>
              <a:tr h="370840">
                <a:tc gridSpan="3">
                  <a:txBody>
                    <a:bodyPr/>
                    <a:lstStyle/>
                    <a:p>
                      <a:pPr algn="r"/>
                      <a:r>
                        <a:rPr lang="id-ID" dirty="0"/>
                        <a:t>Fungsi yang dihasilkan:</a:t>
                      </a:r>
                      <a:endParaRPr lang="en-ID" dirty="0"/>
                    </a:p>
                  </a:txBody>
                  <a:tcPr/>
                </a:tc>
                <a:tc hMerge="1">
                  <a:txBody>
                    <a:bodyPr/>
                    <a:lstStyle/>
                    <a:p>
                      <a:pPr algn="ctr"/>
                      <a:endParaRPr lang="en-ID" dirty="0"/>
                    </a:p>
                  </a:txBody>
                  <a:tcPr/>
                </a:tc>
                <a:tc hMerge="1">
                  <a:txBody>
                    <a:bodyPr/>
                    <a:lstStyle/>
                    <a:p>
                      <a:pPr algn="ctr"/>
                      <a:endParaRPr lang="en-ID" dirty="0"/>
                    </a:p>
                  </a:txBody>
                  <a:tcPr/>
                </a:tc>
                <a:tc>
                  <a:txBody>
                    <a:bodyPr/>
                    <a:lstStyle/>
                    <a:p>
                      <a:pPr algn="ctr"/>
                      <a:r>
                        <a:rPr lang="id-ID" dirty="0"/>
                        <a:t>x+y</a:t>
                      </a:r>
                      <a:endParaRPr lang="en-ID" dirty="0"/>
                    </a:p>
                  </a:txBody>
                  <a:tcPr/>
                </a:tc>
                <a:extLst>
                  <a:ext uri="{0D108BD9-81ED-4DB2-BD59-A6C34878D82A}">
                    <a16:rowId xmlns:a16="http://schemas.microsoft.com/office/drawing/2014/main" xmlns="" val="3210504191"/>
                  </a:ext>
                </a:extLst>
              </a:tr>
            </a:tbl>
          </a:graphicData>
        </a:graphic>
      </p:graphicFrame>
    </p:spTree>
    <p:extLst>
      <p:ext uri="{BB962C8B-B14F-4D97-AF65-F5344CB8AC3E}">
        <p14:creationId xmlns:p14="http://schemas.microsoft.com/office/powerpoint/2010/main" val="106985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81071-479D-4BB1-8BD1-6AF8C8B7F295}"/>
              </a:ext>
            </a:extLst>
          </p:cNvPr>
          <p:cNvSpPr>
            <a:spLocks noGrp="1"/>
          </p:cNvSpPr>
          <p:nvPr>
            <p:ph type="title"/>
          </p:nvPr>
        </p:nvSpPr>
        <p:spPr>
          <a:xfrm>
            <a:off x="2172010" y="579925"/>
            <a:ext cx="8911687" cy="1280890"/>
          </a:xfrm>
        </p:spPr>
        <p:txBody>
          <a:bodyPr/>
          <a:lstStyle/>
          <a:p>
            <a:r>
              <a:rPr lang="id-ID" dirty="0"/>
              <a:t>Hukum-hukum Aljabar Boolean</a:t>
            </a:r>
            <a:endParaRPr lang="en-ID"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xmlns="" id="{E82C09B3-EAAC-4A7D-A312-DB2955D2F2CE}"/>
                  </a:ext>
                </a:extLst>
              </p:cNvPr>
              <p:cNvGraphicFramePr>
                <a:graphicFrameLocks noGrp="1"/>
              </p:cNvGraphicFramePr>
              <p:nvPr>
                <p:ph idx="1"/>
                <p:extLst>
                  <p:ext uri="{D42A27DB-BD31-4B8C-83A1-F6EECF244321}">
                    <p14:modId xmlns:p14="http://schemas.microsoft.com/office/powerpoint/2010/main" val="375129249"/>
                  </p:ext>
                </p:extLst>
              </p:nvPr>
            </p:nvGraphicFramePr>
            <p:xfrm>
              <a:off x="3060417" y="2092027"/>
              <a:ext cx="6071166" cy="3460634"/>
            </p:xfrm>
            <a:graphic>
              <a:graphicData uri="http://schemas.openxmlformats.org/drawingml/2006/table">
                <a:tbl>
                  <a:tblPr firstRow="1" firstCol="1" bandRow="1">
                    <a:tableStyleId>{5940675A-B579-460E-94D1-54222C63F5DA}</a:tableStyleId>
                  </a:tblPr>
                  <a:tblGrid>
                    <a:gridCol w="2958739">
                      <a:extLst>
                        <a:ext uri="{9D8B030D-6E8A-4147-A177-3AD203B41FA5}">
                          <a16:colId xmlns:a16="http://schemas.microsoft.com/office/drawing/2014/main" xmlns="" val="911524022"/>
                        </a:ext>
                      </a:extLst>
                    </a:gridCol>
                    <a:gridCol w="3112427">
                      <a:extLst>
                        <a:ext uri="{9D8B030D-6E8A-4147-A177-3AD203B41FA5}">
                          <a16:colId xmlns:a16="http://schemas.microsoft.com/office/drawing/2014/main" xmlns="" val="142230617"/>
                        </a:ext>
                      </a:extLst>
                    </a:gridCol>
                  </a:tblGrid>
                  <a:tr h="1132644">
                    <a:tc>
                      <a:txBody>
                        <a:bodyPr/>
                        <a:lstStyle/>
                        <a:p>
                          <a:pPr>
                            <a:lnSpc>
                              <a:spcPct val="150000"/>
                            </a:lnSpc>
                            <a:spcAft>
                              <a:spcPts val="0"/>
                            </a:spcAft>
                          </a:pPr>
                          <a:r>
                            <a:rPr lang="id-ID" sz="1600" dirty="0">
                              <a:effectLst/>
                            </a:rPr>
                            <a:t>Hukum Identitas:</a:t>
                          </a:r>
                          <a:endParaRPr lang="en-ID" sz="1600" dirty="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id-ID" sz="1600">
                                    <a:effectLst/>
                                    <a:latin typeface="Cambria Math" panose="02040503050406030204" pitchFamily="18" charset="0"/>
                                  </a:rPr>
                                  <m:t>𝑥</m:t>
                                </m:r>
                                <m:r>
                                  <a:rPr lang="id-ID" sz="1600">
                                    <a:effectLst/>
                                    <a:latin typeface="Cambria Math" panose="02040503050406030204" pitchFamily="18" charset="0"/>
                                  </a:rPr>
                                  <m:t>+0=</m:t>
                                </m:r>
                                <m:r>
                                  <a:rPr lang="id-ID" sz="1600">
                                    <a:effectLst/>
                                    <a:latin typeface="Cambria Math" panose="02040503050406030204" pitchFamily="18" charset="0"/>
                                  </a:rPr>
                                  <m:t>𝑥</m:t>
                                </m:r>
                              </m:oMath>
                            </m:oMathPara>
                          </a14:m>
                          <a:endParaRPr lang="en-ID" sz="1600" dirty="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id-ID" sz="1600">
                                    <a:effectLst/>
                                    <a:latin typeface="Cambria Math" panose="02040503050406030204" pitchFamily="18" charset="0"/>
                                  </a:rPr>
                                  <m:t>𝑥</m:t>
                                </m:r>
                                <m:r>
                                  <a:rPr lang="id-ID" sz="1600">
                                    <a:effectLst/>
                                    <a:latin typeface="Cambria Math" panose="02040503050406030204" pitchFamily="18" charset="0"/>
                                  </a:rPr>
                                  <m:t>  .  1=</m:t>
                                </m:r>
                                <m:r>
                                  <a:rPr lang="id-ID" sz="1600">
                                    <a:effectLst/>
                                    <a:latin typeface="Cambria Math" panose="02040503050406030204" pitchFamily="18" charset="0"/>
                                  </a:rPr>
                                  <m:t>𝑥</m:t>
                                </m:r>
                              </m:oMath>
                            </m:oMathPara>
                          </a14:m>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id-ID" sz="1600" dirty="0">
                              <a:effectLst/>
                            </a:rPr>
                            <a:t>Hukum Null/Dominasi:</a:t>
                          </a:r>
                          <a:endParaRPr lang="en-ID" sz="1600" dirty="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id-ID" sz="1600">
                                    <a:effectLst/>
                                    <a:latin typeface="Cambria Math" panose="02040503050406030204" pitchFamily="18" charset="0"/>
                                  </a:rPr>
                                  <m:t>𝑥</m:t>
                                </m:r>
                                <m:r>
                                  <a:rPr lang="id-ID" sz="1600">
                                    <a:effectLst/>
                                    <a:latin typeface="Cambria Math" panose="02040503050406030204" pitchFamily="18" charset="0"/>
                                  </a:rPr>
                                  <m:t>  .  0=0</m:t>
                                </m:r>
                              </m:oMath>
                            </m:oMathPara>
                          </a14:m>
                          <a:endParaRPr lang="en-ID" sz="1600" dirty="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id-ID" sz="1600">
                                    <a:effectLst/>
                                    <a:latin typeface="Cambria Math" panose="02040503050406030204" pitchFamily="18" charset="0"/>
                                  </a:rPr>
                                  <m:t>𝑥</m:t>
                                </m:r>
                                <m:r>
                                  <a:rPr lang="id-ID" sz="1600">
                                    <a:effectLst/>
                                    <a:latin typeface="Cambria Math" panose="02040503050406030204" pitchFamily="18" charset="0"/>
                                  </a:rPr>
                                  <m:t>+1=1</m:t>
                                </m:r>
                              </m:oMath>
                            </m:oMathPara>
                          </a14:m>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524917288"/>
                      </a:ext>
                    </a:extLst>
                  </a:tr>
                  <a:tr h="1195346">
                    <a:tc>
                      <a:txBody>
                        <a:bodyPr/>
                        <a:lstStyle/>
                        <a:p>
                          <a:pPr>
                            <a:lnSpc>
                              <a:spcPct val="150000"/>
                            </a:lnSpc>
                            <a:spcAft>
                              <a:spcPts val="0"/>
                            </a:spcAft>
                          </a:pPr>
                          <a:r>
                            <a:rPr lang="id-ID" sz="1600" dirty="0">
                              <a:effectLst/>
                            </a:rPr>
                            <a:t>Hukum Komplemen:</a:t>
                          </a:r>
                          <a:endParaRPr lang="en-ID" sz="1600" dirty="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id-ID" sz="1600">
                                    <a:effectLst/>
                                    <a:latin typeface="Cambria Math" panose="02040503050406030204" pitchFamily="18" charset="0"/>
                                  </a:rPr>
                                  <m:t>𝑥</m:t>
                                </m:r>
                                <m:r>
                                  <a:rPr lang="id-ID" sz="1600">
                                    <a:effectLst/>
                                    <a:latin typeface="Cambria Math" panose="02040503050406030204" pitchFamily="18" charset="0"/>
                                  </a:rPr>
                                  <m:t>+</m:t>
                                </m:r>
                                <m:sSup>
                                  <m:sSupPr>
                                    <m:ctrlPr>
                                      <a:rPr lang="en-ID" sz="1600" i="1">
                                        <a:effectLst/>
                                        <a:latin typeface="Cambria Math" panose="02040503050406030204" pitchFamily="18" charset="0"/>
                                      </a:rPr>
                                    </m:ctrlPr>
                                  </m:sSupPr>
                                  <m:e>
                                    <m:r>
                                      <a:rPr lang="id-ID" sz="1600">
                                        <a:effectLst/>
                                        <a:latin typeface="Cambria Math" panose="02040503050406030204" pitchFamily="18" charset="0"/>
                                      </a:rPr>
                                      <m:t>𝑥</m:t>
                                    </m:r>
                                  </m:e>
                                  <m:sup>
                                    <m:r>
                                      <a:rPr lang="id-ID" sz="1600">
                                        <a:effectLst/>
                                        <a:latin typeface="Cambria Math" panose="02040503050406030204" pitchFamily="18" charset="0"/>
                                      </a:rPr>
                                      <m:t>′</m:t>
                                    </m:r>
                                  </m:sup>
                                </m:sSup>
                                <m:r>
                                  <a:rPr lang="id-ID" sz="1600">
                                    <a:effectLst/>
                                    <a:latin typeface="Cambria Math" panose="02040503050406030204" pitchFamily="18" charset="0"/>
                                  </a:rPr>
                                  <m:t>=1</m:t>
                                </m:r>
                              </m:oMath>
                            </m:oMathPara>
                          </a14:m>
                          <a:endParaRPr lang="en-ID" sz="1600" dirty="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id-ID" sz="1600">
                                    <a:effectLst/>
                                    <a:latin typeface="Cambria Math" panose="02040503050406030204" pitchFamily="18" charset="0"/>
                                  </a:rPr>
                                  <m:t>𝑥</m:t>
                                </m:r>
                                <m:r>
                                  <a:rPr lang="id-ID" sz="1600">
                                    <a:effectLst/>
                                    <a:latin typeface="Cambria Math" panose="02040503050406030204" pitchFamily="18" charset="0"/>
                                  </a:rPr>
                                  <m:t>  .  </m:t>
                                </m:r>
                                <m:sSup>
                                  <m:sSupPr>
                                    <m:ctrlPr>
                                      <a:rPr lang="en-ID" sz="1600" i="1">
                                        <a:effectLst/>
                                        <a:latin typeface="Cambria Math" panose="02040503050406030204" pitchFamily="18" charset="0"/>
                                      </a:rPr>
                                    </m:ctrlPr>
                                  </m:sSupPr>
                                  <m:e>
                                    <m:r>
                                      <a:rPr lang="id-ID" sz="1600">
                                        <a:effectLst/>
                                        <a:latin typeface="Cambria Math" panose="02040503050406030204" pitchFamily="18" charset="0"/>
                                      </a:rPr>
                                      <m:t>𝑥</m:t>
                                    </m:r>
                                  </m:e>
                                  <m:sup>
                                    <m:r>
                                      <a:rPr lang="id-ID" sz="1600">
                                        <a:effectLst/>
                                        <a:latin typeface="Cambria Math" panose="02040503050406030204" pitchFamily="18" charset="0"/>
                                      </a:rPr>
                                      <m:t>′</m:t>
                                    </m:r>
                                  </m:sup>
                                </m:sSup>
                                <m:r>
                                  <a:rPr lang="id-ID" sz="1600">
                                    <a:effectLst/>
                                    <a:latin typeface="Cambria Math" panose="02040503050406030204" pitchFamily="18" charset="0"/>
                                  </a:rPr>
                                  <m:t>=0</m:t>
                                </m:r>
                              </m:oMath>
                            </m:oMathPara>
                          </a14:m>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id-ID" sz="1600" dirty="0">
                              <a:effectLst/>
                            </a:rPr>
                            <a:t>Hukum Idempoten:</a:t>
                          </a:r>
                          <a:endParaRPr lang="en-ID" sz="1600" dirty="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id-ID" sz="1600">
                                    <a:effectLst/>
                                    <a:latin typeface="Cambria Math" panose="02040503050406030204" pitchFamily="18" charset="0"/>
                                  </a:rPr>
                                  <m:t>𝑥</m:t>
                                </m:r>
                                <m:r>
                                  <a:rPr lang="id-ID" sz="1600">
                                    <a:effectLst/>
                                    <a:latin typeface="Cambria Math" panose="02040503050406030204" pitchFamily="18" charset="0"/>
                                  </a:rPr>
                                  <m:t>+</m:t>
                                </m:r>
                                <m:r>
                                  <a:rPr lang="id-ID" sz="1600">
                                    <a:effectLst/>
                                    <a:latin typeface="Cambria Math" panose="02040503050406030204" pitchFamily="18" charset="0"/>
                                  </a:rPr>
                                  <m:t>𝑥</m:t>
                                </m:r>
                                <m:r>
                                  <a:rPr lang="id-ID" sz="1600">
                                    <a:effectLst/>
                                    <a:latin typeface="Cambria Math" panose="02040503050406030204" pitchFamily="18" charset="0"/>
                                  </a:rPr>
                                  <m:t>=</m:t>
                                </m:r>
                                <m:r>
                                  <a:rPr lang="id-ID" sz="1600">
                                    <a:effectLst/>
                                    <a:latin typeface="Cambria Math" panose="02040503050406030204" pitchFamily="18" charset="0"/>
                                  </a:rPr>
                                  <m:t>𝑥</m:t>
                                </m:r>
                              </m:oMath>
                            </m:oMathPara>
                          </a14:m>
                          <a:endParaRPr lang="en-ID" sz="1600" dirty="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id-ID" sz="1600">
                                    <a:effectLst/>
                                    <a:latin typeface="Cambria Math" panose="02040503050406030204" pitchFamily="18" charset="0"/>
                                  </a:rPr>
                                  <m:t>𝑥</m:t>
                                </m:r>
                                <m:r>
                                  <a:rPr lang="id-ID" sz="1600">
                                    <a:effectLst/>
                                    <a:latin typeface="Cambria Math" panose="02040503050406030204" pitchFamily="18" charset="0"/>
                                  </a:rPr>
                                  <m:t>  .  </m:t>
                                </m:r>
                                <m:r>
                                  <a:rPr lang="id-ID" sz="1600">
                                    <a:effectLst/>
                                    <a:latin typeface="Cambria Math" panose="02040503050406030204" pitchFamily="18" charset="0"/>
                                  </a:rPr>
                                  <m:t>𝑥</m:t>
                                </m:r>
                                <m:r>
                                  <a:rPr lang="id-ID" sz="1600">
                                    <a:effectLst/>
                                    <a:latin typeface="Cambria Math" panose="02040503050406030204" pitchFamily="18" charset="0"/>
                                  </a:rPr>
                                  <m:t>=</m:t>
                                </m:r>
                                <m:r>
                                  <a:rPr lang="id-ID" sz="1600">
                                    <a:effectLst/>
                                    <a:latin typeface="Cambria Math" panose="02040503050406030204" pitchFamily="18" charset="0"/>
                                  </a:rPr>
                                  <m:t>𝑥</m:t>
                                </m:r>
                              </m:oMath>
                            </m:oMathPara>
                          </a14:m>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34612449"/>
                      </a:ext>
                    </a:extLst>
                  </a:tr>
                  <a:tr h="1132644">
                    <a:tc>
                      <a:txBody>
                        <a:bodyPr/>
                        <a:lstStyle/>
                        <a:p>
                          <a:pPr>
                            <a:lnSpc>
                              <a:spcPct val="150000"/>
                            </a:lnSpc>
                            <a:spcAft>
                              <a:spcPts val="0"/>
                            </a:spcAft>
                          </a:pPr>
                          <a:r>
                            <a:rPr lang="id-ID" sz="1600" dirty="0">
                              <a:effectLst/>
                            </a:rPr>
                            <a:t>Hukum Involusi:</a:t>
                          </a:r>
                          <a:endParaRPr lang="en-ID" sz="1600" dirty="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en-ID" sz="1600" i="1">
                                        <a:effectLst/>
                                        <a:latin typeface="Cambria Math" panose="02040503050406030204" pitchFamily="18" charset="0"/>
                                      </a:rPr>
                                    </m:ctrlPr>
                                  </m:sSupPr>
                                  <m:e>
                                    <m:d>
                                      <m:dPr>
                                        <m:ctrlPr>
                                          <a:rPr lang="en-ID" sz="1600" i="1">
                                            <a:effectLst/>
                                            <a:latin typeface="Cambria Math" panose="02040503050406030204" pitchFamily="18" charset="0"/>
                                          </a:rPr>
                                        </m:ctrlPr>
                                      </m:dPr>
                                      <m:e>
                                        <m:sSup>
                                          <m:sSupPr>
                                            <m:ctrlPr>
                                              <a:rPr lang="en-ID" sz="1600" i="1">
                                                <a:effectLst/>
                                                <a:latin typeface="Cambria Math" panose="02040503050406030204" pitchFamily="18" charset="0"/>
                                              </a:rPr>
                                            </m:ctrlPr>
                                          </m:sSupPr>
                                          <m:e>
                                            <m:r>
                                              <a:rPr lang="id-ID" sz="1600">
                                                <a:effectLst/>
                                                <a:latin typeface="Cambria Math" panose="02040503050406030204" pitchFamily="18" charset="0"/>
                                              </a:rPr>
                                              <m:t>𝑥</m:t>
                                            </m:r>
                                          </m:e>
                                          <m:sup>
                                            <m:r>
                                              <a:rPr lang="id-ID" sz="1600">
                                                <a:effectLst/>
                                                <a:latin typeface="Cambria Math" panose="02040503050406030204" pitchFamily="18" charset="0"/>
                                              </a:rPr>
                                              <m:t>′</m:t>
                                            </m:r>
                                          </m:sup>
                                        </m:sSup>
                                      </m:e>
                                    </m:d>
                                  </m:e>
                                  <m:sup>
                                    <m:r>
                                      <a:rPr lang="id-ID" sz="1600">
                                        <a:effectLst/>
                                        <a:latin typeface="Cambria Math" panose="02040503050406030204" pitchFamily="18" charset="0"/>
                                      </a:rPr>
                                      <m:t>′</m:t>
                                    </m:r>
                                  </m:sup>
                                </m:sSup>
                                <m:r>
                                  <a:rPr lang="id-ID" sz="1600">
                                    <a:effectLst/>
                                    <a:latin typeface="Cambria Math" panose="02040503050406030204" pitchFamily="18" charset="0"/>
                                  </a:rPr>
                                  <m:t>=</m:t>
                                </m:r>
                                <m:r>
                                  <a:rPr lang="id-ID" sz="1600">
                                    <a:effectLst/>
                                    <a:latin typeface="Cambria Math" panose="02040503050406030204" pitchFamily="18" charset="0"/>
                                  </a:rPr>
                                  <m:t>𝑥</m:t>
                                </m:r>
                              </m:oMath>
                            </m:oMathPara>
                          </a14:m>
                          <a:endParaRPr lang="en-ID" sz="1600" dirty="0">
                            <a:effectLst/>
                          </a:endParaRPr>
                        </a:p>
                        <a:p>
                          <a:pPr>
                            <a:lnSpc>
                              <a:spcPct val="150000"/>
                            </a:lnSpc>
                            <a:spcAft>
                              <a:spcPts val="0"/>
                            </a:spcAft>
                          </a:pPr>
                          <a:r>
                            <a:rPr lang="id-ID" sz="1600" dirty="0">
                              <a:effectLst/>
                            </a:rPr>
                            <a:t> </a:t>
                          </a:r>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id-ID" sz="1600" dirty="0">
                              <a:effectLst/>
                            </a:rPr>
                            <a:t>Hukum Penyerapan/Absorbsi:</a:t>
                          </a:r>
                          <a:endParaRPr lang="en-ID" sz="1600" dirty="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id-ID" sz="1600">
                                    <a:effectLst/>
                                    <a:latin typeface="Cambria Math" panose="02040503050406030204" pitchFamily="18" charset="0"/>
                                  </a:rPr>
                                  <m:t>𝑥</m:t>
                                </m:r>
                                <m:r>
                                  <a:rPr lang="id-ID" sz="1600">
                                    <a:effectLst/>
                                    <a:latin typeface="Cambria Math" panose="02040503050406030204" pitchFamily="18" charset="0"/>
                                  </a:rPr>
                                  <m:t>+(</m:t>
                                </m:r>
                                <m:r>
                                  <a:rPr lang="id-ID" sz="1600">
                                    <a:effectLst/>
                                    <a:latin typeface="Cambria Math" panose="02040503050406030204" pitchFamily="18" charset="0"/>
                                  </a:rPr>
                                  <m:t>𝑥</m:t>
                                </m:r>
                                <m:r>
                                  <a:rPr lang="id-ID" sz="1600">
                                    <a:effectLst/>
                                    <a:latin typeface="Cambria Math" panose="02040503050406030204" pitchFamily="18" charset="0"/>
                                  </a:rPr>
                                  <m:t>.</m:t>
                                </m:r>
                                <m:r>
                                  <a:rPr lang="id-ID" sz="1600">
                                    <a:effectLst/>
                                    <a:latin typeface="Cambria Math" panose="02040503050406030204" pitchFamily="18" charset="0"/>
                                  </a:rPr>
                                  <m:t>𝑦</m:t>
                                </m:r>
                                <m:r>
                                  <a:rPr lang="id-ID" sz="1600">
                                    <a:effectLst/>
                                    <a:latin typeface="Cambria Math" panose="02040503050406030204" pitchFamily="18" charset="0"/>
                                  </a:rPr>
                                  <m:t>)=</m:t>
                                </m:r>
                                <m:r>
                                  <a:rPr lang="id-ID" sz="1600">
                                    <a:effectLst/>
                                    <a:latin typeface="Cambria Math" panose="02040503050406030204" pitchFamily="18" charset="0"/>
                                  </a:rPr>
                                  <m:t>𝑥</m:t>
                                </m:r>
                              </m:oMath>
                            </m:oMathPara>
                          </a14:m>
                          <a:endParaRPr lang="en-ID" sz="1600" dirty="0">
                            <a:effectLst/>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id-ID" sz="1600">
                                    <a:effectLst/>
                                    <a:latin typeface="Cambria Math" panose="02040503050406030204" pitchFamily="18" charset="0"/>
                                  </a:rPr>
                                  <m:t>𝑥</m:t>
                                </m:r>
                                <m:r>
                                  <a:rPr lang="id-ID" sz="1600">
                                    <a:effectLst/>
                                    <a:latin typeface="Cambria Math" panose="02040503050406030204" pitchFamily="18" charset="0"/>
                                  </a:rPr>
                                  <m:t>.(</m:t>
                                </m:r>
                                <m:r>
                                  <a:rPr lang="id-ID" sz="1600">
                                    <a:effectLst/>
                                    <a:latin typeface="Cambria Math" panose="02040503050406030204" pitchFamily="18" charset="0"/>
                                  </a:rPr>
                                  <m:t>𝑥</m:t>
                                </m:r>
                                <m:r>
                                  <a:rPr lang="id-ID" sz="1600">
                                    <a:effectLst/>
                                    <a:latin typeface="Cambria Math" panose="02040503050406030204" pitchFamily="18" charset="0"/>
                                  </a:rPr>
                                  <m:t>+</m:t>
                                </m:r>
                                <m:r>
                                  <a:rPr lang="id-ID" sz="1600">
                                    <a:effectLst/>
                                    <a:latin typeface="Cambria Math" panose="02040503050406030204" pitchFamily="18" charset="0"/>
                                  </a:rPr>
                                  <m:t>𝑦</m:t>
                                </m:r>
                                <m:r>
                                  <a:rPr lang="id-ID" sz="1600">
                                    <a:effectLst/>
                                    <a:latin typeface="Cambria Math" panose="02040503050406030204" pitchFamily="18" charset="0"/>
                                  </a:rPr>
                                  <m:t>)=</m:t>
                                </m:r>
                                <m:r>
                                  <a:rPr lang="id-ID" sz="1600">
                                    <a:effectLst/>
                                    <a:latin typeface="Cambria Math" panose="02040503050406030204" pitchFamily="18" charset="0"/>
                                  </a:rPr>
                                  <m:t>𝑥</m:t>
                                </m:r>
                              </m:oMath>
                            </m:oMathPara>
                          </a14:m>
                          <a:endParaRPr lang="en-ID"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341317085"/>
                      </a:ext>
                    </a:extLst>
                  </a:tr>
                </a:tbl>
              </a:graphicData>
            </a:graphic>
          </p:graphicFrame>
        </mc:Choice>
        <mc:Fallback xmlns="">
          <p:graphicFrame>
            <p:nvGraphicFramePr>
              <p:cNvPr id="4" name="Content Placeholder 3">
                <a:extLst>
                  <a:ext uri="{FF2B5EF4-FFF2-40B4-BE49-F238E27FC236}">
                    <a16:creationId xmlns:a16="http://schemas.microsoft.com/office/drawing/2014/main" id="{E82C09B3-EAAC-4A7D-A312-DB2955D2F2CE}"/>
                  </a:ext>
                </a:extLst>
              </p:cNvPr>
              <p:cNvGraphicFramePr>
                <a:graphicFrameLocks noGrp="1"/>
              </p:cNvGraphicFramePr>
              <p:nvPr>
                <p:ph idx="1"/>
                <p:extLst>
                  <p:ext uri="{D42A27DB-BD31-4B8C-83A1-F6EECF244321}">
                    <p14:modId xmlns:p14="http://schemas.microsoft.com/office/powerpoint/2010/main" val="375129249"/>
                  </p:ext>
                </p:extLst>
              </p:nvPr>
            </p:nvGraphicFramePr>
            <p:xfrm>
              <a:off x="3060417" y="2092027"/>
              <a:ext cx="6071166" cy="3545603"/>
            </p:xfrm>
            <a:graphic>
              <a:graphicData uri="http://schemas.openxmlformats.org/drawingml/2006/table">
                <a:tbl>
                  <a:tblPr firstRow="1" firstCol="1" bandRow="1">
                    <a:tableStyleId>{5940675A-B579-460E-94D1-54222C63F5DA}</a:tableStyleId>
                  </a:tblPr>
                  <a:tblGrid>
                    <a:gridCol w="2958739">
                      <a:extLst>
                        <a:ext uri="{9D8B030D-6E8A-4147-A177-3AD203B41FA5}">
                          <a16:colId xmlns:a16="http://schemas.microsoft.com/office/drawing/2014/main" val="911524022"/>
                        </a:ext>
                      </a:extLst>
                    </a:gridCol>
                    <a:gridCol w="3112427">
                      <a:extLst>
                        <a:ext uri="{9D8B030D-6E8A-4147-A177-3AD203B41FA5}">
                          <a16:colId xmlns:a16="http://schemas.microsoft.com/office/drawing/2014/main" val="142230617"/>
                        </a:ext>
                      </a:extLst>
                    </a:gridCol>
                  </a:tblGrid>
                  <a:tr h="1132644">
                    <a:tc>
                      <a:txBody>
                        <a:bodyPr/>
                        <a:lstStyle/>
                        <a:p>
                          <a:endParaRPr lang="en-US"/>
                        </a:p>
                      </a:txBody>
                      <a:tcPr marL="68580" marR="68580" marT="0" marB="0">
                        <a:blipFill>
                          <a:blip r:embed="rId2"/>
                          <a:stretch>
                            <a:fillRect l="-412" t="-538" r="-105979" b="-213978"/>
                          </a:stretch>
                        </a:blipFill>
                      </a:tcPr>
                    </a:tc>
                    <a:tc>
                      <a:txBody>
                        <a:bodyPr/>
                        <a:lstStyle/>
                        <a:p>
                          <a:endParaRPr lang="en-US"/>
                        </a:p>
                      </a:txBody>
                      <a:tcPr marL="68580" marR="68580" marT="0" marB="0">
                        <a:blipFill>
                          <a:blip r:embed="rId2"/>
                          <a:stretch>
                            <a:fillRect l="-95303" t="-538" r="-587" b="-213978"/>
                          </a:stretch>
                        </a:blipFill>
                      </a:tcPr>
                    </a:tc>
                    <a:extLst>
                      <a:ext uri="{0D108BD9-81ED-4DB2-BD59-A6C34878D82A}">
                        <a16:rowId xmlns:a16="http://schemas.microsoft.com/office/drawing/2014/main" val="2524917288"/>
                      </a:ext>
                    </a:extLst>
                  </a:tr>
                  <a:tr h="1195346">
                    <a:tc>
                      <a:txBody>
                        <a:bodyPr/>
                        <a:lstStyle/>
                        <a:p>
                          <a:endParaRPr lang="en-US"/>
                        </a:p>
                      </a:txBody>
                      <a:tcPr marL="68580" marR="68580" marT="0" marB="0">
                        <a:blipFill>
                          <a:blip r:embed="rId2"/>
                          <a:stretch>
                            <a:fillRect l="-412" t="-95408" r="-105979" b="-103061"/>
                          </a:stretch>
                        </a:blipFill>
                      </a:tcPr>
                    </a:tc>
                    <a:tc>
                      <a:txBody>
                        <a:bodyPr/>
                        <a:lstStyle/>
                        <a:p>
                          <a:endParaRPr lang="en-US"/>
                        </a:p>
                      </a:txBody>
                      <a:tcPr marL="68580" marR="68580" marT="0" marB="0">
                        <a:blipFill>
                          <a:blip r:embed="rId2"/>
                          <a:stretch>
                            <a:fillRect l="-95303" t="-95408" r="-587" b="-103061"/>
                          </a:stretch>
                        </a:blipFill>
                      </a:tcPr>
                    </a:tc>
                    <a:extLst>
                      <a:ext uri="{0D108BD9-81ED-4DB2-BD59-A6C34878D82A}">
                        <a16:rowId xmlns:a16="http://schemas.microsoft.com/office/drawing/2014/main" val="734612449"/>
                      </a:ext>
                    </a:extLst>
                  </a:tr>
                  <a:tr h="1217613">
                    <a:tc>
                      <a:txBody>
                        <a:bodyPr/>
                        <a:lstStyle/>
                        <a:p>
                          <a:endParaRPr lang="en-US"/>
                        </a:p>
                      </a:txBody>
                      <a:tcPr marL="68580" marR="68580" marT="0" marB="0">
                        <a:blipFill>
                          <a:blip r:embed="rId2"/>
                          <a:stretch>
                            <a:fillRect l="-412" t="-191500" r="-105979" b="-1000"/>
                          </a:stretch>
                        </a:blipFill>
                      </a:tcPr>
                    </a:tc>
                    <a:tc>
                      <a:txBody>
                        <a:bodyPr/>
                        <a:lstStyle/>
                        <a:p>
                          <a:endParaRPr lang="en-US"/>
                        </a:p>
                      </a:txBody>
                      <a:tcPr marL="68580" marR="68580" marT="0" marB="0">
                        <a:blipFill>
                          <a:blip r:embed="rId2"/>
                          <a:stretch>
                            <a:fillRect l="-95303" t="-191500" r="-587" b="-1000"/>
                          </a:stretch>
                        </a:blipFill>
                      </a:tcPr>
                    </a:tc>
                    <a:extLst>
                      <a:ext uri="{0D108BD9-81ED-4DB2-BD59-A6C34878D82A}">
                        <a16:rowId xmlns:a16="http://schemas.microsoft.com/office/drawing/2014/main" val="2341317085"/>
                      </a:ext>
                    </a:extLst>
                  </a:tr>
                </a:tbl>
              </a:graphicData>
            </a:graphic>
          </p:graphicFrame>
        </mc:Fallback>
      </mc:AlternateContent>
    </p:spTree>
    <p:extLst>
      <p:ext uri="{BB962C8B-B14F-4D97-AF65-F5344CB8AC3E}">
        <p14:creationId xmlns:p14="http://schemas.microsoft.com/office/powerpoint/2010/main" val="2599494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81071-479D-4BB1-8BD1-6AF8C8B7F295}"/>
              </a:ext>
            </a:extLst>
          </p:cNvPr>
          <p:cNvSpPr>
            <a:spLocks noGrp="1"/>
          </p:cNvSpPr>
          <p:nvPr>
            <p:ph type="title"/>
          </p:nvPr>
        </p:nvSpPr>
        <p:spPr>
          <a:xfrm>
            <a:off x="2186525" y="551539"/>
            <a:ext cx="8911687" cy="1280890"/>
          </a:xfrm>
        </p:spPr>
        <p:txBody>
          <a:bodyPr/>
          <a:lstStyle/>
          <a:p>
            <a:r>
              <a:rPr lang="id-ID" dirty="0"/>
              <a:t>Hukum-hukum Aljabar Boolean</a:t>
            </a:r>
            <a:endParaRPr lang="en-ID"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xmlns="" id="{E82C09B3-EAAC-4A7D-A312-DB2955D2F2CE}"/>
                  </a:ext>
                </a:extLst>
              </p:cNvPr>
              <p:cNvGraphicFramePr>
                <a:graphicFrameLocks noGrp="1"/>
              </p:cNvGraphicFramePr>
              <p:nvPr>
                <p:ph idx="1"/>
                <p:extLst>
                  <p:ext uri="{D42A27DB-BD31-4B8C-83A1-F6EECF244321}">
                    <p14:modId xmlns:p14="http://schemas.microsoft.com/office/powerpoint/2010/main" val="987226403"/>
                  </p:ext>
                </p:extLst>
              </p:nvPr>
            </p:nvGraphicFramePr>
            <p:xfrm>
              <a:off x="3060417" y="2167810"/>
              <a:ext cx="6269113" cy="2787567"/>
            </p:xfrm>
            <a:graphic>
              <a:graphicData uri="http://schemas.openxmlformats.org/drawingml/2006/table">
                <a:tbl>
                  <a:tblPr firstRow="1" firstCol="1" bandRow="1">
                    <a:tableStyleId>{5940675A-B579-460E-94D1-54222C63F5DA}</a:tableStyleId>
                  </a:tblPr>
                  <a:tblGrid>
                    <a:gridCol w="3128348">
                      <a:extLst>
                        <a:ext uri="{9D8B030D-6E8A-4147-A177-3AD203B41FA5}">
                          <a16:colId xmlns:a16="http://schemas.microsoft.com/office/drawing/2014/main" xmlns="" val="911524022"/>
                        </a:ext>
                      </a:extLst>
                    </a:gridCol>
                    <a:gridCol w="3140765">
                      <a:extLst>
                        <a:ext uri="{9D8B030D-6E8A-4147-A177-3AD203B41FA5}">
                          <a16:colId xmlns:a16="http://schemas.microsoft.com/office/drawing/2014/main" xmlns="" val="142230617"/>
                        </a:ext>
                      </a:extLst>
                    </a:gridCol>
                  </a:tblGrid>
                  <a:tr h="1397025">
                    <a:tc>
                      <a:txBody>
                        <a:bodyPr/>
                        <a:lstStyle/>
                        <a:p>
                          <a:pPr>
                            <a:lnSpc>
                              <a:spcPct val="150000"/>
                            </a:lnSpc>
                            <a:spcAft>
                              <a:spcPts val="0"/>
                            </a:spcAft>
                          </a:pPr>
                          <a:r>
                            <a:rPr lang="id-ID" sz="1600" dirty="0">
                              <a:effectLst/>
                              <a:latin typeface="+mn-lt"/>
                              <a:ea typeface="Calibri" panose="020F0502020204030204" pitchFamily="34" charset="0"/>
                              <a:cs typeface="Calibri" panose="020F0502020204030204" pitchFamily="34" charset="0"/>
                            </a:rPr>
                            <a:t>Hukum Komutatif:</a:t>
                          </a:r>
                          <a:endParaRPr lang="en-ID" sz="1600" dirty="0">
                            <a:effectLst/>
                            <a:latin typeface="+mn-lt"/>
                            <a:ea typeface="Calibri" panose="020F0502020204030204" pitchFamily="34" charset="0"/>
                            <a:cs typeface="Calibri" panose="020F0502020204030204" pitchFamily="34" charset="0"/>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oMath>
                            </m:oMathPara>
                          </a14:m>
                          <a:endParaRPr lang="en-ID"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en-ID" sz="160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n-ID" sz="16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ID" sz="16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ID"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ID" sz="16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ID" sz="1600" i="1">
                                    <a:effectLst/>
                                    <a:latin typeface="Cambria Math" panose="02040503050406030204" pitchFamily="18" charset="0"/>
                                    <a:ea typeface="Times New Roman" panose="02020603050405020304" pitchFamily="18" charset="0"/>
                                    <a:cs typeface="Times New Roman" panose="02020603050405020304" pitchFamily="18" charset="0"/>
                                  </a:rPr>
                                  <m:t>  .  </m:t>
                                </m:r>
                                <m:r>
                                  <a:rPr lang="en-ID" sz="1600" i="1">
                                    <a:effectLst/>
                                    <a:latin typeface="Cambria Math" panose="02040503050406030204" pitchFamily="18" charset="0"/>
                                    <a:ea typeface="Times New Roman" panose="02020603050405020304" pitchFamily="18" charset="0"/>
                                    <a:cs typeface="Times New Roman" panose="02020603050405020304" pitchFamily="18" charset="0"/>
                                  </a:rPr>
                                  <m:t>𝑥</m:t>
                                </m:r>
                              </m:oMath>
                            </m:oMathPara>
                          </a14:m>
                          <a:endParaRPr lang="en-ID"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50000"/>
                            </a:lnSpc>
                            <a:spcAft>
                              <a:spcPts val="0"/>
                            </a:spcAft>
                          </a:pPr>
                          <a:r>
                            <a:rPr lang="id-ID" sz="1600" dirty="0">
                              <a:effectLst/>
                              <a:latin typeface="+mn-lt"/>
                              <a:ea typeface="Calibri" panose="020F0502020204030204" pitchFamily="34" charset="0"/>
                              <a:cs typeface="Calibri" panose="020F0502020204030204" pitchFamily="34" charset="0"/>
                            </a:rPr>
                            <a:t>Hukum Asosiatif:</a:t>
                          </a:r>
                          <a:endParaRPr lang="en-ID" sz="1600" dirty="0">
                            <a:effectLst/>
                            <a:latin typeface="+mn-lt"/>
                            <a:ea typeface="Calibri" panose="020F0502020204030204" pitchFamily="34" charset="0"/>
                            <a:cs typeface="Calibri" panose="020F0502020204030204" pitchFamily="34" charset="0"/>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𝑧</m:t>
                                    </m:r>
                                  </m:e>
                                </m:d>
                                <m:r>
                                  <a:rPr lang="en-ID" sz="16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e>
                                </m:d>
                                <m:r>
                                  <a:rPr lang="en-ID" sz="1600" i="1">
                                    <a:effectLst/>
                                    <a:latin typeface="Cambria Math" panose="02040503050406030204" pitchFamily="18" charset="0"/>
                                    <a:ea typeface="Calibri" panose="020F0502020204030204" pitchFamily="34" charset="0"/>
                                    <a:cs typeface="Times New Roman" panose="02020603050405020304" pitchFamily="18" charset="0"/>
                                  </a:rPr>
                                  <m:t>+</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𝑧</m:t>
                                </m:r>
                              </m:oMath>
                            </m:oMathPara>
                          </a14:m>
                          <a:endParaRPr lang="en-ID"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r>
                                  <a:rPr lang="en-ID" sz="16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r>
                                      <a:rPr lang="en-ID" sz="1600" i="1">
                                        <a:effectLst/>
                                        <a:latin typeface="Cambria Math" panose="02040503050406030204" pitchFamily="18" charset="0"/>
                                        <a:ea typeface="Calibri" panose="020F0502020204030204" pitchFamily="34" charset="0"/>
                                        <a:cs typeface="Times New Roman" panose="02020603050405020304" pitchFamily="18" charset="0"/>
                                      </a:rPr>
                                      <m:t>  .  </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𝑧</m:t>
                                    </m:r>
                                  </m:e>
                                </m:d>
                                <m:r>
                                  <a:rPr lang="en-ID" sz="16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r>
                                      <a:rPr lang="en-ID" sz="1600" i="1">
                                        <a:effectLst/>
                                        <a:latin typeface="Cambria Math" panose="02040503050406030204" pitchFamily="18" charset="0"/>
                                        <a:ea typeface="Calibri" panose="020F0502020204030204" pitchFamily="34" charset="0"/>
                                        <a:cs typeface="Times New Roman" panose="02020603050405020304" pitchFamily="18" charset="0"/>
                                      </a:rPr>
                                      <m:t>  .  </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e>
                                </m:d>
                                <m:r>
                                  <a:rPr lang="en-ID" sz="1600" i="1">
                                    <a:effectLst/>
                                    <a:latin typeface="Cambria Math" panose="02040503050406030204" pitchFamily="18" charset="0"/>
                                    <a:ea typeface="Calibri" panose="020F0502020204030204" pitchFamily="34" charset="0"/>
                                    <a:cs typeface="Times New Roman" panose="02020603050405020304" pitchFamily="18" charset="0"/>
                                  </a:rPr>
                                  <m:t> .  </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𝑧</m:t>
                                </m:r>
                              </m:oMath>
                            </m:oMathPara>
                          </a14:m>
                          <a:endParaRPr lang="en-ID"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xmlns="" val="2524917288"/>
                      </a:ext>
                    </a:extLst>
                  </a:tr>
                  <a:tr h="1390542">
                    <a:tc>
                      <a:txBody>
                        <a:bodyPr/>
                        <a:lstStyle/>
                        <a:p>
                          <a:pPr>
                            <a:lnSpc>
                              <a:spcPct val="150000"/>
                            </a:lnSpc>
                            <a:spcAft>
                              <a:spcPts val="0"/>
                            </a:spcAft>
                          </a:pPr>
                          <a:r>
                            <a:rPr lang="id-ID" sz="1600" dirty="0">
                              <a:effectLst/>
                              <a:latin typeface="+mn-lt"/>
                              <a:ea typeface="Calibri" panose="020F0502020204030204" pitchFamily="34" charset="0"/>
                              <a:cs typeface="Calibri" panose="020F0502020204030204" pitchFamily="34" charset="0"/>
                            </a:rPr>
                            <a:t>Hukum Distributif:</a:t>
                          </a:r>
                          <a:endParaRPr lang="en-ID" sz="1600" dirty="0">
                            <a:effectLst/>
                            <a:latin typeface="+mn-lt"/>
                            <a:ea typeface="Calibri" panose="020F0502020204030204" pitchFamily="34" charset="0"/>
                            <a:cs typeface="Calibri" panose="020F0502020204030204" pitchFamily="34" charset="0"/>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r>
                                      <a:rPr lang="en-ID" sz="1600" i="1">
                                        <a:effectLst/>
                                        <a:latin typeface="Cambria Math" panose="02040503050406030204" pitchFamily="18" charset="0"/>
                                        <a:ea typeface="Calibri" panose="020F0502020204030204" pitchFamily="34" charset="0"/>
                                        <a:cs typeface="Times New Roman" panose="02020603050405020304" pitchFamily="18" charset="0"/>
                                      </a:rPr>
                                      <m:t>  .  </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𝑧</m:t>
                                    </m:r>
                                  </m:e>
                                </m:d>
                                <m:r>
                                  <a:rPr lang="en-ID" sz="16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e>
                                </m:d>
                                <m:r>
                                  <a:rPr lang="en-ID" sz="1600" i="1">
                                    <a:effectLst/>
                                    <a:latin typeface="Cambria Math" panose="02040503050406030204" pitchFamily="18" charset="0"/>
                                    <a:ea typeface="Calibri" panose="020F0502020204030204" pitchFamily="34" charset="0"/>
                                    <a:cs typeface="Times New Roman" panose="02020603050405020304" pitchFamily="18" charset="0"/>
                                  </a:rPr>
                                  <m:t>.(</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𝑧</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D"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0"/>
                            </a:spcAft>
                          </a:pPr>
                          <a14:m>
                            <m:oMathPara xmlns:m="http://schemas.openxmlformats.org/officeDocument/2006/math">
                              <m:oMathParaPr>
                                <m:jc m:val="centerGroup"/>
                              </m:oMathParaPr>
                              <m:oMath xmlns:m="http://schemas.openxmlformats.org/officeDocument/2006/math">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r>
                                  <a:rPr lang="en-ID" sz="1600" i="1">
                                    <a:effectLst/>
                                    <a:latin typeface="Cambria Math" panose="02040503050406030204" pitchFamily="18" charset="0"/>
                                    <a:ea typeface="Calibri" panose="020F0502020204030204" pitchFamily="34" charset="0"/>
                                    <a:cs typeface="Times New Roman" panose="02020603050405020304" pitchFamily="18" charset="0"/>
                                  </a:rPr>
                                  <m:t>  .  </m:t>
                                </m:r>
                                <m:d>
                                  <m:d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𝑧</m:t>
                                    </m:r>
                                  </m:e>
                                </m:d>
                                <m:r>
                                  <a:rPr lang="en-ID" sz="16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r>
                                      <a:rPr lang="en-ID" sz="1600" i="1">
                                        <a:effectLst/>
                                        <a:latin typeface="Cambria Math" panose="02040503050406030204" pitchFamily="18" charset="0"/>
                                        <a:ea typeface="Calibri" panose="020F0502020204030204" pitchFamily="34" charset="0"/>
                                        <a:cs typeface="Times New Roman" panose="02020603050405020304" pitchFamily="18" charset="0"/>
                                      </a:rPr>
                                      <m:t> . </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e>
                                </m:d>
                                <m:r>
                                  <a:rPr lang="en-ID" sz="1600" i="1">
                                    <a:effectLst/>
                                    <a:latin typeface="Cambria Math" panose="02040503050406030204" pitchFamily="18" charset="0"/>
                                    <a:ea typeface="Calibri" panose="020F0502020204030204" pitchFamily="34" charset="0"/>
                                    <a:cs typeface="Times New Roman" panose="02020603050405020304" pitchFamily="18" charset="0"/>
                                  </a:rPr>
                                  <m:t>+(</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r>
                                  <a:rPr lang="en-ID" sz="1600" i="1">
                                    <a:effectLst/>
                                    <a:latin typeface="Cambria Math" panose="02040503050406030204" pitchFamily="18" charset="0"/>
                                    <a:ea typeface="Calibri" panose="020F0502020204030204" pitchFamily="34" charset="0"/>
                                    <a:cs typeface="Times New Roman" panose="02020603050405020304" pitchFamily="18" charset="0"/>
                                  </a:rPr>
                                  <m:t> . </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𝑧</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D"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nSpc>
                              <a:spcPct val="150000"/>
                            </a:lnSpc>
                            <a:spcAft>
                              <a:spcPts val="0"/>
                            </a:spcAft>
                          </a:pPr>
                          <a:r>
                            <a:rPr lang="id-ID" sz="1600" dirty="0">
                              <a:effectLst/>
                              <a:latin typeface="+mn-lt"/>
                              <a:ea typeface="Calibri" panose="020F0502020204030204" pitchFamily="34" charset="0"/>
                              <a:cs typeface="Calibri" panose="020F0502020204030204" pitchFamily="34" charset="0"/>
                            </a:rPr>
                            <a:t>Hukum De Morgan:</a:t>
                          </a:r>
                          <a:endParaRPr lang="en-ID" sz="1600" dirty="0">
                            <a:effectLst/>
                            <a:latin typeface="+mn-lt"/>
                            <a:ea typeface="Calibri" panose="020F0502020204030204" pitchFamily="34" charset="0"/>
                            <a:cs typeface="Calibri" panose="020F0502020204030204" pitchFamily="34" charset="0"/>
                          </a:endParaRPr>
                        </a:p>
                        <a:p>
                          <a:pPr>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r>
                                          <a:rPr lang="en-ID" sz="1600" i="1">
                                            <a:effectLst/>
                                            <a:latin typeface="Cambria Math" panose="02040503050406030204" pitchFamily="18" charset="0"/>
                                            <a:ea typeface="Calibri" panose="020F0502020204030204" pitchFamily="34" charset="0"/>
                                            <a:cs typeface="Times New Roman" panose="02020603050405020304" pitchFamily="18" charset="0"/>
                                          </a:rPr>
                                          <m:t>  .  </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e>
                                    </m:d>
                                  </m:e>
                                  <m:sup>
                                    <m:r>
                                      <a:rPr lang="en-ID" sz="16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ID" sz="16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en-ID" sz="16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ID" sz="1600" i="1">
                                    <a:effectLst/>
                                    <a:latin typeface="Cambria Math" panose="02040503050406030204" pitchFamily="18" charset="0"/>
                                    <a:ea typeface="Calibri" panose="020F0502020204030204" pitchFamily="34" charset="0"/>
                                    <a:cs typeface="Times New Roman" panose="02020603050405020304" pitchFamily="18" charset="0"/>
                                  </a:rPr>
                                  <m:t>+</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D" sz="16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e>
                                    </m:d>
                                  </m:e>
                                  <m:sup>
                                    <m:r>
                                      <a:rPr lang="en-ID" sz="16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ID" sz="16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D"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D" sz="16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en-ID" sz="16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ID" sz="1600" i="1">
                                    <a:effectLst/>
                                    <a:latin typeface="Cambria Math" panose="02040503050406030204" pitchFamily="18" charset="0"/>
                                    <a:ea typeface="Calibri" panose="020F0502020204030204" pitchFamily="34" charset="0"/>
                                    <a:cs typeface="Times New Roman" panose="02020603050405020304" pitchFamily="18" charset="0"/>
                                  </a:rPr>
                                  <m:t> .  </m:t>
                                </m:r>
                                <m:r>
                                  <a:rPr lang="en-ID" sz="1600" i="1">
                                    <a:effectLst/>
                                    <a:latin typeface="Cambria Math" panose="02040503050406030204" pitchFamily="18" charset="0"/>
                                    <a:ea typeface="Calibri" panose="020F0502020204030204" pitchFamily="34" charset="0"/>
                                    <a:cs typeface="Times New Roman" panose="02020603050405020304" pitchFamily="18" charset="0"/>
                                  </a:rPr>
                                  <m:t>𝑦</m:t>
                                </m:r>
                                <m:r>
                                  <a:rPr lang="en-ID" sz="16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ID" sz="16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xmlns="" val="734612449"/>
                      </a:ext>
                    </a:extLst>
                  </a:tr>
                </a:tbl>
              </a:graphicData>
            </a:graphic>
          </p:graphicFrame>
        </mc:Choice>
        <mc:Fallback xmlns="">
          <p:graphicFrame>
            <p:nvGraphicFramePr>
              <p:cNvPr id="4" name="Content Placeholder 3">
                <a:extLst>
                  <a:ext uri="{FF2B5EF4-FFF2-40B4-BE49-F238E27FC236}">
                    <a16:creationId xmlns:a16="http://schemas.microsoft.com/office/drawing/2014/main" id="{E82C09B3-EAAC-4A7D-A312-DB2955D2F2CE}"/>
                  </a:ext>
                </a:extLst>
              </p:cNvPr>
              <p:cNvGraphicFramePr>
                <a:graphicFrameLocks noGrp="1"/>
              </p:cNvGraphicFramePr>
              <p:nvPr>
                <p:ph idx="1"/>
                <p:extLst>
                  <p:ext uri="{D42A27DB-BD31-4B8C-83A1-F6EECF244321}">
                    <p14:modId xmlns:p14="http://schemas.microsoft.com/office/powerpoint/2010/main" val="987226403"/>
                  </p:ext>
                </p:extLst>
              </p:nvPr>
            </p:nvGraphicFramePr>
            <p:xfrm>
              <a:off x="3060417" y="2167810"/>
              <a:ext cx="6269113" cy="2787567"/>
            </p:xfrm>
            <a:graphic>
              <a:graphicData uri="http://schemas.openxmlformats.org/drawingml/2006/table">
                <a:tbl>
                  <a:tblPr firstRow="1" firstCol="1" bandRow="1">
                    <a:tableStyleId>{5940675A-B579-460E-94D1-54222C63F5DA}</a:tableStyleId>
                  </a:tblPr>
                  <a:tblGrid>
                    <a:gridCol w="3128348">
                      <a:extLst>
                        <a:ext uri="{9D8B030D-6E8A-4147-A177-3AD203B41FA5}">
                          <a16:colId xmlns:a16="http://schemas.microsoft.com/office/drawing/2014/main" val="911524022"/>
                        </a:ext>
                      </a:extLst>
                    </a:gridCol>
                    <a:gridCol w="3140765">
                      <a:extLst>
                        <a:ext uri="{9D8B030D-6E8A-4147-A177-3AD203B41FA5}">
                          <a16:colId xmlns:a16="http://schemas.microsoft.com/office/drawing/2014/main" val="142230617"/>
                        </a:ext>
                      </a:extLst>
                    </a:gridCol>
                  </a:tblGrid>
                  <a:tr h="1397025">
                    <a:tc>
                      <a:txBody>
                        <a:bodyPr/>
                        <a:lstStyle/>
                        <a:p>
                          <a:endParaRPr lang="en-US"/>
                        </a:p>
                      </a:txBody>
                      <a:tcPr marL="68580" marR="68580" marT="0" marB="0">
                        <a:blipFill>
                          <a:blip r:embed="rId2"/>
                          <a:stretch>
                            <a:fillRect l="-390" t="-435" r="-100975" b="-100000"/>
                          </a:stretch>
                        </a:blipFill>
                      </a:tcPr>
                    </a:tc>
                    <a:tc>
                      <a:txBody>
                        <a:bodyPr/>
                        <a:lstStyle/>
                        <a:p>
                          <a:endParaRPr lang="en-US"/>
                        </a:p>
                      </a:txBody>
                      <a:tcPr marL="68580" marR="68580" marT="0" marB="0">
                        <a:blipFill>
                          <a:blip r:embed="rId2"/>
                          <a:stretch>
                            <a:fillRect l="-99806" t="-435" r="-388" b="-100000"/>
                          </a:stretch>
                        </a:blipFill>
                      </a:tcPr>
                    </a:tc>
                    <a:extLst>
                      <a:ext uri="{0D108BD9-81ED-4DB2-BD59-A6C34878D82A}">
                        <a16:rowId xmlns:a16="http://schemas.microsoft.com/office/drawing/2014/main" val="2524917288"/>
                      </a:ext>
                    </a:extLst>
                  </a:tr>
                  <a:tr h="1390542">
                    <a:tc>
                      <a:txBody>
                        <a:bodyPr/>
                        <a:lstStyle/>
                        <a:p>
                          <a:endParaRPr lang="en-US"/>
                        </a:p>
                      </a:txBody>
                      <a:tcPr marL="68580" marR="68580" marT="0" marB="0">
                        <a:blipFill>
                          <a:blip r:embed="rId2"/>
                          <a:stretch>
                            <a:fillRect l="-390" t="-101316" r="-100975" b="-877"/>
                          </a:stretch>
                        </a:blipFill>
                      </a:tcPr>
                    </a:tc>
                    <a:tc>
                      <a:txBody>
                        <a:bodyPr/>
                        <a:lstStyle/>
                        <a:p>
                          <a:endParaRPr lang="en-US"/>
                        </a:p>
                      </a:txBody>
                      <a:tcPr marL="68580" marR="68580" marT="0" marB="0">
                        <a:blipFill>
                          <a:blip r:embed="rId2"/>
                          <a:stretch>
                            <a:fillRect l="-99806" t="-101316" r="-388" b="-877"/>
                          </a:stretch>
                        </a:blipFill>
                      </a:tcPr>
                    </a:tc>
                    <a:extLst>
                      <a:ext uri="{0D108BD9-81ED-4DB2-BD59-A6C34878D82A}">
                        <a16:rowId xmlns:a16="http://schemas.microsoft.com/office/drawing/2014/main" val="734612449"/>
                      </a:ext>
                    </a:extLst>
                  </a:tr>
                </a:tbl>
              </a:graphicData>
            </a:graphic>
          </p:graphicFrame>
        </mc:Fallback>
      </mc:AlternateContent>
    </p:spTree>
    <p:extLst>
      <p:ext uri="{BB962C8B-B14F-4D97-AF65-F5344CB8AC3E}">
        <p14:creationId xmlns:p14="http://schemas.microsoft.com/office/powerpoint/2010/main" val="1843760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B4DF2-B800-47A7-A487-0A609D125F14}"/>
              </a:ext>
            </a:extLst>
          </p:cNvPr>
          <p:cNvSpPr>
            <a:spLocks noGrp="1"/>
          </p:cNvSpPr>
          <p:nvPr>
            <p:ph type="title"/>
          </p:nvPr>
        </p:nvSpPr>
        <p:spPr>
          <a:xfrm>
            <a:off x="2186526" y="537024"/>
            <a:ext cx="8911687" cy="1280890"/>
          </a:xfrm>
        </p:spPr>
        <p:txBody>
          <a:bodyPr/>
          <a:lstStyle/>
          <a:p>
            <a:r>
              <a:rPr lang="id-ID" dirty="0"/>
              <a:t>Menyederhanakan Ekspresi Boole</a:t>
            </a:r>
            <a:endParaRPr lang="en-ID" dirty="0"/>
          </a:p>
        </p:txBody>
      </p:sp>
      <p:sp>
        <p:nvSpPr>
          <p:cNvPr id="3" name="Content Placeholder 2">
            <a:extLst>
              <a:ext uri="{FF2B5EF4-FFF2-40B4-BE49-F238E27FC236}">
                <a16:creationId xmlns:a16="http://schemas.microsoft.com/office/drawing/2014/main" xmlns="" id="{EE4CC16B-20A0-44B1-B975-9EB2A6939081}"/>
              </a:ext>
            </a:extLst>
          </p:cNvPr>
          <p:cNvSpPr>
            <a:spLocks noGrp="1"/>
          </p:cNvSpPr>
          <p:nvPr>
            <p:ph idx="1"/>
          </p:nvPr>
        </p:nvSpPr>
        <p:spPr>
          <a:xfrm>
            <a:off x="2483196" y="2133600"/>
            <a:ext cx="8915400" cy="3777622"/>
          </a:xfrm>
        </p:spPr>
        <p:txBody>
          <a:bodyPr/>
          <a:lstStyle/>
          <a:p>
            <a:r>
              <a:rPr lang="id-ID" dirty="0"/>
              <a:t>Tujuan utama dari Aljabar Boolean adalah untuk mendapatkan ekspresi logika yang paling sederhana. Fungsi yang dihasilkan dari metode Sum Of Product (SOP) dan Product Of Sum (POS) mungkin masih belum sederhana sehingga perlu proses penyederhanaan.</a:t>
            </a:r>
          </a:p>
          <a:p>
            <a:endParaRPr lang="id-ID" dirty="0"/>
          </a:p>
          <a:p>
            <a:r>
              <a:rPr lang="id-ID" dirty="0"/>
              <a:t>Pada materi ini, akan dipelajari cara menyederhanakan Fungsi Boolean dengan cara aljabar. </a:t>
            </a:r>
            <a:endParaRPr lang="en-ID" dirty="0"/>
          </a:p>
        </p:txBody>
      </p:sp>
    </p:spTree>
    <p:extLst>
      <p:ext uri="{BB962C8B-B14F-4D97-AF65-F5344CB8AC3E}">
        <p14:creationId xmlns:p14="http://schemas.microsoft.com/office/powerpoint/2010/main" val="3484654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86A26-9688-4451-9073-8895E676F11C}"/>
              </a:ext>
            </a:extLst>
          </p:cNvPr>
          <p:cNvSpPr>
            <a:spLocks noGrp="1"/>
          </p:cNvSpPr>
          <p:nvPr>
            <p:ph type="title"/>
          </p:nvPr>
        </p:nvSpPr>
        <p:spPr>
          <a:xfrm>
            <a:off x="2172010" y="537025"/>
            <a:ext cx="8911687" cy="1280890"/>
          </a:xfrm>
        </p:spPr>
        <p:txBody>
          <a:bodyPr/>
          <a:lstStyle/>
          <a:p>
            <a:r>
              <a:rPr lang="id-ID" dirty="0"/>
              <a:t>Menyederhanakan Ekspresi Boole</a:t>
            </a:r>
            <a:endParaRPr lang="en-ID" dirty="0"/>
          </a:p>
        </p:txBody>
      </p:sp>
      <p:sp>
        <p:nvSpPr>
          <p:cNvPr id="3" name="Content Placeholder 2">
            <a:extLst>
              <a:ext uri="{FF2B5EF4-FFF2-40B4-BE49-F238E27FC236}">
                <a16:creationId xmlns:a16="http://schemas.microsoft.com/office/drawing/2014/main" xmlns="" id="{20BE8E26-6684-4604-B692-D98454C03FF8}"/>
              </a:ext>
            </a:extLst>
          </p:cNvPr>
          <p:cNvSpPr>
            <a:spLocks noGrp="1"/>
          </p:cNvSpPr>
          <p:nvPr>
            <p:ph idx="1"/>
          </p:nvPr>
        </p:nvSpPr>
        <p:spPr>
          <a:xfrm>
            <a:off x="838200" y="1891885"/>
            <a:ext cx="10515600" cy="4351338"/>
          </a:xfrm>
        </p:spPr>
        <p:txBody>
          <a:bodyPr>
            <a:normAutofit/>
          </a:bodyPr>
          <a:lstStyle/>
          <a:p>
            <a:pPr marL="0" indent="0">
              <a:buNone/>
            </a:pPr>
            <a:r>
              <a:rPr lang="id-ID" dirty="0"/>
              <a:t>Buktikan bahwa Fungsi Boolean yang didapatkan dari cara Sum Of Product (SOP) ekuivalen dengan yang didapatkan dengan cara Product Of Sum (POS) pada soal sebelumnya!</a:t>
            </a:r>
          </a:p>
          <a:p>
            <a:endParaRPr lang="id-ID" dirty="0"/>
          </a:p>
          <a:p>
            <a:r>
              <a:rPr lang="id-ID" dirty="0"/>
              <a:t>Pada soal sebelumnya, diperoleh fungsi berikut melalui cara Sum Of Product (SOP):</a:t>
            </a:r>
          </a:p>
          <a:p>
            <a:pPr marL="0" indent="0">
              <a:buNone/>
            </a:pPr>
            <a:endParaRPr lang="id-ID" dirty="0"/>
          </a:p>
          <a:p>
            <a:pPr marL="0" indent="0" algn="ctr">
              <a:buNone/>
            </a:pPr>
            <a:r>
              <a:rPr lang="id-ID" dirty="0"/>
              <a:t>f(x,y) = Out = (x.y)+(x.y’)+(x’.y)</a:t>
            </a:r>
            <a:endParaRPr lang="en-ID" dirty="0"/>
          </a:p>
          <a:p>
            <a:pPr marL="0" indent="0">
              <a:buNone/>
            </a:pPr>
            <a:endParaRPr lang="id-ID" dirty="0"/>
          </a:p>
          <a:p>
            <a:r>
              <a:rPr lang="id-ID" dirty="0"/>
              <a:t>Sedangkan dengan cara Product Of Sum (POS) diperoleh fungsi berikut:</a:t>
            </a:r>
          </a:p>
          <a:p>
            <a:pPr marL="0" indent="0" algn="ctr">
              <a:buNone/>
            </a:pPr>
            <a:endParaRPr lang="id-ID" dirty="0"/>
          </a:p>
          <a:p>
            <a:pPr marL="0" indent="0" algn="ctr">
              <a:buNone/>
            </a:pPr>
            <a:r>
              <a:rPr lang="id-ID" dirty="0"/>
              <a:t>f(x,y) = Out = x+y</a:t>
            </a:r>
          </a:p>
          <a:p>
            <a:pPr marL="0" indent="0">
              <a:buNone/>
            </a:pPr>
            <a:endParaRPr lang="id-ID" dirty="0"/>
          </a:p>
          <a:p>
            <a:pPr marL="0" indent="0">
              <a:buNone/>
            </a:pPr>
            <a:endParaRPr lang="en-ID" dirty="0"/>
          </a:p>
        </p:txBody>
      </p:sp>
    </p:spTree>
    <p:extLst>
      <p:ext uri="{BB962C8B-B14F-4D97-AF65-F5344CB8AC3E}">
        <p14:creationId xmlns:p14="http://schemas.microsoft.com/office/powerpoint/2010/main" val="2270057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35BC63-2E95-49CB-ACE5-D464D021B6C3}"/>
              </a:ext>
            </a:extLst>
          </p:cNvPr>
          <p:cNvSpPr>
            <a:spLocks noGrp="1"/>
          </p:cNvSpPr>
          <p:nvPr>
            <p:ph type="title"/>
          </p:nvPr>
        </p:nvSpPr>
        <p:spPr>
          <a:xfrm>
            <a:off x="2110813" y="597742"/>
            <a:ext cx="8911687" cy="1280890"/>
          </a:xfrm>
        </p:spPr>
        <p:txBody>
          <a:bodyPr/>
          <a:lstStyle/>
          <a:p>
            <a:r>
              <a:rPr lang="id-ID" dirty="0"/>
              <a:t>Penyelesaian :</a:t>
            </a:r>
            <a:endParaRPr lang="en-ID"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C9DC589-3698-4AA3-9DAF-8F5FBE92E31C}"/>
                  </a:ext>
                </a:extLst>
              </p:cNvPr>
              <p:cNvSpPr>
                <a:spLocks noGrp="1"/>
              </p:cNvSpPr>
              <p:nvPr>
                <p:ph idx="1"/>
              </p:nvPr>
            </p:nvSpPr>
            <p:spPr>
              <a:xfrm>
                <a:off x="1169500" y="1878632"/>
                <a:ext cx="9551504" cy="4760705"/>
              </a:xfrm>
            </p:spPr>
            <p:txBody>
              <a:bodyPr>
                <a:normAutofit fontScale="92500"/>
              </a:bodyPr>
              <a:lstStyle/>
              <a:p>
                <a:pPr marL="0" indent="0">
                  <a:buNone/>
                </a:pPr>
                <a14:m>
                  <m:oMath xmlns:m="http://schemas.openxmlformats.org/officeDocument/2006/math">
                    <m:r>
                      <m:rPr>
                        <m:nor/>
                      </m:rPr>
                      <a:rPr lang="id-ID" sz="2200" dirty="0" smtClean="0">
                        <a:latin typeface="Bodoni MT" panose="02070603080606020203" pitchFamily="18" charset="0"/>
                      </a:rPr>
                      <m:t>(</m:t>
                    </m:r>
                    <m:r>
                      <m:rPr>
                        <m:nor/>
                      </m:rPr>
                      <a:rPr lang="id-ID" sz="2200" b="0" i="1" dirty="0" smtClean="0">
                        <a:latin typeface="Bodoni MT" panose="02070603080606020203" pitchFamily="18" charset="0"/>
                      </a:rPr>
                      <m:t>x</m:t>
                    </m:r>
                    <m:r>
                      <m:rPr>
                        <m:nor/>
                      </m:rPr>
                      <a:rPr lang="id-ID" sz="2200" b="0" i="0" dirty="0" smtClean="0">
                        <a:latin typeface="Bodoni MT" panose="02070603080606020203" pitchFamily="18" charset="0"/>
                      </a:rPr>
                      <m:t> .</m:t>
                    </m:r>
                    <m:r>
                      <m:rPr>
                        <m:nor/>
                      </m:rPr>
                      <a:rPr lang="id-ID" sz="2200" b="0" i="1" dirty="0" smtClean="0">
                        <a:latin typeface="Bodoni MT" panose="02070603080606020203" pitchFamily="18" charset="0"/>
                      </a:rPr>
                      <m:t> </m:t>
                    </m:r>
                    <m:r>
                      <m:rPr>
                        <m:nor/>
                      </m:rPr>
                      <a:rPr lang="id-ID" sz="2200" b="0" i="1" dirty="0" smtClean="0">
                        <a:latin typeface="Bodoni MT" panose="02070603080606020203" pitchFamily="18" charset="0"/>
                      </a:rPr>
                      <m:t>y</m:t>
                    </m:r>
                    <m:r>
                      <m:rPr>
                        <m:nor/>
                      </m:rPr>
                      <a:rPr lang="id-ID" sz="2200" dirty="0" smtClean="0">
                        <a:latin typeface="Bodoni MT" panose="02070603080606020203" pitchFamily="18" charset="0"/>
                      </a:rPr>
                      <m:t>)+(</m:t>
                    </m:r>
                    <m:r>
                      <m:rPr>
                        <m:nor/>
                      </m:rPr>
                      <a:rPr lang="id-ID" sz="2200" i="1" dirty="0" smtClean="0">
                        <a:latin typeface="Bodoni MT" panose="02070603080606020203" pitchFamily="18" charset="0"/>
                      </a:rPr>
                      <m:t>x</m:t>
                    </m:r>
                    <m:r>
                      <m:rPr>
                        <m:nor/>
                      </m:rPr>
                      <a:rPr lang="id-ID" sz="2200" b="0" i="0" dirty="0" smtClean="0">
                        <a:latin typeface="Bodoni MT" panose="02070603080606020203" pitchFamily="18" charset="0"/>
                      </a:rPr>
                      <m:t> </m:t>
                    </m:r>
                    <m:r>
                      <m:rPr>
                        <m:nor/>
                      </m:rPr>
                      <a:rPr lang="id-ID" sz="2200" dirty="0" smtClean="0">
                        <a:latin typeface="Bodoni MT" panose="02070603080606020203" pitchFamily="18" charset="0"/>
                      </a:rPr>
                      <m:t>.</m:t>
                    </m:r>
                    <m:r>
                      <m:rPr>
                        <m:nor/>
                      </m:rPr>
                      <a:rPr lang="id-ID" sz="2200" b="0" i="1" dirty="0" smtClean="0">
                        <a:latin typeface="Bodoni MT" panose="02070603080606020203" pitchFamily="18" charset="0"/>
                      </a:rPr>
                      <m:t> </m:t>
                    </m:r>
                    <m:r>
                      <m:rPr>
                        <m:nor/>
                      </m:rPr>
                      <a:rPr lang="id-ID" sz="2200" i="1" dirty="0" smtClean="0">
                        <a:latin typeface="Bodoni MT" panose="02070603080606020203" pitchFamily="18" charset="0"/>
                      </a:rPr>
                      <m:t>y</m:t>
                    </m:r>
                    <m:r>
                      <m:rPr>
                        <m:nor/>
                      </m:rPr>
                      <a:rPr lang="id-ID" sz="2200" b="0" i="1" dirty="0" smtClean="0">
                        <a:latin typeface="Bodoni MT" panose="02070603080606020203" pitchFamily="18" charset="0"/>
                      </a:rPr>
                      <m:t>′</m:t>
                    </m:r>
                    <m:r>
                      <m:rPr>
                        <m:nor/>
                      </m:rPr>
                      <a:rPr lang="id-ID" sz="2200" dirty="0" smtClean="0">
                        <a:latin typeface="Bodoni MT" panose="02070603080606020203" pitchFamily="18" charset="0"/>
                      </a:rPr>
                      <m:t>)+(</m:t>
                    </m:r>
                    <m:r>
                      <m:rPr>
                        <m:nor/>
                      </m:rPr>
                      <a:rPr lang="id-ID" sz="2200" i="1" dirty="0" smtClean="0">
                        <a:latin typeface="Bodoni MT" panose="02070603080606020203" pitchFamily="18" charset="0"/>
                      </a:rPr>
                      <m:t>x</m:t>
                    </m:r>
                    <m:r>
                      <m:rPr>
                        <m:nor/>
                      </m:rPr>
                      <a:rPr lang="id-ID" sz="2200" b="0" i="1" dirty="0" smtClean="0">
                        <a:latin typeface="Bodoni MT" panose="02070603080606020203" pitchFamily="18" charset="0"/>
                      </a:rPr>
                      <m:t>′</m:t>
                    </m:r>
                    <m:r>
                      <m:rPr>
                        <m:nor/>
                      </m:rPr>
                      <a:rPr lang="id-ID" sz="2200" dirty="0" smtClean="0">
                        <a:latin typeface="Bodoni MT" panose="02070603080606020203" pitchFamily="18" charset="0"/>
                      </a:rPr>
                      <m:t>.</m:t>
                    </m:r>
                    <m:r>
                      <m:rPr>
                        <m:nor/>
                      </m:rPr>
                      <a:rPr lang="id-ID" sz="2200" b="0" i="0" dirty="0" smtClean="0">
                        <a:latin typeface="Bodoni MT" panose="02070603080606020203" pitchFamily="18" charset="0"/>
                      </a:rPr>
                      <m:t> </m:t>
                    </m:r>
                    <m:r>
                      <m:rPr>
                        <m:nor/>
                      </m:rPr>
                      <a:rPr lang="id-ID" sz="2200" i="1" dirty="0" smtClean="0">
                        <a:latin typeface="Bodoni MT" panose="02070603080606020203" pitchFamily="18" charset="0"/>
                      </a:rPr>
                      <m:t>y</m:t>
                    </m:r>
                    <m:r>
                      <m:rPr>
                        <m:nor/>
                      </m:rPr>
                      <a:rPr lang="id-ID" sz="2200" dirty="0" smtClean="0">
                        <a:latin typeface="Bodoni MT" panose="02070603080606020203" pitchFamily="18" charset="0"/>
                      </a:rPr>
                      <m:t>)</m:t>
                    </m:r>
                    <m:r>
                      <m:rPr>
                        <m:nor/>
                      </m:rPr>
                      <a:rPr lang="id-ID" sz="2200" b="0" i="0" dirty="0" smtClean="0">
                        <a:latin typeface="Bodoni MT" panose="02070603080606020203" pitchFamily="18" charset="0"/>
                      </a:rPr>
                      <m:t> = </m:t>
                    </m:r>
                    <m:r>
                      <m:rPr>
                        <m:nor/>
                      </m:rPr>
                      <a:rPr lang="id-ID" sz="2200" b="0" i="1" dirty="0" smtClean="0">
                        <a:latin typeface="Bodoni MT" panose="02070603080606020203" pitchFamily="18" charset="0"/>
                      </a:rPr>
                      <m:t>x</m:t>
                    </m:r>
                    <m:r>
                      <m:rPr>
                        <m:nor/>
                      </m:rPr>
                      <a:rPr lang="id-ID" sz="2200" b="0" i="0" dirty="0" smtClean="0">
                        <a:latin typeface="Bodoni MT" panose="02070603080606020203" pitchFamily="18" charset="0"/>
                      </a:rPr>
                      <m:t> . (</m:t>
                    </m:r>
                    <m:r>
                      <m:rPr>
                        <m:nor/>
                      </m:rPr>
                      <a:rPr lang="id-ID" sz="2200" b="0" i="1" dirty="0" smtClean="0">
                        <a:latin typeface="Bodoni MT" panose="02070603080606020203" pitchFamily="18" charset="0"/>
                      </a:rPr>
                      <m:t>y</m:t>
                    </m:r>
                    <m:r>
                      <m:rPr>
                        <m:nor/>
                      </m:rPr>
                      <a:rPr lang="id-ID" sz="2200" b="0" i="0" dirty="0" smtClean="0">
                        <a:latin typeface="Bodoni MT" panose="02070603080606020203" pitchFamily="18" charset="0"/>
                      </a:rPr>
                      <m:t> + </m:t>
                    </m:r>
                    <m:r>
                      <m:rPr>
                        <m:nor/>
                      </m:rPr>
                      <a:rPr lang="id-ID" sz="2200" b="0" i="1" dirty="0" smtClean="0">
                        <a:latin typeface="Bodoni MT" panose="02070603080606020203" pitchFamily="18" charset="0"/>
                      </a:rPr>
                      <m:t>y</m:t>
                    </m:r>
                    <m:r>
                      <m:rPr>
                        <m:nor/>
                      </m:rPr>
                      <a:rPr lang="id-ID" sz="2200" b="0" i="0" dirty="0" smtClean="0">
                        <a:latin typeface="Bodoni MT" panose="02070603080606020203" pitchFamily="18" charset="0"/>
                      </a:rPr>
                      <m:t>′) + (</m:t>
                    </m:r>
                    <m:r>
                      <m:rPr>
                        <m:nor/>
                      </m:rPr>
                      <a:rPr lang="id-ID" sz="2200" b="0" i="1" dirty="0" smtClean="0">
                        <a:latin typeface="Bodoni MT" panose="02070603080606020203" pitchFamily="18" charset="0"/>
                      </a:rPr>
                      <m:t>x</m:t>
                    </m:r>
                    <m:r>
                      <m:rPr>
                        <m:nor/>
                      </m:rPr>
                      <a:rPr lang="id-ID" sz="2200" b="0" i="0" dirty="0" smtClean="0">
                        <a:latin typeface="Bodoni MT" panose="02070603080606020203" pitchFamily="18" charset="0"/>
                      </a:rPr>
                      <m:t>′. </m:t>
                    </m:r>
                    <m:r>
                      <m:rPr>
                        <m:nor/>
                      </m:rPr>
                      <a:rPr lang="id-ID" sz="2200" b="0" i="1" dirty="0" smtClean="0">
                        <a:latin typeface="Bodoni MT" panose="02070603080606020203" pitchFamily="18" charset="0"/>
                      </a:rPr>
                      <m:t>y</m:t>
                    </m:r>
                    <m:r>
                      <m:rPr>
                        <m:nor/>
                      </m:rPr>
                      <a:rPr lang="id-ID" sz="2200" b="0" i="0" dirty="0" smtClean="0">
                        <a:latin typeface="Bodoni MT" panose="02070603080606020203" pitchFamily="18" charset="0"/>
                      </a:rPr>
                      <m:t>)</m:t>
                    </m:r>
                  </m:oMath>
                </a14:m>
                <a:r>
                  <a:rPr lang="id-ID" dirty="0">
                    <a:latin typeface="Bodoni MT" panose="02070603080606020203" pitchFamily="18" charset="0"/>
                  </a:rPr>
                  <a:t>		</a:t>
                </a:r>
                <a:r>
                  <a:rPr lang="id-ID" sz="2400" dirty="0">
                    <a:solidFill>
                      <a:schemeClr val="accent1"/>
                    </a:solidFill>
                  </a:rPr>
                  <a:t>Hukum Distributif</a:t>
                </a:r>
                <a:r>
                  <a:rPr lang="id-ID" dirty="0">
                    <a:solidFill>
                      <a:schemeClr val="accent1"/>
                    </a:solidFill>
                    <a:latin typeface="Bodoni MT" panose="02070603080606020203" pitchFamily="18" charset="0"/>
                  </a:rPr>
                  <a:t> </a:t>
                </a:r>
              </a:p>
              <a:p>
                <a:pPr marL="0" indent="0">
                  <a:buNone/>
                </a:pPr>
                <a:r>
                  <a:rPr lang="id-ID" b="0" dirty="0"/>
                  <a:t>			    	      </a:t>
                </a:r>
                <a14:m>
                  <m:oMath xmlns:m="http://schemas.openxmlformats.org/officeDocument/2006/math">
                    <m:r>
                      <a:rPr lang="id-ID" sz="2200" b="0" i="0" smtClean="0">
                        <a:latin typeface="Cambria Math" panose="02040503050406030204" pitchFamily="18" charset="0"/>
                      </a:rPr>
                      <m:t>=</m:t>
                    </m:r>
                    <m:r>
                      <a:rPr lang="id-ID" sz="2200" b="0" i="1" smtClean="0">
                        <a:latin typeface="Cambria Math" panose="02040503050406030204" pitchFamily="18" charset="0"/>
                      </a:rPr>
                      <m:t>𝑥</m:t>
                    </m:r>
                    <m:r>
                      <a:rPr lang="id-ID" sz="2200" b="0" i="1" smtClean="0">
                        <a:latin typeface="Cambria Math" panose="02040503050406030204" pitchFamily="18" charset="0"/>
                      </a:rPr>
                      <m:t>.</m:t>
                    </m:r>
                    <m:d>
                      <m:dPr>
                        <m:ctrlPr>
                          <a:rPr lang="id-ID" sz="2200" b="0" i="1" smtClean="0">
                            <a:latin typeface="Cambria Math" panose="02040503050406030204" pitchFamily="18" charset="0"/>
                          </a:rPr>
                        </m:ctrlPr>
                      </m:dPr>
                      <m:e>
                        <m:r>
                          <a:rPr lang="id-ID" sz="2200" b="0" i="1" smtClean="0">
                            <a:latin typeface="Cambria Math" panose="02040503050406030204" pitchFamily="18" charset="0"/>
                          </a:rPr>
                          <m:t>1</m:t>
                        </m:r>
                      </m:e>
                    </m:d>
                    <m:r>
                      <a:rPr lang="id-ID" sz="2200" b="0" i="1" smtClean="0">
                        <a:latin typeface="Cambria Math" panose="02040503050406030204" pitchFamily="18" charset="0"/>
                      </a:rPr>
                      <m:t>+</m:t>
                    </m:r>
                    <m:d>
                      <m:dPr>
                        <m:ctrlPr>
                          <a:rPr lang="id-ID" sz="2200" b="0" i="1" smtClean="0">
                            <a:latin typeface="Cambria Math" panose="02040503050406030204" pitchFamily="18" charset="0"/>
                          </a:rPr>
                        </m:ctrlPr>
                      </m:dPr>
                      <m:e>
                        <m:sSup>
                          <m:sSupPr>
                            <m:ctrlPr>
                              <a:rPr lang="id-ID" sz="2200" b="0" i="1" smtClean="0">
                                <a:latin typeface="Cambria Math" panose="02040503050406030204" pitchFamily="18" charset="0"/>
                              </a:rPr>
                            </m:ctrlPr>
                          </m:sSupPr>
                          <m:e>
                            <m:r>
                              <a:rPr lang="id-ID" sz="2200" b="0" i="1" smtClean="0">
                                <a:latin typeface="Cambria Math" panose="02040503050406030204" pitchFamily="18" charset="0"/>
                              </a:rPr>
                              <m:t>𝑥</m:t>
                            </m:r>
                          </m:e>
                          <m:sup>
                            <m:r>
                              <a:rPr lang="id-ID" sz="2200" b="0" i="1" smtClean="0">
                                <a:latin typeface="Cambria Math" panose="02040503050406030204" pitchFamily="18" charset="0"/>
                              </a:rPr>
                              <m:t>′</m:t>
                            </m:r>
                          </m:sup>
                        </m:sSup>
                        <m:r>
                          <a:rPr lang="id-ID" sz="2200" b="0" i="1" smtClean="0">
                            <a:latin typeface="Cambria Math" panose="02040503050406030204" pitchFamily="18" charset="0"/>
                          </a:rPr>
                          <m:t>. </m:t>
                        </m:r>
                        <m:r>
                          <a:rPr lang="id-ID" sz="2200" b="0" i="1" smtClean="0">
                            <a:latin typeface="Cambria Math" panose="02040503050406030204" pitchFamily="18" charset="0"/>
                          </a:rPr>
                          <m:t>𝑦</m:t>
                        </m:r>
                      </m:e>
                    </m:d>
                  </m:oMath>
                </a14:m>
                <a:r>
                  <a:rPr lang="id-ID" sz="2200" b="0" dirty="0"/>
                  <a:t> </a:t>
                </a:r>
                <a:r>
                  <a:rPr lang="id-ID" b="0" dirty="0"/>
                  <a:t>			</a:t>
                </a:r>
                <a:r>
                  <a:rPr lang="id-ID" sz="2400" b="0" dirty="0">
                    <a:solidFill>
                      <a:schemeClr val="accent4"/>
                    </a:solidFill>
                  </a:rPr>
                  <a:t>Hukum Komplemen</a:t>
                </a:r>
              </a:p>
              <a:p>
                <a:pPr marL="0" indent="0">
                  <a:buNone/>
                </a:pPr>
                <a:r>
                  <a:rPr lang="id-ID" b="0" dirty="0"/>
                  <a:t>			    	      </a:t>
                </a:r>
                <a14:m>
                  <m:oMath xmlns:m="http://schemas.openxmlformats.org/officeDocument/2006/math">
                    <m:r>
                      <a:rPr lang="id-ID" sz="2200" b="0" i="1" smtClean="0">
                        <a:latin typeface="Cambria Math" panose="02040503050406030204" pitchFamily="18" charset="0"/>
                      </a:rPr>
                      <m:t>=</m:t>
                    </m:r>
                    <m:r>
                      <a:rPr lang="id-ID" sz="2200" b="0" i="1" smtClean="0">
                        <a:latin typeface="Cambria Math" panose="02040503050406030204" pitchFamily="18" charset="0"/>
                      </a:rPr>
                      <m:t>𝑥</m:t>
                    </m:r>
                    <m:r>
                      <a:rPr lang="id-ID" sz="2200" b="0" i="1" smtClean="0">
                        <a:latin typeface="Cambria Math" panose="02040503050406030204" pitchFamily="18" charset="0"/>
                      </a:rPr>
                      <m:t>+(</m:t>
                    </m:r>
                    <m:sSup>
                      <m:sSupPr>
                        <m:ctrlPr>
                          <a:rPr lang="id-ID" sz="2200" b="0" i="1" smtClean="0">
                            <a:latin typeface="Cambria Math" panose="02040503050406030204" pitchFamily="18" charset="0"/>
                          </a:rPr>
                        </m:ctrlPr>
                      </m:sSupPr>
                      <m:e>
                        <m:r>
                          <a:rPr lang="id-ID" sz="2200" b="0" i="1" smtClean="0">
                            <a:latin typeface="Cambria Math" panose="02040503050406030204" pitchFamily="18" charset="0"/>
                          </a:rPr>
                          <m:t>𝑥</m:t>
                        </m:r>
                      </m:e>
                      <m:sup>
                        <m:r>
                          <a:rPr lang="id-ID" sz="2200" b="0" i="1" smtClean="0">
                            <a:latin typeface="Cambria Math" panose="02040503050406030204" pitchFamily="18" charset="0"/>
                          </a:rPr>
                          <m:t>′</m:t>
                        </m:r>
                      </m:sup>
                    </m:sSup>
                    <m:r>
                      <a:rPr lang="id-ID" sz="2200" b="0" i="1" smtClean="0">
                        <a:latin typeface="Cambria Math" panose="02040503050406030204" pitchFamily="18" charset="0"/>
                      </a:rPr>
                      <m:t>. </m:t>
                    </m:r>
                    <m:r>
                      <a:rPr lang="id-ID" sz="2200" b="0" i="1" smtClean="0">
                        <a:latin typeface="Cambria Math" panose="02040503050406030204" pitchFamily="18" charset="0"/>
                      </a:rPr>
                      <m:t>𝑦</m:t>
                    </m:r>
                    <m:r>
                      <a:rPr lang="id-ID" sz="2200" b="0" i="1" smtClean="0">
                        <a:latin typeface="Cambria Math" panose="02040503050406030204" pitchFamily="18" charset="0"/>
                      </a:rPr>
                      <m:t>)</m:t>
                    </m:r>
                  </m:oMath>
                </a14:m>
                <a:r>
                  <a:rPr lang="id-ID" sz="2200" dirty="0">
                    <a:latin typeface="Bodoni MT" panose="02070603080606020203" pitchFamily="18" charset="0"/>
                  </a:rPr>
                  <a:t> </a:t>
                </a:r>
                <a:r>
                  <a:rPr lang="id-ID" dirty="0">
                    <a:latin typeface="Bodoni MT" panose="02070603080606020203" pitchFamily="18" charset="0"/>
                  </a:rPr>
                  <a:t>				</a:t>
                </a:r>
                <a:r>
                  <a:rPr lang="id-ID" sz="2400" dirty="0">
                    <a:solidFill>
                      <a:schemeClr val="accent6"/>
                    </a:solidFill>
                  </a:rPr>
                  <a:t>Hukum Identitas</a:t>
                </a:r>
                <a:r>
                  <a:rPr lang="id-ID" dirty="0">
                    <a:latin typeface="Bodoni MT" panose="02070603080606020203" pitchFamily="18" charset="0"/>
                  </a:rPr>
                  <a:t>	</a:t>
                </a:r>
              </a:p>
              <a:p>
                <a:pPr marL="0" indent="0">
                  <a:buNone/>
                </a:pPr>
                <a:r>
                  <a:rPr lang="id-ID" b="0" dirty="0"/>
                  <a:t>			    	      </a:t>
                </a:r>
                <a14:m>
                  <m:oMath xmlns:m="http://schemas.openxmlformats.org/officeDocument/2006/math">
                    <m:r>
                      <a:rPr lang="id-ID" sz="2200" b="0" i="1" smtClean="0">
                        <a:latin typeface="Cambria Math" panose="02040503050406030204" pitchFamily="18" charset="0"/>
                      </a:rPr>
                      <m:t>=</m:t>
                    </m:r>
                    <m:d>
                      <m:dPr>
                        <m:ctrlPr>
                          <a:rPr lang="id-ID" sz="2200" b="0" i="1" smtClean="0">
                            <a:latin typeface="Cambria Math" panose="02040503050406030204" pitchFamily="18" charset="0"/>
                          </a:rPr>
                        </m:ctrlPr>
                      </m:dPr>
                      <m:e>
                        <m:r>
                          <a:rPr lang="id-ID" sz="2200" b="0" i="1" smtClean="0">
                            <a:latin typeface="Cambria Math" panose="02040503050406030204" pitchFamily="18" charset="0"/>
                          </a:rPr>
                          <m:t>𝑥</m:t>
                        </m:r>
                        <m:r>
                          <a:rPr lang="id-ID" sz="2200" b="0" i="1" smtClean="0">
                            <a:latin typeface="Cambria Math" panose="02040503050406030204" pitchFamily="18" charset="0"/>
                          </a:rPr>
                          <m:t>+</m:t>
                        </m:r>
                        <m:sSup>
                          <m:sSupPr>
                            <m:ctrlPr>
                              <a:rPr lang="id-ID" sz="2200" b="0" i="1" smtClean="0">
                                <a:latin typeface="Cambria Math" panose="02040503050406030204" pitchFamily="18" charset="0"/>
                              </a:rPr>
                            </m:ctrlPr>
                          </m:sSupPr>
                          <m:e>
                            <m:r>
                              <a:rPr lang="id-ID" sz="2200" b="0" i="1" smtClean="0">
                                <a:latin typeface="Cambria Math" panose="02040503050406030204" pitchFamily="18" charset="0"/>
                              </a:rPr>
                              <m:t>𝑥</m:t>
                            </m:r>
                          </m:e>
                          <m:sup>
                            <m:r>
                              <a:rPr lang="id-ID" sz="2200" b="0" i="1" smtClean="0">
                                <a:latin typeface="Cambria Math" panose="02040503050406030204" pitchFamily="18" charset="0"/>
                              </a:rPr>
                              <m:t>′</m:t>
                            </m:r>
                          </m:sup>
                        </m:sSup>
                      </m:e>
                    </m:d>
                    <m:r>
                      <a:rPr lang="id-ID" sz="2200" b="0" i="1" smtClean="0">
                        <a:latin typeface="Cambria Math" panose="02040503050406030204" pitchFamily="18" charset="0"/>
                      </a:rPr>
                      <m:t> . </m:t>
                    </m:r>
                    <m:d>
                      <m:dPr>
                        <m:ctrlPr>
                          <a:rPr lang="id-ID" sz="2200" b="0" i="1" smtClean="0">
                            <a:latin typeface="Cambria Math" panose="02040503050406030204" pitchFamily="18" charset="0"/>
                          </a:rPr>
                        </m:ctrlPr>
                      </m:dPr>
                      <m:e>
                        <m:r>
                          <a:rPr lang="id-ID" sz="2200" b="0" i="1" smtClean="0">
                            <a:latin typeface="Cambria Math" panose="02040503050406030204" pitchFamily="18" charset="0"/>
                          </a:rPr>
                          <m:t>𝑥</m:t>
                        </m:r>
                        <m:r>
                          <a:rPr lang="id-ID" sz="2200" b="0" i="1" smtClean="0">
                            <a:latin typeface="Cambria Math" panose="02040503050406030204" pitchFamily="18" charset="0"/>
                          </a:rPr>
                          <m:t>+</m:t>
                        </m:r>
                        <m:r>
                          <a:rPr lang="id-ID" sz="2200" b="0" i="1" smtClean="0">
                            <a:latin typeface="Cambria Math" panose="02040503050406030204" pitchFamily="18" charset="0"/>
                          </a:rPr>
                          <m:t>𝑦</m:t>
                        </m:r>
                      </m:e>
                    </m:d>
                  </m:oMath>
                </a14:m>
                <a:r>
                  <a:rPr lang="id-ID" b="0" dirty="0">
                    <a:latin typeface="Bodoni MT" panose="02070603080606020203" pitchFamily="18" charset="0"/>
                  </a:rPr>
                  <a:t> 		</a:t>
                </a:r>
                <a:r>
                  <a:rPr lang="id-ID" sz="2400" b="0" dirty="0">
                    <a:solidFill>
                      <a:schemeClr val="accent1"/>
                    </a:solidFill>
                  </a:rPr>
                  <a:t>Hukum Distributif</a:t>
                </a:r>
              </a:p>
              <a:p>
                <a:pPr marL="0" indent="0">
                  <a:buNone/>
                </a:pPr>
                <a:r>
                  <a:rPr lang="id-ID" b="0" dirty="0"/>
                  <a:t>			    	      </a:t>
                </a:r>
                <a14:m>
                  <m:oMath xmlns:m="http://schemas.openxmlformats.org/officeDocument/2006/math">
                    <m:r>
                      <a:rPr lang="id-ID" sz="2200" b="0" i="1" smtClean="0">
                        <a:latin typeface="Cambria Math" panose="02040503050406030204" pitchFamily="18" charset="0"/>
                      </a:rPr>
                      <m:t>=1 .(</m:t>
                    </m:r>
                    <m:r>
                      <a:rPr lang="id-ID" sz="2200" b="0" i="1" smtClean="0">
                        <a:latin typeface="Cambria Math" panose="02040503050406030204" pitchFamily="18" charset="0"/>
                      </a:rPr>
                      <m:t>𝑥</m:t>
                    </m:r>
                    <m:r>
                      <a:rPr lang="id-ID" sz="2200" b="0" i="1" smtClean="0">
                        <a:latin typeface="Cambria Math" panose="02040503050406030204" pitchFamily="18" charset="0"/>
                      </a:rPr>
                      <m:t>+</m:t>
                    </m:r>
                    <m:r>
                      <a:rPr lang="id-ID" sz="2200" b="0" i="1" smtClean="0">
                        <a:latin typeface="Cambria Math" panose="02040503050406030204" pitchFamily="18" charset="0"/>
                      </a:rPr>
                      <m:t>𝑦</m:t>
                    </m:r>
                    <m:r>
                      <a:rPr lang="id-ID" sz="2200" b="0" i="1" smtClean="0">
                        <a:latin typeface="Cambria Math" panose="02040503050406030204" pitchFamily="18" charset="0"/>
                      </a:rPr>
                      <m:t>)</m:t>
                    </m:r>
                  </m:oMath>
                </a14:m>
                <a:r>
                  <a:rPr lang="id-ID" sz="2200" b="0" dirty="0">
                    <a:latin typeface="Bodoni MT" panose="02070603080606020203" pitchFamily="18" charset="0"/>
                  </a:rPr>
                  <a:t> </a:t>
                </a:r>
                <a:r>
                  <a:rPr lang="id-ID" b="0" dirty="0">
                    <a:latin typeface="Bodoni MT" panose="02070603080606020203" pitchFamily="18" charset="0"/>
                  </a:rPr>
                  <a:t>				</a:t>
                </a:r>
                <a:r>
                  <a:rPr lang="id-ID" sz="2400" b="0" dirty="0">
                    <a:solidFill>
                      <a:schemeClr val="accent4"/>
                    </a:solidFill>
                  </a:rPr>
                  <a:t>Hukum Komplemen</a:t>
                </a:r>
              </a:p>
              <a:p>
                <a:pPr marL="0" indent="0">
                  <a:buNone/>
                </a:pPr>
                <a:r>
                  <a:rPr lang="id-ID" b="0" dirty="0"/>
                  <a:t>			    	      </a:t>
                </a:r>
                <a14:m>
                  <m:oMath xmlns:m="http://schemas.openxmlformats.org/officeDocument/2006/math">
                    <m:r>
                      <a:rPr lang="id-ID" sz="2200" b="0" i="1" smtClean="0">
                        <a:latin typeface="Cambria Math" panose="02040503050406030204" pitchFamily="18" charset="0"/>
                      </a:rPr>
                      <m:t>=</m:t>
                    </m:r>
                    <m:r>
                      <a:rPr lang="id-ID" sz="2200" b="0" i="1" smtClean="0">
                        <a:latin typeface="Cambria Math" panose="02040503050406030204" pitchFamily="18" charset="0"/>
                      </a:rPr>
                      <m:t>𝑥</m:t>
                    </m:r>
                    <m:r>
                      <a:rPr lang="id-ID" sz="2200" b="0" i="1" smtClean="0">
                        <a:latin typeface="Cambria Math" panose="02040503050406030204" pitchFamily="18" charset="0"/>
                      </a:rPr>
                      <m:t>+</m:t>
                    </m:r>
                    <m:r>
                      <a:rPr lang="id-ID" sz="2200" b="0" i="1" smtClean="0">
                        <a:latin typeface="Cambria Math" panose="02040503050406030204" pitchFamily="18" charset="0"/>
                      </a:rPr>
                      <m:t>𝑦</m:t>
                    </m:r>
                  </m:oMath>
                </a14:m>
                <a:r>
                  <a:rPr lang="id-ID" b="0" dirty="0">
                    <a:latin typeface="Bodoni MT" panose="02070603080606020203" pitchFamily="18" charset="0"/>
                  </a:rPr>
                  <a:t>					</a:t>
                </a:r>
                <a:r>
                  <a:rPr lang="id-ID" sz="2400" b="0" dirty="0">
                    <a:solidFill>
                      <a:schemeClr val="accent6"/>
                    </a:solidFill>
                  </a:rPr>
                  <a:t>Hukum Identitas </a:t>
                </a:r>
              </a:p>
              <a:p>
                <a:pPr marL="0" indent="0">
                  <a:buNone/>
                </a:pPr>
                <a:endParaRPr lang="id-ID" sz="2400" dirty="0">
                  <a:solidFill>
                    <a:schemeClr val="accent6"/>
                  </a:solidFill>
                </a:endParaRPr>
              </a:p>
              <a:p>
                <a:pPr marL="0" indent="0">
                  <a:buNone/>
                </a:pPr>
                <a:endParaRPr lang="id-ID" sz="2400" dirty="0">
                  <a:solidFill>
                    <a:schemeClr val="accent6"/>
                  </a:solidFill>
                </a:endParaRPr>
              </a:p>
              <a:p>
                <a:pPr marL="0" indent="0">
                  <a:buNone/>
                </a:pPr>
                <a:r>
                  <a:rPr lang="id-ID" sz="2400" b="0" dirty="0"/>
                  <a:t>Dengan demikian, terbukti bahwa kedua fungsi tersebut </a:t>
                </a:r>
                <a:r>
                  <a:rPr lang="id-ID" sz="2400" b="1" dirty="0">
                    <a:solidFill>
                      <a:srgbClr val="C00000"/>
                    </a:solidFill>
                  </a:rPr>
                  <a:t>ekuivalen</a:t>
                </a:r>
                <a:r>
                  <a:rPr lang="id-ID" sz="2400" b="0" dirty="0"/>
                  <a:t>.</a:t>
                </a:r>
              </a:p>
              <a:p>
                <a:pPr marL="0" indent="0">
                  <a:buNone/>
                </a:pPr>
                <a:r>
                  <a:rPr lang="id-ID" dirty="0">
                    <a:latin typeface="Bodoni MT" panose="02070603080606020203" pitchFamily="18" charset="0"/>
                  </a:rPr>
                  <a:t> </a:t>
                </a:r>
                <a:endParaRPr lang="en-ID" dirty="0">
                  <a:latin typeface="Bodoni MT" panose="02070603080606020203" pitchFamily="18" charset="0"/>
                </a:endParaRPr>
              </a:p>
              <a:p>
                <a:pPr marL="0" indent="0">
                  <a:buNone/>
                </a:pPr>
                <a:endParaRPr lang="en-ID" dirty="0"/>
              </a:p>
            </p:txBody>
          </p:sp>
        </mc:Choice>
        <mc:Fallback xmlns="">
          <p:sp>
            <p:nvSpPr>
              <p:cNvPr id="3" name="Content Placeholder 2">
                <a:extLst>
                  <a:ext uri="{FF2B5EF4-FFF2-40B4-BE49-F238E27FC236}">
                    <a16:creationId xmlns:a16="http://schemas.microsoft.com/office/drawing/2014/main" id="{CC9DC589-3698-4AA3-9DAF-8F5FBE92E31C}"/>
                  </a:ext>
                </a:extLst>
              </p:cNvPr>
              <p:cNvSpPr>
                <a:spLocks noGrp="1" noRot="1" noChangeAspect="1" noMove="1" noResize="1" noEditPoints="1" noAdjustHandles="1" noChangeArrowheads="1" noChangeShapeType="1" noTextEdit="1"/>
              </p:cNvSpPr>
              <p:nvPr>
                <p:ph idx="1"/>
              </p:nvPr>
            </p:nvSpPr>
            <p:spPr>
              <a:xfrm>
                <a:off x="1169500" y="1878632"/>
                <a:ext cx="9551504" cy="4760705"/>
              </a:xfrm>
              <a:blipFill>
                <a:blip r:embed="rId2"/>
                <a:stretch>
                  <a:fillRect l="-830" t="-1024"/>
                </a:stretch>
              </a:blipFill>
            </p:spPr>
            <p:txBody>
              <a:bodyPr/>
              <a:lstStyle/>
              <a:p>
                <a:r>
                  <a:rPr lang="en-ID">
                    <a:noFill/>
                  </a:rPr>
                  <a:t> </a:t>
                </a:r>
              </a:p>
            </p:txBody>
          </p:sp>
        </mc:Fallback>
      </mc:AlternateContent>
    </p:spTree>
    <p:extLst>
      <p:ext uri="{BB962C8B-B14F-4D97-AF65-F5344CB8AC3E}">
        <p14:creationId xmlns:p14="http://schemas.microsoft.com/office/powerpoint/2010/main" val="320217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994283-C622-40BF-B384-CE4C027423ED}"/>
              </a:ext>
            </a:extLst>
          </p:cNvPr>
          <p:cNvSpPr>
            <a:spLocks noGrp="1"/>
          </p:cNvSpPr>
          <p:nvPr>
            <p:ph type="title"/>
          </p:nvPr>
        </p:nvSpPr>
        <p:spPr>
          <a:xfrm>
            <a:off x="1762537" y="490330"/>
            <a:ext cx="9723783" cy="1134097"/>
          </a:xfrm>
        </p:spPr>
        <p:txBody>
          <a:bodyPr/>
          <a:lstStyle/>
          <a:p>
            <a:r>
              <a:rPr lang="id-ID" dirty="0"/>
              <a:t>Teori Dasar Aljabar Boolean</a:t>
            </a:r>
            <a:endParaRPr lang="en-ID"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7979278-8D38-4F8E-BA4C-FA62157C8734}"/>
                  </a:ext>
                </a:extLst>
              </p:cNvPr>
              <p:cNvSpPr>
                <a:spLocks noGrp="1"/>
              </p:cNvSpPr>
              <p:nvPr>
                <p:ph idx="1"/>
              </p:nvPr>
            </p:nvSpPr>
            <p:spPr>
              <a:xfrm>
                <a:off x="838200" y="1746113"/>
                <a:ext cx="10515600" cy="4351338"/>
              </a:xfrm>
            </p:spPr>
            <p:txBody>
              <a:bodyPr>
                <a:normAutofit/>
              </a:bodyPr>
              <a:lstStyle/>
              <a:p>
                <a:r>
                  <a:rPr lang="id-ID" dirty="0"/>
                  <a:t>Aljabar Boolean ditemukan oleh George Boole pada tahun 1854, merupakan suatu jenis simbol untuk memanipulasi nilai-nilai kebenaran logika secara aljabar. (Jong Jek Siang, 2006)</a:t>
                </a:r>
              </a:p>
              <a:p>
                <a:endParaRPr lang="id-ID" dirty="0"/>
              </a:p>
              <a:p>
                <a:r>
                  <a:rPr lang="id-ID" dirty="0"/>
                  <a:t>Aljabar Boolean didefinisikan  sebagai suatu himpunan dengan operasi </a:t>
                </a:r>
                <a14:m>
                  <m:oMath xmlns:m="http://schemas.openxmlformats.org/officeDocument/2006/math">
                    <m:r>
                      <a:rPr lang="id-ID" i="1" smtClean="0">
                        <a:latin typeface="Cambria Math" panose="02040503050406030204" pitchFamily="18" charset="0"/>
                        <a:ea typeface="Cambria Math" panose="02040503050406030204" pitchFamily="18" charset="0"/>
                      </a:rPr>
                      <m:t>∧</m:t>
                    </m:r>
                  </m:oMath>
                </a14:m>
                <a:r>
                  <a:rPr lang="id-ID" dirty="0"/>
                  <a:t> , </a:t>
                </a:r>
                <a14:m>
                  <m:oMath xmlns:m="http://schemas.openxmlformats.org/officeDocument/2006/math">
                    <m:r>
                      <a:rPr lang="id-ID" i="1">
                        <a:latin typeface="Cambria Math" panose="02040503050406030204" pitchFamily="18" charset="0"/>
                        <a:ea typeface="Cambria Math" panose="02040503050406030204" pitchFamily="18" charset="0"/>
                      </a:rPr>
                      <m:t>∨</m:t>
                    </m:r>
                  </m:oMath>
                </a14:m>
                <a:r>
                  <a:rPr lang="id-ID" dirty="0"/>
                  <a:t>, dan </a:t>
                </a:r>
                <a14:m>
                  <m:oMath xmlns:m="http://schemas.openxmlformats.org/officeDocument/2006/math">
                    <m:r>
                      <a:rPr lang="id-ID" i="1" smtClean="0">
                        <a:latin typeface="Cambria Math" panose="02040503050406030204" pitchFamily="18" charset="0"/>
                        <a:ea typeface="Cambria Math" panose="02040503050406030204" pitchFamily="18" charset="0"/>
                      </a:rPr>
                      <m:t>∼</m:t>
                    </m:r>
                  </m:oMath>
                </a14:m>
                <a:r>
                  <a:rPr lang="id-ID" dirty="0"/>
                  <a:t> atau ( ‘) serta elemen 0 dan 1.</a:t>
                </a:r>
              </a:p>
              <a:p>
                <a:endParaRPr lang="id-ID" dirty="0"/>
              </a:p>
              <a:p>
                <a:r>
                  <a:rPr lang="id-ID" dirty="0"/>
                  <a:t>Untuk lebih menyerupai operasi-operasi aritmatika, kadang-kadang simbol </a:t>
                </a:r>
                <a14:m>
                  <m:oMath xmlns:m="http://schemas.openxmlformats.org/officeDocument/2006/math">
                    <m:r>
                      <a:rPr lang="id-ID" i="1">
                        <a:latin typeface="Cambria Math" panose="02040503050406030204" pitchFamily="18" charset="0"/>
                        <a:ea typeface="Cambria Math" panose="02040503050406030204" pitchFamily="18" charset="0"/>
                      </a:rPr>
                      <m:t>∧</m:t>
                    </m:r>
                  </m:oMath>
                </a14:m>
                <a:r>
                  <a:rPr lang="id-ID" dirty="0"/>
                  <a:t> dituliskan sebagai “*” dan </a:t>
                </a:r>
                <a14:m>
                  <m:oMath xmlns:m="http://schemas.openxmlformats.org/officeDocument/2006/math">
                    <m:r>
                      <a:rPr lang="id-ID" i="1">
                        <a:latin typeface="Cambria Math" panose="02040503050406030204" pitchFamily="18" charset="0"/>
                        <a:ea typeface="Cambria Math" panose="02040503050406030204" pitchFamily="18" charset="0"/>
                      </a:rPr>
                      <m:t>∨</m:t>
                    </m:r>
                  </m:oMath>
                </a14:m>
                <a:r>
                  <a:rPr lang="id-ID" dirty="0"/>
                  <a:t> dituliskan sebagai “+”.</a:t>
                </a:r>
              </a:p>
              <a:p>
                <a:endParaRPr lang="id-ID" dirty="0"/>
              </a:p>
              <a:p>
                <a:r>
                  <a:rPr lang="id-ID" dirty="0"/>
                  <a:t>Aljabar Boolean cocok diaplikasikan pada komputer.</a:t>
                </a:r>
              </a:p>
              <a:p>
                <a:endParaRPr lang="id-ID" dirty="0"/>
              </a:p>
              <a:p>
                <a:endParaRPr lang="en-ID" dirty="0"/>
              </a:p>
            </p:txBody>
          </p:sp>
        </mc:Choice>
        <mc:Fallback xmlns="">
          <p:sp>
            <p:nvSpPr>
              <p:cNvPr id="3" name="Content Placeholder 2">
                <a:extLst>
                  <a:ext uri="{FF2B5EF4-FFF2-40B4-BE49-F238E27FC236}">
                    <a16:creationId xmlns:a16="http://schemas.microsoft.com/office/drawing/2014/main" id="{F7979278-8D38-4F8E-BA4C-FA62157C8734}"/>
                  </a:ext>
                </a:extLst>
              </p:cNvPr>
              <p:cNvSpPr>
                <a:spLocks noGrp="1" noRot="1" noChangeAspect="1" noMove="1" noResize="1" noEditPoints="1" noAdjustHandles="1" noChangeArrowheads="1" noChangeShapeType="1" noTextEdit="1"/>
              </p:cNvSpPr>
              <p:nvPr>
                <p:ph idx="1"/>
              </p:nvPr>
            </p:nvSpPr>
            <p:spPr>
              <a:xfrm>
                <a:off x="838200" y="1746113"/>
                <a:ext cx="10515600" cy="4351338"/>
              </a:xfrm>
              <a:blipFill>
                <a:blip r:embed="rId2"/>
                <a:stretch>
                  <a:fillRect l="-406" t="-700"/>
                </a:stretch>
              </a:blipFill>
            </p:spPr>
            <p:txBody>
              <a:bodyPr/>
              <a:lstStyle/>
              <a:p>
                <a:r>
                  <a:rPr lang="en-ID">
                    <a:noFill/>
                  </a:rPr>
                  <a:t> </a:t>
                </a:r>
              </a:p>
            </p:txBody>
          </p:sp>
        </mc:Fallback>
      </mc:AlternateContent>
    </p:spTree>
    <p:extLst>
      <p:ext uri="{BB962C8B-B14F-4D97-AF65-F5344CB8AC3E}">
        <p14:creationId xmlns:p14="http://schemas.microsoft.com/office/powerpoint/2010/main" val="4124166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1586CF-C45A-40F0-9B7C-60A3180C363D}"/>
              </a:ext>
            </a:extLst>
          </p:cNvPr>
          <p:cNvSpPr>
            <a:spLocks noGrp="1"/>
          </p:cNvSpPr>
          <p:nvPr>
            <p:ph type="title"/>
          </p:nvPr>
        </p:nvSpPr>
        <p:spPr>
          <a:xfrm>
            <a:off x="1797794" y="502304"/>
            <a:ext cx="8911687" cy="1280890"/>
          </a:xfrm>
        </p:spPr>
        <p:txBody>
          <a:bodyPr/>
          <a:lstStyle/>
          <a:p>
            <a:r>
              <a:rPr lang="id-ID" dirty="0"/>
              <a:t>Gerbang Logika pada Aljabar Boolean</a:t>
            </a:r>
            <a:endParaRPr lang="en-ID" dirty="0"/>
          </a:p>
        </p:txBody>
      </p:sp>
      <p:sp>
        <p:nvSpPr>
          <p:cNvPr id="3" name="Content Placeholder 2">
            <a:extLst>
              <a:ext uri="{FF2B5EF4-FFF2-40B4-BE49-F238E27FC236}">
                <a16:creationId xmlns:a16="http://schemas.microsoft.com/office/drawing/2014/main" xmlns="" id="{AEA31612-D062-455A-A48A-6A91A05B02CD}"/>
              </a:ext>
            </a:extLst>
          </p:cNvPr>
          <p:cNvSpPr>
            <a:spLocks noGrp="1"/>
          </p:cNvSpPr>
          <p:nvPr>
            <p:ph idx="1"/>
          </p:nvPr>
        </p:nvSpPr>
        <p:spPr>
          <a:xfrm>
            <a:off x="1416325" y="2133600"/>
            <a:ext cx="10088287" cy="3777622"/>
          </a:xfrm>
        </p:spPr>
        <p:txBody>
          <a:bodyPr/>
          <a:lstStyle/>
          <a:p>
            <a:r>
              <a:rPr lang="id-ID" dirty="0"/>
              <a:t>Gerbang logika adalah suatu pemroses dasar  yang memproses masukan-masukan biner. Hasil pemrosesan dari gerbang logika sama dengan operator logika yang sudah dibahas sebelumnya. </a:t>
            </a:r>
          </a:p>
          <a:p>
            <a:r>
              <a:rPr lang="id-ID" dirty="0"/>
              <a:t>Gerbang logika dasar pada aljabar boolean ada 3, yaitu:</a:t>
            </a:r>
          </a:p>
          <a:p>
            <a:endParaRPr lang="id-ID" dirty="0"/>
          </a:p>
          <a:p>
            <a:pPr marL="0" indent="0">
              <a:buNone/>
            </a:pPr>
            <a:r>
              <a:rPr lang="id-ID" dirty="0"/>
              <a:t>    	1. AND							  2. OR							  3. NOT</a:t>
            </a:r>
          </a:p>
          <a:p>
            <a:pPr marL="0" indent="0">
              <a:buNone/>
            </a:pPr>
            <a:endParaRPr lang="en-ID" dirty="0"/>
          </a:p>
        </p:txBody>
      </p:sp>
      <p:pic>
        <p:nvPicPr>
          <p:cNvPr id="11" name="Picture 10">
            <a:extLst>
              <a:ext uri="{FF2B5EF4-FFF2-40B4-BE49-F238E27FC236}">
                <a16:creationId xmlns:a16="http://schemas.microsoft.com/office/drawing/2014/main" xmlns="" id="{F925FEA6-7941-4339-85E2-D1D992ADF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68" y="4544797"/>
            <a:ext cx="2848373" cy="933580"/>
          </a:xfrm>
          <a:prstGeom prst="rect">
            <a:avLst/>
          </a:prstGeom>
        </p:spPr>
      </p:pic>
      <p:pic>
        <p:nvPicPr>
          <p:cNvPr id="13" name="Picture 12">
            <a:extLst>
              <a:ext uri="{FF2B5EF4-FFF2-40B4-BE49-F238E27FC236}">
                <a16:creationId xmlns:a16="http://schemas.microsoft.com/office/drawing/2014/main" xmlns="" id="{05D233FD-5673-4BC5-9320-82794E7A8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762" y="4465288"/>
            <a:ext cx="2753109" cy="1095528"/>
          </a:xfrm>
          <a:prstGeom prst="rect">
            <a:avLst/>
          </a:prstGeom>
        </p:spPr>
      </p:pic>
      <p:pic>
        <p:nvPicPr>
          <p:cNvPr id="15" name="Picture 14">
            <a:extLst>
              <a:ext uri="{FF2B5EF4-FFF2-40B4-BE49-F238E27FC236}">
                <a16:creationId xmlns:a16="http://schemas.microsoft.com/office/drawing/2014/main" xmlns="" id="{36EF2FE8-B250-4B5D-8A93-A7C634C52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0320" y="4505044"/>
            <a:ext cx="2676899" cy="933580"/>
          </a:xfrm>
          <a:prstGeom prst="rect">
            <a:avLst/>
          </a:prstGeom>
        </p:spPr>
      </p:pic>
    </p:spTree>
    <p:extLst>
      <p:ext uri="{BB962C8B-B14F-4D97-AF65-F5344CB8AC3E}">
        <p14:creationId xmlns:p14="http://schemas.microsoft.com/office/powerpoint/2010/main" val="363077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6AC9C9-88CF-4D04-8FA4-97C274D6B975}"/>
              </a:ext>
            </a:extLst>
          </p:cNvPr>
          <p:cNvSpPr>
            <a:spLocks noGrp="1"/>
          </p:cNvSpPr>
          <p:nvPr>
            <p:ph type="title"/>
          </p:nvPr>
        </p:nvSpPr>
        <p:spPr>
          <a:xfrm>
            <a:off x="1924045" y="504840"/>
            <a:ext cx="8911687" cy="1280890"/>
          </a:xfrm>
        </p:spPr>
        <p:txBody>
          <a:bodyPr/>
          <a:lstStyle/>
          <a:p>
            <a:r>
              <a:rPr lang="id-ID" dirty="0"/>
              <a:t>Tabel Kebenaran dari Gerbang Logika</a:t>
            </a:r>
            <a:endParaRPr lang="en-ID" dirty="0"/>
          </a:p>
        </p:txBody>
      </p:sp>
      <p:graphicFrame>
        <p:nvGraphicFramePr>
          <p:cNvPr id="4" name="Table 4">
            <a:extLst>
              <a:ext uri="{FF2B5EF4-FFF2-40B4-BE49-F238E27FC236}">
                <a16:creationId xmlns:a16="http://schemas.microsoft.com/office/drawing/2014/main" xmlns="" id="{165455E2-FB47-4409-9D3F-EEE068AE978E}"/>
              </a:ext>
            </a:extLst>
          </p:cNvPr>
          <p:cNvGraphicFramePr>
            <a:graphicFrameLocks noGrp="1"/>
          </p:cNvGraphicFramePr>
          <p:nvPr>
            <p:ph idx="1"/>
            <p:extLst>
              <p:ext uri="{D42A27DB-BD31-4B8C-83A1-F6EECF244321}">
                <p14:modId xmlns:p14="http://schemas.microsoft.com/office/powerpoint/2010/main" val="3997531251"/>
              </p:ext>
            </p:extLst>
          </p:nvPr>
        </p:nvGraphicFramePr>
        <p:xfrm>
          <a:off x="1856955" y="2319689"/>
          <a:ext cx="2819400" cy="1854200"/>
        </p:xfrm>
        <a:graphic>
          <a:graphicData uri="http://schemas.openxmlformats.org/drawingml/2006/table">
            <a:tbl>
              <a:tblPr firstRow="1" bandRow="1">
                <a:tableStyleId>{5940675A-B579-460E-94D1-54222C63F5DA}</a:tableStyleId>
              </a:tblPr>
              <a:tblGrid>
                <a:gridCol w="950843">
                  <a:extLst>
                    <a:ext uri="{9D8B030D-6E8A-4147-A177-3AD203B41FA5}">
                      <a16:colId xmlns:a16="http://schemas.microsoft.com/office/drawing/2014/main" xmlns="" val="1739590407"/>
                    </a:ext>
                  </a:extLst>
                </a:gridCol>
                <a:gridCol w="967409">
                  <a:extLst>
                    <a:ext uri="{9D8B030D-6E8A-4147-A177-3AD203B41FA5}">
                      <a16:colId xmlns:a16="http://schemas.microsoft.com/office/drawing/2014/main" xmlns="" val="727327000"/>
                    </a:ext>
                  </a:extLst>
                </a:gridCol>
                <a:gridCol w="901148">
                  <a:extLst>
                    <a:ext uri="{9D8B030D-6E8A-4147-A177-3AD203B41FA5}">
                      <a16:colId xmlns:a16="http://schemas.microsoft.com/office/drawing/2014/main" xmlns="" val="516473681"/>
                    </a:ext>
                  </a:extLst>
                </a:gridCol>
              </a:tblGrid>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x.y</a:t>
                      </a:r>
                      <a:endParaRPr lang="en-ID" dirty="0"/>
                    </a:p>
                  </a:txBody>
                  <a:tcPr/>
                </a:tc>
                <a:extLst>
                  <a:ext uri="{0D108BD9-81ED-4DB2-BD59-A6C34878D82A}">
                    <a16:rowId xmlns:a16="http://schemas.microsoft.com/office/drawing/2014/main" xmlns="" val="558743664"/>
                  </a:ext>
                </a:extLst>
              </a:tr>
              <a:tr h="370840">
                <a:tc>
                  <a:txBody>
                    <a:bodyPr/>
                    <a:lstStyle/>
                    <a:p>
                      <a:pPr algn="ctr"/>
                      <a:r>
                        <a:rPr lang="id-ID" dirty="0"/>
                        <a:t>1</a:t>
                      </a:r>
                      <a:endParaRPr lang="en-ID" dirty="0"/>
                    </a:p>
                  </a:txBody>
                  <a:tcPr/>
                </a:tc>
                <a:tc>
                  <a:txBody>
                    <a:bodyPr/>
                    <a:lstStyle/>
                    <a:p>
                      <a:pPr algn="ctr"/>
                      <a:r>
                        <a:rPr lang="id-ID" dirty="0"/>
                        <a:t>1</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3283739784"/>
                  </a:ext>
                </a:extLst>
              </a:tr>
              <a:tr h="370840">
                <a:tc>
                  <a:txBody>
                    <a:bodyPr/>
                    <a:lstStyle/>
                    <a:p>
                      <a:pPr algn="ctr"/>
                      <a:r>
                        <a:rPr lang="id-ID" dirty="0"/>
                        <a:t>1</a:t>
                      </a:r>
                      <a:endParaRPr lang="en-ID" dirty="0"/>
                    </a:p>
                  </a:txBody>
                  <a:tcPr/>
                </a:tc>
                <a:tc>
                  <a:txBody>
                    <a:bodyPr/>
                    <a:lstStyle/>
                    <a:p>
                      <a:pPr algn="ctr"/>
                      <a:r>
                        <a:rPr lang="id-ID" dirty="0"/>
                        <a:t>0</a:t>
                      </a:r>
                      <a:endParaRPr lang="en-ID" dirty="0"/>
                    </a:p>
                  </a:txBody>
                  <a:tcPr/>
                </a:tc>
                <a:tc>
                  <a:txBody>
                    <a:bodyPr/>
                    <a:lstStyle/>
                    <a:p>
                      <a:pPr algn="ctr"/>
                      <a:r>
                        <a:rPr lang="id-ID" dirty="0"/>
                        <a:t>0</a:t>
                      </a:r>
                      <a:endParaRPr lang="en-ID" dirty="0"/>
                    </a:p>
                  </a:txBody>
                  <a:tcPr/>
                </a:tc>
                <a:extLst>
                  <a:ext uri="{0D108BD9-81ED-4DB2-BD59-A6C34878D82A}">
                    <a16:rowId xmlns:a16="http://schemas.microsoft.com/office/drawing/2014/main" xmlns="" val="523145658"/>
                  </a:ext>
                </a:extLst>
              </a:tr>
              <a:tr h="370840">
                <a:tc>
                  <a:txBody>
                    <a:bodyPr/>
                    <a:lstStyle/>
                    <a:p>
                      <a:pPr algn="ctr"/>
                      <a:r>
                        <a:rPr lang="id-ID" dirty="0"/>
                        <a:t>0</a:t>
                      </a:r>
                      <a:endParaRPr lang="en-ID" dirty="0"/>
                    </a:p>
                  </a:txBody>
                  <a:tcPr/>
                </a:tc>
                <a:tc>
                  <a:txBody>
                    <a:bodyPr/>
                    <a:lstStyle/>
                    <a:p>
                      <a:pPr algn="ctr"/>
                      <a:r>
                        <a:rPr lang="id-ID" dirty="0"/>
                        <a:t>1</a:t>
                      </a:r>
                      <a:endParaRPr lang="en-ID" dirty="0"/>
                    </a:p>
                  </a:txBody>
                  <a:tcPr/>
                </a:tc>
                <a:tc>
                  <a:txBody>
                    <a:bodyPr/>
                    <a:lstStyle/>
                    <a:p>
                      <a:pPr algn="ctr"/>
                      <a:r>
                        <a:rPr lang="id-ID" dirty="0"/>
                        <a:t>0</a:t>
                      </a:r>
                      <a:endParaRPr lang="en-ID" dirty="0"/>
                    </a:p>
                  </a:txBody>
                  <a:tcPr/>
                </a:tc>
                <a:extLst>
                  <a:ext uri="{0D108BD9-81ED-4DB2-BD59-A6C34878D82A}">
                    <a16:rowId xmlns:a16="http://schemas.microsoft.com/office/drawing/2014/main" xmlns="" val="1820925134"/>
                  </a:ext>
                </a:extLst>
              </a:tr>
              <a:tr h="370840">
                <a:tc>
                  <a:txBody>
                    <a:bodyPr/>
                    <a:lstStyle/>
                    <a:p>
                      <a:pPr algn="ctr"/>
                      <a:r>
                        <a:rPr lang="id-ID" dirty="0"/>
                        <a:t>0</a:t>
                      </a:r>
                      <a:endParaRPr lang="en-ID" dirty="0"/>
                    </a:p>
                  </a:txBody>
                  <a:tcPr/>
                </a:tc>
                <a:tc>
                  <a:txBody>
                    <a:bodyPr/>
                    <a:lstStyle/>
                    <a:p>
                      <a:pPr algn="ctr"/>
                      <a:r>
                        <a:rPr lang="id-ID" dirty="0"/>
                        <a:t>0</a:t>
                      </a:r>
                      <a:endParaRPr lang="en-ID" dirty="0"/>
                    </a:p>
                  </a:txBody>
                  <a:tcPr/>
                </a:tc>
                <a:tc>
                  <a:txBody>
                    <a:bodyPr/>
                    <a:lstStyle/>
                    <a:p>
                      <a:pPr algn="ctr"/>
                      <a:r>
                        <a:rPr lang="id-ID" dirty="0"/>
                        <a:t>0</a:t>
                      </a:r>
                      <a:endParaRPr lang="en-ID" dirty="0"/>
                    </a:p>
                  </a:txBody>
                  <a:tcPr/>
                </a:tc>
                <a:extLst>
                  <a:ext uri="{0D108BD9-81ED-4DB2-BD59-A6C34878D82A}">
                    <a16:rowId xmlns:a16="http://schemas.microsoft.com/office/drawing/2014/main" xmlns="" val="839924653"/>
                  </a:ext>
                </a:extLst>
              </a:tr>
            </a:tbl>
          </a:graphicData>
        </a:graphic>
      </p:graphicFrame>
      <p:graphicFrame>
        <p:nvGraphicFramePr>
          <p:cNvPr id="7" name="Table 4">
            <a:extLst>
              <a:ext uri="{FF2B5EF4-FFF2-40B4-BE49-F238E27FC236}">
                <a16:creationId xmlns:a16="http://schemas.microsoft.com/office/drawing/2014/main" xmlns="" id="{FDB5F5A5-4E1C-464D-B642-EFB30F74961B}"/>
              </a:ext>
            </a:extLst>
          </p:cNvPr>
          <p:cNvGraphicFramePr>
            <a:graphicFrameLocks/>
          </p:cNvGraphicFramePr>
          <p:nvPr>
            <p:extLst>
              <p:ext uri="{D42A27DB-BD31-4B8C-83A1-F6EECF244321}">
                <p14:modId xmlns:p14="http://schemas.microsoft.com/office/powerpoint/2010/main" val="3740871059"/>
              </p:ext>
            </p:extLst>
          </p:nvPr>
        </p:nvGraphicFramePr>
        <p:xfrm>
          <a:off x="5335654" y="2320553"/>
          <a:ext cx="2819400" cy="1854200"/>
        </p:xfrm>
        <a:graphic>
          <a:graphicData uri="http://schemas.openxmlformats.org/drawingml/2006/table">
            <a:tbl>
              <a:tblPr firstRow="1" bandRow="1">
                <a:tableStyleId>{5940675A-B579-460E-94D1-54222C63F5DA}</a:tableStyleId>
              </a:tblPr>
              <a:tblGrid>
                <a:gridCol w="950843">
                  <a:extLst>
                    <a:ext uri="{9D8B030D-6E8A-4147-A177-3AD203B41FA5}">
                      <a16:colId xmlns:a16="http://schemas.microsoft.com/office/drawing/2014/main" xmlns="" val="1739590407"/>
                    </a:ext>
                  </a:extLst>
                </a:gridCol>
                <a:gridCol w="967409">
                  <a:extLst>
                    <a:ext uri="{9D8B030D-6E8A-4147-A177-3AD203B41FA5}">
                      <a16:colId xmlns:a16="http://schemas.microsoft.com/office/drawing/2014/main" xmlns="" val="727327000"/>
                    </a:ext>
                  </a:extLst>
                </a:gridCol>
                <a:gridCol w="901148">
                  <a:extLst>
                    <a:ext uri="{9D8B030D-6E8A-4147-A177-3AD203B41FA5}">
                      <a16:colId xmlns:a16="http://schemas.microsoft.com/office/drawing/2014/main" xmlns="" val="516473681"/>
                    </a:ext>
                  </a:extLst>
                </a:gridCol>
              </a:tblGrid>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x+y</a:t>
                      </a:r>
                      <a:endParaRPr lang="en-ID" dirty="0"/>
                    </a:p>
                  </a:txBody>
                  <a:tcPr/>
                </a:tc>
                <a:extLst>
                  <a:ext uri="{0D108BD9-81ED-4DB2-BD59-A6C34878D82A}">
                    <a16:rowId xmlns:a16="http://schemas.microsoft.com/office/drawing/2014/main" xmlns="" val="558743664"/>
                  </a:ext>
                </a:extLst>
              </a:tr>
              <a:tr h="370840">
                <a:tc>
                  <a:txBody>
                    <a:bodyPr/>
                    <a:lstStyle/>
                    <a:p>
                      <a:pPr algn="ctr"/>
                      <a:r>
                        <a:rPr lang="id-ID" dirty="0"/>
                        <a:t>1</a:t>
                      </a:r>
                      <a:endParaRPr lang="en-ID" dirty="0"/>
                    </a:p>
                  </a:txBody>
                  <a:tcPr/>
                </a:tc>
                <a:tc>
                  <a:txBody>
                    <a:bodyPr/>
                    <a:lstStyle/>
                    <a:p>
                      <a:pPr algn="ctr"/>
                      <a:r>
                        <a:rPr lang="id-ID" dirty="0"/>
                        <a:t>1</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3283739784"/>
                  </a:ext>
                </a:extLst>
              </a:tr>
              <a:tr h="370840">
                <a:tc>
                  <a:txBody>
                    <a:bodyPr/>
                    <a:lstStyle/>
                    <a:p>
                      <a:pPr algn="ctr"/>
                      <a:r>
                        <a:rPr lang="id-ID" dirty="0"/>
                        <a:t>1</a:t>
                      </a:r>
                      <a:endParaRPr lang="en-ID" dirty="0"/>
                    </a:p>
                  </a:txBody>
                  <a:tcPr/>
                </a:tc>
                <a:tc>
                  <a:txBody>
                    <a:bodyPr/>
                    <a:lstStyle/>
                    <a:p>
                      <a:pPr algn="ctr"/>
                      <a:r>
                        <a:rPr lang="id-ID" dirty="0"/>
                        <a:t>0</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523145658"/>
                  </a:ext>
                </a:extLst>
              </a:tr>
              <a:tr h="370840">
                <a:tc>
                  <a:txBody>
                    <a:bodyPr/>
                    <a:lstStyle/>
                    <a:p>
                      <a:pPr algn="ctr"/>
                      <a:r>
                        <a:rPr lang="id-ID" dirty="0"/>
                        <a:t>0</a:t>
                      </a:r>
                      <a:endParaRPr lang="en-ID" dirty="0"/>
                    </a:p>
                  </a:txBody>
                  <a:tcPr/>
                </a:tc>
                <a:tc>
                  <a:txBody>
                    <a:bodyPr/>
                    <a:lstStyle/>
                    <a:p>
                      <a:pPr algn="ctr"/>
                      <a:r>
                        <a:rPr lang="id-ID" dirty="0"/>
                        <a:t>1</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1820925134"/>
                  </a:ext>
                </a:extLst>
              </a:tr>
              <a:tr h="370840">
                <a:tc>
                  <a:txBody>
                    <a:bodyPr/>
                    <a:lstStyle/>
                    <a:p>
                      <a:pPr algn="ctr"/>
                      <a:r>
                        <a:rPr lang="id-ID" dirty="0"/>
                        <a:t>0</a:t>
                      </a:r>
                      <a:endParaRPr lang="en-ID" dirty="0"/>
                    </a:p>
                  </a:txBody>
                  <a:tcPr/>
                </a:tc>
                <a:tc>
                  <a:txBody>
                    <a:bodyPr/>
                    <a:lstStyle/>
                    <a:p>
                      <a:pPr algn="ctr"/>
                      <a:r>
                        <a:rPr lang="id-ID" dirty="0"/>
                        <a:t>0</a:t>
                      </a:r>
                      <a:endParaRPr lang="en-ID" dirty="0"/>
                    </a:p>
                  </a:txBody>
                  <a:tcPr/>
                </a:tc>
                <a:tc>
                  <a:txBody>
                    <a:bodyPr/>
                    <a:lstStyle/>
                    <a:p>
                      <a:pPr algn="ctr"/>
                      <a:r>
                        <a:rPr lang="id-ID" dirty="0"/>
                        <a:t>0</a:t>
                      </a:r>
                      <a:endParaRPr lang="en-ID" dirty="0"/>
                    </a:p>
                  </a:txBody>
                  <a:tcPr/>
                </a:tc>
                <a:extLst>
                  <a:ext uri="{0D108BD9-81ED-4DB2-BD59-A6C34878D82A}">
                    <a16:rowId xmlns:a16="http://schemas.microsoft.com/office/drawing/2014/main" xmlns="" val="839924653"/>
                  </a:ext>
                </a:extLst>
              </a:tr>
            </a:tbl>
          </a:graphicData>
        </a:graphic>
      </p:graphicFrame>
      <p:graphicFrame>
        <p:nvGraphicFramePr>
          <p:cNvPr id="8" name="Table 4">
            <a:extLst>
              <a:ext uri="{FF2B5EF4-FFF2-40B4-BE49-F238E27FC236}">
                <a16:creationId xmlns:a16="http://schemas.microsoft.com/office/drawing/2014/main" xmlns="" id="{D4BDE7D2-8D29-42BA-B005-EF4EFE7E3E00}"/>
              </a:ext>
            </a:extLst>
          </p:cNvPr>
          <p:cNvGraphicFramePr>
            <a:graphicFrameLocks/>
          </p:cNvGraphicFramePr>
          <p:nvPr>
            <p:extLst>
              <p:ext uri="{D42A27DB-BD31-4B8C-83A1-F6EECF244321}">
                <p14:modId xmlns:p14="http://schemas.microsoft.com/office/powerpoint/2010/main" val="1355089832"/>
              </p:ext>
            </p:extLst>
          </p:nvPr>
        </p:nvGraphicFramePr>
        <p:xfrm>
          <a:off x="8814354" y="2674289"/>
          <a:ext cx="1918252" cy="1112520"/>
        </p:xfrm>
        <a:graphic>
          <a:graphicData uri="http://schemas.openxmlformats.org/drawingml/2006/table">
            <a:tbl>
              <a:tblPr firstRow="1" bandRow="1">
                <a:tableStyleId>{5940675A-B579-460E-94D1-54222C63F5DA}</a:tableStyleId>
              </a:tblPr>
              <a:tblGrid>
                <a:gridCol w="950843">
                  <a:extLst>
                    <a:ext uri="{9D8B030D-6E8A-4147-A177-3AD203B41FA5}">
                      <a16:colId xmlns:a16="http://schemas.microsoft.com/office/drawing/2014/main" xmlns="" val="1739590407"/>
                    </a:ext>
                  </a:extLst>
                </a:gridCol>
                <a:gridCol w="967409">
                  <a:extLst>
                    <a:ext uri="{9D8B030D-6E8A-4147-A177-3AD203B41FA5}">
                      <a16:colId xmlns:a16="http://schemas.microsoft.com/office/drawing/2014/main" xmlns="" val="727327000"/>
                    </a:ext>
                  </a:extLst>
                </a:gridCol>
              </a:tblGrid>
              <a:tr h="370840">
                <a:tc>
                  <a:txBody>
                    <a:bodyPr/>
                    <a:lstStyle/>
                    <a:p>
                      <a:pPr algn="ctr"/>
                      <a:r>
                        <a:rPr lang="id-ID" dirty="0"/>
                        <a:t>x</a:t>
                      </a:r>
                      <a:endParaRPr lang="en-ID" dirty="0"/>
                    </a:p>
                  </a:txBody>
                  <a:tcPr/>
                </a:tc>
                <a:tc>
                  <a:txBody>
                    <a:bodyPr/>
                    <a:lstStyle/>
                    <a:p>
                      <a:pPr algn="ctr"/>
                      <a:r>
                        <a:rPr lang="id-ID" dirty="0"/>
                        <a:t>x’</a:t>
                      </a:r>
                      <a:endParaRPr lang="en-ID" dirty="0"/>
                    </a:p>
                  </a:txBody>
                  <a:tcPr/>
                </a:tc>
                <a:extLst>
                  <a:ext uri="{0D108BD9-81ED-4DB2-BD59-A6C34878D82A}">
                    <a16:rowId xmlns:a16="http://schemas.microsoft.com/office/drawing/2014/main" xmlns="" val="558743664"/>
                  </a:ext>
                </a:extLst>
              </a:tr>
              <a:tr h="370840">
                <a:tc>
                  <a:txBody>
                    <a:bodyPr/>
                    <a:lstStyle/>
                    <a:p>
                      <a:pPr algn="ctr"/>
                      <a:r>
                        <a:rPr lang="id-ID" dirty="0"/>
                        <a:t>0</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3283739784"/>
                  </a:ext>
                </a:extLst>
              </a:tr>
              <a:tr h="370840">
                <a:tc>
                  <a:txBody>
                    <a:bodyPr/>
                    <a:lstStyle/>
                    <a:p>
                      <a:pPr algn="ctr"/>
                      <a:r>
                        <a:rPr lang="id-ID" dirty="0"/>
                        <a:t>1</a:t>
                      </a:r>
                      <a:endParaRPr lang="en-ID" dirty="0"/>
                    </a:p>
                  </a:txBody>
                  <a:tcPr/>
                </a:tc>
                <a:tc>
                  <a:txBody>
                    <a:bodyPr/>
                    <a:lstStyle/>
                    <a:p>
                      <a:pPr algn="ctr"/>
                      <a:r>
                        <a:rPr lang="id-ID" dirty="0"/>
                        <a:t>0</a:t>
                      </a:r>
                      <a:endParaRPr lang="en-ID" dirty="0"/>
                    </a:p>
                  </a:txBody>
                  <a:tcPr/>
                </a:tc>
                <a:extLst>
                  <a:ext uri="{0D108BD9-81ED-4DB2-BD59-A6C34878D82A}">
                    <a16:rowId xmlns:a16="http://schemas.microsoft.com/office/drawing/2014/main" xmlns="" val="523145658"/>
                  </a:ext>
                </a:extLst>
              </a:tr>
            </a:tbl>
          </a:graphicData>
        </a:graphic>
      </p:graphicFrame>
      <p:sp>
        <p:nvSpPr>
          <p:cNvPr id="9" name="TextBox 8">
            <a:extLst>
              <a:ext uri="{FF2B5EF4-FFF2-40B4-BE49-F238E27FC236}">
                <a16:creationId xmlns:a16="http://schemas.microsoft.com/office/drawing/2014/main" xmlns="" id="{0B531D1E-D0A3-41CA-AC40-B9F7366BB578}"/>
              </a:ext>
            </a:extLst>
          </p:cNvPr>
          <p:cNvSpPr txBox="1"/>
          <p:nvPr/>
        </p:nvSpPr>
        <p:spPr>
          <a:xfrm>
            <a:off x="1924045" y="4484419"/>
            <a:ext cx="2685220" cy="369332"/>
          </a:xfrm>
          <a:prstGeom prst="rect">
            <a:avLst/>
          </a:prstGeom>
          <a:noFill/>
        </p:spPr>
        <p:txBody>
          <a:bodyPr wrap="square" rtlCol="0">
            <a:spAutoFit/>
          </a:bodyPr>
          <a:lstStyle/>
          <a:p>
            <a:r>
              <a:rPr lang="id-ID" dirty="0"/>
              <a:t>Gerbang Logika AND</a:t>
            </a:r>
            <a:endParaRPr lang="en-ID" dirty="0"/>
          </a:p>
        </p:txBody>
      </p:sp>
      <p:sp>
        <p:nvSpPr>
          <p:cNvPr id="10" name="TextBox 9">
            <a:extLst>
              <a:ext uri="{FF2B5EF4-FFF2-40B4-BE49-F238E27FC236}">
                <a16:creationId xmlns:a16="http://schemas.microsoft.com/office/drawing/2014/main" xmlns="" id="{34E48287-B2E0-4A3B-A716-656BC3E19208}"/>
              </a:ext>
            </a:extLst>
          </p:cNvPr>
          <p:cNvSpPr txBox="1"/>
          <p:nvPr/>
        </p:nvSpPr>
        <p:spPr>
          <a:xfrm>
            <a:off x="5542717" y="4482691"/>
            <a:ext cx="2511289" cy="369332"/>
          </a:xfrm>
          <a:prstGeom prst="rect">
            <a:avLst/>
          </a:prstGeom>
          <a:noFill/>
        </p:spPr>
        <p:txBody>
          <a:bodyPr wrap="square" rtlCol="0">
            <a:spAutoFit/>
          </a:bodyPr>
          <a:lstStyle/>
          <a:p>
            <a:r>
              <a:rPr lang="id-ID" dirty="0"/>
              <a:t>Gerbang Logika OR</a:t>
            </a:r>
            <a:endParaRPr lang="en-ID" dirty="0"/>
          </a:p>
        </p:txBody>
      </p:sp>
      <p:sp>
        <p:nvSpPr>
          <p:cNvPr id="11" name="TextBox 10">
            <a:extLst>
              <a:ext uri="{FF2B5EF4-FFF2-40B4-BE49-F238E27FC236}">
                <a16:creationId xmlns:a16="http://schemas.microsoft.com/office/drawing/2014/main" xmlns="" id="{E7B392F8-1F9E-48B0-A94B-F0DDBD953FB1}"/>
              </a:ext>
            </a:extLst>
          </p:cNvPr>
          <p:cNvSpPr txBox="1"/>
          <p:nvPr/>
        </p:nvSpPr>
        <p:spPr>
          <a:xfrm>
            <a:off x="8534400" y="4482691"/>
            <a:ext cx="2557673" cy="369332"/>
          </a:xfrm>
          <a:prstGeom prst="rect">
            <a:avLst/>
          </a:prstGeom>
          <a:noFill/>
        </p:spPr>
        <p:txBody>
          <a:bodyPr wrap="square" rtlCol="0">
            <a:spAutoFit/>
          </a:bodyPr>
          <a:lstStyle/>
          <a:p>
            <a:r>
              <a:rPr lang="id-ID" dirty="0"/>
              <a:t>Gerbang Logika NOT</a:t>
            </a:r>
            <a:endParaRPr lang="en-ID" dirty="0"/>
          </a:p>
        </p:txBody>
      </p:sp>
    </p:spTree>
    <p:extLst>
      <p:ext uri="{BB962C8B-B14F-4D97-AF65-F5344CB8AC3E}">
        <p14:creationId xmlns:p14="http://schemas.microsoft.com/office/powerpoint/2010/main" val="274728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7C0F73-425B-49A2-AAB0-B617CCD88774}"/>
              </a:ext>
            </a:extLst>
          </p:cNvPr>
          <p:cNvSpPr>
            <a:spLocks noGrp="1"/>
          </p:cNvSpPr>
          <p:nvPr>
            <p:ph type="title"/>
          </p:nvPr>
        </p:nvSpPr>
        <p:spPr>
          <a:xfrm>
            <a:off x="1983325" y="504840"/>
            <a:ext cx="8911687" cy="1280890"/>
          </a:xfrm>
        </p:spPr>
        <p:txBody>
          <a:bodyPr/>
          <a:lstStyle/>
          <a:p>
            <a:r>
              <a:rPr lang="id-ID" dirty="0"/>
              <a:t>Ekspresi Boole</a:t>
            </a:r>
            <a:endParaRPr lang="en-ID"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745FDDE4-2768-4C5B-BEDC-AD6898B8DF2B}"/>
                  </a:ext>
                </a:extLst>
              </p:cNvPr>
              <p:cNvSpPr>
                <a:spLocks noGrp="1"/>
              </p:cNvSpPr>
              <p:nvPr>
                <p:ph idx="1"/>
              </p:nvPr>
            </p:nvSpPr>
            <p:spPr>
              <a:xfrm>
                <a:off x="2430188" y="1630017"/>
                <a:ext cx="8915400" cy="4281205"/>
              </a:xfrm>
            </p:spPr>
            <p:txBody>
              <a:bodyPr>
                <a:normAutofit/>
              </a:bodyPr>
              <a:lstStyle/>
              <a:p>
                <a:r>
                  <a:rPr lang="id-ID" dirty="0"/>
                  <a:t>Ekspresi Boole dalam n buah variabel </a:t>
                </a:r>
                <a14:m>
                  <m:oMath xmlns:m="http://schemas.openxmlformats.org/officeDocument/2006/math">
                    <m:sSub>
                      <m:sSubPr>
                        <m:ctrlPr>
                          <a:rPr lang="id-ID" i="1" smtClean="0">
                            <a:latin typeface="Cambria Math" panose="02040503050406030204" pitchFamily="18" charset="0"/>
                          </a:rPr>
                        </m:ctrlPr>
                      </m:sSubPr>
                      <m:e>
                        <m:r>
                          <a:rPr lang="id-ID" b="0" i="1" smtClean="0">
                            <a:latin typeface="Cambria Math" panose="02040503050406030204" pitchFamily="18" charset="0"/>
                          </a:rPr>
                          <m:t>𝑥</m:t>
                        </m:r>
                      </m:e>
                      <m:sub>
                        <m:r>
                          <a:rPr lang="id-ID" b="0" i="1" smtClean="0">
                            <a:latin typeface="Cambria Math" panose="02040503050406030204" pitchFamily="18" charset="0"/>
                          </a:rPr>
                          <m:t>1, </m:t>
                        </m:r>
                      </m:sub>
                    </m:sSub>
                    <m:sSub>
                      <m:sSubPr>
                        <m:ctrlPr>
                          <a:rPr lang="id-ID" i="1">
                            <a:latin typeface="Cambria Math" panose="02040503050406030204" pitchFamily="18" charset="0"/>
                          </a:rPr>
                        </m:ctrlPr>
                      </m:sSubPr>
                      <m:e>
                        <m:r>
                          <a:rPr lang="id-ID" i="1">
                            <a:latin typeface="Cambria Math" panose="02040503050406030204" pitchFamily="18" charset="0"/>
                          </a:rPr>
                          <m:t>𝑥</m:t>
                        </m:r>
                      </m:e>
                      <m:sub>
                        <m:r>
                          <a:rPr lang="id-ID" b="0" i="1" smtClean="0">
                            <a:latin typeface="Cambria Math" panose="02040503050406030204" pitchFamily="18" charset="0"/>
                          </a:rPr>
                          <m:t>2</m:t>
                        </m:r>
                        <m:r>
                          <a:rPr lang="id-ID" i="1">
                            <a:latin typeface="Cambria Math" panose="02040503050406030204" pitchFamily="18" charset="0"/>
                          </a:rPr>
                          <m:t>, </m:t>
                        </m:r>
                      </m:sub>
                    </m:sSub>
                  </m:oMath>
                </a14:m>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panose="02040503050406030204" pitchFamily="18" charset="0"/>
                          </a:rPr>
                          <m:t>𝑥</m:t>
                        </m:r>
                      </m:e>
                      <m:sub>
                        <m:r>
                          <a:rPr lang="id-ID" b="0" i="1" smtClean="0">
                            <a:latin typeface="Cambria Math" panose="02040503050406030204" pitchFamily="18" charset="0"/>
                          </a:rPr>
                          <m:t>3</m:t>
                        </m:r>
                        <m:r>
                          <a:rPr lang="id-ID" i="1">
                            <a:latin typeface="Cambria Math" panose="02040503050406030204" pitchFamily="18" charset="0"/>
                          </a:rPr>
                          <m:t>, </m:t>
                        </m:r>
                      </m:sub>
                    </m:sSub>
                  </m:oMath>
                </a14:m>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panose="02040503050406030204" pitchFamily="18" charset="0"/>
                          </a:rPr>
                          <m:t>𝑥</m:t>
                        </m:r>
                      </m:e>
                      <m:sub>
                        <m:r>
                          <a:rPr lang="id-ID" b="0" i="1" smtClean="0">
                            <a:latin typeface="Cambria Math" panose="02040503050406030204" pitchFamily="18" charset="0"/>
                          </a:rPr>
                          <m:t>𝑛</m:t>
                        </m:r>
                        <m:r>
                          <a:rPr lang="id-ID" i="1">
                            <a:latin typeface="Cambria Math" panose="02040503050406030204" pitchFamily="18" charset="0"/>
                          </a:rPr>
                          <m:t> </m:t>
                        </m:r>
                      </m:sub>
                    </m:sSub>
                  </m:oMath>
                </a14:m>
                <a:r>
                  <a:rPr lang="id-ID" dirty="0"/>
                  <a:t> dapat didefinisikan sebagai berikut:</a:t>
                </a:r>
              </a:p>
              <a:p>
                <a:pPr marL="514350" indent="-514350">
                  <a:buAutoNum type="arabicPeriod"/>
                </a:pPr>
                <a:r>
                  <a:rPr lang="id-ID" dirty="0"/>
                  <a:t>0 dan 1 adalah Ekspresi Boole</a:t>
                </a:r>
              </a:p>
              <a:p>
                <a:pPr marL="0" indent="0">
                  <a:buNone/>
                </a:pPr>
                <a:r>
                  <a:rPr lang="id-ID" dirty="0"/>
                  <a:t>2.   </a:t>
                </a:r>
                <a14:m>
                  <m:oMath xmlns:m="http://schemas.openxmlformats.org/officeDocument/2006/math">
                    <m:sSub>
                      <m:sSubPr>
                        <m:ctrlPr>
                          <a:rPr lang="id-ID" i="1">
                            <a:latin typeface="Cambria Math" panose="02040503050406030204" pitchFamily="18" charset="0"/>
                          </a:rPr>
                        </m:ctrlPr>
                      </m:sSubPr>
                      <m:e>
                        <m:r>
                          <a:rPr lang="id-ID" i="1">
                            <a:latin typeface="Cambria Math" panose="02040503050406030204" pitchFamily="18" charset="0"/>
                          </a:rPr>
                          <m:t>𝑥</m:t>
                        </m:r>
                      </m:e>
                      <m:sub>
                        <m:r>
                          <a:rPr lang="id-ID" b="0" i="1" smtClean="0">
                            <a:latin typeface="Cambria Math" panose="02040503050406030204" pitchFamily="18" charset="0"/>
                          </a:rPr>
                          <m:t>1</m:t>
                        </m:r>
                        <m:r>
                          <a:rPr lang="id-ID" i="1">
                            <a:latin typeface="Cambria Math" panose="02040503050406030204" pitchFamily="18" charset="0"/>
                          </a:rPr>
                          <m:t>, </m:t>
                        </m:r>
                      </m:sub>
                    </m:sSub>
                  </m:oMath>
                </a14:m>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panose="02040503050406030204" pitchFamily="18" charset="0"/>
                          </a:rPr>
                          <m:t>𝑥</m:t>
                        </m:r>
                      </m:e>
                      <m:sub>
                        <m:r>
                          <a:rPr lang="id-ID" b="0" i="1" smtClean="0">
                            <a:latin typeface="Cambria Math" panose="02040503050406030204" pitchFamily="18" charset="0"/>
                          </a:rPr>
                          <m:t>2</m:t>
                        </m:r>
                        <m:r>
                          <a:rPr lang="id-ID" i="1">
                            <a:latin typeface="Cambria Math" panose="02040503050406030204" pitchFamily="18" charset="0"/>
                          </a:rPr>
                          <m:t>, </m:t>
                        </m:r>
                      </m:sub>
                    </m:sSub>
                  </m:oMath>
                </a14:m>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panose="02040503050406030204" pitchFamily="18" charset="0"/>
                          </a:rPr>
                          <m:t>𝑥</m:t>
                        </m:r>
                      </m:e>
                      <m:sub>
                        <m:r>
                          <a:rPr lang="id-ID" b="0" i="1" smtClean="0">
                            <a:latin typeface="Cambria Math" panose="02040503050406030204" pitchFamily="18" charset="0"/>
                          </a:rPr>
                          <m:t>3</m:t>
                        </m:r>
                        <m:r>
                          <a:rPr lang="id-ID" i="1">
                            <a:latin typeface="Cambria Math" panose="02040503050406030204" pitchFamily="18" charset="0"/>
                          </a:rPr>
                          <m:t>, </m:t>
                        </m:r>
                      </m:sub>
                    </m:sSub>
                  </m:oMath>
                </a14:m>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panose="02040503050406030204" pitchFamily="18" charset="0"/>
                          </a:rPr>
                          <m:t>𝑥</m:t>
                        </m:r>
                      </m:e>
                      <m:sub>
                        <m:r>
                          <a:rPr lang="id-ID" i="1">
                            <a:latin typeface="Cambria Math" panose="02040503050406030204" pitchFamily="18" charset="0"/>
                          </a:rPr>
                          <m:t>𝑛</m:t>
                        </m:r>
                        <m:r>
                          <a:rPr lang="id-ID" i="1">
                            <a:latin typeface="Cambria Math" panose="02040503050406030204" pitchFamily="18" charset="0"/>
                          </a:rPr>
                          <m:t> </m:t>
                        </m:r>
                      </m:sub>
                    </m:sSub>
                  </m:oMath>
                </a14:m>
                <a:r>
                  <a:rPr lang="id-ID" dirty="0"/>
                  <a:t>masing-masing adalah Ekspresi Boole</a:t>
                </a:r>
              </a:p>
              <a:p>
                <a:pPr marL="0" indent="0">
                  <a:buNone/>
                </a:pPr>
                <a:r>
                  <a:rPr lang="id-ID" dirty="0"/>
                  <a:t>3.   Jika </a:t>
                </a:r>
                <a14:m>
                  <m:oMath xmlns:m="http://schemas.openxmlformats.org/officeDocument/2006/math">
                    <m:sSub>
                      <m:sSubPr>
                        <m:ctrlPr>
                          <a:rPr lang="id-ID" i="1" smtClean="0">
                            <a:latin typeface="Cambria Math" panose="02040503050406030204" pitchFamily="18" charset="0"/>
                          </a:rPr>
                        </m:ctrlPr>
                      </m:sSubPr>
                      <m:e>
                        <m:r>
                          <a:rPr lang="id-ID" b="0" i="1" smtClean="0">
                            <a:latin typeface="Cambria Math" panose="02040503050406030204" pitchFamily="18" charset="0"/>
                          </a:rPr>
                          <m:t>𝐸</m:t>
                        </m:r>
                      </m:e>
                      <m:sub>
                        <m:r>
                          <a:rPr lang="id-ID" b="0" i="1" smtClean="0">
                            <a:latin typeface="Cambria Math" panose="02040503050406030204" pitchFamily="18" charset="0"/>
                          </a:rPr>
                          <m:t>1</m:t>
                        </m:r>
                      </m:sub>
                    </m:sSub>
                  </m:oMath>
                </a14:m>
                <a:r>
                  <a:rPr lang="id-ID" dirty="0"/>
                  <a:t> dan </a:t>
                </a:r>
                <a14:m>
                  <m:oMath xmlns:m="http://schemas.openxmlformats.org/officeDocument/2006/math">
                    <m:sSub>
                      <m:sSubPr>
                        <m:ctrlPr>
                          <a:rPr lang="id-ID" i="1">
                            <a:latin typeface="Cambria Math" panose="02040503050406030204" pitchFamily="18" charset="0"/>
                          </a:rPr>
                        </m:ctrlPr>
                      </m:sSubPr>
                      <m:e>
                        <m:r>
                          <a:rPr lang="id-ID" i="1">
                            <a:latin typeface="Cambria Math" panose="02040503050406030204" pitchFamily="18" charset="0"/>
                          </a:rPr>
                          <m:t>𝐸</m:t>
                        </m:r>
                      </m:e>
                      <m:sub>
                        <m:r>
                          <a:rPr lang="id-ID" b="0" i="1" smtClean="0">
                            <a:latin typeface="Cambria Math" panose="02040503050406030204" pitchFamily="18" charset="0"/>
                          </a:rPr>
                          <m:t>2</m:t>
                        </m:r>
                      </m:sub>
                    </m:sSub>
                  </m:oMath>
                </a14:m>
                <a:r>
                  <a:rPr lang="id-ID" dirty="0"/>
                  <a:t> adalah Ekspresi Boole, maka </a:t>
                </a:r>
                <a14:m>
                  <m:oMath xmlns:m="http://schemas.openxmlformats.org/officeDocument/2006/math">
                    <m:sSub>
                      <m:sSubPr>
                        <m:ctrlPr>
                          <a:rPr lang="id-ID" i="1" smtClean="0">
                            <a:latin typeface="Cambria Math" panose="02040503050406030204" pitchFamily="18" charset="0"/>
                          </a:rPr>
                        </m:ctrlPr>
                      </m:sSubPr>
                      <m:e>
                        <m:r>
                          <a:rPr lang="id-ID" b="0" i="1" smtClean="0">
                            <a:latin typeface="Cambria Math" panose="02040503050406030204" pitchFamily="18" charset="0"/>
                          </a:rPr>
                          <m:t>𝐸</m:t>
                        </m:r>
                      </m:e>
                      <m:sub>
                        <m:r>
                          <a:rPr lang="id-ID" b="0" i="1" smtClean="0">
                            <a:latin typeface="Cambria Math" panose="02040503050406030204" pitchFamily="18" charset="0"/>
                          </a:rPr>
                          <m:t>1</m:t>
                        </m:r>
                      </m:sub>
                    </m:sSub>
                    <m:r>
                      <a:rPr lang="id-ID" i="1" smtClean="0">
                        <a:latin typeface="Cambria Math" panose="02040503050406030204" pitchFamily="18" charset="0"/>
                        <a:ea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𝐸</m:t>
                        </m:r>
                      </m:e>
                      <m:sub>
                        <m:r>
                          <a:rPr lang="id-ID" b="0" i="1" smtClean="0">
                            <a:latin typeface="Cambria Math" panose="02040503050406030204" pitchFamily="18" charset="0"/>
                          </a:rPr>
                          <m:t>2</m:t>
                        </m:r>
                      </m:sub>
                    </m:sSub>
                    <m:r>
                      <a:rPr lang="id-ID" b="0" i="1" smtClean="0">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𝐸</m:t>
                        </m:r>
                      </m:e>
                      <m:sub>
                        <m:r>
                          <a:rPr lang="id-ID" i="1">
                            <a:latin typeface="Cambria Math" panose="02040503050406030204" pitchFamily="18" charset="0"/>
                          </a:rPr>
                          <m:t>1</m:t>
                        </m:r>
                      </m:sub>
                    </m:sSub>
                    <m:r>
                      <a:rPr lang="id-ID" i="1" smtClean="0">
                        <a:latin typeface="Cambria Math" panose="02040503050406030204" pitchFamily="18" charset="0"/>
                        <a:ea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𝐸</m:t>
                        </m:r>
                      </m:e>
                      <m:sub>
                        <m:r>
                          <a:rPr lang="id-ID" i="1">
                            <a:latin typeface="Cambria Math" panose="02040503050406030204" pitchFamily="18" charset="0"/>
                          </a:rPr>
                          <m:t>2</m:t>
                        </m:r>
                      </m:sub>
                    </m:sSub>
                    <m:r>
                      <a:rPr lang="id-ID" b="0" i="1" smtClean="0">
                        <a:latin typeface="Cambria Math" panose="02040503050406030204" pitchFamily="18" charset="0"/>
                      </a:rPr>
                      <m:t>,</m:t>
                    </m:r>
                    <m:sSubSup>
                      <m:sSubSupPr>
                        <m:ctrlPr>
                          <a:rPr lang="id-ID" b="0" i="1" smtClean="0">
                            <a:latin typeface="Cambria Math" panose="02040503050406030204" pitchFamily="18" charset="0"/>
                          </a:rPr>
                        </m:ctrlPr>
                      </m:sSubSupPr>
                      <m:e>
                        <m:r>
                          <a:rPr lang="id-ID" b="0" i="1" smtClean="0">
                            <a:latin typeface="Cambria Math" panose="02040503050406030204" pitchFamily="18" charset="0"/>
                          </a:rPr>
                          <m:t>𝑑𝑎𝑛</m:t>
                        </m:r>
                        <m:r>
                          <a:rPr lang="id-ID" b="0" i="1" smtClean="0">
                            <a:latin typeface="Cambria Math" panose="02040503050406030204" pitchFamily="18" charset="0"/>
                          </a:rPr>
                          <m:t> </m:t>
                        </m:r>
                        <m:r>
                          <a:rPr lang="id-ID" b="0" i="1" smtClean="0">
                            <a:latin typeface="Cambria Math" panose="02040503050406030204" pitchFamily="18" charset="0"/>
                          </a:rPr>
                          <m:t>𝐸</m:t>
                        </m:r>
                      </m:e>
                      <m:sub>
                        <m:r>
                          <a:rPr lang="id-ID" b="0" i="1" smtClean="0">
                            <a:latin typeface="Cambria Math" panose="02040503050406030204" pitchFamily="18" charset="0"/>
                          </a:rPr>
                          <m:t>1</m:t>
                        </m:r>
                      </m:sub>
                      <m:sup>
                        <m:r>
                          <a:rPr lang="id-ID" b="0" i="1" smtClean="0">
                            <a:latin typeface="Cambria Math" panose="02040503050406030204" pitchFamily="18" charset="0"/>
                          </a:rPr>
                          <m:t>′</m:t>
                        </m:r>
                      </m:sup>
                    </m:sSubSup>
                  </m:oMath>
                </a14:m>
                <a:r>
                  <a:rPr lang="id-ID" dirty="0"/>
                  <a:t> adalah Ekspresi Boole juga.</a:t>
                </a:r>
              </a:p>
              <a:p>
                <a:pPr marL="0" indent="0">
                  <a:buNone/>
                </a:pPr>
                <a:endParaRPr lang="id-ID" dirty="0"/>
              </a:p>
              <a:p>
                <a:r>
                  <a:rPr lang="id-ID" dirty="0"/>
                  <a:t>Nilai-nilai dari ungkapan Boolean bias ditabulasikan dalam tabel kebenaran (</a:t>
                </a:r>
                <a:r>
                  <a:rPr lang="id-ID" i="1" dirty="0"/>
                  <a:t>Truth Table</a:t>
                </a:r>
                <a:r>
                  <a:rPr lang="id-ID" dirty="0"/>
                  <a:t>).</a:t>
                </a:r>
              </a:p>
            </p:txBody>
          </p:sp>
        </mc:Choice>
        <mc:Fallback xmlns="">
          <p:sp>
            <p:nvSpPr>
              <p:cNvPr id="3" name="Content Placeholder 2">
                <a:extLst>
                  <a:ext uri="{FF2B5EF4-FFF2-40B4-BE49-F238E27FC236}">
                    <a16:creationId xmlns:a16="http://schemas.microsoft.com/office/drawing/2014/main" id="{745FDDE4-2768-4C5B-BEDC-AD6898B8DF2B}"/>
                  </a:ext>
                </a:extLst>
              </p:cNvPr>
              <p:cNvSpPr>
                <a:spLocks noGrp="1" noRot="1" noChangeAspect="1" noMove="1" noResize="1" noEditPoints="1" noAdjustHandles="1" noChangeArrowheads="1" noChangeShapeType="1" noTextEdit="1"/>
              </p:cNvSpPr>
              <p:nvPr>
                <p:ph idx="1"/>
              </p:nvPr>
            </p:nvSpPr>
            <p:spPr>
              <a:xfrm>
                <a:off x="2430188" y="1630017"/>
                <a:ext cx="8915400" cy="4281205"/>
              </a:xfrm>
              <a:blipFill>
                <a:blip r:embed="rId2"/>
                <a:stretch>
                  <a:fillRect l="-616" t="-853"/>
                </a:stretch>
              </a:blipFill>
            </p:spPr>
            <p:txBody>
              <a:bodyPr/>
              <a:lstStyle/>
              <a:p>
                <a:r>
                  <a:rPr lang="en-ID">
                    <a:noFill/>
                  </a:rPr>
                  <a:t> </a:t>
                </a:r>
              </a:p>
            </p:txBody>
          </p:sp>
        </mc:Fallback>
      </mc:AlternateContent>
    </p:spTree>
    <p:extLst>
      <p:ext uri="{BB962C8B-B14F-4D97-AF65-F5344CB8AC3E}">
        <p14:creationId xmlns:p14="http://schemas.microsoft.com/office/powerpoint/2010/main" val="4196088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AC54A4-EC64-4511-9B68-72A779EE1377}"/>
              </a:ext>
            </a:extLst>
          </p:cNvPr>
          <p:cNvSpPr>
            <a:spLocks noGrp="1"/>
          </p:cNvSpPr>
          <p:nvPr>
            <p:ph type="title"/>
          </p:nvPr>
        </p:nvSpPr>
        <p:spPr>
          <a:xfrm>
            <a:off x="2026868" y="549291"/>
            <a:ext cx="8911687" cy="1280890"/>
          </a:xfrm>
        </p:spPr>
        <p:txBody>
          <a:bodyPr/>
          <a:lstStyle/>
          <a:p>
            <a:r>
              <a:rPr lang="id-ID" dirty="0"/>
              <a:t>Membuat Fungsi dari Tabel Kebenaran</a:t>
            </a:r>
            <a:endParaRPr lang="en-ID" dirty="0"/>
          </a:p>
        </p:txBody>
      </p:sp>
      <p:sp>
        <p:nvSpPr>
          <p:cNvPr id="7" name="Content Placeholder 6">
            <a:extLst>
              <a:ext uri="{FF2B5EF4-FFF2-40B4-BE49-F238E27FC236}">
                <a16:creationId xmlns:a16="http://schemas.microsoft.com/office/drawing/2014/main" xmlns="" id="{01D399B1-FB41-4D8D-A510-571007168524}"/>
              </a:ext>
            </a:extLst>
          </p:cNvPr>
          <p:cNvSpPr>
            <a:spLocks noGrp="1"/>
          </p:cNvSpPr>
          <p:nvPr>
            <p:ph idx="1"/>
          </p:nvPr>
        </p:nvSpPr>
        <p:spPr>
          <a:xfrm>
            <a:off x="2589212" y="2133600"/>
            <a:ext cx="8915400" cy="4452730"/>
          </a:xfrm>
        </p:spPr>
        <p:txBody>
          <a:bodyPr>
            <a:normAutofit/>
          </a:bodyPr>
          <a:lstStyle/>
          <a:p>
            <a:pPr marL="0" indent="0">
              <a:buNone/>
            </a:pPr>
            <a:r>
              <a:rPr lang="id-ID" dirty="0"/>
              <a:t>Buatlah fungsi dari tabel kebenaran berikut!</a:t>
            </a:r>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r>
              <a:rPr lang="id-ID" dirty="0"/>
              <a:t>Untuk membuat fungsi dari tabel kebenaran bisa menggunakan salah satu dari 2 cara, yaitu Sum Of Product (SOP) atau Product Of Sum (POS).</a:t>
            </a:r>
          </a:p>
          <a:p>
            <a:pPr marL="0" indent="0">
              <a:buNone/>
            </a:pPr>
            <a:endParaRPr lang="en-ID" dirty="0"/>
          </a:p>
        </p:txBody>
      </p:sp>
      <p:graphicFrame>
        <p:nvGraphicFramePr>
          <p:cNvPr id="8" name="Table 8">
            <a:extLst>
              <a:ext uri="{FF2B5EF4-FFF2-40B4-BE49-F238E27FC236}">
                <a16:creationId xmlns:a16="http://schemas.microsoft.com/office/drawing/2014/main" xmlns="" id="{6FCBDF98-862F-41E1-9B92-EB77C7DB4854}"/>
              </a:ext>
            </a:extLst>
          </p:cNvPr>
          <p:cNvGraphicFramePr>
            <a:graphicFrameLocks noGrp="1"/>
          </p:cNvGraphicFramePr>
          <p:nvPr>
            <p:extLst>
              <p:ext uri="{D42A27DB-BD31-4B8C-83A1-F6EECF244321}">
                <p14:modId xmlns:p14="http://schemas.microsoft.com/office/powerpoint/2010/main" val="2408456698"/>
              </p:ext>
            </p:extLst>
          </p:nvPr>
        </p:nvGraphicFramePr>
        <p:xfrm>
          <a:off x="5479842" y="2740439"/>
          <a:ext cx="3134139" cy="2123110"/>
        </p:xfrm>
        <a:graphic>
          <a:graphicData uri="http://schemas.openxmlformats.org/drawingml/2006/table">
            <a:tbl>
              <a:tblPr firstRow="1" bandRow="1">
                <a:tableStyleId>{5940675A-B579-460E-94D1-54222C63F5DA}</a:tableStyleId>
              </a:tblPr>
              <a:tblGrid>
                <a:gridCol w="1044713">
                  <a:extLst>
                    <a:ext uri="{9D8B030D-6E8A-4147-A177-3AD203B41FA5}">
                      <a16:colId xmlns:a16="http://schemas.microsoft.com/office/drawing/2014/main" xmlns="" val="3298172199"/>
                    </a:ext>
                  </a:extLst>
                </a:gridCol>
                <a:gridCol w="1044713">
                  <a:extLst>
                    <a:ext uri="{9D8B030D-6E8A-4147-A177-3AD203B41FA5}">
                      <a16:colId xmlns:a16="http://schemas.microsoft.com/office/drawing/2014/main" xmlns="" val="2914109208"/>
                    </a:ext>
                  </a:extLst>
                </a:gridCol>
                <a:gridCol w="1044713">
                  <a:extLst>
                    <a:ext uri="{9D8B030D-6E8A-4147-A177-3AD203B41FA5}">
                      <a16:colId xmlns:a16="http://schemas.microsoft.com/office/drawing/2014/main" xmlns="" val="3636292748"/>
                    </a:ext>
                  </a:extLst>
                </a:gridCol>
              </a:tblGrid>
              <a:tr h="424622">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Out</a:t>
                      </a:r>
                      <a:endParaRPr lang="en-ID" i="1" dirty="0"/>
                    </a:p>
                  </a:txBody>
                  <a:tcPr/>
                </a:tc>
                <a:extLst>
                  <a:ext uri="{0D108BD9-81ED-4DB2-BD59-A6C34878D82A}">
                    <a16:rowId xmlns:a16="http://schemas.microsoft.com/office/drawing/2014/main" xmlns="" val="3636660367"/>
                  </a:ext>
                </a:extLst>
              </a:tr>
              <a:tr h="424622">
                <a:tc>
                  <a:txBody>
                    <a:bodyPr/>
                    <a:lstStyle/>
                    <a:p>
                      <a:pPr algn="ctr"/>
                      <a:r>
                        <a:rPr lang="id-ID" dirty="0"/>
                        <a:t>1</a:t>
                      </a:r>
                      <a:endParaRPr lang="en-ID" dirty="0"/>
                    </a:p>
                  </a:txBody>
                  <a:tcPr/>
                </a:tc>
                <a:tc>
                  <a:txBody>
                    <a:bodyPr/>
                    <a:lstStyle/>
                    <a:p>
                      <a:pPr algn="ctr"/>
                      <a:r>
                        <a:rPr lang="id-ID" dirty="0"/>
                        <a:t>1</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3221436124"/>
                  </a:ext>
                </a:extLst>
              </a:tr>
              <a:tr h="424622">
                <a:tc>
                  <a:txBody>
                    <a:bodyPr/>
                    <a:lstStyle/>
                    <a:p>
                      <a:pPr algn="ctr"/>
                      <a:r>
                        <a:rPr lang="id-ID" dirty="0"/>
                        <a:t>1</a:t>
                      </a:r>
                      <a:endParaRPr lang="en-ID" dirty="0"/>
                    </a:p>
                  </a:txBody>
                  <a:tcPr/>
                </a:tc>
                <a:tc>
                  <a:txBody>
                    <a:bodyPr/>
                    <a:lstStyle/>
                    <a:p>
                      <a:pPr algn="ctr"/>
                      <a:r>
                        <a:rPr lang="id-ID" dirty="0"/>
                        <a:t>0</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734000770"/>
                  </a:ext>
                </a:extLst>
              </a:tr>
              <a:tr h="424622">
                <a:tc>
                  <a:txBody>
                    <a:bodyPr/>
                    <a:lstStyle/>
                    <a:p>
                      <a:pPr algn="ctr"/>
                      <a:r>
                        <a:rPr lang="id-ID" dirty="0"/>
                        <a:t>0</a:t>
                      </a:r>
                      <a:endParaRPr lang="en-ID" dirty="0"/>
                    </a:p>
                  </a:txBody>
                  <a:tcPr/>
                </a:tc>
                <a:tc>
                  <a:txBody>
                    <a:bodyPr/>
                    <a:lstStyle/>
                    <a:p>
                      <a:pPr algn="ctr"/>
                      <a:r>
                        <a:rPr lang="id-ID" dirty="0"/>
                        <a:t>1</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2787442831"/>
                  </a:ext>
                </a:extLst>
              </a:tr>
              <a:tr h="424622">
                <a:tc>
                  <a:txBody>
                    <a:bodyPr/>
                    <a:lstStyle/>
                    <a:p>
                      <a:pPr algn="ctr"/>
                      <a:r>
                        <a:rPr lang="id-ID" dirty="0"/>
                        <a:t>0</a:t>
                      </a:r>
                      <a:endParaRPr lang="en-ID" dirty="0"/>
                    </a:p>
                  </a:txBody>
                  <a:tcPr/>
                </a:tc>
                <a:tc>
                  <a:txBody>
                    <a:bodyPr/>
                    <a:lstStyle/>
                    <a:p>
                      <a:pPr algn="ctr"/>
                      <a:r>
                        <a:rPr lang="id-ID" dirty="0"/>
                        <a:t>0</a:t>
                      </a:r>
                      <a:endParaRPr lang="en-ID" dirty="0"/>
                    </a:p>
                  </a:txBody>
                  <a:tcPr/>
                </a:tc>
                <a:tc>
                  <a:txBody>
                    <a:bodyPr/>
                    <a:lstStyle/>
                    <a:p>
                      <a:pPr algn="ctr"/>
                      <a:r>
                        <a:rPr lang="id-ID" dirty="0"/>
                        <a:t>0</a:t>
                      </a:r>
                      <a:endParaRPr lang="en-ID" dirty="0"/>
                    </a:p>
                  </a:txBody>
                  <a:tcPr/>
                </a:tc>
                <a:extLst>
                  <a:ext uri="{0D108BD9-81ED-4DB2-BD59-A6C34878D82A}">
                    <a16:rowId xmlns:a16="http://schemas.microsoft.com/office/drawing/2014/main" xmlns="" val="4113314007"/>
                  </a:ext>
                </a:extLst>
              </a:tr>
            </a:tbl>
          </a:graphicData>
        </a:graphic>
      </p:graphicFrame>
    </p:spTree>
    <p:extLst>
      <p:ext uri="{BB962C8B-B14F-4D97-AF65-F5344CB8AC3E}">
        <p14:creationId xmlns:p14="http://schemas.microsoft.com/office/powerpoint/2010/main" val="66504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77906-A2AC-42BD-9ECA-63144A5F5E6C}"/>
              </a:ext>
            </a:extLst>
          </p:cNvPr>
          <p:cNvSpPr>
            <a:spLocks noGrp="1"/>
          </p:cNvSpPr>
          <p:nvPr>
            <p:ph type="title"/>
          </p:nvPr>
        </p:nvSpPr>
        <p:spPr>
          <a:xfrm>
            <a:off x="2157497" y="569184"/>
            <a:ext cx="8911687" cy="1280890"/>
          </a:xfrm>
        </p:spPr>
        <p:txBody>
          <a:bodyPr/>
          <a:lstStyle/>
          <a:p>
            <a:r>
              <a:rPr lang="id-ID" dirty="0"/>
              <a:t>Cara Sum Of Product</a:t>
            </a:r>
            <a:endParaRPr lang="en-ID" dirty="0"/>
          </a:p>
        </p:txBody>
      </p:sp>
      <p:sp>
        <p:nvSpPr>
          <p:cNvPr id="3" name="Content Placeholder 2">
            <a:extLst>
              <a:ext uri="{FF2B5EF4-FFF2-40B4-BE49-F238E27FC236}">
                <a16:creationId xmlns:a16="http://schemas.microsoft.com/office/drawing/2014/main" xmlns="" id="{C781C310-D474-47F8-BC8D-12B27B51BA35}"/>
              </a:ext>
            </a:extLst>
          </p:cNvPr>
          <p:cNvSpPr>
            <a:spLocks noGrp="1"/>
          </p:cNvSpPr>
          <p:nvPr>
            <p:ph idx="1"/>
          </p:nvPr>
        </p:nvSpPr>
        <p:spPr/>
        <p:txBody>
          <a:bodyPr/>
          <a:lstStyle/>
          <a:p>
            <a:r>
              <a:rPr lang="id-ID" dirty="0"/>
              <a:t>Langkah 1: Ubah data berlogika satu menjadi variabel masukannya, misalnya x dan data berlogika nol menjadi NOT dari variabel masukannya, misalnya x’. Tabel pada slide sebelumnya, pada langkah ini dapat diubah menjadi:</a:t>
            </a:r>
          </a:p>
          <a:p>
            <a:endParaRPr lang="id-ID" dirty="0"/>
          </a:p>
          <a:p>
            <a:pPr marL="0" indent="0">
              <a:buNone/>
            </a:pPr>
            <a:endParaRPr lang="id-ID" dirty="0"/>
          </a:p>
          <a:p>
            <a:pPr marL="0" indent="0">
              <a:buNone/>
            </a:pPr>
            <a:endParaRPr lang="id-ID" dirty="0"/>
          </a:p>
        </p:txBody>
      </p:sp>
      <p:graphicFrame>
        <p:nvGraphicFramePr>
          <p:cNvPr id="4" name="Table 4">
            <a:extLst>
              <a:ext uri="{FF2B5EF4-FFF2-40B4-BE49-F238E27FC236}">
                <a16:creationId xmlns:a16="http://schemas.microsoft.com/office/drawing/2014/main" xmlns="" id="{B2F1DF84-FEBA-458A-B665-2BD74523D40B}"/>
              </a:ext>
            </a:extLst>
          </p:cNvPr>
          <p:cNvGraphicFramePr>
            <a:graphicFrameLocks noGrp="1"/>
          </p:cNvGraphicFramePr>
          <p:nvPr>
            <p:extLst>
              <p:ext uri="{D42A27DB-BD31-4B8C-83A1-F6EECF244321}">
                <p14:modId xmlns:p14="http://schemas.microsoft.com/office/powerpoint/2010/main" val="1157767816"/>
              </p:ext>
            </p:extLst>
          </p:nvPr>
        </p:nvGraphicFramePr>
        <p:xfrm>
          <a:off x="5438981" y="3794171"/>
          <a:ext cx="3215862" cy="1854200"/>
        </p:xfrm>
        <a:graphic>
          <a:graphicData uri="http://schemas.openxmlformats.org/drawingml/2006/table">
            <a:tbl>
              <a:tblPr firstRow="1" bandRow="1">
                <a:tableStyleId>{5940675A-B579-460E-94D1-54222C63F5DA}</a:tableStyleId>
              </a:tblPr>
              <a:tblGrid>
                <a:gridCol w="1071954">
                  <a:extLst>
                    <a:ext uri="{9D8B030D-6E8A-4147-A177-3AD203B41FA5}">
                      <a16:colId xmlns:a16="http://schemas.microsoft.com/office/drawing/2014/main" xmlns="" val="2412679749"/>
                    </a:ext>
                  </a:extLst>
                </a:gridCol>
                <a:gridCol w="1071954">
                  <a:extLst>
                    <a:ext uri="{9D8B030D-6E8A-4147-A177-3AD203B41FA5}">
                      <a16:colId xmlns:a16="http://schemas.microsoft.com/office/drawing/2014/main" xmlns="" val="2419651283"/>
                    </a:ext>
                  </a:extLst>
                </a:gridCol>
                <a:gridCol w="1071954">
                  <a:extLst>
                    <a:ext uri="{9D8B030D-6E8A-4147-A177-3AD203B41FA5}">
                      <a16:colId xmlns:a16="http://schemas.microsoft.com/office/drawing/2014/main" xmlns="" val="1357069994"/>
                    </a:ext>
                  </a:extLst>
                </a:gridCol>
              </a:tblGrid>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i="1" dirty="0"/>
                        <a:t>Out</a:t>
                      </a:r>
                      <a:endParaRPr lang="en-ID" i="1" dirty="0"/>
                    </a:p>
                  </a:txBody>
                  <a:tcPr/>
                </a:tc>
                <a:extLst>
                  <a:ext uri="{0D108BD9-81ED-4DB2-BD59-A6C34878D82A}">
                    <a16:rowId xmlns:a16="http://schemas.microsoft.com/office/drawing/2014/main" xmlns="" val="4250256786"/>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3762725226"/>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243356578"/>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616112005"/>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0</a:t>
                      </a:r>
                      <a:endParaRPr lang="en-ID" dirty="0"/>
                    </a:p>
                  </a:txBody>
                  <a:tcPr/>
                </a:tc>
                <a:extLst>
                  <a:ext uri="{0D108BD9-81ED-4DB2-BD59-A6C34878D82A}">
                    <a16:rowId xmlns:a16="http://schemas.microsoft.com/office/drawing/2014/main" xmlns="" val="3845894960"/>
                  </a:ext>
                </a:extLst>
              </a:tr>
            </a:tbl>
          </a:graphicData>
        </a:graphic>
      </p:graphicFrame>
    </p:spTree>
    <p:extLst>
      <p:ext uri="{BB962C8B-B14F-4D97-AF65-F5344CB8AC3E}">
        <p14:creationId xmlns:p14="http://schemas.microsoft.com/office/powerpoint/2010/main" val="112970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2BF09-005D-4F7E-AFC6-66241FC0634F}"/>
              </a:ext>
            </a:extLst>
          </p:cNvPr>
          <p:cNvSpPr>
            <a:spLocks noGrp="1"/>
          </p:cNvSpPr>
          <p:nvPr>
            <p:ph type="title"/>
          </p:nvPr>
        </p:nvSpPr>
        <p:spPr>
          <a:xfrm>
            <a:off x="2128467" y="560948"/>
            <a:ext cx="8911687" cy="1280890"/>
          </a:xfrm>
        </p:spPr>
        <p:txBody>
          <a:bodyPr/>
          <a:lstStyle/>
          <a:p>
            <a:r>
              <a:rPr lang="id-ID" dirty="0"/>
              <a:t>Cara Sum Of Product</a:t>
            </a:r>
            <a:endParaRPr lang="en-ID" dirty="0"/>
          </a:p>
        </p:txBody>
      </p:sp>
      <p:sp>
        <p:nvSpPr>
          <p:cNvPr id="3" name="Content Placeholder 2">
            <a:extLst>
              <a:ext uri="{FF2B5EF4-FFF2-40B4-BE49-F238E27FC236}">
                <a16:creationId xmlns:a16="http://schemas.microsoft.com/office/drawing/2014/main" xmlns="" id="{FB652A46-FEA2-452D-AEAA-551B41D5650F}"/>
              </a:ext>
            </a:extLst>
          </p:cNvPr>
          <p:cNvSpPr>
            <a:spLocks noGrp="1"/>
          </p:cNvSpPr>
          <p:nvPr>
            <p:ph idx="1"/>
          </p:nvPr>
        </p:nvSpPr>
        <p:spPr/>
        <p:txBody>
          <a:bodyPr/>
          <a:lstStyle/>
          <a:p>
            <a:r>
              <a:rPr lang="id-ID" dirty="0"/>
              <a:t>Langkah 2: Menggunakan operator AND pada masing-masing baris yang outnya sama dengan 1 ke arah baris (dari kiri ke kanan), kemudian menggunakan operator OR dari atas ke bawah.</a:t>
            </a:r>
            <a:endParaRPr lang="en-ID" dirty="0"/>
          </a:p>
        </p:txBody>
      </p:sp>
      <p:graphicFrame>
        <p:nvGraphicFramePr>
          <p:cNvPr id="4" name="Table 4">
            <a:extLst>
              <a:ext uri="{FF2B5EF4-FFF2-40B4-BE49-F238E27FC236}">
                <a16:creationId xmlns:a16="http://schemas.microsoft.com/office/drawing/2014/main" xmlns="" id="{20BE8422-88E5-42A2-A4DF-FD287BC9E4D8}"/>
              </a:ext>
            </a:extLst>
          </p:cNvPr>
          <p:cNvGraphicFramePr>
            <a:graphicFrameLocks noGrp="1"/>
          </p:cNvGraphicFramePr>
          <p:nvPr>
            <p:extLst>
              <p:ext uri="{D42A27DB-BD31-4B8C-83A1-F6EECF244321}">
                <p14:modId xmlns:p14="http://schemas.microsoft.com/office/powerpoint/2010/main" val="2883089178"/>
              </p:ext>
            </p:extLst>
          </p:nvPr>
        </p:nvGraphicFramePr>
        <p:xfrm>
          <a:off x="3348381" y="3394420"/>
          <a:ext cx="5729360" cy="2225040"/>
        </p:xfrm>
        <a:graphic>
          <a:graphicData uri="http://schemas.openxmlformats.org/drawingml/2006/table">
            <a:tbl>
              <a:tblPr firstRow="1" bandRow="1">
                <a:tableStyleId>{5940675A-B579-460E-94D1-54222C63F5DA}</a:tableStyleId>
              </a:tblPr>
              <a:tblGrid>
                <a:gridCol w="1011584">
                  <a:extLst>
                    <a:ext uri="{9D8B030D-6E8A-4147-A177-3AD203B41FA5}">
                      <a16:colId xmlns:a16="http://schemas.microsoft.com/office/drawing/2014/main" xmlns="" val="3166781089"/>
                    </a:ext>
                  </a:extLst>
                </a:gridCol>
                <a:gridCol w="967409">
                  <a:extLst>
                    <a:ext uri="{9D8B030D-6E8A-4147-A177-3AD203B41FA5}">
                      <a16:colId xmlns:a16="http://schemas.microsoft.com/office/drawing/2014/main" xmlns="" val="1746931668"/>
                    </a:ext>
                  </a:extLst>
                </a:gridCol>
                <a:gridCol w="1298713">
                  <a:extLst>
                    <a:ext uri="{9D8B030D-6E8A-4147-A177-3AD203B41FA5}">
                      <a16:colId xmlns:a16="http://schemas.microsoft.com/office/drawing/2014/main" xmlns="" val="1111099711"/>
                    </a:ext>
                  </a:extLst>
                </a:gridCol>
                <a:gridCol w="2451654">
                  <a:extLst>
                    <a:ext uri="{9D8B030D-6E8A-4147-A177-3AD203B41FA5}">
                      <a16:colId xmlns:a16="http://schemas.microsoft.com/office/drawing/2014/main" xmlns="" val="58964015"/>
                    </a:ext>
                  </a:extLst>
                </a:gridCol>
              </a:tblGrid>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Out</a:t>
                      </a:r>
                      <a:endParaRPr lang="en-ID" dirty="0"/>
                    </a:p>
                  </a:txBody>
                  <a:tcPr/>
                </a:tc>
                <a:tc>
                  <a:txBody>
                    <a:bodyPr/>
                    <a:lstStyle/>
                    <a:p>
                      <a:pPr algn="ctr"/>
                      <a:endParaRPr lang="en-ID" dirty="0"/>
                    </a:p>
                  </a:txBody>
                  <a:tcPr/>
                </a:tc>
                <a:extLst>
                  <a:ext uri="{0D108BD9-81ED-4DB2-BD59-A6C34878D82A}">
                    <a16:rowId xmlns:a16="http://schemas.microsoft.com/office/drawing/2014/main" xmlns="" val="1308906915"/>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1</a:t>
                      </a:r>
                      <a:endParaRPr lang="en-ID" dirty="0"/>
                    </a:p>
                  </a:txBody>
                  <a:tcPr/>
                </a:tc>
                <a:tc>
                  <a:txBody>
                    <a:bodyPr/>
                    <a:lstStyle/>
                    <a:p>
                      <a:pPr algn="ctr"/>
                      <a:r>
                        <a:rPr lang="id-ID" dirty="0"/>
                        <a:t>x.y</a:t>
                      </a:r>
                      <a:endParaRPr lang="en-ID" dirty="0"/>
                    </a:p>
                  </a:txBody>
                  <a:tcPr/>
                </a:tc>
                <a:extLst>
                  <a:ext uri="{0D108BD9-81ED-4DB2-BD59-A6C34878D82A}">
                    <a16:rowId xmlns:a16="http://schemas.microsoft.com/office/drawing/2014/main" xmlns="" val="918738913"/>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1</a:t>
                      </a:r>
                      <a:endParaRPr lang="en-ID" dirty="0"/>
                    </a:p>
                  </a:txBody>
                  <a:tcPr/>
                </a:tc>
                <a:tc>
                  <a:txBody>
                    <a:bodyPr/>
                    <a:lstStyle/>
                    <a:p>
                      <a:pPr algn="ctr"/>
                      <a:r>
                        <a:rPr lang="id-ID" dirty="0"/>
                        <a:t>x.y’</a:t>
                      </a:r>
                      <a:endParaRPr lang="en-ID" dirty="0"/>
                    </a:p>
                  </a:txBody>
                  <a:tcPr/>
                </a:tc>
                <a:extLst>
                  <a:ext uri="{0D108BD9-81ED-4DB2-BD59-A6C34878D82A}">
                    <a16:rowId xmlns:a16="http://schemas.microsoft.com/office/drawing/2014/main" xmlns="" val="3534933225"/>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1</a:t>
                      </a:r>
                      <a:endParaRPr lang="en-ID" dirty="0"/>
                    </a:p>
                  </a:txBody>
                  <a:tcPr/>
                </a:tc>
                <a:tc>
                  <a:txBody>
                    <a:bodyPr/>
                    <a:lstStyle/>
                    <a:p>
                      <a:pPr algn="ctr"/>
                      <a:r>
                        <a:rPr lang="id-ID" dirty="0"/>
                        <a:t>x’.y</a:t>
                      </a:r>
                      <a:endParaRPr lang="en-ID" dirty="0"/>
                    </a:p>
                  </a:txBody>
                  <a:tcPr/>
                </a:tc>
                <a:extLst>
                  <a:ext uri="{0D108BD9-81ED-4DB2-BD59-A6C34878D82A}">
                    <a16:rowId xmlns:a16="http://schemas.microsoft.com/office/drawing/2014/main" xmlns="" val="1939603246"/>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0</a:t>
                      </a:r>
                      <a:endParaRPr lang="en-ID" dirty="0"/>
                    </a:p>
                  </a:txBody>
                  <a:tcPr/>
                </a:tc>
                <a:tc>
                  <a:txBody>
                    <a:bodyPr/>
                    <a:lstStyle/>
                    <a:p>
                      <a:pPr algn="ctr"/>
                      <a:endParaRPr lang="en-ID" dirty="0"/>
                    </a:p>
                  </a:txBody>
                  <a:tcPr/>
                </a:tc>
                <a:extLst>
                  <a:ext uri="{0D108BD9-81ED-4DB2-BD59-A6C34878D82A}">
                    <a16:rowId xmlns:a16="http://schemas.microsoft.com/office/drawing/2014/main" xmlns="" val="3275057782"/>
                  </a:ext>
                </a:extLst>
              </a:tr>
              <a:tr h="370840">
                <a:tc gridSpan="3">
                  <a:txBody>
                    <a:bodyPr/>
                    <a:lstStyle/>
                    <a:p>
                      <a:pPr algn="r"/>
                      <a:r>
                        <a:rPr lang="id-ID" dirty="0"/>
                        <a:t>Fungsi yang dihasilkan:</a:t>
                      </a:r>
                      <a:endParaRPr lang="en-ID" dirty="0"/>
                    </a:p>
                  </a:txBody>
                  <a:tcPr/>
                </a:tc>
                <a:tc hMerge="1">
                  <a:txBody>
                    <a:bodyPr/>
                    <a:lstStyle/>
                    <a:p>
                      <a:pPr algn="ctr"/>
                      <a:endParaRPr lang="en-ID" dirty="0"/>
                    </a:p>
                  </a:txBody>
                  <a:tcPr/>
                </a:tc>
                <a:tc hMerge="1">
                  <a:txBody>
                    <a:bodyPr/>
                    <a:lstStyle/>
                    <a:p>
                      <a:pPr algn="ctr"/>
                      <a:endParaRPr lang="en-ID" dirty="0"/>
                    </a:p>
                  </a:txBody>
                  <a:tcPr/>
                </a:tc>
                <a:tc>
                  <a:txBody>
                    <a:bodyPr/>
                    <a:lstStyle/>
                    <a:p>
                      <a:pPr algn="ctr"/>
                      <a:r>
                        <a:rPr lang="id-ID" dirty="0"/>
                        <a:t>(x.y)+(x.y’)+(x’.y)</a:t>
                      </a:r>
                      <a:endParaRPr lang="en-ID" dirty="0"/>
                    </a:p>
                  </a:txBody>
                  <a:tcPr/>
                </a:tc>
                <a:extLst>
                  <a:ext uri="{0D108BD9-81ED-4DB2-BD59-A6C34878D82A}">
                    <a16:rowId xmlns:a16="http://schemas.microsoft.com/office/drawing/2014/main" xmlns="" val="3210504191"/>
                  </a:ext>
                </a:extLst>
              </a:tr>
            </a:tbl>
          </a:graphicData>
        </a:graphic>
      </p:graphicFrame>
    </p:spTree>
    <p:extLst>
      <p:ext uri="{BB962C8B-B14F-4D97-AF65-F5344CB8AC3E}">
        <p14:creationId xmlns:p14="http://schemas.microsoft.com/office/powerpoint/2010/main" val="421365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E77906-A2AC-42BD-9ECA-63144A5F5E6C}"/>
              </a:ext>
            </a:extLst>
          </p:cNvPr>
          <p:cNvSpPr>
            <a:spLocks noGrp="1"/>
          </p:cNvSpPr>
          <p:nvPr>
            <p:ph type="title"/>
          </p:nvPr>
        </p:nvSpPr>
        <p:spPr>
          <a:xfrm>
            <a:off x="2142982" y="551539"/>
            <a:ext cx="8911687" cy="1280890"/>
          </a:xfrm>
        </p:spPr>
        <p:txBody>
          <a:bodyPr/>
          <a:lstStyle/>
          <a:p>
            <a:r>
              <a:rPr lang="id-ID" dirty="0"/>
              <a:t>Cara Product Of Sum</a:t>
            </a:r>
            <a:endParaRPr lang="en-ID" dirty="0"/>
          </a:p>
        </p:txBody>
      </p:sp>
      <p:sp>
        <p:nvSpPr>
          <p:cNvPr id="3" name="Content Placeholder 2">
            <a:extLst>
              <a:ext uri="{FF2B5EF4-FFF2-40B4-BE49-F238E27FC236}">
                <a16:creationId xmlns:a16="http://schemas.microsoft.com/office/drawing/2014/main" xmlns="" id="{C781C310-D474-47F8-BC8D-12B27B51BA35}"/>
              </a:ext>
            </a:extLst>
          </p:cNvPr>
          <p:cNvSpPr>
            <a:spLocks noGrp="1"/>
          </p:cNvSpPr>
          <p:nvPr>
            <p:ph idx="1"/>
          </p:nvPr>
        </p:nvSpPr>
        <p:spPr/>
        <p:txBody>
          <a:bodyPr/>
          <a:lstStyle/>
          <a:p>
            <a:r>
              <a:rPr lang="id-ID" dirty="0"/>
              <a:t>Langkah 1: Ubah data berlogika nol menjadi variabel masukannya, misalnya x dan data berlogika satu menjadi NOT dari variabel masukannya, misalnya x’. </a:t>
            </a:r>
          </a:p>
          <a:p>
            <a:endParaRPr lang="id-ID" dirty="0"/>
          </a:p>
          <a:p>
            <a:pPr marL="0" indent="0">
              <a:buNone/>
            </a:pPr>
            <a:endParaRPr lang="id-ID" dirty="0"/>
          </a:p>
          <a:p>
            <a:pPr marL="0" indent="0">
              <a:buNone/>
            </a:pPr>
            <a:endParaRPr lang="id-ID" dirty="0"/>
          </a:p>
        </p:txBody>
      </p:sp>
      <p:graphicFrame>
        <p:nvGraphicFramePr>
          <p:cNvPr id="4" name="Table 4">
            <a:extLst>
              <a:ext uri="{FF2B5EF4-FFF2-40B4-BE49-F238E27FC236}">
                <a16:creationId xmlns:a16="http://schemas.microsoft.com/office/drawing/2014/main" xmlns="" id="{B2F1DF84-FEBA-458A-B665-2BD74523D40B}"/>
              </a:ext>
            </a:extLst>
          </p:cNvPr>
          <p:cNvGraphicFramePr>
            <a:graphicFrameLocks noGrp="1"/>
          </p:cNvGraphicFramePr>
          <p:nvPr>
            <p:extLst>
              <p:ext uri="{D42A27DB-BD31-4B8C-83A1-F6EECF244321}">
                <p14:modId xmlns:p14="http://schemas.microsoft.com/office/powerpoint/2010/main" val="2313997709"/>
              </p:ext>
            </p:extLst>
          </p:nvPr>
        </p:nvGraphicFramePr>
        <p:xfrm>
          <a:off x="4488069" y="3429000"/>
          <a:ext cx="3215862" cy="1854200"/>
        </p:xfrm>
        <a:graphic>
          <a:graphicData uri="http://schemas.openxmlformats.org/drawingml/2006/table">
            <a:tbl>
              <a:tblPr firstRow="1" bandRow="1">
                <a:tableStyleId>{5940675A-B579-460E-94D1-54222C63F5DA}</a:tableStyleId>
              </a:tblPr>
              <a:tblGrid>
                <a:gridCol w="1071954">
                  <a:extLst>
                    <a:ext uri="{9D8B030D-6E8A-4147-A177-3AD203B41FA5}">
                      <a16:colId xmlns:a16="http://schemas.microsoft.com/office/drawing/2014/main" xmlns="" val="2412679749"/>
                    </a:ext>
                  </a:extLst>
                </a:gridCol>
                <a:gridCol w="1071954">
                  <a:extLst>
                    <a:ext uri="{9D8B030D-6E8A-4147-A177-3AD203B41FA5}">
                      <a16:colId xmlns:a16="http://schemas.microsoft.com/office/drawing/2014/main" xmlns="" val="2419651283"/>
                    </a:ext>
                  </a:extLst>
                </a:gridCol>
                <a:gridCol w="1071954">
                  <a:extLst>
                    <a:ext uri="{9D8B030D-6E8A-4147-A177-3AD203B41FA5}">
                      <a16:colId xmlns:a16="http://schemas.microsoft.com/office/drawing/2014/main" xmlns="" val="1357069994"/>
                    </a:ext>
                  </a:extLst>
                </a:gridCol>
              </a:tblGrid>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i="1" dirty="0"/>
                        <a:t>Out</a:t>
                      </a:r>
                      <a:endParaRPr lang="en-ID" i="1" dirty="0"/>
                    </a:p>
                  </a:txBody>
                  <a:tcPr/>
                </a:tc>
                <a:extLst>
                  <a:ext uri="{0D108BD9-81ED-4DB2-BD59-A6C34878D82A}">
                    <a16:rowId xmlns:a16="http://schemas.microsoft.com/office/drawing/2014/main" xmlns="" val="4250256786"/>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3762725226"/>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243356578"/>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1</a:t>
                      </a:r>
                      <a:endParaRPr lang="en-ID" dirty="0"/>
                    </a:p>
                  </a:txBody>
                  <a:tcPr/>
                </a:tc>
                <a:extLst>
                  <a:ext uri="{0D108BD9-81ED-4DB2-BD59-A6C34878D82A}">
                    <a16:rowId xmlns:a16="http://schemas.microsoft.com/office/drawing/2014/main" xmlns="" val="616112005"/>
                  </a:ext>
                </a:extLst>
              </a:tr>
              <a:tr h="370840">
                <a:tc>
                  <a:txBody>
                    <a:bodyPr/>
                    <a:lstStyle/>
                    <a:p>
                      <a:pPr algn="ctr"/>
                      <a:r>
                        <a:rPr lang="id-ID" dirty="0"/>
                        <a:t>x</a:t>
                      </a:r>
                      <a:endParaRPr lang="en-ID" dirty="0"/>
                    </a:p>
                  </a:txBody>
                  <a:tcPr/>
                </a:tc>
                <a:tc>
                  <a:txBody>
                    <a:bodyPr/>
                    <a:lstStyle/>
                    <a:p>
                      <a:pPr algn="ctr"/>
                      <a:r>
                        <a:rPr lang="id-ID" dirty="0"/>
                        <a:t>y</a:t>
                      </a:r>
                      <a:endParaRPr lang="en-ID" dirty="0"/>
                    </a:p>
                  </a:txBody>
                  <a:tcPr/>
                </a:tc>
                <a:tc>
                  <a:txBody>
                    <a:bodyPr/>
                    <a:lstStyle/>
                    <a:p>
                      <a:pPr algn="ctr"/>
                      <a:r>
                        <a:rPr lang="id-ID" dirty="0"/>
                        <a:t>0</a:t>
                      </a:r>
                      <a:endParaRPr lang="en-ID" dirty="0"/>
                    </a:p>
                  </a:txBody>
                  <a:tcPr/>
                </a:tc>
                <a:extLst>
                  <a:ext uri="{0D108BD9-81ED-4DB2-BD59-A6C34878D82A}">
                    <a16:rowId xmlns:a16="http://schemas.microsoft.com/office/drawing/2014/main" xmlns="" val="3845894960"/>
                  </a:ext>
                </a:extLst>
              </a:tr>
            </a:tbl>
          </a:graphicData>
        </a:graphic>
      </p:graphicFrame>
    </p:spTree>
    <p:extLst>
      <p:ext uri="{BB962C8B-B14F-4D97-AF65-F5344CB8AC3E}">
        <p14:creationId xmlns:p14="http://schemas.microsoft.com/office/powerpoint/2010/main" val="6134305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606</TotalTime>
  <Words>781</Words>
  <Application>Microsoft Office PowerPoint</Application>
  <PresentationFormat>Widescreen</PresentationFormat>
  <Paragraphs>226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Bodoni MT</vt:lpstr>
      <vt:lpstr>Calibri</vt:lpstr>
      <vt:lpstr>Cambria Math</vt:lpstr>
      <vt:lpstr>Century Gothic</vt:lpstr>
      <vt:lpstr>Times New Roman</vt:lpstr>
      <vt:lpstr>Wingdings 3</vt:lpstr>
      <vt:lpstr>Wisp</vt:lpstr>
      <vt:lpstr>ALJABAR BOOLEAN</vt:lpstr>
      <vt:lpstr>Teori Dasar Aljabar Boolean</vt:lpstr>
      <vt:lpstr>Gerbang Logika pada Aljabar Boolean</vt:lpstr>
      <vt:lpstr>Tabel Kebenaran dari Gerbang Logika</vt:lpstr>
      <vt:lpstr>Ekspresi Boole</vt:lpstr>
      <vt:lpstr>Membuat Fungsi dari Tabel Kebenaran</vt:lpstr>
      <vt:lpstr>Cara Sum Of Product</vt:lpstr>
      <vt:lpstr>Cara Sum Of Product</vt:lpstr>
      <vt:lpstr>Cara Product Of Sum</vt:lpstr>
      <vt:lpstr>Cara Product Of Sum</vt:lpstr>
      <vt:lpstr>Hukum-hukum Aljabar Boolean</vt:lpstr>
      <vt:lpstr>Hukum-hukum Aljabar Boolean</vt:lpstr>
      <vt:lpstr>Menyederhanakan Ekspresi Boole</vt:lpstr>
      <vt:lpstr>Menyederhanakan Ekspresi Boole</vt:lpstr>
      <vt:lpstr>Penyelesaian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ALJABAR BOOLEAN</dc:title>
  <dc:creator>shabrina.taufik@gmail.com</dc:creator>
  <cp:lastModifiedBy>dea.elya@gmail.com</cp:lastModifiedBy>
  <cp:revision>24</cp:revision>
  <dcterms:created xsi:type="dcterms:W3CDTF">2019-10-18T23:33:49Z</dcterms:created>
  <dcterms:modified xsi:type="dcterms:W3CDTF">2020-11-14T17:35:42Z</dcterms:modified>
</cp:coreProperties>
</file>