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61" r:id="rId6"/>
    <p:sldId id="262" r:id="rId7"/>
    <p:sldId id="263" r:id="rId8"/>
    <p:sldId id="264" r:id="rId9"/>
    <p:sldId id="265" r:id="rId10"/>
    <p:sldId id="273" r:id="rId11"/>
    <p:sldId id="258" r:id="rId1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320032"/>
    <a:srgbClr val="1B311F"/>
    <a:srgbClr val="2E0F00"/>
    <a:srgbClr val="3E1F00"/>
    <a:srgbClr val="422C16"/>
    <a:srgbClr val="0C788E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>
      <p:cViewPr varScale="1">
        <p:scale>
          <a:sx n="70" d="100"/>
          <a:sy n="70" d="100"/>
        </p:scale>
        <p:origin x="13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002F9-4B87-45E1-93E1-8465B88A077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60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65FC5-E5AF-491C-9E7B-D75422C527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9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EEC51-7531-4FE6-BD7F-B2DF5A8EEA9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49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94E09-93CD-4E2C-AF4C-31967D37A47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2197E-6E3E-4726-AA1D-E00C8EDDEB9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58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169FD-104E-4280-88AD-C42B6D56DDA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7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F19C8-B041-4514-ADE3-57B8B397C8B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54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D50A-9AEB-48AA-8B27-E6258FA4BC1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6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E0BD4-D430-4788-9D35-3E7404A591A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7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0DCEB-6F28-4A4D-9003-438FDC04287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69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ACE0C-4898-4F49-91D7-DBF5394A841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47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A47A361-314E-48E6-B583-CFA976263B1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0"/>
          <p:cNvSpPr>
            <a:spLocks noGrp="1" noChangeArrowheads="1"/>
          </p:cNvSpPr>
          <p:nvPr>
            <p:ph type="ctrTitle"/>
          </p:nvPr>
        </p:nvSpPr>
        <p:spPr>
          <a:xfrm>
            <a:off x="107950" y="4552950"/>
            <a:ext cx="4679950" cy="822325"/>
          </a:xfrm>
        </p:spPr>
        <p:txBody>
          <a:bodyPr/>
          <a:lstStyle/>
          <a:p>
            <a:pPr algn="l" eaLnBrk="1" hangingPunct="1"/>
            <a:r>
              <a:rPr lang="id-ID" altLang="en-US" sz="3600" b="1" smtClean="0">
                <a:solidFill>
                  <a:srgbClr val="660066"/>
                </a:solidFill>
              </a:rPr>
              <a:t>Induksi Matematika</a:t>
            </a:r>
            <a:endParaRPr lang="es-ES" altLang="en-US" sz="3600" b="1" smtClean="0">
              <a:solidFill>
                <a:srgbClr val="660066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364163" y="5372100"/>
            <a:ext cx="3729037" cy="895350"/>
          </a:xfrm>
        </p:spPr>
        <p:txBody>
          <a:bodyPr>
            <a:normAutofit fontScale="55000" lnSpcReduction="20000"/>
          </a:bodyPr>
          <a:lstStyle/>
          <a:p>
            <a:pPr algn="r">
              <a:defRPr/>
            </a:pPr>
            <a:r>
              <a:rPr lang="id-ID" b="1" dirty="0">
                <a:solidFill>
                  <a:srgbClr val="660066"/>
                </a:solidFill>
              </a:rPr>
              <a:t>Matematika Informatika</a:t>
            </a:r>
          </a:p>
          <a:p>
            <a:pPr algn="r">
              <a:defRPr/>
            </a:pPr>
            <a:r>
              <a:rPr lang="id-ID" b="1" dirty="0">
                <a:solidFill>
                  <a:srgbClr val="660066"/>
                </a:solidFill>
              </a:rPr>
              <a:t>Politeknik Negeri Malang </a:t>
            </a:r>
          </a:p>
          <a:p>
            <a:pPr algn="r">
              <a:defRPr/>
            </a:pPr>
            <a:r>
              <a:rPr lang="id-ID" b="1" dirty="0" smtClean="0">
                <a:solidFill>
                  <a:srgbClr val="660066"/>
                </a:solidFill>
              </a:rPr>
              <a:t>201</a:t>
            </a:r>
            <a:r>
              <a:rPr lang="en-US" b="1" dirty="0" smtClean="0">
                <a:solidFill>
                  <a:srgbClr val="660066"/>
                </a:solidFill>
              </a:rPr>
              <a:t>7</a:t>
            </a:r>
            <a:endParaRPr lang="id-ID" b="1" dirty="0">
              <a:solidFill>
                <a:srgbClr val="660066"/>
              </a:solidFill>
            </a:endParaRPr>
          </a:p>
        </p:txBody>
      </p:sp>
      <p:sp>
        <p:nvSpPr>
          <p:cNvPr id="2052" name="Rectangle 29"/>
          <p:cNvSpPr txBox="1">
            <a:spLocks noChangeArrowheads="1"/>
          </p:cNvSpPr>
          <p:nvPr/>
        </p:nvSpPr>
        <p:spPr bwMode="auto">
          <a:xfrm>
            <a:off x="323850" y="5300663"/>
            <a:ext cx="4114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id-ID" sz="1600" b="1">
                <a:solidFill>
                  <a:srgbClr val="660066"/>
                </a:solidFill>
              </a:rPr>
              <a:t>Deasy Sandhya Elya Ikawati, S. Si, M. Si</a:t>
            </a:r>
          </a:p>
        </p:txBody>
      </p:sp>
      <p:pic>
        <p:nvPicPr>
          <p:cNvPr id="205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8" y="2924175"/>
            <a:ext cx="1470025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1"/>
                <a:ext cx="9296400" cy="3429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Gunakan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induksi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matematik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membuktikan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bahwa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pernyataan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berikut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benar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=2+4+6+…+2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=1+4+9+…+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=2+6+12+…+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1"/>
                <a:ext cx="9296400" cy="3429000"/>
              </a:xfrm>
              <a:blipFill rotWithShape="0">
                <a:blip r:embed="rId2"/>
                <a:stretch>
                  <a:fillRect l="-1311" t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57213"/>
            <a:ext cx="8229600" cy="1143000"/>
          </a:xfrm>
        </p:spPr>
        <p:txBody>
          <a:bodyPr/>
          <a:lstStyle/>
          <a:p>
            <a:pPr eaLnBrk="1" hangingPunct="1"/>
            <a:r>
              <a:rPr lang="id-ID" b="1" smtClean="0"/>
              <a:t>REFRENSI </a:t>
            </a:r>
            <a:endParaRPr lang="en-US" altLang="en-US" b="1" smtClean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14563"/>
            <a:ext cx="8229600" cy="4094162"/>
          </a:xfrm>
        </p:spPr>
        <p:txBody>
          <a:bodyPr/>
          <a:lstStyle/>
          <a:p>
            <a:r>
              <a:rPr lang="id-ID" smtClean="0"/>
              <a:t>Munir, Rinaldi, “Matematika Diskrit Ed. Revisi Ke-3”, Informatika Bandung, 2012</a:t>
            </a:r>
          </a:p>
          <a:p>
            <a:endParaRPr lang="id-ID" smtClean="0"/>
          </a:p>
          <a:p>
            <a:r>
              <a:rPr lang="id-ID" smtClean="0"/>
              <a:t>Yan Watequlis S., ST, “Diktat Kuliah Matematika Diskrit”, Program Studi Manajemen Informatika, Politeknik Negeri Malang.</a:t>
            </a:r>
          </a:p>
          <a:p>
            <a:endParaRPr lang="id-ID" smtClean="0"/>
          </a:p>
          <a:p>
            <a:pPr eaLnBrk="1" hangingPunct="1"/>
            <a:endParaRPr lang="en-US" altLang="en-US" smtClean="0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113"/>
            <a:ext cx="14700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57213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>
                <a:solidFill>
                  <a:schemeClr val="tx1"/>
                </a:solidFill>
              </a:rPr>
              <a:t>Tujuan Pembelajaran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pic>
        <p:nvPicPr>
          <p:cNvPr id="307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113"/>
            <a:ext cx="14700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42988" y="2565400"/>
            <a:ext cx="7345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400"/>
              <a:t>Membuktikan pernyataan matematika atau proposisi.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57213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>
                <a:solidFill>
                  <a:schemeClr val="tx1"/>
                </a:solidFill>
              </a:rPr>
              <a:t>Induksi Matematika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pic>
        <p:nvPicPr>
          <p:cNvPr id="409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113"/>
            <a:ext cx="14700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3000" y="2133600"/>
            <a:ext cx="6651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Metode pembuktian untuk pernyataan perihal bilangan bulat adalah </a:t>
            </a:r>
            <a:r>
              <a:rPr lang="en-US" sz="2400" b="1">
                <a:cs typeface="Times New Roman" panose="02020603050405020304" pitchFamily="18" charset="0"/>
              </a:rPr>
              <a:t>induksi matematik</a:t>
            </a:r>
            <a:r>
              <a:rPr lang="en-US" sz="2400">
                <a:cs typeface="Times New Roman" panose="02020603050405020304" pitchFamily="18" charset="0"/>
              </a:rPr>
              <a:t>.</a:t>
            </a:r>
            <a:endParaRPr lang="id-ID" sz="24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38238" y="3644900"/>
            <a:ext cx="74152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sz="2400">
                <a:cs typeface="Times New Roman" panose="02020603050405020304" pitchFamily="18" charset="0"/>
              </a:rPr>
              <a:t>Contoh :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i="1">
                <a:cs typeface="Times New Roman" panose="02020603050405020304" pitchFamily="18" charset="0"/>
              </a:rPr>
              <a:t>p</a:t>
            </a:r>
            <a:r>
              <a:rPr lang="en-US" sz="2400">
                <a:cs typeface="Times New Roman" panose="02020603050405020304" pitchFamily="18" charset="0"/>
              </a:rPr>
              <a:t>(</a:t>
            </a:r>
            <a:r>
              <a:rPr lang="en-US" sz="2400" i="1">
                <a:cs typeface="Times New Roman" panose="02020603050405020304" pitchFamily="18" charset="0"/>
              </a:rPr>
              <a:t>n</a:t>
            </a:r>
            <a:r>
              <a:rPr lang="en-US" sz="2400">
                <a:cs typeface="Times New Roman" panose="02020603050405020304" pitchFamily="18" charset="0"/>
              </a:rPr>
              <a:t>):</a:t>
            </a:r>
            <a:r>
              <a:rPr lang="en-US" sz="2400" i="1">
                <a:cs typeface="Times New Roman" panose="02020603050405020304" pitchFamily="18" charset="0"/>
              </a:rPr>
              <a:t> </a:t>
            </a:r>
            <a:r>
              <a:rPr lang="en-US" sz="2400">
                <a:cs typeface="Times New Roman" panose="02020603050405020304" pitchFamily="18" charset="0"/>
              </a:rPr>
              <a:t>“Jumlah bilangan bulat positif dari 1 sampai </a:t>
            </a:r>
            <a:r>
              <a:rPr lang="en-US" sz="2400" i="1">
                <a:cs typeface="Times New Roman" panose="02020603050405020304" pitchFamily="18" charset="0"/>
              </a:rPr>
              <a:t>n</a:t>
            </a:r>
            <a:r>
              <a:rPr lang="en-US" sz="2400">
                <a:cs typeface="Times New Roman" panose="02020603050405020304" pitchFamily="18" charset="0"/>
              </a:rPr>
              <a:t> adalah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	</a:t>
            </a:r>
            <a:r>
              <a:rPr lang="en-US" sz="2400" i="1">
                <a:cs typeface="Times New Roman" panose="02020603050405020304" pitchFamily="18" charset="0"/>
              </a:rPr>
              <a:t>n</a:t>
            </a:r>
            <a:r>
              <a:rPr lang="en-US" sz="2400">
                <a:cs typeface="Times New Roman" panose="02020603050405020304" pitchFamily="18" charset="0"/>
              </a:rPr>
              <a:t>(</a:t>
            </a:r>
            <a:r>
              <a:rPr lang="en-US" sz="2400" i="1">
                <a:cs typeface="Times New Roman" panose="02020603050405020304" pitchFamily="18" charset="0"/>
              </a:rPr>
              <a:t>n</a:t>
            </a:r>
            <a:r>
              <a:rPr lang="en-US" sz="2400">
                <a:cs typeface="Times New Roman" panose="02020603050405020304" pitchFamily="18" charset="0"/>
              </a:rPr>
              <a:t> + 1)/2”</a:t>
            </a:r>
            <a:r>
              <a:rPr lang="en-US" sz="2400" i="1">
                <a:cs typeface="Times New Roman" panose="02020603050405020304" pitchFamily="18" charset="0"/>
              </a:rPr>
              <a:t>.</a:t>
            </a:r>
            <a:r>
              <a:rPr lang="en-US" sz="2400"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2400"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>
                <a:cs typeface="Times New Roman" panose="02020603050405020304" pitchFamily="18" charset="0"/>
              </a:rPr>
              <a:t>Buktikan </a:t>
            </a:r>
            <a:r>
              <a:rPr lang="en-US" sz="2400" i="1">
                <a:cs typeface="Times New Roman" panose="02020603050405020304" pitchFamily="18" charset="0"/>
              </a:rPr>
              <a:t>p</a:t>
            </a:r>
            <a:r>
              <a:rPr lang="en-US" sz="2400">
                <a:cs typeface="Times New Roman" panose="02020603050405020304" pitchFamily="18" charset="0"/>
              </a:rPr>
              <a:t>(</a:t>
            </a:r>
            <a:r>
              <a:rPr lang="en-US" sz="2400" i="1">
                <a:cs typeface="Times New Roman" panose="02020603050405020304" pitchFamily="18" charset="0"/>
              </a:rPr>
              <a:t>n</a:t>
            </a:r>
            <a:r>
              <a:rPr lang="en-US" sz="2400">
                <a:cs typeface="Times New Roman" panose="02020603050405020304" pitchFamily="18" charset="0"/>
              </a:rPr>
              <a:t>) benar!</a:t>
            </a:r>
            <a:endParaRPr lang="id-ID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57213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>
                <a:solidFill>
                  <a:schemeClr val="tx1"/>
                </a:solidFill>
              </a:rPr>
              <a:t>Prinsip Induksi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pic>
        <p:nvPicPr>
          <p:cNvPr id="512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113"/>
            <a:ext cx="14700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" y="3582988"/>
            <a:ext cx="4071938" cy="461962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400" dirty="0"/>
              <a:t>Langkah Dasar </a:t>
            </a:r>
            <a:r>
              <a:rPr lang="id-ID" sz="2400" i="1" dirty="0"/>
              <a:t>(Basis Step)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3850" y="4826000"/>
            <a:ext cx="4776788" cy="461963"/>
          </a:xfrm>
          <a:prstGeom prst="rect">
            <a:avLst/>
          </a:prstGeom>
          <a:noFill/>
          <a:ln w="38100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400" dirty="0"/>
              <a:t>Langkah Induksi </a:t>
            </a:r>
            <a:r>
              <a:rPr lang="id-ID" sz="2400" i="1" dirty="0"/>
              <a:t>(Induction Step)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388" y="1784350"/>
            <a:ext cx="8615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sz="2400" dirty="0" err="1">
                <a:cs typeface="Times New Roman" panose="02020603050405020304" pitchFamily="18" charset="0"/>
              </a:rPr>
              <a:t>Misalkan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i="1" dirty="0">
                <a:cs typeface="Times New Roman" panose="02020603050405020304" pitchFamily="18" charset="0"/>
              </a:rPr>
              <a:t>p</a:t>
            </a:r>
            <a:r>
              <a:rPr lang="en-US" sz="2400" dirty="0">
                <a:cs typeface="Times New Roman" panose="02020603050405020304" pitchFamily="18" charset="0"/>
              </a:rPr>
              <a:t>(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r>
              <a:rPr lang="en-US" sz="2400" dirty="0"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cs typeface="Times New Roman" panose="02020603050405020304" pitchFamily="18" charset="0"/>
              </a:rPr>
              <a:t>adalah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pernyataan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perihal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bilangan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bulat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positif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7963" y="2473325"/>
            <a:ext cx="9064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cs typeface="Times New Roman" panose="02020603050405020304" pitchFamily="18" charset="0"/>
              </a:rPr>
              <a:t>Kita </a:t>
            </a:r>
            <a:r>
              <a:rPr lang="en-US" sz="2400" dirty="0" err="1">
                <a:cs typeface="Times New Roman" panose="02020603050405020304" pitchFamily="18" charset="0"/>
              </a:rPr>
              <a:t>ingin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membuktikan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bahwa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i="1" dirty="0">
                <a:cs typeface="Times New Roman" panose="02020603050405020304" pitchFamily="18" charset="0"/>
              </a:rPr>
              <a:t>p</a:t>
            </a:r>
            <a:r>
              <a:rPr lang="en-US" sz="2400" dirty="0">
                <a:cs typeface="Times New Roman" panose="02020603050405020304" pitchFamily="18" charset="0"/>
              </a:rPr>
              <a:t>(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r>
              <a:rPr lang="en-US" sz="2400" dirty="0"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cs typeface="Times New Roman" panose="02020603050405020304" pitchFamily="18" charset="0"/>
              </a:rPr>
              <a:t>benar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untuk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semua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bilangan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bulat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positif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endParaRPr lang="id-ID" sz="2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8313" y="4165600"/>
            <a:ext cx="5167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id-ID" sz="2400" dirty="0"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cs typeface="Times New Roman" panose="02020603050405020304" pitchFamily="18" charset="0"/>
              </a:rPr>
              <a:t>enunjukkan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bahwa</a:t>
            </a:r>
            <a:r>
              <a:rPr lang="id-ID" sz="2400" dirty="0"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cs typeface="Times New Roman" panose="02020603050405020304" pitchFamily="18" charset="0"/>
              </a:rPr>
              <a:t>p</a:t>
            </a:r>
            <a:r>
              <a:rPr lang="en-US" sz="2400" b="1" dirty="0">
                <a:cs typeface="Times New Roman" panose="02020603050405020304" pitchFamily="18" charset="0"/>
              </a:rPr>
              <a:t>(1) </a:t>
            </a:r>
            <a:r>
              <a:rPr lang="en-US" sz="2400" b="1" dirty="0" err="1">
                <a:cs typeface="Times New Roman" panose="02020603050405020304" pitchFamily="18" charset="0"/>
              </a:rPr>
              <a:t>benar</a:t>
            </a:r>
            <a:endParaRPr lang="id-ID" sz="24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8313" y="5486400"/>
            <a:ext cx="8726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sz="2400" dirty="0">
                <a:cs typeface="Times New Roman" panose="02020603050405020304" pitchFamily="18" charset="0"/>
              </a:rPr>
              <a:t>J</a:t>
            </a:r>
            <a:r>
              <a:rPr lang="en-US" sz="2400" dirty="0" err="1">
                <a:cs typeface="Times New Roman" panose="02020603050405020304" pitchFamily="18" charset="0"/>
              </a:rPr>
              <a:t>ika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i="1" dirty="0">
                <a:cs typeface="Times New Roman" panose="02020603050405020304" pitchFamily="18" charset="0"/>
              </a:rPr>
              <a:t>p</a:t>
            </a:r>
            <a:r>
              <a:rPr lang="en-US" sz="2400" dirty="0">
                <a:cs typeface="Times New Roman" panose="02020603050405020304" pitchFamily="18" charset="0"/>
              </a:rPr>
              <a:t>(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r>
              <a:rPr lang="en-US" sz="2400" dirty="0"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cs typeface="Times New Roman" panose="02020603050405020304" pitchFamily="18" charset="0"/>
              </a:rPr>
              <a:t>benar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cs typeface="Times New Roman" panose="02020603050405020304" pitchFamily="18" charset="0"/>
              </a:rPr>
              <a:t>maka</a:t>
            </a:r>
            <a:r>
              <a:rPr lang="en-US" sz="2400" b="1" dirty="0"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cs typeface="Times New Roman" panose="02020603050405020304" pitchFamily="18" charset="0"/>
              </a:rPr>
              <a:t>p</a:t>
            </a:r>
            <a:r>
              <a:rPr lang="en-US" sz="2400" b="1" dirty="0"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cs typeface="Times New Roman" panose="02020603050405020304" pitchFamily="18" charset="0"/>
              </a:rPr>
              <a:t>n</a:t>
            </a:r>
            <a:r>
              <a:rPr lang="en-US" sz="2400" b="1" dirty="0">
                <a:cs typeface="Times New Roman" panose="02020603050405020304" pitchFamily="18" charset="0"/>
              </a:rPr>
              <a:t> + 1) </a:t>
            </a:r>
            <a:r>
              <a:rPr lang="en-US" sz="2400" dirty="0" err="1">
                <a:cs typeface="Times New Roman" panose="02020603050405020304" pitchFamily="18" charset="0"/>
              </a:rPr>
              <a:t>juga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benar</a:t>
            </a:r>
            <a:r>
              <a:rPr lang="en-US" sz="2400" dirty="0"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cs typeface="Times New Roman" panose="02020603050405020304" pitchFamily="18" charset="0"/>
              </a:rPr>
              <a:t>untuk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setiap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2400" dirty="0">
                <a:cs typeface="Times New Roman" panose="02020603050405020304" pitchFamily="18" charset="0"/>
              </a:rPr>
              <a:t> 1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/>
      <p:bldP spid="3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57213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>
                <a:solidFill>
                  <a:schemeClr val="tx1"/>
                </a:solidFill>
              </a:rPr>
              <a:t>Contoh 1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pic>
        <p:nvPicPr>
          <p:cNvPr id="614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113"/>
            <a:ext cx="14700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0825" y="3795713"/>
            <a:ext cx="8302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793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Basis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endParaRPr lang="id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3775" y="1700213"/>
            <a:ext cx="77041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membuktikan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id-ID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9400" y="2552700"/>
            <a:ext cx="18748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Penyelesaian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5200" y="3095625"/>
            <a:ext cx="50323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id-ID" sz="2400" i="1"/>
              <a:t>P(n)</a:t>
            </a:r>
            <a:r>
              <a:rPr lang="id-ID" sz="2400"/>
              <a:t> = </a:t>
            </a:r>
            <a:r>
              <a:rPr lang="en-US" sz="2400"/>
              <a:t>1 + 3 + 5 + … + (2</a:t>
            </a:r>
            <a:r>
              <a:rPr lang="en-US" sz="2400" i="1"/>
              <a:t>n</a:t>
            </a:r>
            <a:r>
              <a:rPr lang="en-US" sz="2400"/>
              <a:t> – 1) = 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endParaRPr lang="id-ID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57213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>
                <a:solidFill>
                  <a:schemeClr val="tx1"/>
                </a:solidFill>
              </a:rPr>
              <a:t>Contoh 1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pic>
        <p:nvPicPr>
          <p:cNvPr id="71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113"/>
            <a:ext cx="14700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30782" y="1576814"/>
            <a:ext cx="60848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induksi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(</a:t>
            </a:r>
            <a:r>
              <a:rPr lang="en-US" sz="2400" dirty="0" smtClean="0"/>
              <a:t>2(n+1) </a:t>
            </a:r>
            <a:r>
              <a:rPr lang="en-US" sz="2400" dirty="0"/>
              <a:t>– 1</a:t>
            </a:r>
            <a:r>
              <a:rPr lang="en-US" sz="2400" dirty="0" smtClean="0"/>
              <a:t>)=2n+2-1, (n+1)(n+1)=n^2+n+n+1=n^2+2n+1 </a:t>
            </a:r>
            <a:endParaRPr lang="id-ID" sz="2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1325" y="2376488"/>
            <a:ext cx="7848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Kita harus memperlihatkan bahwa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+1) juga benar, yaitu</a:t>
            </a:r>
            <a:endParaRPr lang="id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1750" y="4089400"/>
            <a:ext cx="9229725" cy="17859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200" dirty="0">
                <a:latin typeface="+mj-lt"/>
                <a:ea typeface="Times New Roman" panose="02020603050405020304" pitchFamily="18" charset="0"/>
              </a:rPr>
              <a:t>1 + 3 + 5 + … + (2</a:t>
            </a:r>
            <a:r>
              <a:rPr lang="en-US" sz="2200" i="1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 – 1) + (2</a:t>
            </a:r>
            <a:r>
              <a:rPr lang="en-US" sz="2200" i="1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 + 1) = [1 + 3 + 5 + … + (2</a:t>
            </a:r>
            <a:r>
              <a:rPr lang="en-US" sz="2200" i="1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 – 1)] + (2</a:t>
            </a:r>
            <a:r>
              <a:rPr lang="en-US" sz="2200" i="1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 + 1)</a:t>
            </a:r>
            <a:endParaRPr lang="id-ID" sz="2200" dirty="0">
              <a:latin typeface="+mj-lt"/>
              <a:ea typeface="Times New Roman" panose="02020603050405020304" pitchFamily="18" charset="0"/>
            </a:endParaRPr>
          </a:p>
          <a:p>
            <a:pPr marL="457200" indent="457200" algn="just">
              <a:spcAft>
                <a:spcPts val="0"/>
              </a:spcAft>
              <a:defRPr/>
            </a:pPr>
            <a:r>
              <a:rPr lang="en-US" sz="2200" dirty="0">
                <a:latin typeface="+mj-lt"/>
                <a:ea typeface="Times New Roman" panose="02020603050405020304" pitchFamily="18" charset="0"/>
              </a:rPr>
              <a:t>		</a:t>
            </a:r>
            <a:r>
              <a:rPr lang="id-ID" sz="2200" dirty="0">
                <a:latin typeface="+mj-lt"/>
                <a:ea typeface="Times New Roman" panose="02020603050405020304" pitchFamily="18" charset="0"/>
              </a:rPr>
              <a:t>	         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= </a:t>
            </a:r>
            <a:r>
              <a:rPr lang="en-US" sz="2200" i="1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+mj-lt"/>
                <a:ea typeface="Times New Roman" panose="02020603050405020304" pitchFamily="18" charset="0"/>
              </a:rPr>
              <a:t>2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 + (2</a:t>
            </a:r>
            <a:r>
              <a:rPr lang="en-US" sz="2200" i="1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 + 1)</a:t>
            </a:r>
            <a:endParaRPr lang="id-ID" sz="2200" dirty="0">
              <a:latin typeface="+mj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200" dirty="0">
                <a:latin typeface="+mj-lt"/>
                <a:ea typeface="Times New Roman" panose="02020603050405020304" pitchFamily="18" charset="0"/>
              </a:rPr>
              <a:t>				</a:t>
            </a:r>
            <a:r>
              <a:rPr lang="id-ID" sz="2200" dirty="0">
                <a:latin typeface="+mj-lt"/>
                <a:ea typeface="Times New Roman" panose="02020603050405020304" pitchFamily="18" charset="0"/>
              </a:rPr>
              <a:t>         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= </a:t>
            </a:r>
            <a:r>
              <a:rPr lang="en-US" sz="2200" i="1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+mj-lt"/>
                <a:ea typeface="Times New Roman" panose="02020603050405020304" pitchFamily="18" charset="0"/>
              </a:rPr>
              <a:t>2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 + 2</a:t>
            </a:r>
            <a:r>
              <a:rPr lang="en-US" sz="2200" i="1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 + 1</a:t>
            </a:r>
            <a:endParaRPr lang="id-ID" sz="2200" dirty="0">
              <a:latin typeface="+mj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200" dirty="0">
                <a:latin typeface="+mj-lt"/>
                <a:ea typeface="Times New Roman" panose="02020603050405020304" pitchFamily="18" charset="0"/>
              </a:rPr>
              <a:t>				</a:t>
            </a:r>
            <a:r>
              <a:rPr lang="id-ID" sz="2200" dirty="0">
                <a:latin typeface="+mj-lt"/>
                <a:ea typeface="Times New Roman" panose="02020603050405020304" pitchFamily="18" charset="0"/>
              </a:rPr>
              <a:t>         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= (</a:t>
            </a:r>
            <a:r>
              <a:rPr lang="en-US" sz="2200" i="1" dirty="0">
                <a:latin typeface="+mj-lt"/>
                <a:ea typeface="Times New Roman" panose="02020603050405020304" pitchFamily="18" charset="0"/>
              </a:rPr>
              <a:t>n</a:t>
            </a:r>
            <a:r>
              <a:rPr lang="en-US" sz="2200" dirty="0">
                <a:latin typeface="+mj-lt"/>
                <a:ea typeface="Times New Roman" panose="02020603050405020304" pitchFamily="18" charset="0"/>
              </a:rPr>
              <a:t> + 1)</a:t>
            </a:r>
            <a:r>
              <a:rPr lang="en-US" sz="2200" baseline="30000" dirty="0">
                <a:latin typeface="+mj-lt"/>
                <a:ea typeface="Times New Roman" panose="02020603050405020304" pitchFamily="18" charset="0"/>
              </a:rPr>
              <a:t>2</a:t>
            </a:r>
            <a:endParaRPr lang="id-ID" sz="2200" dirty="0">
              <a:latin typeface="+mj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200" dirty="0">
                <a:latin typeface="+mj-lt"/>
                <a:ea typeface="Times New Roman" panose="02020603050405020304" pitchFamily="18" charset="0"/>
              </a:rPr>
              <a:t> </a:t>
            </a:r>
            <a:endParaRPr lang="id-ID" sz="220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4188" y="2792413"/>
            <a:ext cx="503237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id-ID" sz="2400" i="1" dirty="0"/>
              <a:t>P(n)</a:t>
            </a:r>
            <a:r>
              <a:rPr lang="id-ID" sz="2400" dirty="0"/>
              <a:t> = </a:t>
            </a:r>
            <a:r>
              <a:rPr lang="en-US" sz="2400" dirty="0"/>
              <a:t>1 + 3 + 5 + … + (2</a:t>
            </a:r>
            <a:r>
              <a:rPr lang="en-US" sz="2400" i="1" dirty="0"/>
              <a:t>n</a:t>
            </a:r>
            <a:r>
              <a:rPr lang="en-US" sz="2400" dirty="0"/>
              <a:t> – 1) = 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endParaRPr lang="id-ID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75" y="3498850"/>
            <a:ext cx="803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id-ID" sz="2400" i="1" dirty="0"/>
              <a:t>P(n+1)</a:t>
            </a:r>
            <a:r>
              <a:rPr lang="id-ID" sz="2400" dirty="0"/>
              <a:t> = </a:t>
            </a:r>
            <a:r>
              <a:rPr lang="en-US" sz="2400" dirty="0">
                <a:cs typeface="Times New Roman" panose="02020603050405020304" pitchFamily="18" charset="0"/>
              </a:rPr>
              <a:t>1 + 3 + 5 + … + (2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r>
              <a:rPr lang="en-US" sz="2400" dirty="0">
                <a:cs typeface="Times New Roman" panose="02020603050405020304" pitchFamily="18" charset="0"/>
              </a:rPr>
              <a:t> – 1) + (2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r>
              <a:rPr lang="en-US" sz="2400" dirty="0">
                <a:cs typeface="Times New Roman" panose="02020603050405020304" pitchFamily="18" charset="0"/>
              </a:rPr>
              <a:t> + 1) = (</a:t>
            </a:r>
            <a:r>
              <a:rPr lang="en-US" sz="2400" i="1" dirty="0">
                <a:cs typeface="Times New Roman" panose="02020603050405020304" pitchFamily="18" charset="0"/>
              </a:rPr>
              <a:t>n</a:t>
            </a:r>
            <a:r>
              <a:rPr lang="en-US" sz="2400" dirty="0">
                <a:cs typeface="Times New Roman" panose="02020603050405020304" pitchFamily="18" charset="0"/>
              </a:rPr>
              <a:t> + 1)</a:t>
            </a:r>
            <a:r>
              <a:rPr lang="en-US" sz="2400" baseline="30000" dirty="0">
                <a:cs typeface="Times New Roman" panose="02020603050405020304" pitchFamily="18" charset="0"/>
              </a:rPr>
              <a:t>2</a:t>
            </a:r>
            <a:endParaRPr lang="id-ID" sz="2400" dirty="0"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963" y="5599113"/>
            <a:ext cx="91757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basis </a:t>
            </a:r>
            <a:r>
              <a:rPr lang="id-ID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induksi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diperlihatkan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p(n)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ganjil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id-ID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7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57213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>
                <a:solidFill>
                  <a:schemeClr val="tx1"/>
                </a:solidFill>
              </a:rPr>
              <a:t>Contoh 2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pic>
        <p:nvPicPr>
          <p:cNvPr id="819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113"/>
            <a:ext cx="14700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11225" y="2055813"/>
            <a:ext cx="73437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bulat</a:t>
            </a:r>
            <a:r>
              <a:rPr lang="en-US" sz="2400" dirty="0"/>
              <a:t> </a:t>
            </a:r>
            <a:r>
              <a:rPr lang="en-US" sz="2400" dirty="0" err="1"/>
              <a:t>tidak-negatif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, </a:t>
            </a:r>
            <a:r>
              <a:rPr lang="en-US" sz="2400" dirty="0" err="1"/>
              <a:t>buktikan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induksi</a:t>
            </a:r>
            <a:r>
              <a:rPr lang="en-US" sz="2400" dirty="0"/>
              <a:t> </a:t>
            </a:r>
            <a:r>
              <a:rPr lang="en-US" sz="2400" dirty="0" err="1"/>
              <a:t>matematik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endParaRPr lang="id-ID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 2</a:t>
            </a:r>
            <a:r>
              <a:rPr lang="en-US" sz="2400" baseline="30000" dirty="0"/>
              <a:t>0</a:t>
            </a:r>
            <a:r>
              <a:rPr lang="en-US" sz="2400" dirty="0"/>
              <a:t> + 2</a:t>
            </a:r>
            <a:r>
              <a:rPr lang="en-US" sz="2400" baseline="30000" dirty="0"/>
              <a:t>1</a:t>
            </a:r>
            <a:r>
              <a:rPr lang="en-US" sz="2400" dirty="0"/>
              <a:t> + 2</a:t>
            </a:r>
            <a:r>
              <a:rPr lang="en-US" sz="2400" baseline="30000" dirty="0"/>
              <a:t>2</a:t>
            </a:r>
            <a:r>
              <a:rPr lang="en-US" sz="2400" dirty="0"/>
              <a:t> + … + 2</a:t>
            </a:r>
            <a:r>
              <a:rPr lang="en-US" sz="2400" i="1" baseline="30000" dirty="0"/>
              <a:t>n</a:t>
            </a:r>
            <a:r>
              <a:rPr lang="en-US" sz="2400" i="1" dirty="0"/>
              <a:t> </a:t>
            </a:r>
            <a:r>
              <a:rPr lang="en-US" sz="2400" dirty="0"/>
              <a:t>= 2</a:t>
            </a:r>
            <a:r>
              <a:rPr lang="en-US" sz="2400" i="1" baseline="30000" dirty="0"/>
              <a:t>n</a:t>
            </a:r>
            <a:r>
              <a:rPr lang="en-US" sz="2400" baseline="30000" dirty="0"/>
              <a:t>+1</a:t>
            </a:r>
            <a:r>
              <a:rPr lang="en-US" sz="2400" dirty="0"/>
              <a:t> - 1</a:t>
            </a:r>
            <a:endParaRPr lang="id-ID" sz="2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738" y="3071813"/>
            <a:ext cx="18748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Penyelesaian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57300" y="3614738"/>
            <a:ext cx="5275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id-ID" sz="2400" i="1"/>
              <a:t>P(n)</a:t>
            </a:r>
            <a:r>
              <a:rPr lang="id-ID" sz="2400"/>
              <a:t> = </a:t>
            </a:r>
            <a:r>
              <a:rPr lang="en-US" sz="2400"/>
              <a:t>2</a:t>
            </a:r>
            <a:r>
              <a:rPr lang="en-US" sz="2400" baseline="30000"/>
              <a:t>0</a:t>
            </a:r>
            <a:r>
              <a:rPr lang="en-US" sz="2400"/>
              <a:t> + 2</a:t>
            </a:r>
            <a:r>
              <a:rPr lang="en-US" sz="2400" baseline="30000"/>
              <a:t>1</a:t>
            </a:r>
            <a:r>
              <a:rPr lang="en-US" sz="2400"/>
              <a:t> + 2</a:t>
            </a:r>
            <a:r>
              <a:rPr lang="en-US" sz="2400" baseline="30000"/>
              <a:t>2</a:t>
            </a:r>
            <a:r>
              <a:rPr lang="en-US" sz="2400"/>
              <a:t> + … + 2</a:t>
            </a:r>
            <a:r>
              <a:rPr lang="en-US" sz="2400" i="1" baseline="30000"/>
              <a:t>n</a:t>
            </a:r>
            <a:r>
              <a:rPr lang="en-US" sz="2400" i="1"/>
              <a:t> </a:t>
            </a:r>
            <a:r>
              <a:rPr lang="en-US" sz="2400"/>
              <a:t>= 2</a:t>
            </a:r>
            <a:r>
              <a:rPr lang="en-US" sz="2400" i="1" baseline="30000"/>
              <a:t>n</a:t>
            </a:r>
            <a:r>
              <a:rPr lang="en-US" sz="2400" baseline="30000"/>
              <a:t>+1</a:t>
            </a:r>
            <a:r>
              <a:rPr lang="en-US" sz="2400"/>
              <a:t> - 1</a:t>
            </a:r>
            <a:endParaRPr lang="id-ID" sz="2400"/>
          </a:p>
        </p:txBody>
      </p:sp>
      <p:sp>
        <p:nvSpPr>
          <p:cNvPr id="3" name="Rectangle 2"/>
          <p:cNvSpPr/>
          <p:nvPr/>
        </p:nvSpPr>
        <p:spPr>
          <a:xfrm>
            <a:off x="457200" y="4287838"/>
            <a:ext cx="8459788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Basis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induksi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0 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bilangan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bulat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negatif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kita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peroleh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0+1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1.  </a:t>
            </a:r>
            <a:endParaRPr lang="id-ID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  <a:defRPr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jelas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benar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sebab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1 = 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0+1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1 </a:t>
            </a:r>
            <a:endParaRPr lang="id-ID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	                           = 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1 </a:t>
            </a:r>
            <a:endParaRPr lang="id-ID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               = 2 – 1 </a:t>
            </a:r>
            <a:endParaRPr lang="id-ID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   = 1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57213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>
                <a:solidFill>
                  <a:schemeClr val="tx1"/>
                </a:solidFill>
              </a:rPr>
              <a:t>Contoh 2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pic>
        <p:nvPicPr>
          <p:cNvPr id="921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113"/>
            <a:ext cx="14700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1392238"/>
            <a:ext cx="2679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(ii) Langkah induksi</a:t>
            </a:r>
            <a:endParaRPr lang="id-ID" sz="24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325" y="1960563"/>
            <a:ext cx="7848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Kita harus memperlihatkan bahwa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+1) juga benar, yaitu</a:t>
            </a:r>
            <a:endParaRPr lang="id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3538" y="2376488"/>
            <a:ext cx="5275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id-ID" sz="2400" i="1"/>
              <a:t>P(n)</a:t>
            </a:r>
            <a:r>
              <a:rPr lang="id-ID" sz="2400"/>
              <a:t> = </a:t>
            </a:r>
            <a:r>
              <a:rPr lang="en-US" sz="2400"/>
              <a:t>2</a:t>
            </a:r>
            <a:r>
              <a:rPr lang="en-US" sz="2400" baseline="30000"/>
              <a:t>0</a:t>
            </a:r>
            <a:r>
              <a:rPr lang="en-US" sz="2400"/>
              <a:t> + 2</a:t>
            </a:r>
            <a:r>
              <a:rPr lang="en-US" sz="2400" baseline="30000"/>
              <a:t>1</a:t>
            </a:r>
            <a:r>
              <a:rPr lang="en-US" sz="2400"/>
              <a:t> + 2</a:t>
            </a:r>
            <a:r>
              <a:rPr lang="en-US" sz="2400" baseline="30000"/>
              <a:t>2</a:t>
            </a:r>
            <a:r>
              <a:rPr lang="en-US" sz="2400"/>
              <a:t> + … + 2</a:t>
            </a:r>
            <a:r>
              <a:rPr lang="en-US" sz="2400" i="1" baseline="30000"/>
              <a:t>n</a:t>
            </a:r>
            <a:r>
              <a:rPr lang="en-US" sz="2400" i="1"/>
              <a:t> </a:t>
            </a:r>
            <a:r>
              <a:rPr lang="en-US" sz="2400"/>
              <a:t>= 2</a:t>
            </a:r>
            <a:r>
              <a:rPr lang="en-US" sz="2400" i="1" baseline="30000"/>
              <a:t>n</a:t>
            </a:r>
            <a:r>
              <a:rPr lang="en-US" sz="2400" baseline="30000"/>
              <a:t>+1</a:t>
            </a:r>
            <a:r>
              <a:rPr lang="en-US" sz="2400"/>
              <a:t> - 1</a:t>
            </a:r>
            <a:endParaRPr lang="id-ID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3563" y="3006725"/>
            <a:ext cx="803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id-ID" sz="2400" i="1"/>
              <a:t>P(n+1)</a:t>
            </a:r>
            <a:r>
              <a:rPr lang="id-ID" sz="2400"/>
              <a:t> = </a:t>
            </a:r>
            <a:r>
              <a:rPr lang="en-US" sz="2400"/>
              <a:t>2</a:t>
            </a:r>
            <a:r>
              <a:rPr lang="en-US" sz="2400" baseline="30000"/>
              <a:t>0</a:t>
            </a:r>
            <a:r>
              <a:rPr lang="en-US" sz="2400"/>
              <a:t> + 2</a:t>
            </a:r>
            <a:r>
              <a:rPr lang="en-US" sz="2400" baseline="30000"/>
              <a:t>1</a:t>
            </a:r>
            <a:r>
              <a:rPr lang="en-US" sz="2400"/>
              <a:t> + 2</a:t>
            </a:r>
            <a:r>
              <a:rPr lang="en-US" sz="2400" baseline="30000"/>
              <a:t>2</a:t>
            </a:r>
            <a:r>
              <a:rPr lang="en-US" sz="2400"/>
              <a:t> + … + </a:t>
            </a:r>
            <a:r>
              <a:rPr lang="en-US" sz="2400" i="1"/>
              <a:t>2</a:t>
            </a:r>
            <a:r>
              <a:rPr lang="en-US" sz="2400" i="1" baseline="30000"/>
              <a:t>n</a:t>
            </a:r>
            <a:r>
              <a:rPr lang="en-US" sz="2400"/>
              <a:t> + 2</a:t>
            </a:r>
            <a:r>
              <a:rPr lang="en-US" sz="2400" i="1" baseline="30000"/>
              <a:t>n</a:t>
            </a:r>
            <a:r>
              <a:rPr lang="en-US" sz="2400" baseline="30000"/>
              <a:t>+1</a:t>
            </a:r>
            <a:r>
              <a:rPr lang="en-US" sz="2400"/>
              <a:t> = 2</a:t>
            </a:r>
            <a:r>
              <a:rPr lang="en-US" sz="2400" baseline="30000"/>
              <a:t>(</a:t>
            </a:r>
            <a:r>
              <a:rPr lang="en-US" sz="2400" i="1" baseline="30000"/>
              <a:t>n</a:t>
            </a:r>
            <a:r>
              <a:rPr lang="en-US" sz="2400" baseline="30000"/>
              <a:t>+1) + 1</a:t>
            </a:r>
            <a:r>
              <a:rPr lang="en-US" sz="2400"/>
              <a:t> - 1</a:t>
            </a:r>
            <a:endParaRPr lang="id-ID" sz="2400"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8625" y="3521075"/>
            <a:ext cx="80518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… + 2</a:t>
            </a:r>
            <a:r>
              <a:rPr lang="en-US" sz="24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+ 2</a:t>
            </a:r>
            <a:r>
              <a:rPr lang="en-US" sz="24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… + 2</a:t>
            </a:r>
            <a:r>
              <a:rPr lang="en-US" sz="24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+ 2</a:t>
            </a:r>
            <a:r>
              <a:rPr lang="en-US" sz="24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id-ID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   		= (2</a:t>
            </a:r>
            <a:r>
              <a:rPr lang="en-US" sz="24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1) + 2</a:t>
            </a:r>
            <a:r>
              <a:rPr lang="en-US" sz="24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hipotesis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induksi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id-ID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=  (2</a:t>
            </a:r>
            <a:r>
              <a:rPr lang="en-US" sz="24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+ 2</a:t>
            </a:r>
            <a:r>
              <a:rPr lang="en-US" sz="24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1 </a:t>
            </a:r>
            <a:endParaRPr lang="id-ID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= (2 . 2</a:t>
            </a:r>
            <a:r>
              <a:rPr lang="en-US" sz="24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1 </a:t>
            </a:r>
            <a:endParaRPr lang="id-ID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= 2</a:t>
            </a:r>
            <a:r>
              <a:rPr lang="en-US" sz="24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+2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- 1</a:t>
            </a:r>
            <a:endParaRPr lang="id-ID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= 2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+1) + 1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1 </a:t>
            </a:r>
            <a:endParaRPr lang="id-ID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6063" y="5803900"/>
            <a:ext cx="8674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Karena langkah 1 dan 2 keduanya telah diperlihatkan benar, maka untuk semua bilangan bulat tidak-negatif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terbukti bahwa 2</a:t>
            </a:r>
            <a:r>
              <a:rPr 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… + 2</a:t>
            </a:r>
            <a:r>
              <a:rPr lang="en-US" sz="20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sz="20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1</a:t>
            </a:r>
            <a:endParaRPr lang="id-ID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57213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>
                <a:solidFill>
                  <a:schemeClr val="tx1"/>
                </a:solidFill>
              </a:rPr>
              <a:t>Contoh 3</a:t>
            </a:r>
            <a:endParaRPr lang="en-US" altLang="en-US" smtClean="0">
              <a:solidFill>
                <a:schemeClr val="tx1"/>
              </a:solidFill>
            </a:endParaRPr>
          </a:p>
        </p:txBody>
      </p:sp>
      <p:pic>
        <p:nvPicPr>
          <p:cNvPr id="1024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11113"/>
            <a:ext cx="1470025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10705" y="1700213"/>
            <a:ext cx="7344816" cy="1200329"/>
          </a:xfrm>
          <a:prstGeom prst="rect">
            <a:avLst/>
          </a:prstGeom>
          <a:blipFill rotWithShape="0">
            <a:blip r:embed="rId3"/>
            <a:stretch>
              <a:fillRect l="-1245" t="-3553" r="-581" b="-11168"/>
            </a:stretch>
          </a:blipFill>
        </p:spPr>
        <p:txBody>
          <a:bodyPr/>
          <a:lstStyle/>
          <a:p>
            <a:pPr>
              <a:defRPr/>
            </a:pPr>
            <a:r>
              <a:rPr lang="id-ID">
                <a:noFill/>
              </a:rPr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6125" y="2900363"/>
            <a:ext cx="187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79388" algn="l"/>
                <a:tab pos="457200" algn="l"/>
                <a:tab pos="5486400" algn="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9388" algn="l"/>
                <a:tab pos="457200" algn="l"/>
                <a:tab pos="5486400" algn="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Penyelesaian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d-ID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2897" y="3480509"/>
            <a:ext cx="8460432" cy="830997"/>
          </a:xfrm>
          <a:prstGeom prst="rect">
            <a:avLst/>
          </a:prstGeom>
          <a:blipFill rotWithShape="0">
            <a:blip r:embed="rId4"/>
            <a:stretch>
              <a:fillRect l="-1009" t="-5882"/>
            </a:stretch>
          </a:blipFill>
        </p:spPr>
        <p:txBody>
          <a:bodyPr/>
          <a:lstStyle/>
          <a:p>
            <a:pPr>
              <a:defRPr/>
            </a:pPr>
            <a:r>
              <a:rPr lang="id-ID">
                <a:noFill/>
              </a:rPr>
              <a:t> 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425" y="4127500"/>
            <a:ext cx="2679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(ii) Langkah induksi</a:t>
            </a:r>
            <a:endParaRPr lang="id-ID" sz="2400"/>
          </a:p>
        </p:txBody>
      </p:sp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7704" y="4673357"/>
            <a:ext cx="2503827" cy="430887"/>
          </a:xfrm>
          <a:prstGeom prst="rect">
            <a:avLst/>
          </a:prstGeom>
          <a:blipFill rotWithShape="0">
            <a:blip r:embed="rId5"/>
            <a:stretch>
              <a:fillRect l="-3163" t="-8571" b="-30000"/>
            </a:stretch>
          </a:blipFill>
        </p:spPr>
        <p:txBody>
          <a:bodyPr/>
          <a:lstStyle/>
          <a:p>
            <a:pPr>
              <a:defRPr/>
            </a:pPr>
            <a:r>
              <a:rPr lang="id-ID">
                <a:noFill/>
              </a:rPr>
              <a:t> </a:t>
            </a:r>
          </a:p>
        </p:txBody>
      </p:sp>
      <p:sp>
        <p:nvSpPr>
          <p:cNvPr id="9" name="Rectangle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7703" y="5148319"/>
            <a:ext cx="3053080" cy="1446550"/>
          </a:xfrm>
          <a:prstGeom prst="rect">
            <a:avLst/>
          </a:prstGeom>
          <a:blipFill rotWithShape="0">
            <a:blip r:embed="rId6"/>
            <a:stretch>
              <a:fillRect l="-2595" t="-2532" b="-8017"/>
            </a:stretch>
          </a:blipFill>
        </p:spPr>
        <p:txBody>
          <a:bodyPr/>
          <a:lstStyle/>
          <a:p>
            <a:pPr>
              <a:defRPr/>
            </a:pPr>
            <a:r>
              <a:rPr lang="id-ID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duksi matematika 1 [Compatibility Mode]" id="{ACF10E5F-DE2E-4C9B-8D46-A9C8BB9005BE}" vid="{AF22C770-2AF3-4311-85B8-DCCACAF108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induksi matematika</Template>
  <TotalTime>290</TotalTime>
  <Words>603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Symbol</vt:lpstr>
      <vt:lpstr>Times New Roman</vt:lpstr>
      <vt:lpstr>Wingdings</vt:lpstr>
      <vt:lpstr>Diseño predeterminado</vt:lpstr>
      <vt:lpstr>Induksi Matematika</vt:lpstr>
      <vt:lpstr>Tujuan Pembelajaran</vt:lpstr>
      <vt:lpstr>Induksi Matematika</vt:lpstr>
      <vt:lpstr>Prinsip Induksi</vt:lpstr>
      <vt:lpstr>Contoh 1</vt:lpstr>
      <vt:lpstr>Contoh 1</vt:lpstr>
      <vt:lpstr>Contoh 2</vt:lpstr>
      <vt:lpstr>Contoh 2</vt:lpstr>
      <vt:lpstr>Contoh 3</vt:lpstr>
      <vt:lpstr>Post Test</vt:lpstr>
      <vt:lpstr>REFRENSI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Induksi Matematika</dc:title>
  <dc:creator>Microsoft account</dc:creator>
  <cp:lastModifiedBy>dea.elya@gmail.com</cp:lastModifiedBy>
  <cp:revision>5</cp:revision>
  <dcterms:created xsi:type="dcterms:W3CDTF">2017-11-15T02:45:55Z</dcterms:created>
  <dcterms:modified xsi:type="dcterms:W3CDTF">2020-11-02T00:39:37Z</dcterms:modified>
</cp:coreProperties>
</file>