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B4B67-105F-44F9-8515-017F94C301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DD0CE0-0332-40DD-AF57-B04126C82B9B}">
      <dgm:prSet phldrT="[Text]"/>
      <dgm:spPr/>
      <dgm:t>
        <a:bodyPr/>
        <a:lstStyle/>
        <a:p>
          <a:r>
            <a:rPr lang="en-US" dirty="0"/>
            <a:t>HISTORIS, HAK DAN KEWAJIBAN </a:t>
          </a:r>
        </a:p>
      </dgm:t>
    </dgm:pt>
    <dgm:pt modelId="{E31F6299-2B39-4291-BF3B-C4F09D70E6BD}" type="parTrans" cxnId="{2E410D7B-4FA9-43D2-A3D9-CB9F5F4129B2}">
      <dgm:prSet/>
      <dgm:spPr/>
      <dgm:t>
        <a:bodyPr/>
        <a:lstStyle/>
        <a:p>
          <a:endParaRPr lang="en-US"/>
        </a:p>
      </dgm:t>
    </dgm:pt>
    <dgm:pt modelId="{3A6BAA17-046E-438F-9C03-C9DED65771EA}" type="sibTrans" cxnId="{2E410D7B-4FA9-43D2-A3D9-CB9F5F4129B2}">
      <dgm:prSet/>
      <dgm:spPr/>
      <dgm:t>
        <a:bodyPr/>
        <a:lstStyle/>
        <a:p>
          <a:endParaRPr lang="en-US"/>
        </a:p>
      </dgm:t>
    </dgm:pt>
    <dgm:pt modelId="{F650F31F-D09E-492A-BAAF-1366E7999359}">
      <dgm:prSet phldrT="[Text]"/>
      <dgm:spPr/>
      <dgm:t>
        <a:bodyPr/>
        <a:lstStyle/>
        <a:p>
          <a:r>
            <a:rPr lang="en-US" dirty="0"/>
            <a:t>1. </a:t>
          </a:r>
          <a:r>
            <a:rPr lang="id-ID" dirty="0">
              <a:solidFill>
                <a:schemeClr val="bg1"/>
              </a:solidFill>
            </a:rPr>
            <a:t>Indonesia menganut paham harmoni antara hak dan kewajiban maupun sebaliknya antara kewajiban dan hak</a:t>
          </a:r>
          <a:endParaRPr lang="en-US" dirty="0"/>
        </a:p>
      </dgm:t>
    </dgm:pt>
    <dgm:pt modelId="{28C12ACF-E2E4-4A0D-91C8-7D5EB91C0D31}" type="parTrans" cxnId="{D7BBDC5C-0552-4456-84F9-DD254783EA8D}">
      <dgm:prSet/>
      <dgm:spPr/>
      <dgm:t>
        <a:bodyPr/>
        <a:lstStyle/>
        <a:p>
          <a:endParaRPr lang="en-US"/>
        </a:p>
      </dgm:t>
    </dgm:pt>
    <dgm:pt modelId="{658EC7F8-853D-4C05-B0BA-0D60A92DCFF7}" type="sibTrans" cxnId="{D7BBDC5C-0552-4456-84F9-DD254783EA8D}">
      <dgm:prSet/>
      <dgm:spPr/>
      <dgm:t>
        <a:bodyPr/>
        <a:lstStyle/>
        <a:p>
          <a:endParaRPr lang="en-US"/>
        </a:p>
      </dgm:t>
    </dgm:pt>
    <dgm:pt modelId="{F3DAD7D8-642E-409B-9851-69881A2F9B2A}">
      <dgm:prSet phldrT="[Text]"/>
      <dgm:spPr/>
      <dgm:t>
        <a:bodyPr/>
        <a:lstStyle/>
        <a:p>
          <a:r>
            <a:rPr lang="en-US" dirty="0"/>
            <a:t>2. </a:t>
          </a:r>
          <a:r>
            <a:rPr lang="id-ID" dirty="0">
              <a:solidFill>
                <a:schemeClr val="bg1"/>
              </a:solidFill>
            </a:rPr>
            <a:t>Hak azasi tidak berjalan tanpa dibarangi oleh kewajiban azasi</a:t>
          </a:r>
          <a:r>
            <a:rPr lang="en-US" dirty="0"/>
            <a:t> </a:t>
          </a:r>
        </a:p>
      </dgm:t>
    </dgm:pt>
    <dgm:pt modelId="{696C6160-75A5-4BB9-B901-A8D4E03DD1AF}" type="parTrans" cxnId="{91BB3E1C-4574-4794-A8B8-617F7301DDF7}">
      <dgm:prSet/>
      <dgm:spPr/>
      <dgm:t>
        <a:bodyPr/>
        <a:lstStyle/>
        <a:p>
          <a:endParaRPr lang="en-US"/>
        </a:p>
      </dgm:t>
    </dgm:pt>
    <dgm:pt modelId="{C9BD3DB9-99B9-424D-A3C5-7E0396D07A9B}" type="sibTrans" cxnId="{91BB3E1C-4574-4794-A8B8-617F7301DDF7}">
      <dgm:prSet/>
      <dgm:spPr/>
      <dgm:t>
        <a:bodyPr/>
        <a:lstStyle/>
        <a:p>
          <a:endParaRPr lang="en-US"/>
        </a:p>
      </dgm:t>
    </dgm:pt>
    <dgm:pt modelId="{E250A16E-79FA-4DE7-8770-4D64CED9D237}" type="pres">
      <dgm:prSet presAssocID="{9CCB4B67-105F-44F9-8515-017F94C30143}" presName="linear" presStyleCnt="0">
        <dgm:presLayoutVars>
          <dgm:dir/>
          <dgm:animLvl val="lvl"/>
          <dgm:resizeHandles val="exact"/>
        </dgm:presLayoutVars>
      </dgm:prSet>
      <dgm:spPr/>
    </dgm:pt>
    <dgm:pt modelId="{35A819ED-CC7A-4D2E-BA55-66A443D1ABCC}" type="pres">
      <dgm:prSet presAssocID="{6EDD0CE0-0332-40DD-AF57-B04126C82B9B}" presName="parentLin" presStyleCnt="0"/>
      <dgm:spPr/>
    </dgm:pt>
    <dgm:pt modelId="{851D3964-7082-46ED-B7B6-9417958D94E8}" type="pres">
      <dgm:prSet presAssocID="{6EDD0CE0-0332-40DD-AF57-B04126C82B9B}" presName="parentLeftMargin" presStyleLbl="node1" presStyleIdx="0" presStyleCnt="3"/>
      <dgm:spPr/>
    </dgm:pt>
    <dgm:pt modelId="{47B29D9D-21C5-4D01-BE72-B7CFB88FFF75}" type="pres">
      <dgm:prSet presAssocID="{6EDD0CE0-0332-40DD-AF57-B04126C82B9B}" presName="parentText" presStyleLbl="node1" presStyleIdx="0" presStyleCnt="3" custScaleX="91504" custScaleY="122699" custLinFactX="-6203" custLinFactNeighborX="-100000" custLinFactNeighborY="-5305">
        <dgm:presLayoutVars>
          <dgm:chMax val="0"/>
          <dgm:bulletEnabled val="1"/>
        </dgm:presLayoutVars>
      </dgm:prSet>
      <dgm:spPr/>
    </dgm:pt>
    <dgm:pt modelId="{A7A75C70-0472-4685-B513-0CB5B1E62F24}" type="pres">
      <dgm:prSet presAssocID="{6EDD0CE0-0332-40DD-AF57-B04126C82B9B}" presName="negativeSpace" presStyleCnt="0"/>
      <dgm:spPr/>
    </dgm:pt>
    <dgm:pt modelId="{F8A17264-FE97-43BE-992F-4540547DA8C5}" type="pres">
      <dgm:prSet presAssocID="{6EDD0CE0-0332-40DD-AF57-B04126C82B9B}" presName="childText" presStyleLbl="conFgAcc1" presStyleIdx="0" presStyleCnt="3">
        <dgm:presLayoutVars>
          <dgm:bulletEnabled val="1"/>
        </dgm:presLayoutVars>
      </dgm:prSet>
      <dgm:spPr/>
    </dgm:pt>
    <dgm:pt modelId="{6C42E9AE-FE20-4105-A2F0-A6FC74E1D4C2}" type="pres">
      <dgm:prSet presAssocID="{3A6BAA17-046E-438F-9C03-C9DED65771EA}" presName="spaceBetweenRectangles" presStyleCnt="0"/>
      <dgm:spPr/>
    </dgm:pt>
    <dgm:pt modelId="{B7C5EA30-8108-4E0A-90D6-EBAABDA7C69D}" type="pres">
      <dgm:prSet presAssocID="{F650F31F-D09E-492A-BAAF-1366E7999359}" presName="parentLin" presStyleCnt="0"/>
      <dgm:spPr/>
    </dgm:pt>
    <dgm:pt modelId="{33CD809A-ED3F-461C-8999-548B196FFB22}" type="pres">
      <dgm:prSet presAssocID="{F650F31F-D09E-492A-BAAF-1366E7999359}" presName="parentLeftMargin" presStyleLbl="node1" presStyleIdx="0" presStyleCnt="3"/>
      <dgm:spPr/>
    </dgm:pt>
    <dgm:pt modelId="{7979B7CF-A49E-4C51-A2B3-47CBAAA36B1D}" type="pres">
      <dgm:prSet presAssocID="{F650F31F-D09E-492A-BAAF-1366E7999359}" presName="parentText" presStyleLbl="node1" presStyleIdx="1" presStyleCnt="3" custScaleX="131009">
        <dgm:presLayoutVars>
          <dgm:chMax val="0"/>
          <dgm:bulletEnabled val="1"/>
        </dgm:presLayoutVars>
      </dgm:prSet>
      <dgm:spPr/>
    </dgm:pt>
    <dgm:pt modelId="{ABBB3745-5B89-4EC3-A57A-30DB1DA0AE5B}" type="pres">
      <dgm:prSet presAssocID="{F650F31F-D09E-492A-BAAF-1366E7999359}" presName="negativeSpace" presStyleCnt="0"/>
      <dgm:spPr/>
    </dgm:pt>
    <dgm:pt modelId="{B84A9F0F-8E38-4E48-AF24-EBB24BBC1DCC}" type="pres">
      <dgm:prSet presAssocID="{F650F31F-D09E-492A-BAAF-1366E7999359}" presName="childText" presStyleLbl="conFgAcc1" presStyleIdx="1" presStyleCnt="3">
        <dgm:presLayoutVars>
          <dgm:bulletEnabled val="1"/>
        </dgm:presLayoutVars>
      </dgm:prSet>
      <dgm:spPr/>
    </dgm:pt>
    <dgm:pt modelId="{800DC2A2-4217-42CE-A88B-5D711BACB45A}" type="pres">
      <dgm:prSet presAssocID="{658EC7F8-853D-4C05-B0BA-0D60A92DCFF7}" presName="spaceBetweenRectangles" presStyleCnt="0"/>
      <dgm:spPr/>
    </dgm:pt>
    <dgm:pt modelId="{168705F4-02D1-447D-8B7A-EDD583BED25A}" type="pres">
      <dgm:prSet presAssocID="{F3DAD7D8-642E-409B-9851-69881A2F9B2A}" presName="parentLin" presStyleCnt="0"/>
      <dgm:spPr/>
    </dgm:pt>
    <dgm:pt modelId="{90D43296-18A3-4898-8B62-3AC7E79CBD3C}" type="pres">
      <dgm:prSet presAssocID="{F3DAD7D8-642E-409B-9851-69881A2F9B2A}" presName="parentLeftMargin" presStyleLbl="node1" presStyleIdx="1" presStyleCnt="3"/>
      <dgm:spPr/>
    </dgm:pt>
    <dgm:pt modelId="{C8CA9F4D-A086-42E0-898D-82876983E9BC}" type="pres">
      <dgm:prSet presAssocID="{F3DAD7D8-642E-409B-9851-69881A2F9B2A}" presName="parentText" presStyleLbl="node1" presStyleIdx="2" presStyleCnt="3" custScaleX="129384">
        <dgm:presLayoutVars>
          <dgm:chMax val="0"/>
          <dgm:bulletEnabled val="1"/>
        </dgm:presLayoutVars>
      </dgm:prSet>
      <dgm:spPr/>
    </dgm:pt>
    <dgm:pt modelId="{C1647F71-C5FE-4BBE-8494-4DEB26309144}" type="pres">
      <dgm:prSet presAssocID="{F3DAD7D8-642E-409B-9851-69881A2F9B2A}" presName="negativeSpace" presStyleCnt="0"/>
      <dgm:spPr/>
    </dgm:pt>
    <dgm:pt modelId="{A6D52304-A171-4A62-A677-975DDB790238}" type="pres">
      <dgm:prSet presAssocID="{F3DAD7D8-642E-409B-9851-69881A2F9B2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1BB3E1C-4574-4794-A8B8-617F7301DDF7}" srcId="{9CCB4B67-105F-44F9-8515-017F94C30143}" destId="{F3DAD7D8-642E-409B-9851-69881A2F9B2A}" srcOrd="2" destOrd="0" parTransId="{696C6160-75A5-4BB9-B901-A8D4E03DD1AF}" sibTransId="{C9BD3DB9-99B9-424D-A3C5-7E0396D07A9B}"/>
    <dgm:cxn modelId="{C865CB25-E03B-4796-959A-5E8CAA1F074F}" type="presOf" srcId="{6EDD0CE0-0332-40DD-AF57-B04126C82B9B}" destId="{851D3964-7082-46ED-B7B6-9417958D94E8}" srcOrd="0" destOrd="0" presId="urn:microsoft.com/office/officeart/2005/8/layout/list1"/>
    <dgm:cxn modelId="{D7BBDC5C-0552-4456-84F9-DD254783EA8D}" srcId="{9CCB4B67-105F-44F9-8515-017F94C30143}" destId="{F650F31F-D09E-492A-BAAF-1366E7999359}" srcOrd="1" destOrd="0" parTransId="{28C12ACF-E2E4-4A0D-91C8-7D5EB91C0D31}" sibTransId="{658EC7F8-853D-4C05-B0BA-0D60A92DCFF7}"/>
    <dgm:cxn modelId="{39466F60-143E-4E71-8527-9C703B5B64FB}" type="presOf" srcId="{F3DAD7D8-642E-409B-9851-69881A2F9B2A}" destId="{C8CA9F4D-A086-42E0-898D-82876983E9BC}" srcOrd="1" destOrd="0" presId="urn:microsoft.com/office/officeart/2005/8/layout/list1"/>
    <dgm:cxn modelId="{2E410D7B-4FA9-43D2-A3D9-CB9F5F4129B2}" srcId="{9CCB4B67-105F-44F9-8515-017F94C30143}" destId="{6EDD0CE0-0332-40DD-AF57-B04126C82B9B}" srcOrd="0" destOrd="0" parTransId="{E31F6299-2B39-4291-BF3B-C4F09D70E6BD}" sibTransId="{3A6BAA17-046E-438F-9C03-C9DED65771EA}"/>
    <dgm:cxn modelId="{AD57589F-FF3B-4F14-8C89-884688FFE021}" type="presOf" srcId="{6EDD0CE0-0332-40DD-AF57-B04126C82B9B}" destId="{47B29D9D-21C5-4D01-BE72-B7CFB88FFF75}" srcOrd="1" destOrd="0" presId="urn:microsoft.com/office/officeart/2005/8/layout/list1"/>
    <dgm:cxn modelId="{234CCDBE-AAF6-41C7-8AD2-749E76944A57}" type="presOf" srcId="{F650F31F-D09E-492A-BAAF-1366E7999359}" destId="{33CD809A-ED3F-461C-8999-548B196FFB22}" srcOrd="0" destOrd="0" presId="urn:microsoft.com/office/officeart/2005/8/layout/list1"/>
    <dgm:cxn modelId="{4A2F53D0-D4DE-4544-A6D1-52B2EA3E591A}" type="presOf" srcId="{9CCB4B67-105F-44F9-8515-017F94C30143}" destId="{E250A16E-79FA-4DE7-8770-4D64CED9D237}" srcOrd="0" destOrd="0" presId="urn:microsoft.com/office/officeart/2005/8/layout/list1"/>
    <dgm:cxn modelId="{BBB1B1E5-75CB-4974-9DD0-3980A63F650E}" type="presOf" srcId="{F650F31F-D09E-492A-BAAF-1366E7999359}" destId="{7979B7CF-A49E-4C51-A2B3-47CBAAA36B1D}" srcOrd="1" destOrd="0" presId="urn:microsoft.com/office/officeart/2005/8/layout/list1"/>
    <dgm:cxn modelId="{DD5704FD-8611-45A9-B4E8-850440BB59AD}" type="presOf" srcId="{F3DAD7D8-642E-409B-9851-69881A2F9B2A}" destId="{90D43296-18A3-4898-8B62-3AC7E79CBD3C}" srcOrd="0" destOrd="0" presId="urn:microsoft.com/office/officeart/2005/8/layout/list1"/>
    <dgm:cxn modelId="{02972676-27AF-4D86-B8E6-DDF7FD6CEDBA}" type="presParOf" srcId="{E250A16E-79FA-4DE7-8770-4D64CED9D237}" destId="{35A819ED-CC7A-4D2E-BA55-66A443D1ABCC}" srcOrd="0" destOrd="0" presId="urn:microsoft.com/office/officeart/2005/8/layout/list1"/>
    <dgm:cxn modelId="{96A15CF3-C8C9-4EF6-8F65-0355957FBC81}" type="presParOf" srcId="{35A819ED-CC7A-4D2E-BA55-66A443D1ABCC}" destId="{851D3964-7082-46ED-B7B6-9417958D94E8}" srcOrd="0" destOrd="0" presId="urn:microsoft.com/office/officeart/2005/8/layout/list1"/>
    <dgm:cxn modelId="{E5E35D04-0705-4A64-85FB-F0E2BD3E6D28}" type="presParOf" srcId="{35A819ED-CC7A-4D2E-BA55-66A443D1ABCC}" destId="{47B29D9D-21C5-4D01-BE72-B7CFB88FFF75}" srcOrd="1" destOrd="0" presId="urn:microsoft.com/office/officeart/2005/8/layout/list1"/>
    <dgm:cxn modelId="{12DA5E4C-D9C9-48B3-858A-E1F914F1254A}" type="presParOf" srcId="{E250A16E-79FA-4DE7-8770-4D64CED9D237}" destId="{A7A75C70-0472-4685-B513-0CB5B1E62F24}" srcOrd="1" destOrd="0" presId="urn:microsoft.com/office/officeart/2005/8/layout/list1"/>
    <dgm:cxn modelId="{F7264A04-F71D-4C5D-AF27-D3BD35B18C9F}" type="presParOf" srcId="{E250A16E-79FA-4DE7-8770-4D64CED9D237}" destId="{F8A17264-FE97-43BE-992F-4540547DA8C5}" srcOrd="2" destOrd="0" presId="urn:microsoft.com/office/officeart/2005/8/layout/list1"/>
    <dgm:cxn modelId="{ED286C32-48F7-4973-AE8D-9310777EBA50}" type="presParOf" srcId="{E250A16E-79FA-4DE7-8770-4D64CED9D237}" destId="{6C42E9AE-FE20-4105-A2F0-A6FC74E1D4C2}" srcOrd="3" destOrd="0" presId="urn:microsoft.com/office/officeart/2005/8/layout/list1"/>
    <dgm:cxn modelId="{0DA79250-0DA3-4F23-9263-75ABD0425E83}" type="presParOf" srcId="{E250A16E-79FA-4DE7-8770-4D64CED9D237}" destId="{B7C5EA30-8108-4E0A-90D6-EBAABDA7C69D}" srcOrd="4" destOrd="0" presId="urn:microsoft.com/office/officeart/2005/8/layout/list1"/>
    <dgm:cxn modelId="{ACAE6260-1CFD-43F0-9113-2BBEDB372FFA}" type="presParOf" srcId="{B7C5EA30-8108-4E0A-90D6-EBAABDA7C69D}" destId="{33CD809A-ED3F-461C-8999-548B196FFB22}" srcOrd="0" destOrd="0" presId="urn:microsoft.com/office/officeart/2005/8/layout/list1"/>
    <dgm:cxn modelId="{4F09A13F-CFB6-4CF6-AF46-758A85C0CA3A}" type="presParOf" srcId="{B7C5EA30-8108-4E0A-90D6-EBAABDA7C69D}" destId="{7979B7CF-A49E-4C51-A2B3-47CBAAA36B1D}" srcOrd="1" destOrd="0" presId="urn:microsoft.com/office/officeart/2005/8/layout/list1"/>
    <dgm:cxn modelId="{398BF511-B43A-4202-B72D-CA2224A55657}" type="presParOf" srcId="{E250A16E-79FA-4DE7-8770-4D64CED9D237}" destId="{ABBB3745-5B89-4EC3-A57A-30DB1DA0AE5B}" srcOrd="5" destOrd="0" presId="urn:microsoft.com/office/officeart/2005/8/layout/list1"/>
    <dgm:cxn modelId="{B2CB3317-76DF-4394-95BD-8B38B6F540CE}" type="presParOf" srcId="{E250A16E-79FA-4DE7-8770-4D64CED9D237}" destId="{B84A9F0F-8E38-4E48-AF24-EBB24BBC1DCC}" srcOrd="6" destOrd="0" presId="urn:microsoft.com/office/officeart/2005/8/layout/list1"/>
    <dgm:cxn modelId="{56EF9E19-D1BD-4A08-9C30-4D67E6234EBB}" type="presParOf" srcId="{E250A16E-79FA-4DE7-8770-4D64CED9D237}" destId="{800DC2A2-4217-42CE-A88B-5D711BACB45A}" srcOrd="7" destOrd="0" presId="urn:microsoft.com/office/officeart/2005/8/layout/list1"/>
    <dgm:cxn modelId="{E41A0DB7-A9A4-4891-810C-A898083AD2B6}" type="presParOf" srcId="{E250A16E-79FA-4DE7-8770-4D64CED9D237}" destId="{168705F4-02D1-447D-8B7A-EDD583BED25A}" srcOrd="8" destOrd="0" presId="urn:microsoft.com/office/officeart/2005/8/layout/list1"/>
    <dgm:cxn modelId="{DE88A099-6963-42CB-A197-2F7424960298}" type="presParOf" srcId="{168705F4-02D1-447D-8B7A-EDD583BED25A}" destId="{90D43296-18A3-4898-8B62-3AC7E79CBD3C}" srcOrd="0" destOrd="0" presId="urn:microsoft.com/office/officeart/2005/8/layout/list1"/>
    <dgm:cxn modelId="{5A066E6A-276B-4D52-8CBF-89E4C54CC53D}" type="presParOf" srcId="{168705F4-02D1-447D-8B7A-EDD583BED25A}" destId="{C8CA9F4D-A086-42E0-898D-82876983E9BC}" srcOrd="1" destOrd="0" presId="urn:microsoft.com/office/officeart/2005/8/layout/list1"/>
    <dgm:cxn modelId="{C438206C-932C-4C00-A5B3-D14916211FF2}" type="presParOf" srcId="{E250A16E-79FA-4DE7-8770-4D64CED9D237}" destId="{C1647F71-C5FE-4BBE-8494-4DEB26309144}" srcOrd="9" destOrd="0" presId="urn:microsoft.com/office/officeart/2005/8/layout/list1"/>
    <dgm:cxn modelId="{D6634D00-651F-414D-8721-DFD2761B0603}" type="presParOf" srcId="{E250A16E-79FA-4DE7-8770-4D64CED9D237}" destId="{A6D52304-A171-4A62-A677-975DDB7902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17264-FE97-43BE-992F-4540547DA8C5}">
      <dsp:nvSpPr>
        <dsp:cNvPr id="0" name=""/>
        <dsp:cNvSpPr/>
      </dsp:nvSpPr>
      <dsp:spPr>
        <a:xfrm>
          <a:off x="0" y="1019540"/>
          <a:ext cx="972026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29D9D-21C5-4D01-BE72-B7CFB88FFF75}">
      <dsp:nvSpPr>
        <dsp:cNvPr id="0" name=""/>
        <dsp:cNvSpPr/>
      </dsp:nvSpPr>
      <dsp:spPr>
        <a:xfrm>
          <a:off x="0" y="535977"/>
          <a:ext cx="6226099" cy="760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HISTORIS, HAK DAN KEWAJIBAN </a:t>
          </a:r>
        </a:p>
      </dsp:txBody>
      <dsp:txXfrm>
        <a:off x="37131" y="573108"/>
        <a:ext cx="6151837" cy="686373"/>
      </dsp:txXfrm>
    </dsp:sp>
    <dsp:sp modelId="{B84A9F0F-8E38-4E48-AF24-EBB24BBC1DCC}">
      <dsp:nvSpPr>
        <dsp:cNvPr id="0" name=""/>
        <dsp:cNvSpPr/>
      </dsp:nvSpPr>
      <dsp:spPr>
        <a:xfrm>
          <a:off x="0" y="1972100"/>
          <a:ext cx="972026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9B7CF-A49E-4C51-A2B3-47CBAAA36B1D}">
      <dsp:nvSpPr>
        <dsp:cNvPr id="0" name=""/>
        <dsp:cNvSpPr/>
      </dsp:nvSpPr>
      <dsp:spPr>
        <a:xfrm>
          <a:off x="486013" y="1662140"/>
          <a:ext cx="891409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</a:t>
          </a:r>
          <a:r>
            <a:rPr lang="id-ID" sz="2100" kern="1200" dirty="0">
              <a:solidFill>
                <a:schemeClr val="bg1"/>
              </a:solidFill>
            </a:rPr>
            <a:t>Indonesia menganut paham harmoni antara hak dan kewajiban maupun sebaliknya antara kewajiban dan hak</a:t>
          </a:r>
          <a:endParaRPr lang="en-US" sz="2100" kern="1200" dirty="0"/>
        </a:p>
      </dsp:txBody>
      <dsp:txXfrm>
        <a:off x="516275" y="1692402"/>
        <a:ext cx="8853568" cy="559396"/>
      </dsp:txXfrm>
    </dsp:sp>
    <dsp:sp modelId="{A6D52304-A171-4A62-A677-975DDB790238}">
      <dsp:nvSpPr>
        <dsp:cNvPr id="0" name=""/>
        <dsp:cNvSpPr/>
      </dsp:nvSpPr>
      <dsp:spPr>
        <a:xfrm>
          <a:off x="0" y="2924660"/>
          <a:ext cx="9720262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A9F4D-A086-42E0-898D-82876983E9BC}">
      <dsp:nvSpPr>
        <dsp:cNvPr id="0" name=""/>
        <dsp:cNvSpPr/>
      </dsp:nvSpPr>
      <dsp:spPr>
        <a:xfrm>
          <a:off x="486013" y="2614700"/>
          <a:ext cx="8803524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</a:t>
          </a:r>
          <a:r>
            <a:rPr lang="id-ID" sz="2100" kern="1200" dirty="0">
              <a:solidFill>
                <a:schemeClr val="bg1"/>
              </a:solidFill>
            </a:rPr>
            <a:t>Hak azasi tidak berjalan tanpa dibarangi oleh kewajiban azasi</a:t>
          </a:r>
          <a:r>
            <a:rPr lang="en-US" sz="2100" kern="1200" dirty="0"/>
            <a:t> </a:t>
          </a:r>
        </a:p>
      </dsp:txBody>
      <dsp:txXfrm>
        <a:off x="516275" y="2644962"/>
        <a:ext cx="874300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072C-E844-B387-C5C7-0C4B302B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533249" cy="1463040"/>
          </a:xfrm>
        </p:spPr>
        <p:txBody>
          <a:bodyPr>
            <a:normAutofit/>
          </a:bodyPr>
          <a:lstStyle/>
          <a:p>
            <a:r>
              <a:rPr lang="en-US" sz="4000" dirty="0"/>
              <a:t>HUBUNGAN NEGARA DAN WARGA NEGARA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92EE-60F4-170F-05F3-7C3124D5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ARIYANTI,S.H.,M.H.,LL.M</a:t>
            </a:r>
          </a:p>
        </p:txBody>
      </p:sp>
    </p:spTree>
    <p:extLst>
      <p:ext uri="{BB962C8B-B14F-4D97-AF65-F5344CB8AC3E}">
        <p14:creationId xmlns:p14="http://schemas.microsoft.com/office/powerpoint/2010/main" val="292770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386D-B8F7-14FA-58C8-D8AEE31D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indonesia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11DD-904C-AF2B-4DB8-E6E020B2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Pasal 23 </a:t>
            </a:r>
            <a:r>
              <a:rPr lang="en-US" dirty="0" err="1"/>
              <a:t>ayat</a:t>
            </a:r>
            <a:r>
              <a:rPr lang="en-US" dirty="0"/>
              <a:t> (2)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negara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.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dan 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membayarkan</a:t>
            </a:r>
            <a:r>
              <a:rPr lang="en-US" dirty="0"/>
              <a:t> dan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pajaknya</a:t>
            </a:r>
            <a:r>
              <a:rPr lang="en-US" dirty="0"/>
              <a:t> pada masing-masing </a:t>
            </a:r>
            <a:r>
              <a:rPr lang="en-US" dirty="0" err="1"/>
              <a:t>kantor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cabang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tinggalnya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04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AB15-EC61-6317-313B-40189B6F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995650" cy="3186332"/>
          </a:xfrm>
          <a:solidFill>
            <a:srgbClr val="0070C0"/>
          </a:solidFill>
        </p:spPr>
        <p:txBody>
          <a:bodyPr/>
          <a:lstStyle/>
          <a:p>
            <a:pPr marL="342900" indent="-342900" algn="just" eaLnBrk="1" hangingPunct="1">
              <a:defRPr/>
            </a:pPr>
            <a:r>
              <a:rPr lang="id-ID" dirty="0">
                <a:solidFill>
                  <a:schemeClr val="bg1"/>
                </a:solidFill>
                <a:latin typeface="Arial" charset="0"/>
              </a:rPr>
              <a:t>TUGAS INDIVIDU</a:t>
            </a:r>
          </a:p>
          <a:p>
            <a:pPr marL="342900" indent="-342900" algn="just" eaLnBrk="1" hangingPunct="1">
              <a:defRPr/>
            </a:pPr>
            <a:r>
              <a:rPr lang="id-ID" dirty="0">
                <a:solidFill>
                  <a:schemeClr val="bg1"/>
                </a:solidFill>
                <a:latin typeface="Arial" charset="0"/>
              </a:rPr>
              <a:t>Gali sebanyak-banyaknya hak dan kewajiban negara dan warga negara serta hak-hak azasi termasuk kewajiban azasi manusia. Tugas diketik dalam kertas A4 dan dikumpulkan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minggu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depan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C0C7-D35C-D9A8-693F-7D6338382ED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KEMAMPUAN AKHIR YANG DIHARAPKAN</a:t>
            </a:r>
            <a:r>
              <a:rPr lang="id-ID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d-ID" alt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MAHASISWA  DAPAT MENGIMPLEMENTASIKAN  PENGETAHUAN  HAK DAN KEWAJIABAN NEGARA DAN WARGA NEGARA  YANG DIWUJUDKAN PADA SIKAP DAN PERILAKU  DALAM KEHIDUPAN SEHARI-HARI SEBAGAI WARGA NEGARA YANG BAIK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C83D-0D8D-7136-EB6D-4CAB28BC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417681" cy="3692769"/>
          </a:xfrm>
        </p:spPr>
        <p:txBody>
          <a:bodyPr/>
          <a:lstStyle/>
          <a:p>
            <a:r>
              <a:rPr lang="id-ID" b="1" dirty="0">
                <a:latin typeface="Trebuchet MS" panose="020B0603020202020204" pitchFamily="34" charset="0"/>
              </a:rPr>
              <a:t>PENGERTIAN</a:t>
            </a:r>
            <a:endParaRPr lang="en-US" b="1" dirty="0"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rebuchet MS" panose="020B0603020202020204" pitchFamily="34" charset="0"/>
              </a:rPr>
              <a:t> HAK ;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semua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hal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diperoleh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atau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didapatkan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seorang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warga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negara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baik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dalam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bentuk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kewenangan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maupun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kekuasaan</a:t>
            </a:r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  <a:latin typeface="Trebuchet MS" panose="020B0603020202020204" pitchFamily="34" charset="0"/>
              </a:rPr>
              <a:t> KEWAJIBAN ;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hal-hal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wajib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dilakukan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sebagai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anggota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masyarakat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Umumnya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kewajiban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merupakan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hal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yang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harus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dilakukan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agar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bisa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mendapatkan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hak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kita</a:t>
            </a:r>
            <a:r>
              <a:rPr lang="en-US" b="0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rebuchet MS" panose="020B0603020202020204" pitchFamily="34" charset="0"/>
              </a:rPr>
              <a:t>.</a:t>
            </a:r>
            <a:endParaRPr lang="id-ID" b="1" dirty="0">
              <a:solidFill>
                <a:schemeClr val="bg2">
                  <a:lumMod val="40000"/>
                  <a:lumOff val="60000"/>
                </a:schemeClr>
              </a:solidFill>
              <a:latin typeface="Trebuchet MS" panose="020B0603020202020204" pitchFamily="34" charset="0"/>
            </a:endParaRPr>
          </a:p>
          <a:p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4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368B-7D80-8C60-9530-0CC55FA9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14" y="1119788"/>
            <a:ext cx="9757587" cy="72308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2400" b="1" dirty="0">
                <a:solidFill>
                  <a:schemeClr val="bg1"/>
                </a:solidFill>
                <a:latin typeface="Arial" charset="0"/>
              </a:rPr>
            </a:br>
            <a:r>
              <a:rPr lang="id-ID" sz="2400" b="1" dirty="0">
                <a:solidFill>
                  <a:schemeClr val="bg1"/>
                </a:solidFill>
                <a:latin typeface="Arial" charset="0"/>
              </a:rPr>
              <a:t>SIFAT HAK DAN KEWAJIBAN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bersifat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 timbal </a:t>
            </a:r>
            <a:r>
              <a:rPr lang="en-US" sz="2400" b="1" dirty="0" err="1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balik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sym typeface="Wingdings" panose="05000000000000000000" pitchFamily="2" charset="2"/>
              </a:rPr>
              <a:t> </a:t>
            </a:r>
            <a:br>
              <a:rPr lang="id-ID" sz="2400" b="1" dirty="0">
                <a:solidFill>
                  <a:schemeClr val="bg1"/>
                </a:solidFill>
                <a:latin typeface="Arial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DC17-2006-ABEE-BD7A-D4156890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514961" cy="30597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Hak dan Kewajiban Warga Negara merupakan wujud hubungan warga negara dengan negara</a:t>
            </a: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Warga Negara memiliki hak dan kewajiban terhadap negara</a:t>
            </a:r>
            <a:endParaRPr lang="id-ID" sz="2400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id-ID" sz="2400" dirty="0">
                <a:solidFill>
                  <a:schemeClr val="bg1"/>
                </a:solidFill>
              </a:rPr>
              <a:t>Negara memiliki hak dan kewajiban terhadap Warga Negara</a:t>
            </a:r>
            <a:endParaRPr lang="en-US" sz="2000" dirty="0"/>
          </a:p>
          <a:p>
            <a:pPr marL="0" indent="0">
              <a:buNone/>
            </a:pPr>
            <a:endParaRPr lang="id-ID" sz="2400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F1CE-252F-13C4-AD49-A8C63E04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416487" cy="680876"/>
          </a:xfrm>
        </p:spPr>
        <p:txBody>
          <a:bodyPr>
            <a:no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id-ID" alt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ASAR HUKUM HAK DAN KEWAJIBAN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EEE3-7584-6B25-7AE4-0F65729C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672094" cy="3622431"/>
          </a:xfrm>
        </p:spPr>
        <p:txBody>
          <a:bodyPr>
            <a:normAutofit/>
          </a:bodyPr>
          <a:lstStyle/>
          <a:p>
            <a:pPr lvl="0" algn="just"/>
            <a:r>
              <a:rPr lang="id-ID" sz="2400" b="1" dirty="0">
                <a:solidFill>
                  <a:schemeClr val="bg1"/>
                </a:solidFill>
              </a:rPr>
              <a:t>HAK DAN KEWAJIBAN DIDATUR DALAM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id-ID" sz="2400" b="1" dirty="0">
                <a:solidFill>
                  <a:schemeClr val="bg1"/>
                </a:solidFill>
              </a:rPr>
              <a:t>UUD NRI 1945  mulai pasal 26 s.d. 34, termasuk Hak Azasi Manusia (HAM) dan Kewajiban Dasar Manusia</a:t>
            </a:r>
            <a:endParaRPr lang="en-US" sz="2400" b="1" dirty="0"/>
          </a:p>
          <a:p>
            <a:pPr marL="457200" indent="-457200" algn="just">
              <a:buFont typeface="+mj-lt"/>
              <a:buAutoNum type="alphaLcPeriod"/>
            </a:pPr>
            <a:r>
              <a:rPr lang="id-ID" sz="2400" b="1" dirty="0">
                <a:solidFill>
                  <a:schemeClr val="bg1"/>
                </a:solidFill>
              </a:rPr>
              <a:t>Penjabaran Hak dan Kewajiban secara terinci dituangkan dalam Undang-Undang</a:t>
            </a:r>
            <a:endParaRPr lang="en-US" sz="2400" b="1" dirty="0"/>
          </a:p>
          <a:p>
            <a:pPr marL="0" lvl="0" indent="0" algn="just">
              <a:buNone/>
            </a:pPr>
            <a:endParaRPr lang="id-ID" sz="2400" b="1" dirty="0">
              <a:solidFill>
                <a:schemeClr val="bg1"/>
              </a:solidFill>
            </a:endParaRP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270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9958-2E2F-9BDD-E1B7-82839C0A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18346" cy="7371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800" b="1" dirty="0">
                <a:solidFill>
                  <a:schemeClr val="bg1"/>
                </a:solidFill>
                <a:latin typeface="Arial" charset="0"/>
              </a:rPr>
            </a:br>
            <a:r>
              <a:rPr lang="id-ID" sz="2800" b="1" dirty="0">
                <a:solidFill>
                  <a:schemeClr val="bg1"/>
                </a:solidFill>
                <a:latin typeface="Arial" charset="0"/>
              </a:rPr>
              <a:t>Historis,  Sosiologis dan Politis</a:t>
            </a:r>
            <a:br>
              <a:rPr lang="id-ID" sz="2800" b="1" dirty="0">
                <a:solidFill>
                  <a:schemeClr val="bg1"/>
                </a:solidFill>
                <a:latin typeface="Arial" charset="0"/>
              </a:rPr>
            </a:br>
            <a:r>
              <a:rPr lang="id-ID" sz="2800" b="1" dirty="0">
                <a:solidFill>
                  <a:schemeClr val="bg1"/>
                </a:solidFill>
                <a:latin typeface="Arial" charset="0"/>
              </a:rPr>
              <a:t>HAK DAN KEWAJIBAN</a:t>
            </a:r>
            <a:br>
              <a:rPr lang="id-ID" sz="2800" b="1" dirty="0">
                <a:solidFill>
                  <a:schemeClr val="bg1"/>
                </a:solidFill>
                <a:latin typeface="Arial" charset="0"/>
              </a:rPr>
            </a:br>
            <a:endParaRPr lang="en-US" sz="2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1FB08-6263-7328-4D12-CB43F56D5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830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427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ED54D-0349-E44D-9AB1-9C8B04BD3DFF}"/>
              </a:ext>
            </a:extLst>
          </p:cNvPr>
          <p:cNvSpPr/>
          <p:nvPr/>
        </p:nvSpPr>
        <p:spPr>
          <a:xfrm>
            <a:off x="970670" y="1505243"/>
            <a:ext cx="6400801" cy="88626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/>
              <a:t>SOSIOLOGIS, hak dan kewajiban merupakan </a:t>
            </a:r>
            <a:endParaRPr lang="id-ID" sz="2400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9AE1-C17A-080C-F52E-835226A862FE}"/>
              </a:ext>
            </a:extLst>
          </p:cNvPr>
          <p:cNvSpPr/>
          <p:nvPr/>
        </p:nvSpPr>
        <p:spPr>
          <a:xfrm>
            <a:off x="1849901" y="3545058"/>
            <a:ext cx="7237828" cy="165998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lvl="0" indent="-177800" algn="just"/>
            <a:r>
              <a:rPr lang="id-ID" sz="2400" b="1" dirty="0">
                <a:solidFill>
                  <a:schemeClr val="bg1"/>
                </a:solidFill>
              </a:rPr>
              <a:t>Hak dan Kewajiban warga negara dan negara mengalami dinamika dan perubahan-perubahan dalam rumusan pasal-pasal UUD NRI 1945 melalui proses amandemen </a:t>
            </a:r>
          </a:p>
          <a:p>
            <a:pPr algn="just"/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9B9D743-CC8A-9D77-3FA4-411E1BC75D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1438" y="2475327"/>
            <a:ext cx="1196926" cy="942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B25BE2-9B69-206D-4A7A-5EF64D45A905}"/>
              </a:ext>
            </a:extLst>
          </p:cNvPr>
          <p:cNvSpPr/>
          <p:nvPr/>
        </p:nvSpPr>
        <p:spPr>
          <a:xfrm>
            <a:off x="970670" y="1505243"/>
            <a:ext cx="6400801" cy="886264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POLITIS</a:t>
            </a:r>
            <a:r>
              <a:rPr lang="id-ID" sz="2400" b="1" dirty="0"/>
              <a:t>, hak dan kewajiban merupakan </a:t>
            </a:r>
            <a:endParaRPr lang="id-ID" sz="2400" dirty="0"/>
          </a:p>
          <a:p>
            <a:pPr algn="ctr"/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D56CBAD-7E8D-EA09-60B0-E70A9D76E3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1438" y="2475327"/>
            <a:ext cx="1196926" cy="942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E74420-54EC-456F-7757-2170F633D154}"/>
              </a:ext>
            </a:extLst>
          </p:cNvPr>
          <p:cNvSpPr/>
          <p:nvPr/>
        </p:nvSpPr>
        <p:spPr>
          <a:xfrm>
            <a:off x="1849901" y="3545058"/>
            <a:ext cx="7237828" cy="165998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2000" b="1" dirty="0">
                <a:solidFill>
                  <a:schemeClr val="bg1"/>
                </a:solidFill>
              </a:rPr>
              <a:t>Jaminan terpenuhi hak dan kewajiban warga negara dan negara dengan segala dinamikanya diupayakan berdampak pada terpenuhinya keseimbangan yang harmonis antara hak dan kewajiban negara dan warga negara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FE69-C69A-39C8-A448-36F45CA9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940" y="198355"/>
            <a:ext cx="9498506" cy="680876"/>
          </a:xfrm>
        </p:spPr>
        <p:txBody>
          <a:bodyPr>
            <a:normAutofit/>
          </a:bodyPr>
          <a:lstStyle/>
          <a:p>
            <a:r>
              <a:rPr lang="es-ES" sz="4000" dirty="0"/>
              <a:t> </a:t>
            </a:r>
            <a:r>
              <a:rPr lang="es-ES" sz="4000" dirty="0" err="1"/>
              <a:t>Hak</a:t>
            </a:r>
            <a:r>
              <a:rPr lang="es-ES" sz="4000" dirty="0"/>
              <a:t> dan </a:t>
            </a:r>
            <a:r>
              <a:rPr lang="es-ES" sz="4000" dirty="0" err="1"/>
              <a:t>Kewajiban</a:t>
            </a:r>
            <a:r>
              <a:rPr lang="es-ES" sz="4000" dirty="0"/>
              <a:t> </a:t>
            </a:r>
            <a:r>
              <a:rPr lang="es-ES" sz="4000" dirty="0" err="1"/>
              <a:t>Warga</a:t>
            </a:r>
            <a:r>
              <a:rPr lang="es-ES" sz="4000" dirty="0"/>
              <a:t> Negara </a:t>
            </a:r>
            <a:r>
              <a:rPr lang="es-ES" sz="4000" dirty="0" err="1"/>
              <a:t>Kepada</a:t>
            </a:r>
            <a:r>
              <a:rPr lang="es-ES" sz="4000" dirty="0"/>
              <a:t> Negara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1CC2-F6A5-5410-5431-1545AB5A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266092"/>
            <a:ext cx="5306334" cy="471267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Dasar Negara </a:t>
            </a:r>
            <a:r>
              <a:rPr lang="en-US" dirty="0" err="1"/>
              <a:t>Republik</a:t>
            </a:r>
            <a:r>
              <a:rPr lang="en-US" dirty="0"/>
              <a:t> Indonesia (UUD NRI 1945)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amandemen</a:t>
            </a:r>
            <a:r>
              <a:rPr lang="en-US" dirty="0"/>
              <a:t>,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Indonesia (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terkecuali</a:t>
            </a:r>
            <a:r>
              <a:rPr lang="en-US" dirty="0"/>
              <a:t>)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dan </a:t>
            </a:r>
            <a:r>
              <a:rPr lang="en-US" dirty="0" err="1"/>
              <a:t>kewajiban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di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implemetasi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berbangsa</a:t>
            </a:r>
            <a:r>
              <a:rPr lang="en-US" dirty="0"/>
              <a:t> dan </a:t>
            </a:r>
            <a:r>
              <a:rPr lang="en-US" dirty="0" err="1"/>
              <a:t>bernegara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detail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dan </a:t>
            </a:r>
            <a:r>
              <a:rPr lang="en-US" dirty="0" err="1"/>
              <a:t>kewajiban-kewajiban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negara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pasal-pasal</a:t>
            </a:r>
            <a:r>
              <a:rPr lang="en-US" dirty="0"/>
              <a:t> UUD NRI 1945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EB7EB-ACED-FC84-E4DD-B4FC93CB491C}"/>
              </a:ext>
            </a:extLst>
          </p:cNvPr>
          <p:cNvSpPr txBox="1">
            <a:spLocks/>
          </p:cNvSpPr>
          <p:nvPr/>
        </p:nvSpPr>
        <p:spPr>
          <a:xfrm>
            <a:off x="6668086" y="879231"/>
            <a:ext cx="5146432" cy="580292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45720" tIns="45720" rIns="4572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AutoNum type="arabicPeriod"/>
            </a:pPr>
            <a:r>
              <a:rPr lang="en-US" sz="2300" dirty="0"/>
              <a:t>Pasal 27 (2)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warga</a:t>
            </a:r>
            <a:r>
              <a:rPr lang="en-US" sz="2300" dirty="0"/>
              <a:t> negara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mendapatkan</a:t>
            </a:r>
            <a:r>
              <a:rPr lang="en-US" sz="2300" dirty="0"/>
              <a:t> </a:t>
            </a:r>
            <a:r>
              <a:rPr lang="en-US" sz="2300" dirty="0" err="1"/>
              <a:t>pekerjaan</a:t>
            </a:r>
            <a:r>
              <a:rPr lang="en-US" sz="2300" dirty="0"/>
              <a:t> dan </a:t>
            </a:r>
            <a:r>
              <a:rPr lang="en-US" sz="2300" dirty="0" err="1"/>
              <a:t>penghidupan</a:t>
            </a:r>
            <a:r>
              <a:rPr lang="en-US" sz="2300" dirty="0"/>
              <a:t> yang </a:t>
            </a:r>
            <a:r>
              <a:rPr lang="en-US" sz="2300" dirty="0" err="1"/>
              <a:t>layak</a:t>
            </a:r>
            <a:r>
              <a:rPr lang="en-US" sz="2300" dirty="0"/>
              <a:t> </a:t>
            </a:r>
            <a:r>
              <a:rPr lang="en-US" sz="2300" dirty="0" err="1"/>
              <a:t>bagi</a:t>
            </a:r>
            <a:r>
              <a:rPr lang="en-US" sz="2300" dirty="0"/>
              <a:t> </a:t>
            </a:r>
            <a:r>
              <a:rPr lang="en-US" sz="2300" dirty="0" err="1"/>
              <a:t>kemanusiaan</a:t>
            </a:r>
            <a:r>
              <a:rPr lang="en-US" sz="2300" dirty="0"/>
              <a:t>. (3) 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warga</a:t>
            </a:r>
            <a:r>
              <a:rPr lang="en-US" sz="2300" dirty="0"/>
              <a:t> negara </a:t>
            </a:r>
            <a:r>
              <a:rPr lang="en-US" sz="2300" dirty="0" err="1"/>
              <a:t>berhak</a:t>
            </a:r>
            <a:r>
              <a:rPr lang="en-US" sz="2300" dirty="0"/>
              <a:t> dan </a:t>
            </a:r>
            <a:r>
              <a:rPr lang="en-US" sz="2300" dirty="0" err="1"/>
              <a:t>wajib</a:t>
            </a:r>
            <a:r>
              <a:rPr lang="en-US" sz="2300" dirty="0"/>
              <a:t> </a:t>
            </a:r>
            <a:r>
              <a:rPr lang="en-US" sz="2300" dirty="0" err="1"/>
              <a:t>ikut</a:t>
            </a:r>
            <a:r>
              <a:rPr lang="en-US" sz="2300" dirty="0"/>
              <a:t>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dalam</a:t>
            </a:r>
            <a:r>
              <a:rPr lang="en-US" sz="2300" dirty="0"/>
              <a:t> </a:t>
            </a:r>
            <a:r>
              <a:rPr lang="en-US" sz="2300" dirty="0" err="1"/>
              <a:t>upaya</a:t>
            </a:r>
            <a:r>
              <a:rPr lang="en-US" sz="2300" dirty="0"/>
              <a:t> </a:t>
            </a:r>
            <a:r>
              <a:rPr lang="en-US" sz="2300" dirty="0" err="1"/>
              <a:t>pembelaan</a:t>
            </a:r>
            <a:r>
              <a:rPr lang="en-US" sz="2300" dirty="0"/>
              <a:t> negara. </a:t>
            </a:r>
          </a:p>
          <a:p>
            <a:pPr marL="457200" indent="-457200" algn="just">
              <a:buAutoNum type="arabicPeriod"/>
            </a:pPr>
            <a:r>
              <a:rPr lang="en-US" sz="2300" dirty="0"/>
              <a:t>Pasal 28 A :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warga</a:t>
            </a:r>
            <a:r>
              <a:rPr lang="en-US" sz="2300" dirty="0"/>
              <a:t> negara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 </a:t>
            </a:r>
            <a:r>
              <a:rPr lang="en-US" sz="2300" dirty="0" err="1"/>
              <a:t>hidup</a:t>
            </a:r>
            <a:r>
              <a:rPr lang="en-US" sz="2300" dirty="0"/>
              <a:t>,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mempertahankan</a:t>
            </a:r>
            <a:r>
              <a:rPr lang="en-US" sz="2300" dirty="0"/>
              <a:t> </a:t>
            </a:r>
            <a:r>
              <a:rPr lang="en-US" sz="2300" dirty="0" err="1"/>
              <a:t>hidup</a:t>
            </a:r>
            <a:r>
              <a:rPr lang="en-US" sz="2300" dirty="0"/>
              <a:t> dan </a:t>
            </a:r>
            <a:r>
              <a:rPr lang="en-US" sz="2300" dirty="0" err="1"/>
              <a:t>kehidupannya</a:t>
            </a:r>
            <a:r>
              <a:rPr lang="en-US" sz="2300" dirty="0"/>
              <a:t>.  </a:t>
            </a:r>
          </a:p>
          <a:p>
            <a:pPr marL="457200" indent="-457200" algn="just">
              <a:buAutoNum type="arabicPeriod"/>
            </a:pPr>
            <a:r>
              <a:rPr lang="en-US" sz="2300" dirty="0"/>
              <a:t>Pasal 28 B </a:t>
            </a:r>
            <a:r>
              <a:rPr lang="en-US" sz="2300" dirty="0" err="1"/>
              <a:t>ayat</a:t>
            </a:r>
            <a:r>
              <a:rPr lang="en-US" sz="2300" dirty="0"/>
              <a:t> (1) : </a:t>
            </a:r>
            <a:r>
              <a:rPr lang="en-US" sz="2300" dirty="0" err="1"/>
              <a:t>Setiap</a:t>
            </a:r>
            <a:r>
              <a:rPr lang="en-US" sz="2300" dirty="0"/>
              <a:t> orang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membentuk</a:t>
            </a:r>
            <a:r>
              <a:rPr lang="en-US" sz="2300" dirty="0"/>
              <a:t>  </a:t>
            </a:r>
            <a:r>
              <a:rPr lang="en-US" sz="2300" dirty="0" err="1"/>
              <a:t>keluarga</a:t>
            </a:r>
            <a:r>
              <a:rPr lang="en-US" sz="2300" dirty="0"/>
              <a:t> dan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melanjutkan</a:t>
            </a:r>
            <a:r>
              <a:rPr lang="en-US" sz="2300" dirty="0"/>
              <a:t> </a:t>
            </a:r>
            <a:r>
              <a:rPr lang="en-US" sz="2300" dirty="0" err="1"/>
              <a:t>keturunan</a:t>
            </a:r>
            <a:r>
              <a:rPr lang="en-US" sz="2300" dirty="0"/>
              <a:t> </a:t>
            </a:r>
            <a:r>
              <a:rPr lang="en-US" sz="2300" dirty="0" err="1"/>
              <a:t>melalui</a:t>
            </a:r>
            <a:r>
              <a:rPr lang="en-US" sz="2300" dirty="0"/>
              <a:t> </a:t>
            </a:r>
            <a:r>
              <a:rPr lang="en-US" sz="2300" dirty="0" err="1"/>
              <a:t>perkwainan</a:t>
            </a:r>
            <a:r>
              <a:rPr lang="en-US" sz="2300" dirty="0"/>
              <a:t> yang </a:t>
            </a:r>
            <a:r>
              <a:rPr lang="en-US" sz="2300" dirty="0" err="1"/>
              <a:t>sah</a:t>
            </a:r>
            <a:r>
              <a:rPr lang="en-US" sz="2300" dirty="0"/>
              <a:t>.  </a:t>
            </a:r>
          </a:p>
          <a:p>
            <a:pPr marL="457200" indent="-457200" algn="just">
              <a:buAutoNum type="arabicPeriod"/>
            </a:pPr>
            <a:r>
              <a:rPr lang="en-US" sz="2300" dirty="0"/>
              <a:t>Pasal 28 B </a:t>
            </a:r>
            <a:r>
              <a:rPr lang="en-US" sz="2300" dirty="0" err="1"/>
              <a:t>ayat</a:t>
            </a:r>
            <a:r>
              <a:rPr lang="en-US" sz="2300" dirty="0"/>
              <a:t> (2) : </a:t>
            </a:r>
            <a:r>
              <a:rPr lang="en-US" sz="2300" dirty="0" err="1"/>
              <a:t>Setiap</a:t>
            </a:r>
            <a:r>
              <a:rPr lang="en-US" sz="2300" dirty="0"/>
              <a:t> </a:t>
            </a:r>
            <a:r>
              <a:rPr lang="en-US" sz="2300" dirty="0" err="1"/>
              <a:t>anak</a:t>
            </a:r>
            <a:r>
              <a:rPr lang="en-US" sz="2300" dirty="0"/>
              <a:t> 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atas</a:t>
            </a:r>
            <a:r>
              <a:rPr lang="en-US" sz="2300" dirty="0"/>
              <a:t> </a:t>
            </a:r>
            <a:r>
              <a:rPr lang="en-US" sz="2300" dirty="0" err="1"/>
              <a:t>kelangsungan</a:t>
            </a:r>
            <a:r>
              <a:rPr lang="en-US" sz="2300" dirty="0"/>
              <a:t> </a:t>
            </a:r>
            <a:r>
              <a:rPr lang="en-US" sz="2300" dirty="0" err="1"/>
              <a:t>hidup</a:t>
            </a:r>
            <a:r>
              <a:rPr lang="en-US" sz="2300" dirty="0"/>
              <a:t>, </a:t>
            </a:r>
            <a:r>
              <a:rPr lang="en-US" sz="2300" dirty="0" err="1"/>
              <a:t>tumbuh</a:t>
            </a:r>
            <a:r>
              <a:rPr lang="en-US" sz="2300" dirty="0"/>
              <a:t> dan </a:t>
            </a:r>
            <a:r>
              <a:rPr lang="en-US" sz="2300" dirty="0" err="1"/>
              <a:t>berkembang</a:t>
            </a:r>
            <a:r>
              <a:rPr lang="en-US" sz="2300" dirty="0"/>
              <a:t> </a:t>
            </a:r>
            <a:r>
              <a:rPr lang="en-US" sz="2300" dirty="0" err="1"/>
              <a:t>serta</a:t>
            </a:r>
            <a:r>
              <a:rPr lang="en-US" sz="2300" dirty="0"/>
              <a:t>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atas</a:t>
            </a:r>
            <a:r>
              <a:rPr lang="en-US" sz="2300" dirty="0"/>
              <a:t> </a:t>
            </a:r>
            <a:r>
              <a:rPr lang="en-US" sz="2300" dirty="0" err="1"/>
              <a:t>perlindungan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kekerasan</a:t>
            </a:r>
            <a:r>
              <a:rPr lang="en-US" sz="2300" dirty="0"/>
              <a:t> dan </a:t>
            </a:r>
            <a:r>
              <a:rPr lang="en-US" sz="2300" dirty="0" err="1"/>
              <a:t>diskriminasi</a:t>
            </a:r>
            <a:r>
              <a:rPr lang="en-US" sz="2300" dirty="0"/>
              <a:t>. </a:t>
            </a:r>
          </a:p>
          <a:p>
            <a:pPr marL="457200" indent="-457200" algn="just">
              <a:buAutoNum type="arabicPeriod"/>
            </a:pPr>
            <a:r>
              <a:rPr lang="en-US" sz="2300" dirty="0"/>
              <a:t>Pasal 28 C </a:t>
            </a:r>
            <a:r>
              <a:rPr lang="en-US" sz="2300" dirty="0" err="1"/>
              <a:t>ayat</a:t>
            </a:r>
            <a:r>
              <a:rPr lang="en-US" sz="2300" dirty="0"/>
              <a:t> (1) :  </a:t>
            </a:r>
            <a:r>
              <a:rPr lang="en-US" sz="2300" dirty="0" err="1"/>
              <a:t>Setiap</a:t>
            </a:r>
            <a:r>
              <a:rPr lang="en-US" sz="2300" dirty="0"/>
              <a:t> orang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mengembangkan</a:t>
            </a:r>
            <a:r>
              <a:rPr lang="en-US" sz="2300" dirty="0"/>
              <a:t> </a:t>
            </a:r>
            <a:r>
              <a:rPr lang="en-US" sz="2300" dirty="0" err="1"/>
              <a:t>diri</a:t>
            </a:r>
            <a:r>
              <a:rPr lang="en-US" sz="2300" dirty="0"/>
              <a:t> </a:t>
            </a:r>
            <a:r>
              <a:rPr lang="en-US" sz="2300" dirty="0" err="1"/>
              <a:t>melalui</a:t>
            </a:r>
            <a:r>
              <a:rPr lang="en-US" sz="2300" dirty="0"/>
              <a:t> </a:t>
            </a:r>
            <a:r>
              <a:rPr lang="en-US" sz="2300" dirty="0" err="1"/>
              <a:t>pemenuhan</a:t>
            </a:r>
            <a:r>
              <a:rPr lang="en-US" sz="2300" dirty="0"/>
              <a:t> </a:t>
            </a:r>
            <a:r>
              <a:rPr lang="en-US" sz="2300" dirty="0" err="1"/>
              <a:t>kebutuhan</a:t>
            </a:r>
            <a:r>
              <a:rPr lang="en-US" sz="2300" dirty="0"/>
              <a:t> </a:t>
            </a:r>
            <a:r>
              <a:rPr lang="en-US" sz="2300" dirty="0" err="1"/>
              <a:t>dasarnya</a:t>
            </a:r>
            <a:r>
              <a:rPr lang="en-US" sz="2300" dirty="0"/>
              <a:t>, </a:t>
            </a:r>
            <a:r>
              <a:rPr lang="en-US" sz="2300" dirty="0" err="1"/>
              <a:t>berhak</a:t>
            </a:r>
            <a:r>
              <a:rPr lang="en-US" sz="2300" dirty="0"/>
              <a:t> </a:t>
            </a:r>
            <a:r>
              <a:rPr lang="en-US" sz="2300" dirty="0" err="1"/>
              <a:t>mendapat</a:t>
            </a:r>
            <a:r>
              <a:rPr lang="en-US" sz="2300" dirty="0"/>
              <a:t> </a:t>
            </a:r>
            <a:r>
              <a:rPr lang="en-US" sz="2300" dirty="0" err="1"/>
              <a:t>pendidikan</a:t>
            </a:r>
            <a:r>
              <a:rPr lang="en-US" sz="2300" dirty="0"/>
              <a:t> dan </a:t>
            </a:r>
            <a:r>
              <a:rPr lang="en-US" sz="2300" dirty="0" err="1"/>
              <a:t>memperoleh</a:t>
            </a:r>
            <a:r>
              <a:rPr lang="en-US" sz="2300" dirty="0"/>
              <a:t> </a:t>
            </a:r>
            <a:r>
              <a:rPr lang="en-US" sz="2300" dirty="0" err="1"/>
              <a:t>manfaat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ilmu</a:t>
            </a:r>
            <a:r>
              <a:rPr lang="en-US" sz="2300" dirty="0"/>
              <a:t> </a:t>
            </a:r>
            <a:r>
              <a:rPr lang="en-US" sz="2300" dirty="0" err="1"/>
              <a:t>pengetahuan</a:t>
            </a:r>
            <a:r>
              <a:rPr lang="en-US" sz="2300" dirty="0"/>
              <a:t>, </a:t>
            </a:r>
            <a:r>
              <a:rPr lang="en-US" sz="2300" dirty="0" err="1"/>
              <a:t>teknologi</a:t>
            </a:r>
            <a:r>
              <a:rPr lang="en-US" sz="2300" dirty="0"/>
              <a:t>, </a:t>
            </a:r>
            <a:r>
              <a:rPr lang="en-US" sz="2300" dirty="0" err="1"/>
              <a:t>seni</a:t>
            </a:r>
            <a:r>
              <a:rPr lang="en-US" sz="2300" dirty="0"/>
              <a:t> dan </a:t>
            </a:r>
            <a:r>
              <a:rPr lang="en-US" sz="2300" dirty="0" err="1"/>
              <a:t>budaya</a:t>
            </a:r>
            <a:r>
              <a:rPr lang="en-US" sz="2300" dirty="0"/>
              <a:t> demi </a:t>
            </a:r>
            <a:r>
              <a:rPr lang="en-US" sz="2300" dirty="0" err="1"/>
              <a:t>meningkatkan</a:t>
            </a:r>
            <a:r>
              <a:rPr lang="en-US" sz="2300" dirty="0"/>
              <a:t> </a:t>
            </a:r>
            <a:r>
              <a:rPr lang="en-US" sz="2300" dirty="0" err="1"/>
              <a:t>kualitas</a:t>
            </a:r>
            <a:r>
              <a:rPr lang="en-US" sz="2300" dirty="0"/>
              <a:t> </a:t>
            </a:r>
            <a:r>
              <a:rPr lang="en-US" sz="2300" dirty="0" err="1"/>
              <a:t>hidupnya</a:t>
            </a:r>
            <a:r>
              <a:rPr lang="en-US" sz="2300" dirty="0"/>
              <a:t> dan demi </a:t>
            </a:r>
            <a:r>
              <a:rPr lang="en-US" sz="2300" dirty="0" err="1"/>
              <a:t>kesejahteraan</a:t>
            </a:r>
            <a:r>
              <a:rPr lang="en-US" sz="2300" dirty="0"/>
              <a:t> </a:t>
            </a:r>
            <a:r>
              <a:rPr lang="en-US" sz="2300" dirty="0" err="1"/>
              <a:t>umat</a:t>
            </a:r>
            <a:r>
              <a:rPr lang="en-US" sz="2300" dirty="0"/>
              <a:t> </a:t>
            </a:r>
            <a:r>
              <a:rPr lang="en-US" sz="2300" dirty="0" err="1"/>
              <a:t>manusia</a:t>
            </a:r>
            <a:r>
              <a:rPr lang="en-US" sz="2300" dirty="0"/>
              <a:t>.  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4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7943A-F8FB-3174-A298-523A58AB1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15925"/>
            <a:ext cx="6051921" cy="5613009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1800" dirty="0"/>
              <a:t>6. Pasal 28 C </a:t>
            </a:r>
            <a:r>
              <a:rPr lang="en-US" sz="1800" dirty="0" err="1"/>
              <a:t>ayat</a:t>
            </a:r>
            <a:r>
              <a:rPr lang="en-US" sz="1800" dirty="0"/>
              <a:t> (2) 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memajukan</a:t>
            </a:r>
            <a:r>
              <a:rPr lang="en-US" sz="1800" dirty="0"/>
              <a:t> </a:t>
            </a:r>
            <a:r>
              <a:rPr lang="en-US" sz="1800" dirty="0" err="1"/>
              <a:t>dirinya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memperjuangkan</a:t>
            </a:r>
            <a:r>
              <a:rPr lang="en-US" sz="1800" dirty="0"/>
              <a:t> </a:t>
            </a:r>
            <a:r>
              <a:rPr lang="en-US" sz="1800" dirty="0" err="1"/>
              <a:t>haknya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kolektif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membangun</a:t>
            </a:r>
            <a:r>
              <a:rPr lang="en-US" sz="1800" dirty="0"/>
              <a:t> </a:t>
            </a:r>
            <a:r>
              <a:rPr lang="en-US" sz="1800" dirty="0" err="1"/>
              <a:t>masyarakat</a:t>
            </a:r>
            <a:r>
              <a:rPr lang="en-US" sz="1800" dirty="0"/>
              <a:t>, </a:t>
            </a:r>
            <a:r>
              <a:rPr lang="en-US" sz="1800" dirty="0" err="1"/>
              <a:t>bangsa</a:t>
            </a:r>
            <a:r>
              <a:rPr lang="en-US" sz="1800" dirty="0"/>
              <a:t> dan negara. </a:t>
            </a:r>
          </a:p>
          <a:p>
            <a:pPr algn="just"/>
            <a:r>
              <a:rPr lang="en-US" sz="1800" dirty="0"/>
              <a:t>7. Pasal 28D </a:t>
            </a:r>
          </a:p>
          <a:p>
            <a:pPr algn="just"/>
            <a:r>
              <a:rPr lang="en-US" sz="1800" dirty="0"/>
              <a:t>(1)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pengakuan</a:t>
            </a:r>
            <a:r>
              <a:rPr lang="en-US" sz="1800" dirty="0"/>
              <a:t>, </a:t>
            </a:r>
            <a:r>
              <a:rPr lang="en-US" sz="1800" dirty="0" err="1"/>
              <a:t>jaminan</a:t>
            </a:r>
            <a:r>
              <a:rPr lang="en-US" sz="1800" dirty="0"/>
              <a:t>, </a:t>
            </a:r>
            <a:r>
              <a:rPr lang="en-US" sz="1800" dirty="0" err="1"/>
              <a:t>perlindungan</a:t>
            </a:r>
            <a:r>
              <a:rPr lang="en-US" sz="1800" dirty="0"/>
              <a:t>, dan </a:t>
            </a:r>
            <a:r>
              <a:rPr lang="en-US" sz="1800" dirty="0" err="1"/>
              <a:t>kepastian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yang </a:t>
            </a:r>
            <a:r>
              <a:rPr lang="en-US" sz="1800" dirty="0" err="1"/>
              <a:t>adil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perlakuan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di </a:t>
            </a:r>
            <a:r>
              <a:rPr lang="en-US" sz="1800" dirty="0" err="1"/>
              <a:t>hadapan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(2)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mendapat</a:t>
            </a:r>
            <a:r>
              <a:rPr lang="en-US" sz="1800" dirty="0"/>
              <a:t> </a:t>
            </a:r>
            <a:r>
              <a:rPr lang="en-US" sz="1800" dirty="0" err="1"/>
              <a:t>imbalan</a:t>
            </a:r>
            <a:r>
              <a:rPr lang="en-US" sz="1800" dirty="0"/>
              <a:t> dan </a:t>
            </a:r>
            <a:r>
              <a:rPr lang="en-US" sz="1800" dirty="0" err="1"/>
              <a:t>perlakuan</a:t>
            </a:r>
            <a:r>
              <a:rPr lang="en-US" sz="1800" dirty="0"/>
              <a:t> yang </a:t>
            </a:r>
            <a:r>
              <a:rPr lang="en-US" sz="1800" dirty="0" err="1"/>
              <a:t>adil</a:t>
            </a:r>
            <a:r>
              <a:rPr lang="en-US" sz="1800" dirty="0"/>
              <a:t> dan </a:t>
            </a:r>
            <a:r>
              <a:rPr lang="en-US" sz="1800" dirty="0" err="1"/>
              <a:t>layak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(3) </a:t>
            </a:r>
            <a:r>
              <a:rPr lang="en-US" sz="1800" dirty="0" err="1"/>
              <a:t>Setiap</a:t>
            </a:r>
            <a:r>
              <a:rPr lang="en-US" sz="1800" dirty="0"/>
              <a:t>  </a:t>
            </a:r>
            <a:r>
              <a:rPr lang="en-US" sz="1800" dirty="0" err="1"/>
              <a:t>warga</a:t>
            </a:r>
            <a:r>
              <a:rPr lang="en-US" sz="1800" dirty="0"/>
              <a:t>  negara  </a:t>
            </a:r>
            <a:r>
              <a:rPr lang="en-US" sz="1800" dirty="0" err="1"/>
              <a:t>berhak</a:t>
            </a:r>
            <a:r>
              <a:rPr lang="en-US" sz="1800" dirty="0"/>
              <a:t>  </a:t>
            </a:r>
            <a:r>
              <a:rPr lang="en-US" sz="1800" dirty="0" err="1"/>
              <a:t>memperoleh</a:t>
            </a:r>
            <a:r>
              <a:rPr lang="en-US" sz="1800" dirty="0"/>
              <a:t>   </a:t>
            </a:r>
            <a:r>
              <a:rPr lang="en-US" sz="1800" dirty="0" err="1"/>
              <a:t>kesem-patan</a:t>
            </a:r>
            <a:r>
              <a:rPr lang="en-US" sz="1800" dirty="0"/>
              <a:t>  yang  </a:t>
            </a:r>
            <a:r>
              <a:rPr lang="en-US" sz="1800" dirty="0" err="1"/>
              <a:t>sama</a:t>
            </a:r>
            <a:r>
              <a:rPr lang="en-US" sz="1800" dirty="0"/>
              <a:t> 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pemerintahan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(4) 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status </a:t>
            </a:r>
            <a:r>
              <a:rPr lang="en-US" sz="1800" dirty="0" err="1"/>
              <a:t>kewarganegaraan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8. Pasal 28 F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berkomunikasi</a:t>
            </a:r>
            <a:r>
              <a:rPr lang="en-US" sz="1800" dirty="0"/>
              <a:t> dan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mengembangkan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dan </a:t>
            </a:r>
            <a:r>
              <a:rPr lang="en-US" sz="1800" dirty="0" err="1"/>
              <a:t>lingkungan</a:t>
            </a:r>
            <a:r>
              <a:rPr lang="en-US" sz="1800" dirty="0"/>
              <a:t> </a:t>
            </a:r>
            <a:r>
              <a:rPr lang="en-US" sz="1800" dirty="0" err="1"/>
              <a:t>sosialnya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, </a:t>
            </a:r>
            <a:r>
              <a:rPr lang="en-US" sz="1800" dirty="0" err="1"/>
              <a:t>memperoleh</a:t>
            </a:r>
            <a:r>
              <a:rPr lang="en-US" sz="1800" dirty="0"/>
              <a:t>, </a:t>
            </a:r>
            <a:r>
              <a:rPr lang="en-US" sz="1800" dirty="0" err="1"/>
              <a:t>memiliki</a:t>
            </a:r>
            <a:r>
              <a:rPr lang="en-US" sz="1800" dirty="0"/>
              <a:t>, </a:t>
            </a:r>
            <a:r>
              <a:rPr lang="en-US" sz="1800" dirty="0" err="1"/>
              <a:t>menyimpan</a:t>
            </a:r>
            <a:r>
              <a:rPr lang="en-US" sz="1800" dirty="0"/>
              <a:t>, </a:t>
            </a:r>
            <a:r>
              <a:rPr lang="en-US" sz="1800" dirty="0" err="1"/>
              <a:t>mengolah</a:t>
            </a:r>
            <a:r>
              <a:rPr lang="en-US" sz="1800" dirty="0"/>
              <a:t> dan </a:t>
            </a:r>
            <a:r>
              <a:rPr lang="en-US" sz="1800" dirty="0" err="1"/>
              <a:t>menyampaikan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yang </a:t>
            </a:r>
            <a:r>
              <a:rPr lang="en-US" sz="1800" dirty="0" err="1"/>
              <a:t>tersedia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/>
              <a:t> </a:t>
            </a:r>
          </a:p>
          <a:p>
            <a:pPr algn="just"/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252C63-301F-CD0D-DD84-2DDBB2B79275}"/>
              </a:ext>
            </a:extLst>
          </p:cNvPr>
          <p:cNvSpPr txBox="1">
            <a:spLocks/>
          </p:cNvSpPr>
          <p:nvPr/>
        </p:nvSpPr>
        <p:spPr>
          <a:xfrm>
            <a:off x="7526215" y="815925"/>
            <a:ext cx="4457114" cy="56130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Tw Cen MT" panose="020B0602020104020603" pitchFamily="34" charset="0"/>
              <a:buNone/>
            </a:pPr>
            <a:r>
              <a:rPr lang="en-US" sz="1800" dirty="0"/>
              <a:t>9. Pasal 28I </a:t>
            </a:r>
          </a:p>
          <a:p>
            <a:pPr marL="0" indent="0" algn="just">
              <a:buFont typeface="Tw Cen MT" panose="020B0602020104020603" pitchFamily="34" charset="0"/>
              <a:buNone/>
            </a:pPr>
            <a:r>
              <a:rPr lang="en-US" sz="1800" dirty="0"/>
              <a:t>(1)  Hak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hidup</a:t>
            </a:r>
            <a:r>
              <a:rPr lang="en-US" sz="1800" dirty="0"/>
              <a:t>,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disiksa</a:t>
            </a:r>
            <a:r>
              <a:rPr lang="en-US" sz="1800" dirty="0"/>
              <a:t>,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kemerdekaan</a:t>
            </a:r>
            <a:r>
              <a:rPr lang="en-US" sz="1800" dirty="0"/>
              <a:t> </a:t>
            </a:r>
            <a:r>
              <a:rPr lang="en-US" sz="1800" dirty="0" err="1"/>
              <a:t>pikiran</a:t>
            </a:r>
            <a:r>
              <a:rPr lang="en-US" sz="1800" dirty="0"/>
              <a:t> dan </a:t>
            </a:r>
            <a:r>
              <a:rPr lang="en-US" sz="1800" dirty="0" err="1"/>
              <a:t>hati</a:t>
            </a:r>
            <a:r>
              <a:rPr lang="en-US" sz="1800" dirty="0"/>
              <a:t> </a:t>
            </a:r>
            <a:r>
              <a:rPr lang="en-US" sz="1800" dirty="0" err="1"/>
              <a:t>nurani</a:t>
            </a:r>
            <a:r>
              <a:rPr lang="en-US" sz="1800" dirty="0"/>
              <a:t>,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beragama</a:t>
            </a:r>
            <a:r>
              <a:rPr lang="en-US" sz="1800" dirty="0"/>
              <a:t>,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diperbudak</a:t>
            </a:r>
            <a:r>
              <a:rPr lang="en-US" sz="1800" dirty="0"/>
              <a:t>,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diakui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pribadi</a:t>
            </a:r>
            <a:r>
              <a:rPr lang="en-US" sz="1800" dirty="0"/>
              <a:t> di </a:t>
            </a:r>
            <a:r>
              <a:rPr lang="en-US" sz="1800" dirty="0" err="1"/>
              <a:t>hadapan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, dan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dituntut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hukum</a:t>
            </a:r>
            <a:r>
              <a:rPr lang="en-US" sz="1800" dirty="0"/>
              <a:t> yang </a:t>
            </a:r>
            <a:r>
              <a:rPr lang="en-US" sz="1800" dirty="0" err="1"/>
              <a:t>berlaku</a:t>
            </a:r>
            <a:r>
              <a:rPr lang="en-US" sz="1800" dirty="0"/>
              <a:t> </a:t>
            </a:r>
            <a:r>
              <a:rPr lang="en-US" sz="1800" dirty="0" err="1"/>
              <a:t>surut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hak</a:t>
            </a:r>
            <a:r>
              <a:rPr lang="en-US" sz="1800" dirty="0"/>
              <a:t> </a:t>
            </a:r>
            <a:r>
              <a:rPr lang="en-US" sz="1800" dirty="0" err="1"/>
              <a:t>asasi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dikurangi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pun. (2) </a:t>
            </a:r>
            <a:r>
              <a:rPr lang="en-US" sz="1800" dirty="0" err="1"/>
              <a:t>Setiap</a:t>
            </a:r>
            <a:r>
              <a:rPr lang="en-US" sz="1800" dirty="0"/>
              <a:t> orang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bebas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perlakuan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diskriminatif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</a:t>
            </a:r>
            <a:r>
              <a:rPr lang="en-US" sz="1800" dirty="0" err="1"/>
              <a:t>apa</a:t>
            </a:r>
            <a:r>
              <a:rPr lang="en-US" sz="1800" dirty="0"/>
              <a:t> pun dan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 </a:t>
            </a:r>
            <a:r>
              <a:rPr lang="en-US" sz="1800" dirty="0" err="1"/>
              <a:t>perlindungan</a:t>
            </a:r>
            <a:r>
              <a:rPr lang="en-US" sz="1800" dirty="0"/>
              <a:t>  </a:t>
            </a:r>
            <a:r>
              <a:rPr lang="en-US" sz="1800" dirty="0" err="1"/>
              <a:t>terhadap</a:t>
            </a:r>
            <a:r>
              <a:rPr lang="en-US" sz="1800" dirty="0"/>
              <a:t>  </a:t>
            </a:r>
            <a:r>
              <a:rPr lang="en-US" sz="1800" dirty="0" err="1"/>
              <a:t>perlakuan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diskriminatif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. </a:t>
            </a:r>
          </a:p>
          <a:p>
            <a:pPr marL="0" indent="0" algn="just">
              <a:buFont typeface="Tw Cen MT" panose="020B0602020104020603" pitchFamily="34" charset="0"/>
              <a:buNone/>
            </a:pPr>
            <a:r>
              <a:rPr lang="en-US" sz="1800" dirty="0"/>
              <a:t>10. Pasal 30 </a:t>
            </a:r>
            <a:r>
              <a:rPr lang="en-US" sz="1800" dirty="0" err="1"/>
              <a:t>ayat</a:t>
            </a:r>
            <a:r>
              <a:rPr lang="en-US" sz="1800" dirty="0"/>
              <a:t> (1) :  </a:t>
            </a:r>
            <a:r>
              <a:rPr lang="en-US" sz="1800" dirty="0" err="1"/>
              <a:t>Tiap-tiap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negara </a:t>
            </a:r>
            <a:r>
              <a:rPr lang="en-US" sz="1800" dirty="0" err="1"/>
              <a:t>berhak</a:t>
            </a:r>
            <a:r>
              <a:rPr lang="en-US" sz="1800" dirty="0"/>
              <a:t> dan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ikut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usaha</a:t>
            </a:r>
            <a:r>
              <a:rPr lang="en-US" sz="1800" dirty="0"/>
              <a:t> </a:t>
            </a:r>
            <a:r>
              <a:rPr lang="en-US" sz="1800" dirty="0" err="1"/>
              <a:t>pertahanan</a:t>
            </a:r>
            <a:r>
              <a:rPr lang="en-US" sz="1800" dirty="0"/>
              <a:t> dan </a:t>
            </a:r>
            <a:r>
              <a:rPr lang="en-US" sz="1800" dirty="0" err="1"/>
              <a:t>keamanan</a:t>
            </a:r>
            <a:r>
              <a:rPr lang="en-US" sz="1800" dirty="0"/>
              <a:t> negara. </a:t>
            </a:r>
          </a:p>
          <a:p>
            <a:pPr marL="0" indent="0" algn="just">
              <a:buFont typeface="Tw Cen MT" panose="020B0602020104020603" pitchFamily="34" charset="0"/>
              <a:buNone/>
            </a:pPr>
            <a:r>
              <a:rPr lang="en-US" sz="1800" dirty="0"/>
              <a:t> </a:t>
            </a:r>
          </a:p>
          <a:p>
            <a:pPr marL="0" indent="0" algn="just">
              <a:buFont typeface="Tw Cen MT" panose="020B0602020104020603" pitchFamily="34" charset="0"/>
              <a:buNone/>
            </a:pPr>
            <a:r>
              <a:rPr lang="en-US" sz="1800" dirty="0"/>
              <a:t>11.Pasal 31      (1)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negara 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r>
              <a:rPr lang="en-US" sz="1800" dirty="0"/>
              <a:t>.  (2)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warga</a:t>
            </a:r>
            <a:r>
              <a:rPr lang="en-US" sz="1800" dirty="0"/>
              <a:t> negara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pendidikan</a:t>
            </a:r>
            <a:r>
              <a:rPr lang="en-US" sz="1800" dirty="0"/>
              <a:t> </a:t>
            </a:r>
            <a:r>
              <a:rPr lang="en-US" sz="1800" dirty="0" err="1"/>
              <a:t>dasar</a:t>
            </a:r>
            <a:r>
              <a:rPr lang="en-US" sz="1800" dirty="0"/>
              <a:t> dan </a:t>
            </a:r>
            <a:r>
              <a:rPr lang="en-US" sz="1800" dirty="0" err="1"/>
              <a:t>pemerintah</a:t>
            </a:r>
            <a:r>
              <a:rPr lang="en-US" sz="1800" dirty="0"/>
              <a:t> </a:t>
            </a: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membiayainya</a:t>
            </a:r>
            <a:r>
              <a:rPr lang="en-US" sz="1800" dirty="0"/>
              <a:t>. 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16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871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Trebuchet MS</vt:lpstr>
      <vt:lpstr>Tw Cen MT</vt:lpstr>
      <vt:lpstr>Tw Cen MT Condensed</vt:lpstr>
      <vt:lpstr>Wingdings</vt:lpstr>
      <vt:lpstr>Wingdings 3</vt:lpstr>
      <vt:lpstr>Integral</vt:lpstr>
      <vt:lpstr>HUBUNGAN NEGARA DAN WARGA NEGARA</vt:lpstr>
      <vt:lpstr>KEMAMPUAN AKHIR YANG DIHARAPKAN :  MAHASISWA  DAPAT MENGIMPLEMENTASIKAN  PENGETAHUAN  HAK DAN KEWAJIABAN NEGARA DAN WARGA NEGARA  YANG DIWUJUDKAN PADA SIKAP DAN PERILAKU  DALAM KEHIDUPAN SEHARI-HARI SEBAGAI WARGA NEGARA YANG BAIK</vt:lpstr>
      <vt:lpstr> SIFAT HAK DAN KEWAJIBAN bersifat timbal balik  </vt:lpstr>
      <vt:lpstr>DASAR HUKUM HAK DAN KEWAJIBAN</vt:lpstr>
      <vt:lpstr> Historis,  Sosiologis dan Politis HAK DAN KEWAJIBAN </vt:lpstr>
      <vt:lpstr>PowerPoint Presentation</vt:lpstr>
      <vt:lpstr>PowerPoint Presentation</vt:lpstr>
      <vt:lpstr> Hak dan Kewajiban Warga Negara Kepada Negara </vt:lpstr>
      <vt:lpstr>PowerPoint Presentation</vt:lpstr>
      <vt:lpstr>Kewajiban warga negara indonesia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Oktovian Permana</dc:creator>
  <cp:lastModifiedBy>Oktovian Permana</cp:lastModifiedBy>
  <cp:revision>10</cp:revision>
  <dcterms:created xsi:type="dcterms:W3CDTF">2024-09-16T14:40:36Z</dcterms:created>
  <dcterms:modified xsi:type="dcterms:W3CDTF">2024-09-16T22:23:19Z</dcterms:modified>
</cp:coreProperties>
</file>