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2954-BBE8-7C59-BE04-4255DEFA2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PENDIDIKAN KEWARGANEGARAAN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FD37-6278-4C4F-A2FE-B1A12B353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ARIYANTI, S.H.,M.H.,LL.M</a:t>
            </a:r>
          </a:p>
        </p:txBody>
      </p:sp>
    </p:spTree>
    <p:extLst>
      <p:ext uri="{BB962C8B-B14F-4D97-AF65-F5344CB8AC3E}">
        <p14:creationId xmlns:p14="http://schemas.microsoft.com/office/powerpoint/2010/main" val="423303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8697-D2C5-5842-1BC3-CBA9CEA8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058399" cy="120027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3. </a:t>
            </a:r>
            <a:r>
              <a:rPr lang="en-US" sz="2400" dirty="0" err="1"/>
              <a:t>Memantapkan</a:t>
            </a:r>
            <a:r>
              <a:rPr lang="en-US" sz="2400" dirty="0"/>
              <a:t> </a:t>
            </a:r>
            <a:r>
              <a:rPr lang="en-US" sz="2400" dirty="0" err="1"/>
              <a:t>kepribadian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mewujudkan</a:t>
            </a:r>
            <a:r>
              <a:rPr lang="en-US" sz="2400" dirty="0"/>
              <a:t> rasa </a:t>
            </a:r>
            <a:r>
              <a:rPr lang="en-US" sz="2400" dirty="0" err="1"/>
              <a:t>kebangsaan</a:t>
            </a:r>
            <a:r>
              <a:rPr lang="en-US" sz="2400" dirty="0"/>
              <a:t> dan </a:t>
            </a:r>
            <a:r>
              <a:rPr lang="en-US" sz="2400" dirty="0" err="1"/>
              <a:t>cinta</a:t>
            </a:r>
            <a:r>
              <a:rPr lang="en-US" sz="2400" dirty="0"/>
              <a:t> </a:t>
            </a:r>
            <a:r>
              <a:rPr lang="en-US" sz="2400" dirty="0" err="1"/>
              <a:t>tanah</a:t>
            </a:r>
            <a:r>
              <a:rPr lang="en-US" sz="2400" dirty="0"/>
              <a:t> air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hayat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6884-EEBE-BFBA-D83B-A432B589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9649"/>
            <a:ext cx="5029200" cy="44453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sangat </a:t>
            </a:r>
            <a:r>
              <a:rPr lang="en-US" dirty="0" err="1"/>
              <a:t>terkenal</a:t>
            </a:r>
            <a:r>
              <a:rPr lang="en-US" dirty="0"/>
              <a:t> di dunia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bermartabat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kesantunan</a:t>
            </a:r>
            <a:r>
              <a:rPr lang="en-US" dirty="0"/>
              <a:t>, </a:t>
            </a:r>
            <a:r>
              <a:rPr lang="en-US" dirty="0" err="1"/>
              <a:t>keramahtamahan</a:t>
            </a:r>
            <a:r>
              <a:rPr lang="en-US" dirty="0"/>
              <a:t>, </a:t>
            </a:r>
            <a:r>
              <a:rPr lang="en-US" dirty="0" err="1"/>
              <a:t>penyabar</a:t>
            </a:r>
            <a:r>
              <a:rPr lang="en-US" dirty="0"/>
              <a:t>, </a:t>
            </a:r>
            <a:r>
              <a:rPr lang="en-US" dirty="0" err="1"/>
              <a:t>peduli</a:t>
            </a:r>
            <a:r>
              <a:rPr lang="en-US" dirty="0"/>
              <a:t>, </a:t>
            </a:r>
            <a:r>
              <a:rPr lang="en-US" dirty="0" err="1"/>
              <a:t>ulet</a:t>
            </a:r>
            <a:r>
              <a:rPr lang="en-US" dirty="0"/>
              <a:t>, </a:t>
            </a:r>
            <a:r>
              <a:rPr lang="en-US" dirty="0" err="1"/>
              <a:t>tangguh</a:t>
            </a:r>
            <a:r>
              <a:rPr lang="en-US" dirty="0"/>
              <a:t>, </a:t>
            </a:r>
            <a:r>
              <a:rPr lang="en-US" dirty="0" err="1"/>
              <a:t>rukun</a:t>
            </a:r>
            <a:r>
              <a:rPr lang="en-US" dirty="0"/>
              <a:t>, </a:t>
            </a:r>
            <a:r>
              <a:rPr lang="en-US" dirty="0" err="1"/>
              <a:t>harmonis</a:t>
            </a:r>
            <a:r>
              <a:rPr lang="en-US" dirty="0"/>
              <a:t>, </a:t>
            </a:r>
            <a:r>
              <a:rPr lang="en-US" dirty="0" err="1"/>
              <a:t>agamais</a:t>
            </a:r>
            <a:r>
              <a:rPr lang="en-US" dirty="0"/>
              <a:t>, </a:t>
            </a:r>
            <a:r>
              <a:rPr lang="en-US" dirty="0" err="1"/>
              <a:t>patriotis</a:t>
            </a:r>
            <a:r>
              <a:rPr lang="en-US" dirty="0"/>
              <a:t> dan lain </a:t>
            </a:r>
            <a:r>
              <a:rPr lang="en-US" dirty="0" err="1"/>
              <a:t>sebagainya</a:t>
            </a:r>
            <a:r>
              <a:rPr lang="en-US" dirty="0"/>
              <a:t> yang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menjunjung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harkat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eksistensinya</a:t>
            </a:r>
            <a:r>
              <a:rPr lang="en-US" dirty="0"/>
              <a:t> di Indonesia,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menjelang</a:t>
            </a:r>
            <a:r>
              <a:rPr lang="en-US" dirty="0"/>
              <a:t>  reformasi dan pada masa </a:t>
            </a:r>
            <a:r>
              <a:rPr lang="en-US" dirty="0" err="1"/>
              <a:t>transisi</a:t>
            </a:r>
            <a:r>
              <a:rPr lang="en-US" dirty="0"/>
              <a:t>,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tergerus</a:t>
            </a:r>
            <a:r>
              <a:rPr lang="en-US" dirty="0"/>
              <a:t> oleh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euforia</a:t>
            </a:r>
            <a:r>
              <a:rPr lang="en-US" dirty="0"/>
              <a:t> reformasi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mengkikis</a:t>
            </a:r>
            <a:r>
              <a:rPr lang="en-US" dirty="0"/>
              <a:t> dan </a:t>
            </a:r>
            <a:r>
              <a:rPr lang="en-US" dirty="0" err="1"/>
              <a:t>meluluhlantahkan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digambarkan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621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3844-D4F3-887D-A1CC-DD9F35FD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74" y="642594"/>
            <a:ext cx="3713871" cy="750108"/>
          </a:xfrm>
        </p:spPr>
        <p:txBody>
          <a:bodyPr/>
          <a:lstStyle/>
          <a:p>
            <a:r>
              <a:rPr lang="en-US" dirty="0"/>
              <a:t>Kesimpulan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B668-5253-C233-B763-2331322D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311" y="1878037"/>
            <a:ext cx="9031458" cy="41122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Rasa </a:t>
            </a:r>
            <a:r>
              <a:rPr lang="en-US" dirty="0" err="1"/>
              <a:t>kebangsaan</a:t>
            </a:r>
            <a:r>
              <a:rPr lang="en-US" dirty="0"/>
              <a:t> dan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konkrit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: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pacar</a:t>
            </a:r>
            <a:r>
              <a:rPr lang="en-US" dirty="0"/>
              <a:t>,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piaraan</a:t>
            </a:r>
            <a:r>
              <a:rPr lang="en-US" dirty="0"/>
              <a:t>,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dan lain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dan </a:t>
            </a:r>
            <a:r>
              <a:rPr lang="en-US" dirty="0" err="1"/>
              <a:t>bertindak</a:t>
            </a:r>
            <a:r>
              <a:rPr lang="en-US" dirty="0"/>
              <a:t>  </a:t>
            </a:r>
            <a:r>
              <a:rPr lang="en-US" dirty="0" err="1"/>
              <a:t>menyayangi</a:t>
            </a:r>
            <a:r>
              <a:rPr lang="en-US" dirty="0"/>
              <a:t>, </a:t>
            </a:r>
            <a:r>
              <a:rPr lang="en-US" dirty="0" err="1"/>
              <a:t>melindungi</a:t>
            </a:r>
            <a:r>
              <a:rPr lang="en-US" dirty="0"/>
              <a:t>,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memperhatikan</a:t>
            </a:r>
            <a:r>
              <a:rPr lang="en-US" dirty="0"/>
              <a:t> dan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Bila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cintai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diganggu</a:t>
            </a:r>
            <a:r>
              <a:rPr lang="en-US" dirty="0"/>
              <a:t>, </a:t>
            </a:r>
            <a:r>
              <a:rPr lang="en-US" dirty="0" err="1"/>
              <a:t>dicuri</a:t>
            </a:r>
            <a:r>
              <a:rPr lang="en-US" dirty="0"/>
              <a:t>, </a:t>
            </a:r>
            <a:r>
              <a:rPr lang="en-US" dirty="0" err="1"/>
              <a:t>diancam</a:t>
            </a:r>
            <a:r>
              <a:rPr lang="en-US" dirty="0"/>
              <a:t>, </a:t>
            </a:r>
            <a:r>
              <a:rPr lang="en-US" dirty="0" err="1"/>
              <a:t>ditindas</a:t>
            </a:r>
            <a:r>
              <a:rPr lang="en-US" dirty="0"/>
              <a:t> dan </a:t>
            </a:r>
            <a:r>
              <a:rPr lang="en-US" dirty="0" err="1"/>
              <a:t>hal</a:t>
            </a:r>
            <a:r>
              <a:rPr lang="en-US" dirty="0"/>
              <a:t>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mengancam</a:t>
            </a:r>
            <a:r>
              <a:rPr lang="en-US" dirty="0"/>
              <a:t> dan </a:t>
            </a:r>
            <a:r>
              <a:rPr lang="en-US" dirty="0" err="1"/>
              <a:t>membahayakan</a:t>
            </a:r>
            <a:r>
              <a:rPr lang="en-US" dirty="0"/>
              <a:t> yang </a:t>
            </a:r>
            <a:r>
              <a:rPr lang="en-US" dirty="0" err="1"/>
              <a:t>dicintai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mencintai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dan </a:t>
            </a:r>
            <a:r>
              <a:rPr lang="en-US" dirty="0" err="1"/>
              <a:t>gangguan</a:t>
            </a:r>
            <a:r>
              <a:rPr lang="en-US" dirty="0"/>
              <a:t>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dan </a:t>
            </a:r>
            <a:r>
              <a:rPr lang="en-US" dirty="0" err="1"/>
              <a:t>dalam</a:t>
            </a:r>
            <a:r>
              <a:rPr lang="en-US" dirty="0"/>
              <a:t> negeri, 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, </a:t>
            </a:r>
            <a:r>
              <a:rPr lang="en-US" dirty="0" err="1"/>
              <a:t>integritas</a:t>
            </a:r>
            <a:r>
              <a:rPr lang="en-US" dirty="0"/>
              <a:t> dan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CBD6-765B-3FED-D4A7-E196E525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5076"/>
            <a:ext cx="5474677" cy="60491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KONTRAK PERKULIAHAN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E8F7-C4C5-E1C9-78C0-00C67976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DATANG TEPAT WAKTU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DILARANG MENGOPERASIKAN GADGET SAAT PERKULIAHAN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NILAI AKHIR DIAMBIL DARI:  </a:t>
            </a:r>
          </a:p>
          <a:p>
            <a:pPr marL="342900" indent="-342900">
              <a:buAutoNum type="alphaLcPeriod"/>
            </a:pPr>
            <a:r>
              <a:rPr lang="en-US" dirty="0" err="1"/>
              <a:t>Kehadiran</a:t>
            </a:r>
            <a:r>
              <a:rPr lang="en-US" dirty="0"/>
              <a:t> </a:t>
            </a:r>
          </a:p>
          <a:p>
            <a:pPr marL="342900" indent="-342900">
              <a:buAutoNum type="alphaLcPeriod"/>
            </a:pPr>
            <a:r>
              <a:rPr lang="en-US" dirty="0" err="1"/>
              <a:t>Tugas</a:t>
            </a:r>
            <a:r>
              <a:rPr lang="en-US" dirty="0"/>
              <a:t> </a:t>
            </a:r>
          </a:p>
          <a:p>
            <a:pPr marL="342900" indent="-342900">
              <a:buAutoNum type="alphaLcPeriod"/>
            </a:pPr>
            <a:r>
              <a:rPr lang="en-US" dirty="0"/>
              <a:t>Quiz </a:t>
            </a:r>
          </a:p>
          <a:p>
            <a:pPr marL="342900" indent="-342900">
              <a:buAutoNum type="alphaLcPeriod"/>
            </a:pPr>
            <a:r>
              <a:rPr lang="en-US" dirty="0"/>
              <a:t>UTS dan UAS </a:t>
            </a:r>
          </a:p>
        </p:txBody>
      </p:sp>
    </p:spTree>
    <p:extLst>
      <p:ext uri="{BB962C8B-B14F-4D97-AF65-F5344CB8AC3E}">
        <p14:creationId xmlns:p14="http://schemas.microsoft.com/office/powerpoint/2010/main" val="11061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487A-5B7D-AF88-2D4C-3ECC0CD2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MATERI PENDIDIKAN KEWARGANEGARAAN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1C61-C7E9-F0CA-2C8F-53974ED5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Identitas</a:t>
            </a:r>
            <a:r>
              <a:rPr lang="en-US" dirty="0"/>
              <a:t> Nasional </a:t>
            </a:r>
          </a:p>
          <a:p>
            <a:pPr marL="342900" indent="-342900">
              <a:buAutoNum type="arabicPeriod"/>
            </a:pPr>
            <a:r>
              <a:rPr lang="en-US" dirty="0"/>
              <a:t>Negara dan </a:t>
            </a:r>
            <a:r>
              <a:rPr lang="en-US" dirty="0" err="1"/>
              <a:t>Konstitusi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Hubungan</a:t>
            </a:r>
            <a:r>
              <a:rPr lang="en-US" dirty="0"/>
              <a:t> Negara dan </a:t>
            </a:r>
            <a:r>
              <a:rPr lang="en-US" dirty="0" err="1"/>
              <a:t>Warga</a:t>
            </a:r>
            <a:r>
              <a:rPr lang="en-US" dirty="0"/>
              <a:t> Negara</a:t>
            </a:r>
          </a:p>
          <a:p>
            <a:pPr marL="342900" indent="-342900">
              <a:buAutoNum type="arabicPeriod"/>
            </a:pPr>
            <a:r>
              <a:rPr lang="en-US" dirty="0"/>
              <a:t>Negara Hukum</a:t>
            </a:r>
          </a:p>
          <a:p>
            <a:pPr marL="342900" indent="-342900">
              <a:buAutoNum type="arabicPeriod"/>
            </a:pPr>
            <a:r>
              <a:rPr lang="en-US" dirty="0" err="1"/>
              <a:t>Demokrasi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Hak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Wawasan</a:t>
            </a:r>
            <a:r>
              <a:rPr lang="en-US" dirty="0"/>
              <a:t> Nusantara</a:t>
            </a:r>
          </a:p>
          <a:p>
            <a:pPr marL="342900" indent="-342900">
              <a:buAutoNum type="arabicPeriod"/>
            </a:pPr>
            <a:r>
              <a:rPr lang="en-US" dirty="0" err="1"/>
              <a:t>Ketahanan</a:t>
            </a:r>
            <a:r>
              <a:rPr lang="en-US" dirty="0"/>
              <a:t> Nasional</a:t>
            </a:r>
          </a:p>
          <a:p>
            <a:pPr marL="342900" indent="-342900">
              <a:buAutoNum type="arabicPeriod"/>
            </a:pPr>
            <a:r>
              <a:rPr lang="en-US" dirty="0"/>
              <a:t>Integrasi Nasional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BF3-1038-9A40-8071-EB89B5F1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574345" cy="468754"/>
          </a:xfrm>
        </p:spPr>
        <p:txBody>
          <a:bodyPr>
            <a:normAutofit/>
          </a:bodyPr>
          <a:lstStyle/>
          <a:p>
            <a:r>
              <a:rPr lang="en-US" sz="2400" dirty="0" err="1"/>
              <a:t>Pengantar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1E8B-C2D0-6A67-4A19-CC48CAFF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8634"/>
            <a:ext cx="7373815" cy="38967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/>
              <a:t>Bangga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Indonesia! Sangat </a:t>
            </a:r>
            <a:r>
              <a:rPr lang="en-US" dirty="0" err="1"/>
              <a:t>Perlu</a:t>
            </a:r>
            <a:r>
              <a:rPr lang="en-US" dirty="0"/>
              <a:t>! </a:t>
            </a:r>
          </a:p>
          <a:p>
            <a:pPr algn="just"/>
            <a:r>
              <a:rPr lang="en-US" dirty="0"/>
              <a:t>Anda, </a:t>
            </a:r>
            <a:r>
              <a:rPr lang="en-US" dirty="0" err="1"/>
              <a:t>saya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Indonesia, yang </a:t>
            </a:r>
            <a:r>
              <a:rPr lang="en-US" dirty="0" err="1"/>
              <a:t>beradab</a:t>
            </a:r>
            <a:r>
              <a:rPr lang="en-US" dirty="0"/>
              <a:t> dan </a:t>
            </a:r>
            <a:r>
              <a:rPr lang="en-US" dirty="0" err="1"/>
              <a:t>bermartabat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dan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negara. </a:t>
            </a:r>
          </a:p>
          <a:p>
            <a:pPr algn="just"/>
            <a:r>
              <a:rPr lang="en-US" dirty="0"/>
              <a:t>Bela negara,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tekad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 dan </a:t>
            </a:r>
            <a:r>
              <a:rPr lang="en-US" dirty="0" err="1"/>
              <a:t>ketangguhan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menangkal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, </a:t>
            </a:r>
            <a:r>
              <a:rPr lang="en-US" dirty="0" err="1"/>
              <a:t>tantangan</a:t>
            </a:r>
            <a:r>
              <a:rPr lang="en-US" dirty="0"/>
              <a:t>, </a:t>
            </a:r>
            <a:r>
              <a:rPr lang="en-US" dirty="0" err="1"/>
              <a:t>hambatan</a:t>
            </a:r>
            <a:r>
              <a:rPr lang="en-US" dirty="0"/>
              <a:t> dan </a:t>
            </a:r>
            <a:r>
              <a:rPr lang="en-US" dirty="0" err="1"/>
              <a:t>gangguan</a:t>
            </a:r>
            <a:r>
              <a:rPr lang="en-US" dirty="0"/>
              <a:t> yang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dan </a:t>
            </a:r>
            <a:r>
              <a:rPr lang="en-US" dirty="0" err="1"/>
              <a:t>luar</a:t>
            </a:r>
            <a:r>
              <a:rPr lang="en-US" dirty="0"/>
              <a:t> negeri yang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dan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5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7F5D-7F96-3141-30B0-BD43B7EB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2536"/>
            <a:ext cx="7022123" cy="46282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dan </a:t>
            </a:r>
            <a:r>
              <a:rPr lang="en-US" dirty="0" err="1"/>
              <a:t>tantangan</a:t>
            </a:r>
            <a:r>
              <a:rPr lang="en-US" dirty="0"/>
              <a:t> yang paling </a:t>
            </a:r>
            <a:r>
              <a:rPr lang="en-US" dirty="0" err="1"/>
              <a:t>serius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disrupsi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4.0,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“</a:t>
            </a:r>
            <a:r>
              <a:rPr lang="en-US" dirty="0" err="1"/>
              <a:t>terjajah</a:t>
            </a:r>
            <a:r>
              <a:rPr lang="en-US" dirty="0"/>
              <a:t>” dan </a:t>
            </a:r>
            <a:r>
              <a:rPr lang="en-US" dirty="0" err="1"/>
              <a:t>ketergantungan</a:t>
            </a:r>
            <a:r>
              <a:rPr lang="en-US" dirty="0"/>
              <a:t> oleh </a:t>
            </a:r>
            <a:r>
              <a:rPr lang="en-US" dirty="0" err="1"/>
              <a:t>kepentingankepentingan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dan negara lain.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Penjelmaan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ancman</a:t>
            </a:r>
            <a:r>
              <a:rPr lang="en-US" dirty="0"/>
              <a:t> </a:t>
            </a:r>
            <a:r>
              <a:rPr lang="en-US" dirty="0" err="1"/>
              <a:t>disrupsi</a:t>
            </a:r>
            <a:r>
              <a:rPr lang="en-US" dirty="0"/>
              <a:t> yang </a:t>
            </a:r>
            <a:r>
              <a:rPr lang="en-US" dirty="0" err="1"/>
              <a:t>kian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proxy war, </a:t>
            </a:r>
            <a:r>
              <a:rPr lang="en-US" dirty="0" err="1"/>
              <a:t>pemberitaan</a:t>
            </a:r>
            <a:r>
              <a:rPr lang="en-US" dirty="0"/>
              <a:t> hoax, bully, </a:t>
            </a:r>
            <a:r>
              <a:rPr lang="en-US" dirty="0" err="1"/>
              <a:t>provokasi</a:t>
            </a:r>
            <a:r>
              <a:rPr lang="en-US" dirty="0"/>
              <a:t>, </a:t>
            </a:r>
            <a:r>
              <a:rPr lang="en-US" dirty="0" err="1"/>
              <a:t>intimidasi</a:t>
            </a:r>
            <a:r>
              <a:rPr lang="en-US" dirty="0"/>
              <a:t>, 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dan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Tidak</a:t>
            </a:r>
            <a:r>
              <a:rPr lang="en-US" dirty="0"/>
              <a:t> lain </a:t>
            </a:r>
            <a:r>
              <a:rPr lang="en-US" dirty="0" err="1"/>
              <a:t>merupakan</a:t>
            </a:r>
            <a:r>
              <a:rPr lang="en-US" dirty="0"/>
              <a:t> “</a:t>
            </a:r>
            <a:r>
              <a:rPr lang="en-US" dirty="0" err="1"/>
              <a:t>peluru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”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berkepentingan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melancarkan</a:t>
            </a:r>
            <a:r>
              <a:rPr lang="en-US" dirty="0"/>
              <a:t> </a:t>
            </a:r>
            <a:r>
              <a:rPr lang="en-US" dirty="0" err="1"/>
              <a:t>serangannya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melemahkan</a:t>
            </a:r>
            <a:r>
              <a:rPr lang="en-US" dirty="0"/>
              <a:t> dan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, </a:t>
            </a:r>
            <a:r>
              <a:rPr lang="en-US" dirty="0" err="1"/>
              <a:t>keutuhan</a:t>
            </a:r>
            <a:r>
              <a:rPr lang="en-US" dirty="0"/>
              <a:t>, </a:t>
            </a:r>
            <a:r>
              <a:rPr lang="en-US" dirty="0" err="1"/>
              <a:t>persatuan</a:t>
            </a:r>
            <a:r>
              <a:rPr lang="en-US" dirty="0"/>
              <a:t> dan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dan negara Indonesia. </a:t>
            </a:r>
          </a:p>
        </p:txBody>
      </p:sp>
    </p:spTree>
    <p:extLst>
      <p:ext uri="{BB962C8B-B14F-4D97-AF65-F5344CB8AC3E}">
        <p14:creationId xmlns:p14="http://schemas.microsoft.com/office/powerpoint/2010/main" val="223012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F628-0D2F-CB66-6003-D386E65F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01857"/>
            <a:ext cx="6726702" cy="55848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/>
              <a:t>Menghadapi</a:t>
            </a:r>
            <a:r>
              <a:rPr lang="en-US" dirty="0"/>
              <a:t> dan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disrupsi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4.0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yang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Wawasan</a:t>
            </a:r>
            <a:r>
              <a:rPr lang="en-US" dirty="0"/>
              <a:t> Nusantara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rasa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 dan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bagsa</a:t>
            </a:r>
            <a:r>
              <a:rPr lang="en-US" dirty="0"/>
              <a:t> dan negara.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dimanifestasikan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dan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bela</a:t>
            </a:r>
            <a:r>
              <a:rPr lang="en-US" dirty="0"/>
              <a:t> negara. </a:t>
            </a:r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Indonesia, yang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membedakannya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bangsa-bangsa</a:t>
            </a:r>
            <a:r>
              <a:rPr lang="en-US" dirty="0"/>
              <a:t> lain di dunia,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menguat</a:t>
            </a:r>
            <a:r>
              <a:rPr lang="en-US" dirty="0"/>
              <a:t> dan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kebanggaan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setia</a:t>
            </a:r>
            <a:r>
              <a:rPr lang="en-US" dirty="0"/>
              <a:t> dan </a:t>
            </a:r>
            <a:r>
              <a:rPr lang="en-US" dirty="0" err="1"/>
              <a:t>cerdas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yang </a:t>
            </a:r>
            <a:r>
              <a:rPr lang="en-US" dirty="0" err="1"/>
              <a:t>diamanat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kewarganaraan</a:t>
            </a:r>
            <a:r>
              <a:rPr lang="en-US" dirty="0"/>
              <a:t>.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cerdas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688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8DAC-D57F-8425-B101-0E7E165C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Dasar </a:t>
            </a:r>
            <a:r>
              <a:rPr lang="en-US" sz="2400" dirty="0" err="1"/>
              <a:t>hukum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landasan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br>
              <a:rPr lang="en-US" sz="2400" dirty="0"/>
            </a:br>
            <a:r>
              <a:rPr lang="en-US" sz="2400" dirty="0"/>
              <a:t> Pendidikan </a:t>
            </a:r>
            <a:r>
              <a:rPr lang="en-US" sz="2400" dirty="0" err="1"/>
              <a:t>Kewarganegaraan</a:t>
            </a:r>
            <a:r>
              <a:rPr lang="en-US" sz="2400" dirty="0"/>
              <a:t> di </a:t>
            </a:r>
            <a:r>
              <a:rPr lang="en-US" sz="2400" dirty="0" err="1"/>
              <a:t>Perguruan</a:t>
            </a:r>
            <a:r>
              <a:rPr lang="en-US" sz="2400" dirty="0"/>
              <a:t> Tinggi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2FC3-B243-7B1D-CFB2-793720AF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6965852" cy="362243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Undang-Undang</a:t>
            </a:r>
            <a:r>
              <a:rPr lang="en-US" dirty="0"/>
              <a:t> Dasar NRI 1945,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20 </a:t>
            </a:r>
            <a:r>
              <a:rPr lang="en-US" dirty="0" err="1"/>
              <a:t>tahun</a:t>
            </a:r>
            <a:r>
              <a:rPr lang="en-US" dirty="0"/>
              <a:t> 2003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Pendidikan Nasional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12 </a:t>
            </a:r>
            <a:r>
              <a:rPr lang="en-US" dirty="0" err="1"/>
              <a:t>Tahun</a:t>
            </a:r>
            <a:r>
              <a:rPr lang="en-US" dirty="0"/>
              <a:t> 2012 </a:t>
            </a:r>
            <a:r>
              <a:rPr lang="en-US" dirty="0" err="1"/>
              <a:t>tentang</a:t>
            </a:r>
            <a:r>
              <a:rPr lang="en-US" dirty="0"/>
              <a:t> Pendidikan Tinggi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Menristek</a:t>
            </a:r>
            <a:r>
              <a:rPr lang="en-US" dirty="0"/>
              <a:t> </a:t>
            </a:r>
            <a:r>
              <a:rPr lang="en-US" dirty="0" err="1"/>
              <a:t>Dikti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44 </a:t>
            </a:r>
            <a:r>
              <a:rPr lang="en-US" dirty="0" err="1"/>
              <a:t>Tahun</a:t>
            </a:r>
            <a:r>
              <a:rPr lang="en-US" dirty="0"/>
              <a:t> 2015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Pendidikan Tinggi.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Telah </a:t>
            </a:r>
            <a:r>
              <a:rPr lang="en-US" dirty="0" err="1"/>
              <a:t>diamanatkan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di </a:t>
            </a:r>
            <a:r>
              <a:rPr lang="en-US" dirty="0" err="1"/>
              <a:t>Perguruan</a:t>
            </a:r>
            <a:r>
              <a:rPr lang="en-US" dirty="0"/>
              <a:t> Tinggi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: Agama, Pancasila, </a:t>
            </a:r>
            <a:r>
              <a:rPr lang="en-US" b="1" dirty="0"/>
              <a:t>Pendidikan </a:t>
            </a:r>
            <a:r>
              <a:rPr lang="en-US" b="1" dirty="0" err="1"/>
              <a:t>Kewarganegaraan</a:t>
            </a:r>
            <a:r>
              <a:rPr lang="en-US" b="1" dirty="0"/>
              <a:t> </a:t>
            </a:r>
            <a:r>
              <a:rPr lang="en-US" dirty="0"/>
              <a:t>dan Bahasa Indonesia. </a:t>
            </a:r>
          </a:p>
        </p:txBody>
      </p:sp>
    </p:spTree>
    <p:extLst>
      <p:ext uri="{BB962C8B-B14F-4D97-AF65-F5344CB8AC3E}">
        <p14:creationId xmlns:p14="http://schemas.microsoft.com/office/powerpoint/2010/main" val="322969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3678-0A60-0E26-DAB7-721C70F5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935329" cy="496889"/>
          </a:xfrm>
        </p:spPr>
        <p:txBody>
          <a:bodyPr>
            <a:normAutofit/>
          </a:bodyPr>
          <a:lstStyle/>
          <a:p>
            <a:r>
              <a:rPr lang="en-US" sz="2800" dirty="0" err="1"/>
              <a:t>Kompetensi</a:t>
            </a:r>
            <a:r>
              <a:rPr lang="en-US" sz="2800" dirty="0"/>
              <a:t> Pendidikan </a:t>
            </a:r>
            <a:r>
              <a:rPr lang="en-US" sz="2800" dirty="0" err="1"/>
              <a:t>Kewarganegaraan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1B46-0D39-42DF-1EB9-D95802E6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294229"/>
            <a:ext cx="5029200" cy="476894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b="1" dirty="0" err="1"/>
              <a:t>Memperkuat</a:t>
            </a:r>
            <a:r>
              <a:rPr lang="en-US" b="1" dirty="0"/>
              <a:t> </a:t>
            </a:r>
            <a:r>
              <a:rPr lang="en-US" b="1" dirty="0" err="1"/>
              <a:t>softskill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membentuk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-Indonesia-an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menghadapi</a:t>
            </a:r>
            <a:r>
              <a:rPr lang="en-US" b="1" dirty="0"/>
              <a:t> </a:t>
            </a:r>
            <a:r>
              <a:rPr lang="en-US" b="1" dirty="0" err="1"/>
              <a:t>tantangan</a:t>
            </a:r>
            <a:r>
              <a:rPr lang="en-US" b="1" dirty="0"/>
              <a:t> dan </a:t>
            </a:r>
            <a:r>
              <a:rPr lang="en-US" b="1" dirty="0" err="1"/>
              <a:t>peluang</a:t>
            </a:r>
            <a:r>
              <a:rPr lang="en-US" b="1" dirty="0"/>
              <a:t> yang </a:t>
            </a:r>
            <a:r>
              <a:rPr lang="en-US" b="1" dirty="0" err="1"/>
              <a:t>makin</a:t>
            </a:r>
            <a:r>
              <a:rPr lang="en-US" b="1" dirty="0"/>
              <a:t> </a:t>
            </a:r>
            <a:r>
              <a:rPr lang="en-US" b="1" dirty="0" err="1"/>
              <a:t>kompleks</a:t>
            </a:r>
            <a:r>
              <a:rPr lang="en-US" b="1" dirty="0"/>
              <a:t> di </a:t>
            </a:r>
            <a:r>
              <a:rPr lang="en-US" b="1" dirty="0" err="1"/>
              <a:t>abad</a:t>
            </a:r>
            <a:r>
              <a:rPr lang="en-US" b="1" dirty="0"/>
              <a:t> 21.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Softskill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dan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dan </a:t>
            </a:r>
            <a:r>
              <a:rPr lang="en-US" dirty="0" err="1"/>
              <a:t>berinteraksi</a:t>
            </a:r>
            <a:r>
              <a:rPr lang="en-US" dirty="0"/>
              <a:t> yang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dan </a:t>
            </a:r>
            <a:r>
              <a:rPr lang="en-US" dirty="0" err="1"/>
              <a:t>teknogi</a:t>
            </a:r>
            <a:r>
              <a:rPr lang="en-US" dirty="0"/>
              <a:t>, </a:t>
            </a:r>
            <a:r>
              <a:rPr lang="en-US" dirty="0" err="1"/>
              <a:t>lingkungan</a:t>
            </a:r>
            <a:r>
              <a:rPr lang="en-US" dirty="0"/>
              <a:t> global dan </a:t>
            </a:r>
            <a:r>
              <a:rPr lang="en-US" dirty="0" err="1"/>
              <a:t>tuntutan</a:t>
            </a:r>
            <a:r>
              <a:rPr lang="en-US" dirty="0"/>
              <a:t> zaman,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kedidupan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3BCDE1-FA79-D451-8717-4A0FD13AEE8B}"/>
              </a:ext>
            </a:extLst>
          </p:cNvPr>
          <p:cNvSpPr txBox="1">
            <a:spLocks/>
          </p:cNvSpPr>
          <p:nvPr/>
        </p:nvSpPr>
        <p:spPr>
          <a:xfrm>
            <a:off x="6410179" y="1294228"/>
            <a:ext cx="5029200" cy="4768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AutoNum type="arabicPeriod"/>
            </a:pPr>
            <a:r>
              <a:rPr lang="en-US" sz="1400" dirty="0"/>
              <a:t>Ada 10 (</a:t>
            </a:r>
            <a:r>
              <a:rPr lang="en-US" sz="1400" dirty="0" err="1"/>
              <a:t>sepuluh</a:t>
            </a:r>
            <a:r>
              <a:rPr lang="en-US" sz="1400" dirty="0"/>
              <a:t>) </a:t>
            </a:r>
            <a:r>
              <a:rPr lang="en-US" sz="1400" dirty="0" err="1"/>
              <a:t>softskill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dikuasai</a:t>
            </a:r>
            <a:r>
              <a:rPr lang="en-US" sz="1400" dirty="0"/>
              <a:t> :</a:t>
            </a:r>
          </a:p>
          <a:p>
            <a:pPr marL="342900" indent="-342900" algn="just">
              <a:buAutoNum type="alphaLcPeriod"/>
            </a:pPr>
            <a:r>
              <a:rPr lang="en-US" sz="1400" dirty="0"/>
              <a:t>communication skill</a:t>
            </a:r>
          </a:p>
          <a:p>
            <a:pPr marL="342900" indent="-342900" algn="just">
              <a:buAutoNum type="alphaLcPeriod"/>
            </a:pP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(interpersonal skill) </a:t>
            </a:r>
          </a:p>
          <a:p>
            <a:pPr marL="342900" indent="-342900" algn="just">
              <a:buAutoNum type="alphaLcPeriod"/>
            </a:pP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memecahkan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(problem solving skill) </a:t>
            </a:r>
          </a:p>
          <a:p>
            <a:pPr marL="342900" indent="-342900" algn="just">
              <a:buAutoNum type="alphaLcPeriod"/>
            </a:pP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mendengarkan</a:t>
            </a:r>
            <a:r>
              <a:rPr lang="en-US" sz="1400" dirty="0"/>
              <a:t> (active listening skill)</a:t>
            </a:r>
          </a:p>
          <a:p>
            <a:pPr marL="342900" indent="-342900" algn="just">
              <a:buAutoNum type="alphaLcPeriod"/>
            </a:pP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sepanjang</a:t>
            </a:r>
            <a:r>
              <a:rPr lang="en-US" sz="1400" dirty="0"/>
              <a:t> </a:t>
            </a:r>
            <a:r>
              <a:rPr lang="en-US" sz="1400" dirty="0" err="1"/>
              <a:t>hayat</a:t>
            </a:r>
            <a:r>
              <a:rPr lang="en-US" sz="1400" dirty="0"/>
              <a:t> (active learning, life long education) </a:t>
            </a:r>
          </a:p>
          <a:p>
            <a:pPr marL="342900" indent="-342900" algn="just">
              <a:buAutoNum type="alphaLcPeriod"/>
            </a:pPr>
            <a:r>
              <a:rPr lang="sv-SE" sz="1400" dirty="0"/>
              <a:t>Kemampuan mengorganisasi pekerjaan (organizational skill)</a:t>
            </a:r>
          </a:p>
          <a:p>
            <a:pPr marL="342900" indent="-342900" algn="just">
              <a:buAutoNum type="alphaLcPeriod"/>
            </a:pPr>
            <a:r>
              <a:rPr lang="sv-SE" sz="1400" dirty="0"/>
              <a:t>Kemampuan mengelola waktu (time management skill) </a:t>
            </a:r>
          </a:p>
          <a:p>
            <a:pPr marL="342900" indent="-342900" algn="just">
              <a:buAutoNum type="alphaLcPeriod"/>
            </a:pPr>
            <a:r>
              <a:rPr lang="fi-FI" sz="1400" dirty="0"/>
              <a:t> Kemampuan kerja tim (team player) </a:t>
            </a:r>
          </a:p>
          <a:p>
            <a:pPr marL="342900" indent="-342900" algn="just">
              <a:buAutoNum type="alphaLcPeriod"/>
            </a:pPr>
            <a:r>
              <a:rPr lang="sv-SE" sz="1400" dirty="0"/>
              <a:t> Profesional (professionalism) </a:t>
            </a:r>
          </a:p>
          <a:p>
            <a:pPr marL="342900" indent="-342900" algn="just">
              <a:buAutoNum type="alphaLcPeriod"/>
            </a:pPr>
            <a:r>
              <a:rPr lang="fi-FI" sz="1400" dirty="0"/>
              <a:t>Kemampuan menyesuaikan diri (adaptability skill) </a:t>
            </a:r>
          </a:p>
          <a:p>
            <a:pPr marL="342900" indent="-342900" algn="just">
              <a:buAutoNum type="alphaLcPeriod"/>
            </a:pPr>
            <a:endParaRPr lang="sv-SE" sz="1400" dirty="0"/>
          </a:p>
          <a:p>
            <a:pPr marL="342900" indent="-342900" algn="just">
              <a:buAutoNum type="alphaLcPeriod"/>
            </a:pPr>
            <a:endParaRPr lang="sv-SE" sz="1400" dirty="0"/>
          </a:p>
          <a:p>
            <a:pPr marL="342900" indent="-342900" algn="just">
              <a:buAutoNum type="alphaLcPeriod"/>
            </a:pPr>
            <a:endParaRPr lang="sv-SE" sz="1400" dirty="0"/>
          </a:p>
          <a:p>
            <a:pPr marL="342900" indent="-342900" algn="just">
              <a:buAutoNum type="alphaLcPeriod"/>
            </a:pPr>
            <a:endParaRPr lang="en-US" sz="1400" dirty="0"/>
          </a:p>
          <a:p>
            <a:pPr marL="342900" indent="-342900" algn="just">
              <a:buAutoNum type="alphaLcPeriod"/>
            </a:pPr>
            <a:endParaRPr lang="en-US" sz="1400" dirty="0"/>
          </a:p>
          <a:p>
            <a:pPr marL="342900" indent="-342900" algn="just">
              <a:buAutoNum type="alphaLcPeriod"/>
            </a:pPr>
            <a:endParaRPr lang="en-US" sz="1400" dirty="0"/>
          </a:p>
          <a:p>
            <a:pPr marL="342900" indent="-342900" algn="just">
              <a:buAutoNum type="alphaLcPeriod"/>
            </a:pPr>
            <a:endParaRPr lang="en-US" sz="1400" dirty="0"/>
          </a:p>
          <a:p>
            <a:pPr marL="342900" indent="-342900" algn="just">
              <a:buAutoNum type="alphaLcPeriod"/>
            </a:pPr>
            <a:endParaRPr lang="en-US" sz="1400" dirty="0"/>
          </a:p>
          <a:p>
            <a:pPr marL="342900" indent="-342900" algn="just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59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3E7F-3C62-B93A-34C2-FDAEA2CA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555502" cy="124247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2.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pikir</a:t>
            </a:r>
            <a:r>
              <a:rPr lang="en-US" sz="2000" dirty="0"/>
              <a:t>, rasa, dan </a:t>
            </a:r>
            <a:r>
              <a:rPr lang="en-US" sz="2000" dirty="0" err="1"/>
              <a:t>perilaku</a:t>
            </a:r>
            <a:r>
              <a:rPr lang="en-US" sz="2000" dirty="0"/>
              <a:t>  yang </a:t>
            </a:r>
            <a:r>
              <a:rPr lang="en-US" sz="2000" dirty="0" err="1"/>
              <a:t>bermartabat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bangsa</a:t>
            </a:r>
            <a:r>
              <a:rPr lang="en-US" sz="2000" dirty="0"/>
              <a:t> dan </a:t>
            </a:r>
            <a:r>
              <a:rPr lang="en-US" sz="2000" dirty="0" err="1"/>
              <a:t>lingkungan</a:t>
            </a: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77ED-17F9-77E6-A1BA-E8E15F0F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989"/>
            <a:ext cx="6684498" cy="43750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/>
              <a:t>Transfer </a:t>
            </a:r>
            <a:r>
              <a:rPr lang="en-US" dirty="0" err="1"/>
              <a:t>pengetahuan</a:t>
            </a:r>
            <a:r>
              <a:rPr lang="en-US" dirty="0"/>
              <a:t> (knowledge),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mental dan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(attitude),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softskill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keniscayaan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Indonesia. </a:t>
            </a:r>
          </a:p>
          <a:p>
            <a:pPr algn="just"/>
            <a:r>
              <a:rPr lang="en-US" b="1" dirty="0"/>
              <a:t>Transfer </a:t>
            </a:r>
            <a:r>
              <a:rPr lang="en-US" b="1" dirty="0" err="1"/>
              <a:t>pengetahuan</a:t>
            </a:r>
            <a:r>
              <a:rPr lang="en-US" b="1" dirty="0"/>
              <a:t> (knowledge)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dan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dan </a:t>
            </a:r>
            <a:r>
              <a:rPr lang="en-US" dirty="0" err="1"/>
              <a:t>teknologi</a:t>
            </a:r>
            <a:r>
              <a:rPr lang="en-US" dirty="0"/>
              <a:t>. </a:t>
            </a:r>
          </a:p>
          <a:p>
            <a:pPr algn="just"/>
            <a:r>
              <a:rPr lang="en-US" b="1" dirty="0" err="1"/>
              <a:t>Perbaikan</a:t>
            </a:r>
            <a:r>
              <a:rPr lang="en-US" b="1" dirty="0"/>
              <a:t> </a:t>
            </a:r>
            <a:r>
              <a:rPr lang="en-US" b="1" dirty="0" err="1"/>
              <a:t>sikap</a:t>
            </a:r>
            <a:r>
              <a:rPr lang="en-US" b="1" dirty="0"/>
              <a:t> mental dan </a:t>
            </a:r>
            <a:r>
              <a:rPr lang="en-US" b="1" dirty="0" err="1"/>
              <a:t>kepribadian</a:t>
            </a:r>
            <a:r>
              <a:rPr lang="en-US" b="1" dirty="0"/>
              <a:t> </a:t>
            </a:r>
            <a:r>
              <a:rPr lang="en-US" b="1" dirty="0" err="1"/>
              <a:t>bangsa</a:t>
            </a:r>
            <a:r>
              <a:rPr lang="en-US" b="1" dirty="0"/>
              <a:t> </a:t>
            </a:r>
            <a:r>
              <a:rPr lang="en-US" dirty="0"/>
              <a:t>(attitude) </a:t>
            </a:r>
            <a:r>
              <a:rPr lang="en-US" dirty="0" err="1"/>
              <a:t>memupuk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rasa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air, </a:t>
            </a:r>
            <a:r>
              <a:rPr lang="en-US" dirty="0" err="1"/>
              <a:t>nasionalisme</a:t>
            </a:r>
            <a:r>
              <a:rPr lang="en-US" dirty="0"/>
              <a:t> dan </a:t>
            </a:r>
            <a:r>
              <a:rPr lang="en-US" dirty="0" err="1"/>
              <a:t>rela</a:t>
            </a:r>
            <a:r>
              <a:rPr lang="en-US" dirty="0"/>
              <a:t> </a:t>
            </a:r>
            <a:r>
              <a:rPr lang="en-US" dirty="0" err="1"/>
              <a:t>berkorban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dan negara. </a:t>
            </a:r>
          </a:p>
          <a:p>
            <a:pPr algn="just"/>
            <a:r>
              <a:rPr lang="en-US" b="1" dirty="0" err="1"/>
              <a:t>Penguatan</a:t>
            </a:r>
            <a:r>
              <a:rPr lang="en-US" b="1" dirty="0"/>
              <a:t> </a:t>
            </a:r>
            <a:r>
              <a:rPr lang="en-US" b="1" dirty="0" err="1"/>
              <a:t>softskill</a:t>
            </a:r>
            <a:r>
              <a:rPr lang="en-US" b="1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dan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dunia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, </a:t>
            </a:r>
            <a:r>
              <a:rPr lang="en-US" dirty="0" err="1"/>
              <a:t>perdagangan</a:t>
            </a:r>
            <a:r>
              <a:rPr lang="en-US" dirty="0"/>
              <a:t> dan yang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8387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197</TotalTime>
  <Words>924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Savon</vt:lpstr>
      <vt:lpstr>PENDIDIKAN KEWARGANEGARAAN </vt:lpstr>
      <vt:lpstr>KONTRAK PERKULIAHAN </vt:lpstr>
      <vt:lpstr>MATERI PENDIDIKAN KEWARGANEGARAAN</vt:lpstr>
      <vt:lpstr>Pengantar </vt:lpstr>
      <vt:lpstr>PowerPoint Presentation</vt:lpstr>
      <vt:lpstr>PowerPoint Presentation</vt:lpstr>
      <vt:lpstr>Dasar hukum yang menjadi landasan pembelajaran  Pendidikan Kewarganegaraan di Perguruan Tinggi</vt:lpstr>
      <vt:lpstr>Kompetensi Pendidikan Kewarganegaraan</vt:lpstr>
      <vt:lpstr>2. Meningkatkan kemampuan daya pikir, rasa, dan perilaku  yang bermartabat dalam membangun karakter bangsa dan lingkungan     </vt:lpstr>
      <vt:lpstr>3. Memantapkan kepribadian secara konsisten untuk mewujudkan rasa kebangsaan dan cinta tanah air sepanjang hayat.   </vt:lpstr>
      <vt:lpstr>Kesimpulan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Oktovian Permana</dc:creator>
  <cp:lastModifiedBy>Oktovian Permana</cp:lastModifiedBy>
  <cp:revision>9</cp:revision>
  <dcterms:created xsi:type="dcterms:W3CDTF">2024-09-02T02:14:26Z</dcterms:created>
  <dcterms:modified xsi:type="dcterms:W3CDTF">2024-09-02T05:32:10Z</dcterms:modified>
</cp:coreProperties>
</file>