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9" r:id="rId3"/>
    <p:sldId id="262" r:id="rId4"/>
    <p:sldId id="316" r:id="rId5"/>
    <p:sldId id="261" r:id="rId6"/>
    <p:sldId id="319" r:id="rId7"/>
    <p:sldId id="288" r:id="rId8"/>
    <p:sldId id="317" r:id="rId9"/>
    <p:sldId id="322" r:id="rId10"/>
    <p:sldId id="284" r:id="rId11"/>
    <p:sldId id="299" r:id="rId12"/>
    <p:sldId id="318" r:id="rId13"/>
    <p:sldId id="323" r:id="rId14"/>
    <p:sldId id="300" r:id="rId15"/>
    <p:sldId id="324" r:id="rId16"/>
    <p:sldId id="325" r:id="rId17"/>
    <p:sldId id="326" r:id="rId18"/>
    <p:sldId id="327" r:id="rId19"/>
    <p:sldId id="328" r:id="rId20"/>
    <p:sldId id="329" r:id="rId21"/>
    <p:sldId id="321" r:id="rId22"/>
    <p:sldId id="330" r:id="rId23"/>
    <p:sldId id="331" r:id="rId24"/>
    <p:sldId id="332" r:id="rId25"/>
    <p:sldId id="297" r:id="rId26"/>
  </p:sldIdLst>
  <p:sldSz cx="9144000" cy="5143500" type="screen16x9"/>
  <p:notesSz cx="6858000" cy="9144000"/>
  <p:embeddedFontLst>
    <p:embeddedFont>
      <p:font typeface="Arvo" panose="02000000000000000000" pitchFamily="2" charset="77"/>
      <p:regular r:id="rId28"/>
      <p:bold r:id="rId29"/>
      <p:italic r:id="rId30"/>
      <p:boldItalic r:id="rId31"/>
    </p:embeddedFont>
    <p:embeddedFont>
      <p:font typeface="Roboto Condensed" panose="020F0502020204030204" pitchFamily="34" charset="0"/>
      <p:regular r:id="rId32"/>
      <p:bold r:id="rId33"/>
      <p:italic r:id="rId34"/>
      <p:boldItalic r:id="rId35"/>
    </p:embeddedFont>
    <p:embeddedFont>
      <p:font typeface="Roboto Condensed Light" panose="020F03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A8280B-188E-4297-8C0D-4CFB83D71784}">
  <a:tblStyle styleId="{7AA8280B-188E-4297-8C0D-4CFB83D717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Penemuan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93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290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53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949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770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272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795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52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609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49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540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200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695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49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902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79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01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258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39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52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6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d.wikipedia.org/w/index.php?title=Sel_photovoltaic&amp;action=edit&amp;redlink=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787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11AE7-00F1-489D-A74B-758CB5764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344" y="2560461"/>
            <a:ext cx="1487278" cy="14997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IPTEK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253064"/>
            <a:ext cx="8805332" cy="3526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sz="2000" dirty="0"/>
              <a:t>SCIENCE, ENGINEERING &amp;TECHNOLOGY (Betz, 1993)</a:t>
            </a:r>
          </a:p>
          <a:p>
            <a:pPr marL="0" indent="0" algn="ctr">
              <a:spcBef>
                <a:spcPts val="1200"/>
              </a:spcBef>
              <a:buNone/>
            </a:pPr>
            <a:endParaRPr lang="en-US" altLang="en-US" sz="2000" dirty="0"/>
          </a:p>
          <a:p>
            <a:pPr marL="342900" indent="-342900" algn="just">
              <a:spcBef>
                <a:spcPts val="1200"/>
              </a:spcBef>
            </a:pPr>
            <a:r>
              <a:rPr lang="en-US" altLang="en-US" sz="2000" dirty="0"/>
              <a:t>Science is the discovery &amp; explanation of nature</a:t>
            </a:r>
          </a:p>
          <a:p>
            <a:pPr marL="342900" indent="-342900" algn="just">
              <a:spcBef>
                <a:spcPts val="1200"/>
              </a:spcBef>
            </a:pPr>
            <a:r>
              <a:rPr lang="en-US" altLang="en-US" sz="2000" dirty="0"/>
              <a:t>Engineering is the understanding &amp; manipulation of nature for human purposes</a:t>
            </a:r>
          </a:p>
          <a:p>
            <a:pPr marL="342900" indent="-342900" algn="just">
              <a:spcBef>
                <a:spcPts val="1200"/>
              </a:spcBef>
            </a:pPr>
            <a:r>
              <a:rPr lang="en-US" altLang="en-US" sz="2000" dirty="0"/>
              <a:t>Technology is the knowledge of the manipulation of nature for human purposes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9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35502"/>
            <a:ext cx="8805332" cy="3325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1200"/>
              </a:spcBef>
            </a:pPr>
            <a:r>
              <a:rPr lang="en-US" altLang="en-US" sz="2000" dirty="0"/>
              <a:t>Technology development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basic technology</a:t>
            </a:r>
          </a:p>
          <a:p>
            <a:pPr marL="342900" indent="-342900" algn="just">
              <a:spcBef>
                <a:spcPts val="1200"/>
              </a:spcBef>
            </a:pPr>
            <a:r>
              <a:rPr lang="en-US" altLang="en-US" sz="2000" dirty="0"/>
              <a:t>Technology application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technology + application</a:t>
            </a:r>
          </a:p>
          <a:p>
            <a:pPr marL="342900" indent="-342900" algn="just">
              <a:spcBef>
                <a:spcPts val="1200"/>
              </a:spcBef>
            </a:pPr>
            <a:r>
              <a:rPr lang="en-US" altLang="en-US" sz="2000" dirty="0"/>
              <a:t>Application launch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technology + application + product launch</a:t>
            </a:r>
          </a:p>
          <a:p>
            <a:pPr marL="342900" indent="-342900" algn="just">
              <a:spcBef>
                <a:spcPts val="1200"/>
              </a:spcBef>
            </a:pPr>
            <a:r>
              <a:rPr lang="en-US" altLang="en-US" sz="2000" dirty="0"/>
              <a:t>Application growth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technology + application + product sales</a:t>
            </a:r>
          </a:p>
          <a:p>
            <a:pPr marL="342900" indent="-342900" algn="just">
              <a:spcBef>
                <a:spcPts val="1200"/>
              </a:spcBef>
            </a:pPr>
            <a:r>
              <a:rPr lang="en-US" altLang="en-US" sz="2000" dirty="0"/>
              <a:t>Technology maturity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/>
              <a:t>technology + application + fall in product sales</a:t>
            </a:r>
          </a:p>
          <a:p>
            <a:pPr marL="342900" indent="-342900" algn="just">
              <a:spcBef>
                <a:spcPts val="1200"/>
              </a:spcBef>
            </a:pPr>
            <a:r>
              <a:rPr lang="en-US" altLang="en-US" sz="2000" dirty="0"/>
              <a:t>Degraded technology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minimal product sales + loss of application + alternative technology </a:t>
            </a:r>
          </a:p>
          <a:p>
            <a:pPr marL="342900" indent="-342900" algn="just">
              <a:spcBef>
                <a:spcPts val="1200"/>
              </a:spcBef>
            </a:pPr>
            <a:endParaRPr lang="en-US" altLang="en-US"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912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13343"/>
            <a:ext cx="8601977" cy="383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61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703522" y="3108490"/>
            <a:ext cx="6589627" cy="1843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FF9800"/>
                </a:solidFill>
              </a:rPr>
              <a:t>Ilmu</a:t>
            </a:r>
            <a:r>
              <a:rPr lang="en-US" sz="5400" dirty="0">
                <a:solidFill>
                  <a:srgbClr val="FF9800"/>
                </a:solidFill>
              </a:rPr>
              <a:t> </a:t>
            </a:r>
            <a:r>
              <a:rPr lang="en-US" sz="5400" dirty="0" err="1">
                <a:solidFill>
                  <a:srgbClr val="FF9800"/>
                </a:solidFill>
              </a:rPr>
              <a:t>Pengetahuan</a:t>
            </a:r>
            <a:r>
              <a:rPr lang="en-US" sz="5400" dirty="0">
                <a:solidFill>
                  <a:srgbClr val="FF9800"/>
                </a:solidFill>
              </a:rPr>
              <a:t> </a:t>
            </a:r>
            <a:r>
              <a:rPr lang="en-US" sz="5400" dirty="0" err="1">
                <a:solidFill>
                  <a:srgbClr val="FF9800"/>
                </a:solidFill>
              </a:rPr>
              <a:t>dan</a:t>
            </a:r>
            <a:r>
              <a:rPr lang="en-US" sz="5400" dirty="0">
                <a:solidFill>
                  <a:srgbClr val="FF9800"/>
                </a:solidFill>
              </a:rPr>
              <a:t> </a:t>
            </a:r>
            <a:r>
              <a:rPr lang="en-US" sz="5400" dirty="0" err="1">
                <a:solidFill>
                  <a:srgbClr val="FF9800"/>
                </a:solidFill>
              </a:rPr>
              <a:t>Teknologi</a:t>
            </a:r>
            <a:r>
              <a:rPr lang="en-US" sz="5400" dirty="0">
                <a:solidFill>
                  <a:srgbClr val="FF9800"/>
                </a:solidFill>
              </a:rPr>
              <a:t> ?</a:t>
            </a:r>
            <a:endParaRPr sz="54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762077" y="2601046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saja</a:t>
            </a:r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perkembangan</a:t>
            </a:r>
            <a:endParaRPr b="1" dirty="0"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804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173856" y="0"/>
            <a:ext cx="6694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spcBef>
                <a:spcPts val="600"/>
              </a:spcBef>
              <a:buClr>
                <a:srgbClr val="C7D3E6"/>
              </a:buClr>
              <a:buSzPts val="2400"/>
            </a:pPr>
            <a:r>
              <a:rPr lang="en-US" sz="32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Pemanfaatkan</a:t>
            </a:r>
            <a:r>
              <a:rPr lang="en-US" sz="32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32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Energi</a:t>
            </a:r>
            <a:r>
              <a:rPr lang="en-US" sz="32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32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Matahari</a:t>
            </a:r>
            <a:endParaRPr lang="en-US" sz="32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027"/>
            <a:ext cx="3266554" cy="2395473"/>
          </a:xfrm>
          <a:prstGeom prst="rect">
            <a:avLst/>
          </a:prstGeom>
        </p:spPr>
      </p:pic>
      <p:pic>
        <p:nvPicPr>
          <p:cNvPr id="7" name="Picture 7" descr="http://images.harianjogja.com/2012/06/Panel-surya-370x24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566" y="2705797"/>
            <a:ext cx="3651831" cy="243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237;p16"/>
          <p:cNvSpPr txBox="1">
            <a:spLocks/>
          </p:cNvSpPr>
          <p:nvPr/>
        </p:nvSpPr>
        <p:spPr>
          <a:xfrm>
            <a:off x="165968" y="85543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968" y="967414"/>
            <a:ext cx="8939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suatu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alat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yang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terdiri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dari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sel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surya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yang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dapat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digunakan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untuk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mengubah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energy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sinar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matahari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menjadi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energy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listrik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07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9562" y="0"/>
            <a:ext cx="848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Roboto Condensed" panose="020B0604020202020204" charset="0"/>
                <a:ea typeface="Roboto Condensed" panose="020B0604020202020204" charset="0"/>
              </a:rPr>
              <a:t>Panel Surya</a:t>
            </a:r>
          </a:p>
        </p:txBody>
      </p:sp>
      <p:sp>
        <p:nvSpPr>
          <p:cNvPr id="10" name="Google Shape;237;p16"/>
          <p:cNvSpPr txBox="1">
            <a:spLocks/>
          </p:cNvSpPr>
          <p:nvPr/>
        </p:nvSpPr>
        <p:spPr>
          <a:xfrm>
            <a:off x="165968" y="85543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pic>
        <p:nvPicPr>
          <p:cNvPr id="8" name="Picture 2" descr="http://t1.gstatic.com/images?q=tbn:ANd9GcSSfD1--WDD-LX3KMz3KZO-JHuW1d9-gLoes3JHWicEqUl266EH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522"/>
            <a:ext cx="4728713" cy="45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95954" y="855436"/>
            <a:ext cx="48094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Panel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surya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(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  <a:hlinkClick r:id="rId4" tooltip="Sel photovoltaic (halaman belum tersedia)"/>
              </a:rPr>
              <a:t>sel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  <a:hlinkClick r:id="rId4" tooltip="Sel photovoltaic (halaman belum tersedia)"/>
              </a:rPr>
              <a:t> photovoltaic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)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bergantung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pada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efek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photovoltaic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untuk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menyerap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energi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Matahari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dan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menyebabkan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arus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mengalir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antara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dua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lapisan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bermuatan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sz="2400" dirty="0" err="1">
                <a:latin typeface="Roboto Condensed" panose="020B0604020202020204" charset="0"/>
                <a:ea typeface="Roboto Condensed" panose="020B0604020202020204" charset="0"/>
              </a:rPr>
              <a:t>berlawanan</a:t>
            </a:r>
            <a:r>
              <a:rPr lang="en-US" sz="2400" dirty="0">
                <a:latin typeface="Roboto Condensed" panose="020B0604020202020204" charset="0"/>
                <a:ea typeface="Roboto Condensed" panose="020B0604020202020204" charset="0"/>
              </a:rPr>
              <a:t>. </a:t>
            </a:r>
            <a:endParaRPr lang="en-US" sz="2400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782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63638"/>
            <a:ext cx="6874301" cy="2779862"/>
          </a:xfrm>
          <a:prstGeom prst="rect">
            <a:avLst/>
          </a:prstGeom>
        </p:spPr>
      </p:pic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173856" y="0"/>
            <a:ext cx="6694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spcBef>
                <a:spcPts val="600"/>
              </a:spcBef>
              <a:buClr>
                <a:srgbClr val="C7D3E6"/>
              </a:buClr>
              <a:buSzPts val="2400"/>
            </a:pPr>
            <a:r>
              <a:rPr lang="en-US" sz="32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Pemanfaatkan</a:t>
            </a:r>
            <a:r>
              <a:rPr lang="en-US" sz="32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32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Energi</a:t>
            </a:r>
            <a:r>
              <a:rPr lang="en-US" sz="32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32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Gelombang</a:t>
            </a:r>
            <a:r>
              <a:rPr lang="en-US" sz="32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32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Laut</a:t>
            </a:r>
            <a:endParaRPr lang="en-US" sz="32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</p:txBody>
      </p:sp>
      <p:sp>
        <p:nvSpPr>
          <p:cNvPr id="10" name="Google Shape;237;p16"/>
          <p:cNvSpPr txBox="1">
            <a:spLocks/>
          </p:cNvSpPr>
          <p:nvPr/>
        </p:nvSpPr>
        <p:spPr>
          <a:xfrm>
            <a:off x="165968" y="85543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968" y="855436"/>
            <a:ext cx="8939432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suatu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alat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yang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memanfaatkan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gelombang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laut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yang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disebut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Permanent Magnet Linear Buoy </a:t>
            </a:r>
          </a:p>
          <a:p>
            <a:pPr marL="457200" lvl="0" indent="-381000">
              <a:spcBef>
                <a:spcPts val="6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Alat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untuk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memasok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listrik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yang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tidak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mengeluarkan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emisi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gas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buang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CO2,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tidak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ada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polusi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suara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,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tidak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ada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polusi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visual.</a:t>
            </a:r>
          </a:p>
        </p:txBody>
      </p:sp>
    </p:spTree>
    <p:extLst>
      <p:ext uri="{BB962C8B-B14F-4D97-AF65-F5344CB8AC3E}">
        <p14:creationId xmlns:p14="http://schemas.microsoft.com/office/powerpoint/2010/main" val="3333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173856" y="0"/>
            <a:ext cx="6694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spcBef>
                <a:spcPts val="600"/>
              </a:spcBef>
              <a:buClr>
                <a:srgbClr val="C7D3E6"/>
              </a:buClr>
              <a:buSzPts val="2400"/>
            </a:pPr>
            <a:r>
              <a:rPr lang="en-US" sz="32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Permanent Magnet Linear Buoy</a:t>
            </a:r>
            <a:endParaRPr lang="en-US" sz="32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</p:txBody>
      </p:sp>
      <p:sp>
        <p:nvSpPr>
          <p:cNvPr id="10" name="Google Shape;237;p16"/>
          <p:cNvSpPr txBox="1">
            <a:spLocks/>
          </p:cNvSpPr>
          <p:nvPr/>
        </p:nvSpPr>
        <p:spPr>
          <a:xfrm>
            <a:off x="165968" y="85543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40014" y="855436"/>
            <a:ext cx="59653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generator linear magnet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permanen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dapat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menghasilkan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listrik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dari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gerakan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bolak-balik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karena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naik-turunnya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pelampung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oleh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gelombang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laut</a:t>
            </a:r>
            <a:endParaRPr lang="en-US" sz="2400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sym typeface="Roboto Condensed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" y="891331"/>
            <a:ext cx="3140014" cy="42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8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173856" y="0"/>
            <a:ext cx="6694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spcBef>
                <a:spcPts val="600"/>
              </a:spcBef>
              <a:buClr>
                <a:srgbClr val="C7D3E6"/>
              </a:buClr>
              <a:buSzPts val="2400"/>
            </a:pPr>
            <a:r>
              <a:rPr lang="en-US" sz="32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Pemanfaatkan</a:t>
            </a:r>
            <a:r>
              <a:rPr lang="en-US" sz="32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32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Energi</a:t>
            </a:r>
            <a:r>
              <a:rPr lang="en-US" sz="32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32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Angin</a:t>
            </a:r>
            <a:endParaRPr lang="en-US" sz="32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</p:txBody>
      </p:sp>
      <p:sp>
        <p:nvSpPr>
          <p:cNvPr id="10" name="Google Shape;237;p16"/>
          <p:cNvSpPr txBox="1">
            <a:spLocks/>
          </p:cNvSpPr>
          <p:nvPr/>
        </p:nvSpPr>
        <p:spPr>
          <a:xfrm>
            <a:off x="165968" y="85543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968" y="967414"/>
            <a:ext cx="8939432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Pembangkit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yang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memanfaatkan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hembusan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angin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sebagai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sumber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penghasil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listrik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. </a:t>
            </a:r>
          </a:p>
          <a:p>
            <a:pPr marL="457200" lvl="0" indent="-381000">
              <a:spcBef>
                <a:spcPts val="6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Pembangkit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ini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dapat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mengkonversikan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energi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angin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menjadi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energi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listrik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dengan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menggunakan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turbin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angin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atau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kincir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angin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.</a:t>
            </a:r>
          </a:p>
        </p:txBody>
      </p:sp>
      <p:pic>
        <p:nvPicPr>
          <p:cNvPr id="9" name="Picture 4" descr="http://1.bp.blogspot.com/-S-1HVj_Hyq0/T17gk3NrqdI/AAAAAAAAAF4/8WPR0pWrUHI/s1600/gambar+kincir-angi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711" y="2733751"/>
            <a:ext cx="3559602" cy="241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25996"/>
            <a:ext cx="3314699" cy="24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5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9562" y="0"/>
            <a:ext cx="848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Roboto Condensed" panose="020B0604020202020204" charset="0"/>
                <a:ea typeface="Roboto Condensed" panose="020B0604020202020204" charset="0"/>
              </a:rPr>
              <a:t>wind turbine</a:t>
            </a:r>
          </a:p>
        </p:txBody>
      </p:sp>
      <p:sp>
        <p:nvSpPr>
          <p:cNvPr id="10" name="Google Shape;237;p16"/>
          <p:cNvSpPr txBox="1">
            <a:spLocks/>
          </p:cNvSpPr>
          <p:nvPr/>
        </p:nvSpPr>
        <p:spPr>
          <a:xfrm>
            <a:off x="165968" y="85543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95954" y="855436"/>
            <a:ext cx="48094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Pembangkit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ini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tidak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dapat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digunakan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secara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sembarangan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,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harus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dipasang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pada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tempat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yang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memiliki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kecepatan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hembusan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angin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yang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tinggi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dan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stabil</a:t>
            </a:r>
            <a:r>
              <a:rPr lang="en-US" sz="24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sym typeface="Roboto Condensed Ligh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022"/>
            <a:ext cx="3295291" cy="46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4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25994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IPTEK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5259942" cy="287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Bab </a:t>
            </a:r>
            <a:r>
              <a:rPr lang="en-US" sz="4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4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703522" y="3108490"/>
            <a:ext cx="6589627" cy="1843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FF9800"/>
                </a:solidFill>
              </a:rPr>
              <a:t>Pendidikan</a:t>
            </a:r>
            <a:r>
              <a:rPr lang="en-US" sz="5400" dirty="0">
                <a:solidFill>
                  <a:srgbClr val="FF9800"/>
                </a:solidFill>
              </a:rPr>
              <a:t> ?</a:t>
            </a:r>
            <a:endParaRPr sz="54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762077" y="2601046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saja</a:t>
            </a:r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perkembangan</a:t>
            </a:r>
            <a:r>
              <a:rPr lang="en-US" b="1" dirty="0"/>
              <a:t> IPTEK </a:t>
            </a:r>
            <a:r>
              <a:rPr lang="en-US" b="1" dirty="0" err="1"/>
              <a:t>bidang</a:t>
            </a:r>
            <a:endParaRPr b="1" dirty="0"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780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0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276045" y="793630"/>
            <a:ext cx="8540151" cy="2679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eaLnBrk="1" hangingPunct="1"/>
            <a:r>
              <a:rPr lang="en-US" altLang="en-US" sz="2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Kecendrungan</a:t>
            </a:r>
            <a:r>
              <a:rPr lang="en-US" altLang="en-US" sz="2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pendidikan</a:t>
            </a:r>
            <a:r>
              <a:rPr lang="en-US" altLang="en-US" sz="2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di Indonesia di masa </a:t>
            </a:r>
            <a:r>
              <a:rPr lang="en-US" altLang="en-US" sz="2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mendatang</a:t>
            </a:r>
            <a:r>
              <a:rPr lang="en-US" altLang="en-US" sz="2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Hamzah</a:t>
            </a:r>
            <a:r>
              <a:rPr lang="en-US" altLang="en-US" sz="24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B. Uno &amp; Nina </a:t>
            </a:r>
            <a:r>
              <a:rPr lang="en-US" altLang="en-US" sz="24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Lamatenggo</a:t>
            </a:r>
            <a:r>
              <a:rPr lang="en-US" altLang="en-US" sz="24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, 2011), (</a:t>
            </a:r>
            <a:r>
              <a:rPr lang="en-US" altLang="en-US" sz="24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Budiman</a:t>
            </a:r>
            <a:r>
              <a:rPr lang="en-US" altLang="en-US" sz="24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, 2017)</a:t>
            </a:r>
            <a:r>
              <a:rPr lang="en-US" altLang="en-US" sz="2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:</a:t>
            </a:r>
          </a:p>
          <a:p>
            <a:pPr algn="just" eaLnBrk="1" hangingPunct="1"/>
            <a:endParaRPr lang="en-US" altLang="en-US" sz="28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Berkembangnya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pendidikan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terbuka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dengan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modus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belajar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jarak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jauh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(distance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learing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). </a:t>
            </a: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i="1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Sharing resource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bersama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antar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lembaga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pendidikan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berkembang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menjadi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sumber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informasi</a:t>
            </a:r>
            <a:endParaRPr lang="en-US" sz="24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altLang="en-US" sz="24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Penggunaan</a:t>
            </a:r>
            <a:r>
              <a:rPr lang="en-US" altLang="en-US" sz="24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perangkat</a:t>
            </a:r>
            <a:r>
              <a:rPr lang="en-US" altLang="en-US" sz="24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teknologi</a:t>
            </a:r>
            <a:r>
              <a:rPr lang="en-US" altLang="en-US" sz="24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altLang="en-US" sz="24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interaktif</a:t>
            </a:r>
            <a:endParaRPr lang="en-US" altLang="en-US" sz="24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68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0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2018580" y="78051"/>
            <a:ext cx="5934974" cy="483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Peran</a:t>
            </a:r>
            <a:r>
              <a:rPr lang="en-US" altLang="en-US" sz="2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IPTEK </a:t>
            </a:r>
            <a:r>
              <a:rPr lang="en-US" altLang="en-US" sz="2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bagi</a:t>
            </a:r>
            <a:r>
              <a:rPr lang="en-US" altLang="en-US" sz="2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peserta</a:t>
            </a:r>
            <a:r>
              <a:rPr lang="en-US" altLang="en-US" sz="28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didik</a:t>
            </a:r>
            <a:endParaRPr lang="en-US" altLang="en-US" sz="28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172529" y="983412"/>
            <a:ext cx="8796068" cy="2883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Sebagai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media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pembelajara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daring (online)</a:t>
            </a: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Sebagai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sumber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pengetahuan</a:t>
            </a:r>
            <a:endParaRPr lang="en-US" sz="24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Sebagai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media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belajar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/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diskusi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kelompok</a:t>
            </a:r>
            <a:endParaRPr lang="en-US" sz="24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Sebagai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media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informasi</a:t>
            </a:r>
            <a:endParaRPr lang="en-US" sz="24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dsb</a:t>
            </a:r>
            <a:endParaRPr lang="en-US" sz="24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650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0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1725283" y="78051"/>
            <a:ext cx="7243313" cy="483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6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6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Pengaruh</a:t>
            </a:r>
            <a:r>
              <a:rPr lang="en-US" altLang="en-US" sz="26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6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Positif</a:t>
            </a:r>
            <a:r>
              <a:rPr lang="en-US" altLang="en-US" sz="26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6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Teknologi</a:t>
            </a:r>
            <a:r>
              <a:rPr lang="en-US" altLang="en-US" sz="26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6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Terhadap</a:t>
            </a:r>
            <a:r>
              <a:rPr lang="en-US" altLang="en-US" sz="26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6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Dunia</a:t>
            </a:r>
            <a:r>
              <a:rPr lang="en-US" altLang="en-US" sz="26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6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Pendidikan</a:t>
            </a:r>
            <a:endParaRPr lang="en-US" altLang="en-US" sz="26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172529" y="983412"/>
            <a:ext cx="8796068" cy="2883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Munculnya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media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massa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elektronik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sebagai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sumber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ilmu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pusat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Pendidikan</a:t>
            </a:r>
            <a:endParaRPr lang="en-US" sz="24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Munculnya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metode-metode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pembelajaran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yang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baru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, yang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memudahkan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peserta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didik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dalam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proses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pembelajaran</a:t>
            </a:r>
            <a:endParaRPr lang="en-US" sz="24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Sistem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pembelajaran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tidak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harus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melalui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tatap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muka</a:t>
            </a:r>
            <a:endParaRPr lang="en-US" sz="24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Adanya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sistem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pengolahan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data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hasil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penilaian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yang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menggunakan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pemamfaatan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Teknologi</a:t>
            </a:r>
            <a:endParaRPr lang="en-US" sz="24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Pemenuhan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kebutuhan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akan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fasilitas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pendidikan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dapat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dipenuhi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dengan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cepat</a:t>
            </a:r>
            <a:endParaRPr lang="en-US" sz="24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1956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0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1725283" y="78051"/>
            <a:ext cx="7243313" cy="483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6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6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Pengaruh</a:t>
            </a:r>
            <a:r>
              <a:rPr lang="en-US" altLang="en-US" sz="26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6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Negatif</a:t>
            </a:r>
            <a:r>
              <a:rPr lang="en-US" altLang="en-US" sz="26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6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Teknologi</a:t>
            </a:r>
            <a:r>
              <a:rPr lang="en-US" altLang="en-US" sz="26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6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Terhadap</a:t>
            </a:r>
            <a:r>
              <a:rPr lang="en-US" altLang="en-US" sz="26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6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Dunia</a:t>
            </a:r>
            <a:r>
              <a:rPr lang="en-US" altLang="en-US" sz="26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600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Pendidikan</a:t>
            </a:r>
            <a:endParaRPr lang="en-US" altLang="en-US" sz="2600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172529" y="983412"/>
            <a:ext cx="8796068" cy="2883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Siswa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menjadi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malas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belajar</a:t>
            </a:r>
            <a:endParaRPr lang="en-US" sz="24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Terjadinya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pelanggaran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Asusila</a:t>
            </a:r>
            <a:endParaRPr lang="en-US" sz="24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Munculnya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media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massa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elektronik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sebagai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sumber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ilmu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pusat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pengetahuan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yang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disalahgunakan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.</a:t>
            </a:r>
          </a:p>
          <a:p>
            <a:pPr marL="457200" lvl="0" indent="-355600" algn="just">
              <a:spcBef>
                <a:spcPts val="600"/>
              </a:spcBef>
              <a:buClr>
                <a:srgbClr val="C7D3E6"/>
              </a:buClr>
              <a:buSzPts val="2000"/>
              <a:buFont typeface="Roboto Condensed Light"/>
              <a:buChar char="▰"/>
            </a:pP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Adanya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penyalahgunaan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sistem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pengolah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data yang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menggunakan</a:t>
            </a:r>
            <a:r>
              <a:rPr lang="en-US" sz="24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n-US" sz="24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Teknologi</a:t>
            </a:r>
            <a:endParaRPr lang="en-US" sz="24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0032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rgbClr val="3F5378"/>
                </a:solidFill>
              </a:rPr>
              <a:t>Pertanyaan</a:t>
            </a:r>
            <a:r>
              <a:rPr lang="en-US" sz="7200" dirty="0">
                <a:solidFill>
                  <a:srgbClr val="3F5378"/>
                </a:solidFill>
              </a:rPr>
              <a:t>?</a:t>
            </a:r>
            <a:endParaRPr sz="7200" dirty="0">
              <a:solidFill>
                <a:srgbClr val="3F5378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703522" y="3108490"/>
            <a:ext cx="6589627" cy="1843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FF9800"/>
                </a:solidFill>
              </a:rPr>
              <a:t>Ilmu</a:t>
            </a:r>
            <a:r>
              <a:rPr lang="en-US" sz="5400" dirty="0">
                <a:solidFill>
                  <a:srgbClr val="FF9800"/>
                </a:solidFill>
              </a:rPr>
              <a:t>, </a:t>
            </a:r>
            <a:r>
              <a:rPr lang="en-US" sz="5400" dirty="0" err="1">
                <a:solidFill>
                  <a:srgbClr val="FF9800"/>
                </a:solidFill>
              </a:rPr>
              <a:t>Pengetahuan</a:t>
            </a:r>
            <a:r>
              <a:rPr lang="en-US" sz="5400" dirty="0">
                <a:solidFill>
                  <a:srgbClr val="FF9800"/>
                </a:solidFill>
              </a:rPr>
              <a:t>, </a:t>
            </a:r>
            <a:r>
              <a:rPr lang="en-US" sz="5400" dirty="0" err="1">
                <a:solidFill>
                  <a:srgbClr val="FF9800"/>
                </a:solidFill>
              </a:rPr>
              <a:t>Teknologi</a:t>
            </a:r>
            <a:r>
              <a:rPr lang="en-US" sz="5400" dirty="0">
                <a:solidFill>
                  <a:srgbClr val="FF9800"/>
                </a:solidFill>
              </a:rPr>
              <a:t> ?</a:t>
            </a:r>
            <a:endParaRPr sz="54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762077" y="2601046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endParaRPr b="1" dirty="0"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ILMU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313343"/>
            <a:ext cx="8195732" cy="3549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000" dirty="0"/>
              <a:t>Usaha-</a:t>
            </a:r>
            <a:r>
              <a:rPr lang="en-US" sz="2000" dirty="0" err="1"/>
              <a:t>usaha</a:t>
            </a:r>
            <a:r>
              <a:rPr lang="en-US" sz="2000" dirty="0"/>
              <a:t> </a:t>
            </a:r>
            <a:r>
              <a:rPr lang="en-US" sz="2000" dirty="0" err="1"/>
              <a:t>sadar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menyelidiki</a:t>
            </a:r>
            <a:r>
              <a:rPr lang="en-US" sz="2000" dirty="0"/>
              <a:t>,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pemahaman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segi</a:t>
            </a:r>
            <a:r>
              <a:rPr lang="en-US" sz="2000" dirty="0"/>
              <a:t> </a:t>
            </a:r>
            <a:r>
              <a:rPr lang="en-US" sz="2000" dirty="0" err="1"/>
              <a:t>kenyataan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alam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. (</a:t>
            </a:r>
            <a:r>
              <a:rPr lang="nl-NL" sz="2000" dirty="0"/>
              <a:t>Prof. Dr. C.A. van Peursen</a:t>
            </a:r>
            <a:r>
              <a:rPr lang="en-US" sz="2000" dirty="0"/>
              <a:t>)</a:t>
            </a:r>
          </a:p>
          <a:p>
            <a:pPr marL="76200" indent="0" algn="just">
              <a:buNone/>
            </a:pPr>
            <a:endParaRPr lang="en-US" sz="2000" dirty="0"/>
          </a:p>
          <a:p>
            <a:pPr marL="342900" indent="-342900" algn="just"/>
            <a:r>
              <a:rPr lang="en-US" sz="2000" dirty="0" err="1"/>
              <a:t>Pengetahuan</a:t>
            </a:r>
            <a:r>
              <a:rPr lang="en-US" sz="2000" dirty="0"/>
              <a:t> yang </a:t>
            </a:r>
            <a:r>
              <a:rPr lang="en-US" sz="2000" dirty="0" err="1"/>
              <a:t>teratur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hukum</a:t>
            </a:r>
            <a:r>
              <a:rPr lang="en-US" sz="2000" dirty="0"/>
              <a:t> </a:t>
            </a:r>
            <a:r>
              <a:rPr lang="en-US" sz="2000" dirty="0" err="1"/>
              <a:t>kausal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golongan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tabiatnya</a:t>
            </a:r>
            <a:r>
              <a:rPr lang="en-US" sz="2000" dirty="0"/>
              <a:t>,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kedudukannya</a:t>
            </a:r>
            <a:r>
              <a:rPr lang="en-US" sz="2000" dirty="0"/>
              <a:t> </a:t>
            </a:r>
            <a:r>
              <a:rPr lang="en-US" sz="2000" dirty="0" err="1"/>
              <a:t>tampak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/>
              <a:t>,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bangunannya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.(</a:t>
            </a:r>
            <a:r>
              <a:rPr lang="en-US" sz="2000" dirty="0" err="1"/>
              <a:t>Moh</a:t>
            </a:r>
            <a:r>
              <a:rPr lang="en-US" sz="2000" dirty="0"/>
              <a:t>. </a:t>
            </a:r>
            <a:r>
              <a:rPr lang="en-US" sz="2000" dirty="0" err="1"/>
              <a:t>Hatta</a:t>
            </a:r>
            <a:r>
              <a:rPr lang="en-US" sz="2000" dirty="0"/>
              <a:t>)</a:t>
            </a:r>
          </a:p>
          <a:p>
            <a:pPr marL="342900" indent="-342900" algn="just"/>
            <a:endParaRPr lang="en-US" sz="2000" dirty="0"/>
          </a:p>
          <a:p>
            <a:pPr marL="342900" indent="-342900" algn="just"/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proses </a:t>
            </a:r>
            <a:r>
              <a:rPr lang="en-US" sz="2000" dirty="0" err="1"/>
              <a:t>berfikir</a:t>
            </a:r>
            <a:r>
              <a:rPr lang="en-US" sz="2000" dirty="0"/>
              <a:t> yang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sekitar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dijadikan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diakui</a:t>
            </a:r>
            <a:r>
              <a:rPr lang="en-US" sz="2000" dirty="0"/>
              <a:t> / </a:t>
            </a:r>
            <a:r>
              <a:rPr lang="en-US" sz="2000" dirty="0" err="1"/>
              <a:t>diyakini</a:t>
            </a:r>
            <a:r>
              <a:rPr lang="en-US" sz="2000" dirty="0"/>
              <a:t> </a:t>
            </a:r>
            <a:r>
              <a:rPr lang="en-US" sz="2000" dirty="0" err="1"/>
              <a:t>kebenarannya</a:t>
            </a:r>
            <a:r>
              <a:rPr lang="en-US" sz="2000" dirty="0"/>
              <a:t> . </a:t>
            </a:r>
            <a:endParaRPr lang="en-US" altLang="en-US"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925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Pengetahuan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6915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/>
            <a:r>
              <a:rPr lang="en-US" dirty="0" err="1"/>
              <a:t>informasi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,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342900" indent="-342900" algn="just"/>
            <a:r>
              <a:rPr lang="en-US" dirty="0" err="1"/>
              <a:t>Hasil</a:t>
            </a:r>
            <a:r>
              <a:rPr lang="en-US" dirty="0"/>
              <a:t> “</a:t>
            </a:r>
            <a:r>
              <a:rPr lang="en-US" dirty="0" err="1"/>
              <a:t>tahu</a:t>
            </a:r>
            <a:r>
              <a:rPr lang="en-US" dirty="0"/>
              <a:t>”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panca</a:t>
            </a:r>
            <a:r>
              <a:rPr lang="en-US" dirty="0"/>
              <a:t> </a:t>
            </a:r>
            <a:r>
              <a:rPr lang="en-US" dirty="0" err="1"/>
              <a:t>indera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alt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69156"/>
            <a:ext cx="8693296" cy="2903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/>
            <a:r>
              <a:rPr lang="en-US" altLang="en-US" dirty="0" err="1"/>
              <a:t>Pengetahuan</a:t>
            </a:r>
            <a:r>
              <a:rPr lang="en-US" altLang="en-US" dirty="0"/>
              <a:t> yang </a:t>
            </a:r>
            <a:r>
              <a:rPr lang="en-US" altLang="en-US" dirty="0" err="1"/>
              <a:t>didasarkan</a:t>
            </a:r>
            <a:r>
              <a:rPr lang="en-US" altLang="en-US" dirty="0"/>
              <a:t> </a:t>
            </a:r>
            <a:r>
              <a:rPr lang="en-US" altLang="en-US" dirty="0" err="1"/>
              <a:t>atas</a:t>
            </a:r>
            <a:r>
              <a:rPr lang="en-US" altLang="en-US" dirty="0"/>
              <a:t> </a:t>
            </a:r>
            <a:r>
              <a:rPr lang="en-US" altLang="en-US" dirty="0" err="1"/>
              <a:t>fakta-fakta</a:t>
            </a:r>
            <a:r>
              <a:rPr lang="en-US" altLang="en-US" dirty="0"/>
              <a:t> di mana </a:t>
            </a:r>
            <a:r>
              <a:rPr lang="en-US" altLang="en-US" dirty="0" err="1"/>
              <a:t>pengujian</a:t>
            </a:r>
            <a:r>
              <a:rPr lang="en-US" altLang="en-US" dirty="0"/>
              <a:t> </a:t>
            </a:r>
            <a:r>
              <a:rPr lang="en-US" altLang="en-US" dirty="0" err="1"/>
              <a:t>kebenarannya</a:t>
            </a:r>
            <a:r>
              <a:rPr lang="en-US" altLang="en-US" dirty="0"/>
              <a:t> </a:t>
            </a:r>
            <a:r>
              <a:rPr lang="en-US" altLang="en-US" dirty="0" err="1"/>
              <a:t>diatur</a:t>
            </a:r>
            <a:r>
              <a:rPr lang="en-US" altLang="en-US" dirty="0"/>
              <a:t> </a:t>
            </a:r>
            <a:r>
              <a:rPr lang="en-US" altLang="en-US" dirty="0" err="1"/>
              <a:t>menurut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tingkah</a:t>
            </a:r>
            <a:r>
              <a:rPr lang="en-US" altLang="en-US" dirty="0"/>
              <a:t> </a:t>
            </a:r>
            <a:r>
              <a:rPr lang="en-US" altLang="en-US" dirty="0" err="1"/>
              <a:t>laku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.</a:t>
            </a:r>
          </a:p>
          <a:p>
            <a:pPr marL="0" indent="0" algn="just">
              <a:buNone/>
            </a:pPr>
            <a:endParaRPr lang="en-US" altLang="en-US" dirty="0"/>
          </a:p>
          <a:p>
            <a:pPr marL="342900" indent="-342900" algn="just"/>
            <a:r>
              <a:rPr lang="en-US" altLang="en-US" dirty="0"/>
              <a:t>KBBI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err="1"/>
              <a:t>ilmu</a:t>
            </a:r>
            <a:r>
              <a:rPr lang="en-US" altLang="en-US" dirty="0"/>
              <a:t> </a:t>
            </a:r>
            <a:r>
              <a:rPr lang="en-US" altLang="en-US" dirty="0" err="1"/>
              <a:t>pengetahuan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pengetahuan</a:t>
            </a:r>
            <a:r>
              <a:rPr lang="en-US" altLang="en-US" dirty="0"/>
              <a:t> </a:t>
            </a:r>
            <a:r>
              <a:rPr lang="en-US" altLang="en-US" dirty="0" err="1"/>
              <a:t>tentang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bidang</a:t>
            </a:r>
            <a:r>
              <a:rPr lang="en-US" altLang="en-US" dirty="0"/>
              <a:t> yang </a:t>
            </a:r>
            <a:r>
              <a:rPr lang="en-US" altLang="en-US" dirty="0" err="1"/>
              <a:t>disusun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bersistem</a:t>
            </a:r>
            <a:r>
              <a:rPr lang="en-US" altLang="en-US" dirty="0"/>
              <a:t> </a:t>
            </a:r>
            <a:r>
              <a:rPr lang="en-US" altLang="en-US" dirty="0" err="1"/>
              <a:t>menurut</a:t>
            </a:r>
            <a:r>
              <a:rPr lang="en-US" altLang="en-US" dirty="0"/>
              <a:t> </a:t>
            </a:r>
            <a:r>
              <a:rPr lang="en-US" altLang="en-US" dirty="0" err="1"/>
              <a:t>metode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,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menerangkan</a:t>
            </a:r>
            <a:r>
              <a:rPr lang="en-US" altLang="en-US" dirty="0"/>
              <a:t> </a:t>
            </a:r>
            <a:r>
              <a:rPr lang="en-US" altLang="en-US" dirty="0" err="1"/>
              <a:t>gejala-gejala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695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652864" y="1072068"/>
            <a:ext cx="7708836" cy="571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Pengertian</a:t>
            </a:r>
            <a:endParaRPr lang="en-US" altLang="en-US" sz="2800" b="1" dirty="0">
              <a:solidFill>
                <a:schemeClr val="tx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algn="ctr" eaLnBrk="1" hangingPunct="1"/>
            <a:r>
              <a:rPr lang="en-US" altLang="en-US" sz="6600" b="1" dirty="0" err="1">
                <a:solidFill>
                  <a:srgbClr val="FFC000"/>
                </a:solidFill>
                <a:latin typeface="Roboto Condensed" panose="020B0604020202020204" charset="0"/>
                <a:ea typeface="Roboto Condensed" panose="020B0604020202020204" charset="0"/>
              </a:rPr>
              <a:t>Teknologi</a:t>
            </a:r>
            <a:endParaRPr lang="en-US" altLang="en-US" sz="6600" b="1" dirty="0">
              <a:solidFill>
                <a:srgbClr val="FFC000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6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6915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/>
            <a:r>
              <a:rPr lang="en-US" altLang="en-US" dirty="0" err="1"/>
              <a:t>Ilmu</a:t>
            </a:r>
            <a:r>
              <a:rPr lang="en-US" altLang="en-US" dirty="0"/>
              <a:t> </a:t>
            </a:r>
            <a:r>
              <a:rPr lang="en-US" altLang="en-US" dirty="0" err="1"/>
              <a:t>pengetahuan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</a:t>
            </a:r>
            <a:r>
              <a:rPr lang="en-US" altLang="en-US" dirty="0" err="1"/>
              <a:t>teori-teori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rumus-rumus</a:t>
            </a:r>
            <a:r>
              <a:rPr lang="en-US" altLang="en-US" dirty="0"/>
              <a:t> yang </a:t>
            </a:r>
            <a:r>
              <a:rPr lang="en-US" altLang="en-US" dirty="0" err="1"/>
              <a:t>tetap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teknologi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praktek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ilmu</a:t>
            </a:r>
            <a:r>
              <a:rPr lang="en-US" altLang="en-US" dirty="0"/>
              <a:t> </a:t>
            </a:r>
            <a:r>
              <a:rPr lang="en-US" altLang="en-US" dirty="0" err="1"/>
              <a:t>terapan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teori-teori</a:t>
            </a:r>
            <a:r>
              <a:rPr lang="en-US" altLang="en-US" dirty="0"/>
              <a:t> yang </a:t>
            </a:r>
            <a:r>
              <a:rPr lang="en-US" altLang="en-US" dirty="0" err="1"/>
              <a:t>berasal</a:t>
            </a:r>
            <a:r>
              <a:rPr lang="en-US" altLang="en-US" dirty="0"/>
              <a:t> </a:t>
            </a:r>
            <a:r>
              <a:rPr lang="en-US" altLang="en-US" dirty="0" err="1"/>
              <a:t>dariilmu</a:t>
            </a:r>
            <a:r>
              <a:rPr lang="en-US" altLang="en-US" dirty="0"/>
              <a:t> </a:t>
            </a:r>
            <a:r>
              <a:rPr lang="en-US" altLang="en-US" dirty="0" err="1"/>
              <a:t>pengetahuan</a:t>
            </a:r>
            <a:r>
              <a:rPr lang="en-US" altLang="en-US" dirty="0"/>
              <a:t>. 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806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IPTEK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6915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penemuan</a:t>
            </a:r>
            <a:r>
              <a:rPr lang="en-US" dirty="0"/>
              <a:t> yang </a:t>
            </a:r>
            <a:r>
              <a:rPr lang="en-US" dirty="0" err="1"/>
              <a:t>terbaru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pPr marL="342900" indent="-342900" algn="just"/>
            <a:endParaRPr lang="en-US" alt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178744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708</Words>
  <Application>Microsoft Macintosh PowerPoint</Application>
  <PresentationFormat>On-screen Show (16:9)</PresentationFormat>
  <Paragraphs>108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Arvo</vt:lpstr>
      <vt:lpstr>Roboto Condensed Light</vt:lpstr>
      <vt:lpstr>Arial</vt:lpstr>
      <vt:lpstr>Roboto Condensed</vt:lpstr>
      <vt:lpstr>Salerio template</vt:lpstr>
      <vt:lpstr>Konsep  Teknologi Informasi</vt:lpstr>
      <vt:lpstr>Ilmu Pengetahuan dan Teknologi</vt:lpstr>
      <vt:lpstr>Ilmu, Pengetahuan, Teknologi ?</vt:lpstr>
      <vt:lpstr>ILMU</vt:lpstr>
      <vt:lpstr>Pengetahuan</vt:lpstr>
      <vt:lpstr>Ilmu Pengetahuan</vt:lpstr>
      <vt:lpstr>PowerPoint Presentation</vt:lpstr>
      <vt:lpstr>Hubungan Ilmu Pengetahuan dan Teknologi</vt:lpstr>
      <vt:lpstr>IPTEK</vt:lpstr>
      <vt:lpstr>IPTEK</vt:lpstr>
      <vt:lpstr>Siklus Hidup Teknologi</vt:lpstr>
      <vt:lpstr>Siklus Hidup Teknologi</vt:lpstr>
      <vt:lpstr>Ilmu Pengetahuan dan Teknologi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Pendidikan ?</vt:lpstr>
      <vt:lpstr>PowerPoint Presentation</vt:lpstr>
      <vt:lpstr>PowerPoint Presentation</vt:lpstr>
      <vt:lpstr>PowerPoint Presentation</vt:lpstr>
      <vt:lpstr>PowerPoint Presentation</vt:lpstr>
      <vt:lpstr>Pertanyaan?</vt:lpstr>
    </vt:vector>
  </TitlesOfParts>
  <Company>Jurusan Teknologi Informasi - Politeknik Negeri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Ilmu Pengetahuan dan Teknologi</dc:title>
  <dc:creator>Moch Zawaruddin Abdullah</dc:creator>
  <cp:lastModifiedBy>chandrasena setiadi</cp:lastModifiedBy>
  <cp:revision>68</cp:revision>
  <dcterms:modified xsi:type="dcterms:W3CDTF">2023-09-12T23:58:10Z</dcterms:modified>
  <cp:category>Konsep Teknologi Informasi</cp:category>
</cp:coreProperties>
</file>