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29" r:id="rId1"/>
  </p:sldMasterIdLst>
  <p:sldIdLst>
    <p:sldId id="256" r:id="rId2"/>
    <p:sldId id="269" r:id="rId3"/>
    <p:sldId id="257" r:id="rId4"/>
    <p:sldId id="258" r:id="rId5"/>
    <p:sldId id="259" r:id="rId6"/>
    <p:sldId id="260" r:id="rId7"/>
    <p:sldId id="261" r:id="rId8"/>
    <p:sldId id="262" r:id="rId9"/>
    <p:sldId id="265" r:id="rId10"/>
    <p:sldId id="266" r:id="rId11"/>
    <p:sldId id="263" r:id="rId12"/>
    <p:sldId id="264" r:id="rId13"/>
    <p:sldId id="268"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72" d="100"/>
          <a:sy n="72" d="100"/>
        </p:scale>
        <p:origin x="6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12/25/2023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954052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3051379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672418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9281800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262378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6577263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742292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35146155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8628494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6830727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2137851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82878759"/>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12/25/2023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6397607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12/25/2023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0509608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12/25/2023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9783743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19178729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1598229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12/25/2023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3674444529"/>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C3AE-6235-7A2D-D82F-D2AE8FFBA397}"/>
              </a:ext>
            </a:extLst>
          </p:cNvPr>
          <p:cNvSpPr>
            <a:spLocks noGrp="1"/>
          </p:cNvSpPr>
          <p:nvPr>
            <p:ph type="title"/>
          </p:nvPr>
        </p:nvSpPr>
        <p:spPr/>
        <p:txBody>
          <a:bodyPr>
            <a:normAutofit/>
          </a:bodyPr>
          <a:lstStyle/>
          <a:p>
            <a:r>
              <a:rPr lang="fa-IR" sz="6600" dirty="0">
                <a:solidFill>
                  <a:srgbClr val="FF0000"/>
                </a:solidFill>
              </a:rPr>
              <a:t>((به نام خدا))</a:t>
            </a:r>
            <a:endParaRPr lang="en-US" sz="6600" dirty="0">
              <a:solidFill>
                <a:srgbClr val="FF0000"/>
              </a:solidFill>
            </a:endParaRPr>
          </a:p>
        </p:txBody>
      </p:sp>
      <p:sp>
        <p:nvSpPr>
          <p:cNvPr id="3" name="Content Placeholder 2">
            <a:extLst>
              <a:ext uri="{FF2B5EF4-FFF2-40B4-BE49-F238E27FC236}">
                <a16:creationId xmlns:a16="http://schemas.microsoft.com/office/drawing/2014/main" id="{94FF9CDE-7C61-1FAE-21C6-99D573993E51}"/>
              </a:ext>
            </a:extLst>
          </p:cNvPr>
          <p:cNvSpPr>
            <a:spLocks noGrp="1"/>
          </p:cNvSpPr>
          <p:nvPr>
            <p:ph idx="1"/>
          </p:nvPr>
        </p:nvSpPr>
        <p:spPr/>
        <p:txBody>
          <a:bodyPr>
            <a:normAutofit/>
          </a:bodyPr>
          <a:lstStyle/>
          <a:p>
            <a:pPr algn="r"/>
            <a:r>
              <a:rPr lang="fa-IR" sz="3600" dirty="0">
                <a:solidFill>
                  <a:srgbClr val="00B050"/>
                </a:solidFill>
              </a:rPr>
              <a:t>موضوع</a:t>
            </a:r>
            <a:r>
              <a:rPr lang="fa-IR" sz="3600" dirty="0"/>
              <a:t>:پیاده سازی(قفل هوشمند)</a:t>
            </a:r>
          </a:p>
          <a:p>
            <a:pPr algn="r"/>
            <a:r>
              <a:rPr lang="fa-IR" sz="3600" dirty="0">
                <a:solidFill>
                  <a:srgbClr val="00B050"/>
                </a:solidFill>
              </a:rPr>
              <a:t>استاد</a:t>
            </a:r>
            <a:r>
              <a:rPr lang="fa-IR" sz="3600" dirty="0"/>
              <a:t>:دکتر عصایی</a:t>
            </a:r>
          </a:p>
          <a:p>
            <a:pPr algn="r"/>
            <a:r>
              <a:rPr lang="fa-IR" sz="3600" dirty="0">
                <a:solidFill>
                  <a:srgbClr val="00B050"/>
                </a:solidFill>
              </a:rPr>
              <a:t>تهیه کنندگان</a:t>
            </a:r>
            <a:r>
              <a:rPr lang="fa-IR" sz="3600" dirty="0"/>
              <a:t>:محمدرضا غلامی</a:t>
            </a:r>
          </a:p>
          <a:p>
            <a:pPr algn="r"/>
            <a:r>
              <a:rPr lang="fa-IR" sz="3600" dirty="0">
                <a:solidFill>
                  <a:srgbClr val="00B050"/>
                </a:solidFill>
              </a:rPr>
              <a:t>تاریخ</a:t>
            </a:r>
            <a:r>
              <a:rPr lang="fa-IR" sz="3600" dirty="0"/>
              <a:t>:1402/10/1</a:t>
            </a:r>
            <a:endParaRPr lang="en-US" sz="3600" dirty="0"/>
          </a:p>
        </p:txBody>
      </p:sp>
      <p:pic>
        <p:nvPicPr>
          <p:cNvPr id="5" name="Picture 4">
            <a:extLst>
              <a:ext uri="{FF2B5EF4-FFF2-40B4-BE49-F238E27FC236}">
                <a16:creationId xmlns:a16="http://schemas.microsoft.com/office/drawing/2014/main" id="{33AEAA5B-ABFD-0215-DE58-E04EB2C66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571" y="0"/>
            <a:ext cx="1847850" cy="2476500"/>
          </a:xfrm>
          <a:prstGeom prst="rect">
            <a:avLst/>
          </a:prstGeom>
        </p:spPr>
      </p:pic>
    </p:spTree>
    <p:extLst>
      <p:ext uri="{BB962C8B-B14F-4D97-AF65-F5344CB8AC3E}">
        <p14:creationId xmlns:p14="http://schemas.microsoft.com/office/powerpoint/2010/main" val="40220591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8597DC-E6D8-5269-CFCF-E8A3833BC1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790" y="447261"/>
            <a:ext cx="9978887" cy="5713896"/>
          </a:xfrm>
          <a:prstGeom prst="rect">
            <a:avLst/>
          </a:prstGeom>
        </p:spPr>
      </p:pic>
    </p:spTree>
    <p:extLst>
      <p:ext uri="{BB962C8B-B14F-4D97-AF65-F5344CB8AC3E}">
        <p14:creationId xmlns:p14="http://schemas.microsoft.com/office/powerpoint/2010/main" val="126593019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3E46-5AD5-CABE-9963-7C88CADC1970}"/>
              </a:ext>
            </a:extLst>
          </p:cNvPr>
          <p:cNvSpPr>
            <a:spLocks noGrp="1"/>
          </p:cNvSpPr>
          <p:nvPr>
            <p:ph type="title"/>
          </p:nvPr>
        </p:nvSpPr>
        <p:spPr/>
        <p:txBody>
          <a:bodyPr/>
          <a:lstStyle/>
          <a:p>
            <a:pPr algn="l"/>
            <a:r>
              <a:rPr lang="en-US" dirty="0">
                <a:solidFill>
                  <a:schemeClr val="accent4"/>
                </a:solidFill>
              </a:rPr>
              <a:t>((percept-action table)):</a:t>
            </a:r>
          </a:p>
        </p:txBody>
      </p:sp>
      <p:sp>
        <p:nvSpPr>
          <p:cNvPr id="3" name="Content Placeholder 2">
            <a:extLst>
              <a:ext uri="{FF2B5EF4-FFF2-40B4-BE49-F238E27FC236}">
                <a16:creationId xmlns:a16="http://schemas.microsoft.com/office/drawing/2014/main" id="{459756D2-11DF-6615-AAB4-1CE4A0565FCB}"/>
              </a:ext>
            </a:extLst>
          </p:cNvPr>
          <p:cNvSpPr>
            <a:spLocks noGrp="1"/>
          </p:cNvSpPr>
          <p:nvPr>
            <p:ph sz="half" idx="1"/>
          </p:nvPr>
        </p:nvSpPr>
        <p:spPr>
          <a:xfrm>
            <a:off x="2239686" y="2064024"/>
            <a:ext cx="4240628" cy="3752023"/>
          </a:xfrm>
        </p:spPr>
        <p:txBody>
          <a:bodyPr>
            <a:normAutofit fontScale="92500" lnSpcReduction="10000"/>
          </a:bodyPr>
          <a:lstStyle/>
          <a:p>
            <a:pPr marL="0" indent="0">
              <a:buNone/>
            </a:pPr>
            <a:r>
              <a:rPr lang="en-US" dirty="0">
                <a:solidFill>
                  <a:schemeClr val="accent4"/>
                </a:solidFill>
              </a:rPr>
              <a:t>action:</a:t>
            </a:r>
          </a:p>
          <a:p>
            <a:pPr marL="0" indent="0">
              <a:buNone/>
            </a:pPr>
            <a:r>
              <a:rPr lang="fa-IR" dirty="0"/>
              <a:t>باز كردن</a:t>
            </a:r>
          </a:p>
          <a:p>
            <a:pPr marL="0" indent="0">
              <a:buNone/>
            </a:pPr>
            <a:r>
              <a:rPr lang="fa-IR" dirty="0"/>
              <a:t>بسته كردن</a:t>
            </a:r>
          </a:p>
          <a:p>
            <a:pPr marL="0" indent="0">
              <a:buNone/>
            </a:pPr>
            <a:r>
              <a:rPr lang="fa-IR" dirty="0"/>
              <a:t>فرستادن پيام هشدار</a:t>
            </a:r>
          </a:p>
          <a:p>
            <a:pPr marL="0" indent="0">
              <a:buNone/>
            </a:pPr>
            <a:r>
              <a:rPr lang="fa-IR" dirty="0"/>
              <a:t>ارتباط با وسايل هوشمند</a:t>
            </a:r>
          </a:p>
          <a:p>
            <a:pPr marL="0" indent="0">
              <a:buNone/>
            </a:pPr>
            <a:r>
              <a:rPr lang="fa-IR" dirty="0"/>
              <a:t>شناسايي</a:t>
            </a:r>
          </a:p>
          <a:p>
            <a:pPr marL="0" indent="0">
              <a:buNone/>
            </a:pPr>
            <a:r>
              <a:rPr lang="fa-IR" dirty="0"/>
              <a:t>تشخيص</a:t>
            </a:r>
          </a:p>
          <a:p>
            <a:pPr marL="0" indent="0">
              <a:buNone/>
            </a:pPr>
            <a:r>
              <a:rPr lang="fa-IR" dirty="0"/>
              <a:t>ارتباط با پليس</a:t>
            </a:r>
          </a:p>
          <a:p>
            <a:pPr marL="0" indent="0">
              <a:buNone/>
            </a:pPr>
            <a:r>
              <a:rPr lang="fa-IR" dirty="0"/>
              <a:t>رديابي</a:t>
            </a:r>
          </a:p>
          <a:p>
            <a:pPr marL="0" indent="0">
              <a:buNone/>
            </a:pPr>
            <a:r>
              <a:rPr lang="fa-IR" dirty="0"/>
              <a:t>ارتباط با شركت توليدي</a:t>
            </a:r>
          </a:p>
          <a:p>
            <a:pPr marL="0" indent="0">
              <a:buNone/>
            </a:pPr>
            <a:endParaRPr lang="en-US" dirty="0"/>
          </a:p>
        </p:txBody>
      </p:sp>
      <p:sp>
        <p:nvSpPr>
          <p:cNvPr id="4" name="Content Placeholder 3">
            <a:extLst>
              <a:ext uri="{FF2B5EF4-FFF2-40B4-BE49-F238E27FC236}">
                <a16:creationId xmlns:a16="http://schemas.microsoft.com/office/drawing/2014/main" id="{8FE31129-0F99-1B97-D680-6C79BB4BDBCC}"/>
              </a:ext>
            </a:extLst>
          </p:cNvPr>
          <p:cNvSpPr>
            <a:spLocks noGrp="1"/>
          </p:cNvSpPr>
          <p:nvPr>
            <p:ph sz="half" idx="2"/>
          </p:nvPr>
        </p:nvSpPr>
        <p:spPr>
          <a:xfrm>
            <a:off x="7244071" y="2039177"/>
            <a:ext cx="4749146" cy="3752023"/>
          </a:xfrm>
        </p:spPr>
        <p:txBody>
          <a:bodyPr>
            <a:normAutofit fontScale="92500" lnSpcReduction="10000"/>
          </a:bodyPr>
          <a:lstStyle/>
          <a:p>
            <a:r>
              <a:rPr lang="en-US" dirty="0">
                <a:solidFill>
                  <a:schemeClr val="accent4"/>
                </a:solidFill>
              </a:rPr>
              <a:t>Percept:</a:t>
            </a:r>
          </a:p>
          <a:p>
            <a:r>
              <a:rPr lang="fa-IR" dirty="0"/>
              <a:t>افراد</a:t>
            </a:r>
          </a:p>
          <a:p>
            <a:r>
              <a:rPr lang="fa-IR" dirty="0"/>
              <a:t>محيط</a:t>
            </a:r>
          </a:p>
          <a:p>
            <a:r>
              <a:rPr lang="fa-IR" dirty="0"/>
              <a:t>رفتار ها</a:t>
            </a:r>
          </a:p>
          <a:p>
            <a:r>
              <a:rPr lang="fa-IR" dirty="0"/>
              <a:t>باز كردن</a:t>
            </a:r>
          </a:p>
          <a:p>
            <a:r>
              <a:rPr lang="fa-IR" dirty="0"/>
              <a:t>بسته كردن</a:t>
            </a:r>
          </a:p>
        </p:txBody>
      </p:sp>
    </p:spTree>
    <p:extLst>
      <p:ext uri="{BB962C8B-B14F-4D97-AF65-F5344CB8AC3E}">
        <p14:creationId xmlns:p14="http://schemas.microsoft.com/office/powerpoint/2010/main" val="380325499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D17FB-AA66-6F7A-AADD-D10689E3C228}"/>
              </a:ext>
            </a:extLst>
          </p:cNvPr>
          <p:cNvSpPr>
            <a:spLocks noGrp="1"/>
          </p:cNvSpPr>
          <p:nvPr>
            <p:ph type="title"/>
          </p:nvPr>
        </p:nvSpPr>
        <p:spPr/>
        <p:txBody>
          <a:bodyPr/>
          <a:lstStyle/>
          <a:p>
            <a:pPr algn="l"/>
            <a:r>
              <a:rPr lang="fa-IR" dirty="0">
                <a:solidFill>
                  <a:schemeClr val="accent4"/>
                </a:solidFill>
              </a:rPr>
              <a:t>))</a:t>
            </a:r>
            <a:r>
              <a:rPr lang="en-US" dirty="0">
                <a:solidFill>
                  <a:schemeClr val="accent4"/>
                </a:solidFill>
              </a:rPr>
              <a:t>percept-action in python))</a:t>
            </a:r>
          </a:p>
        </p:txBody>
      </p:sp>
      <p:sp>
        <p:nvSpPr>
          <p:cNvPr id="3" name="Content Placeholder 2">
            <a:extLst>
              <a:ext uri="{FF2B5EF4-FFF2-40B4-BE49-F238E27FC236}">
                <a16:creationId xmlns:a16="http://schemas.microsoft.com/office/drawing/2014/main" id="{BA00E671-8157-D4F8-4047-EDCCC99E4B40}"/>
              </a:ext>
            </a:extLst>
          </p:cNvPr>
          <p:cNvSpPr>
            <a:spLocks noGrp="1"/>
          </p:cNvSpPr>
          <p:nvPr>
            <p:ph idx="1"/>
          </p:nvPr>
        </p:nvSpPr>
        <p:spPr/>
        <p:txBody>
          <a:bodyPr/>
          <a:lstStyle/>
          <a:p>
            <a:r>
              <a:rPr lang="en-US" dirty="0"/>
              <a:t>#Define the percept-action table for we-s915 smart lock</a:t>
            </a:r>
          </a:p>
          <a:p>
            <a:r>
              <a:rPr lang="en-US" dirty="0"/>
              <a:t>Percept-action-table={</a:t>
            </a:r>
          </a:p>
          <a:p>
            <a:r>
              <a:rPr lang="en-US" dirty="0"/>
              <a:t>(`fingerprint`/`smart lock`):`</a:t>
            </a:r>
            <a:r>
              <a:rPr lang="en-US" dirty="0" err="1"/>
              <a:t>open`#if</a:t>
            </a:r>
            <a:r>
              <a:rPr lang="en-US" dirty="0"/>
              <a:t> </a:t>
            </a:r>
            <a:r>
              <a:rPr lang="en-US" dirty="0" err="1"/>
              <a:t>recongnize</a:t>
            </a:r>
            <a:r>
              <a:rPr lang="en-US" dirty="0"/>
              <a:t> fingerprint, open it</a:t>
            </a:r>
          </a:p>
          <a:p>
            <a:r>
              <a:rPr lang="en-US" dirty="0"/>
              <a:t>(`voice`/`smart lock`):`</a:t>
            </a:r>
            <a:r>
              <a:rPr lang="en-US" dirty="0" err="1"/>
              <a:t>open`#if</a:t>
            </a:r>
            <a:r>
              <a:rPr lang="en-US" dirty="0"/>
              <a:t> recognize voice ,open it</a:t>
            </a:r>
          </a:p>
          <a:p>
            <a:r>
              <a:rPr lang="en-US" dirty="0"/>
              <a:t>(`face`/`smart lock`):`</a:t>
            </a:r>
            <a:r>
              <a:rPr lang="en-US" dirty="0" err="1"/>
              <a:t>open`#if</a:t>
            </a:r>
            <a:r>
              <a:rPr lang="en-US" dirty="0"/>
              <a:t> recognize face ,open it</a:t>
            </a:r>
          </a:p>
          <a:p>
            <a:r>
              <a:rPr lang="en-US" dirty="0"/>
              <a:t>(`cart`/`smart lock`):`</a:t>
            </a:r>
            <a:r>
              <a:rPr lang="en-US" dirty="0" err="1"/>
              <a:t>open`#if</a:t>
            </a:r>
            <a:r>
              <a:rPr lang="en-US" dirty="0"/>
              <a:t> recognize cart, open it</a:t>
            </a:r>
          </a:p>
          <a:p>
            <a:endParaRPr lang="en-US" dirty="0"/>
          </a:p>
        </p:txBody>
      </p:sp>
    </p:spTree>
    <p:extLst>
      <p:ext uri="{BB962C8B-B14F-4D97-AF65-F5344CB8AC3E}">
        <p14:creationId xmlns:p14="http://schemas.microsoft.com/office/powerpoint/2010/main" val="322832938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BF70-66E9-A868-DF34-DC2F5EB9F54C}"/>
              </a:ext>
            </a:extLst>
          </p:cNvPr>
          <p:cNvSpPr>
            <a:spLocks noGrp="1"/>
          </p:cNvSpPr>
          <p:nvPr>
            <p:ph type="title"/>
          </p:nvPr>
        </p:nvSpPr>
        <p:spPr/>
        <p:txBody>
          <a:bodyPr>
            <a:normAutofit/>
          </a:bodyPr>
          <a:lstStyle/>
          <a:p>
            <a:pPr algn="r"/>
            <a:r>
              <a:rPr lang="fa-IR" sz="4400" dirty="0">
                <a:solidFill>
                  <a:srgbClr val="FF0000"/>
                </a:solidFill>
              </a:rPr>
              <a:t>((نتیجه گیری)):</a:t>
            </a:r>
            <a:endParaRPr lang="en-US" sz="4400" dirty="0">
              <a:solidFill>
                <a:srgbClr val="FF0000"/>
              </a:solidFill>
            </a:endParaRPr>
          </a:p>
        </p:txBody>
      </p:sp>
      <p:sp>
        <p:nvSpPr>
          <p:cNvPr id="3" name="Content Placeholder 2">
            <a:extLst>
              <a:ext uri="{FF2B5EF4-FFF2-40B4-BE49-F238E27FC236}">
                <a16:creationId xmlns:a16="http://schemas.microsoft.com/office/drawing/2014/main" id="{DAF965BC-59A1-BF34-2A3C-0782147A0D0A}"/>
              </a:ext>
            </a:extLst>
          </p:cNvPr>
          <p:cNvSpPr>
            <a:spLocks noGrp="1"/>
          </p:cNvSpPr>
          <p:nvPr>
            <p:ph idx="1"/>
          </p:nvPr>
        </p:nvSpPr>
        <p:spPr/>
        <p:txBody>
          <a:bodyPr>
            <a:normAutofit/>
          </a:bodyPr>
          <a:lstStyle/>
          <a:p>
            <a:pPr algn="r"/>
            <a:r>
              <a:rPr lang="fa-IR" sz="3200" dirty="0"/>
              <a:t>در این ارایه به مزایا و معایب قفل های هوشمند پرداخته شد.امید است این فناوری با کمک سایر فناوری ها و علوم مثل هوش مصنوعی بتواند معایب خود را تا حد زیادی بر طرف کند به گونه ای شاهد رشد امار استفاده از ان باشیم.</a:t>
            </a:r>
            <a:endParaRPr lang="en-US" sz="3200" dirty="0"/>
          </a:p>
        </p:txBody>
      </p:sp>
    </p:spTree>
    <p:extLst>
      <p:ext uri="{BB962C8B-B14F-4D97-AF65-F5344CB8AC3E}">
        <p14:creationId xmlns:p14="http://schemas.microsoft.com/office/powerpoint/2010/main" val="1013092996"/>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C95DD-7AAE-5600-863D-8B378305BA9E}"/>
              </a:ext>
            </a:extLst>
          </p:cNvPr>
          <p:cNvSpPr>
            <a:spLocks noGrp="1"/>
          </p:cNvSpPr>
          <p:nvPr>
            <p:ph type="title"/>
          </p:nvPr>
        </p:nvSpPr>
        <p:spPr/>
        <p:txBody>
          <a:bodyPr/>
          <a:lstStyle/>
          <a:p>
            <a:r>
              <a:rPr lang="fa-IR" dirty="0">
                <a:solidFill>
                  <a:schemeClr val="accent4"/>
                </a:solidFill>
              </a:rPr>
              <a:t>((ممنون از توجه شما))</a:t>
            </a:r>
            <a:endParaRPr lang="en-US" dirty="0">
              <a:solidFill>
                <a:schemeClr val="accent4"/>
              </a:solidFill>
            </a:endParaRPr>
          </a:p>
        </p:txBody>
      </p:sp>
      <p:sp>
        <p:nvSpPr>
          <p:cNvPr id="3" name="Content Placeholder 2">
            <a:extLst>
              <a:ext uri="{FF2B5EF4-FFF2-40B4-BE49-F238E27FC236}">
                <a16:creationId xmlns:a16="http://schemas.microsoft.com/office/drawing/2014/main" id="{FBFB39EF-5C3C-A759-008C-9685AA024260}"/>
              </a:ext>
            </a:extLst>
          </p:cNvPr>
          <p:cNvSpPr>
            <a:spLocks noGrp="1"/>
          </p:cNvSpPr>
          <p:nvPr>
            <p:ph idx="1"/>
          </p:nvPr>
        </p:nvSpPr>
        <p:spPr/>
        <p:txBody>
          <a:bodyPr/>
          <a:lstStyle/>
          <a:p>
            <a:pPr algn="ctr"/>
            <a:r>
              <a:rPr lang="fa-IR" dirty="0">
                <a:solidFill>
                  <a:schemeClr val="accent4"/>
                </a:solidFill>
              </a:rPr>
              <a:t>((موفق باشيد))</a:t>
            </a:r>
            <a:endParaRPr lang="en-US" dirty="0">
              <a:solidFill>
                <a:schemeClr val="accent4"/>
              </a:solidFill>
            </a:endParaRPr>
          </a:p>
        </p:txBody>
      </p:sp>
    </p:spTree>
    <p:extLst>
      <p:ext uri="{BB962C8B-B14F-4D97-AF65-F5344CB8AC3E}">
        <p14:creationId xmlns:p14="http://schemas.microsoft.com/office/powerpoint/2010/main" val="47890434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10A74-ACD4-B748-BD51-AB4AFDE3641B}"/>
              </a:ext>
            </a:extLst>
          </p:cNvPr>
          <p:cNvSpPr>
            <a:spLocks noGrp="1"/>
          </p:cNvSpPr>
          <p:nvPr>
            <p:ph type="title"/>
          </p:nvPr>
        </p:nvSpPr>
        <p:spPr>
          <a:xfrm>
            <a:off x="1484310" y="1"/>
            <a:ext cx="10018713" cy="1192696"/>
          </a:xfrm>
        </p:spPr>
        <p:txBody>
          <a:bodyPr>
            <a:normAutofit/>
          </a:bodyPr>
          <a:lstStyle/>
          <a:p>
            <a:pPr algn="r"/>
            <a:r>
              <a:rPr lang="fa-IR" sz="4400" dirty="0">
                <a:solidFill>
                  <a:srgbClr val="FF0000"/>
                </a:solidFill>
              </a:rPr>
              <a:t>((فهرست مطالب)):</a:t>
            </a:r>
            <a:endParaRPr lang="en-US" sz="4400" dirty="0">
              <a:solidFill>
                <a:srgbClr val="FF0000"/>
              </a:solidFill>
            </a:endParaRPr>
          </a:p>
        </p:txBody>
      </p:sp>
      <p:sp>
        <p:nvSpPr>
          <p:cNvPr id="3" name="Content Placeholder 2">
            <a:extLst>
              <a:ext uri="{FF2B5EF4-FFF2-40B4-BE49-F238E27FC236}">
                <a16:creationId xmlns:a16="http://schemas.microsoft.com/office/drawing/2014/main" id="{3FAE62EA-F41C-CBA7-81BA-CFE2911996E3}"/>
              </a:ext>
            </a:extLst>
          </p:cNvPr>
          <p:cNvSpPr>
            <a:spLocks noGrp="1"/>
          </p:cNvSpPr>
          <p:nvPr>
            <p:ph idx="1"/>
          </p:nvPr>
        </p:nvSpPr>
        <p:spPr>
          <a:xfrm>
            <a:off x="1484310" y="967409"/>
            <a:ext cx="10018713" cy="5890590"/>
          </a:xfrm>
        </p:spPr>
        <p:txBody>
          <a:bodyPr>
            <a:normAutofit/>
          </a:bodyPr>
          <a:lstStyle/>
          <a:p>
            <a:pPr algn="r"/>
            <a:r>
              <a:rPr lang="fa-IR" sz="2800" dirty="0"/>
              <a:t>1-قفل هوشمند چیست</a:t>
            </a:r>
          </a:p>
          <a:p>
            <a:pPr marL="0" indent="0" algn="r">
              <a:buNone/>
            </a:pPr>
            <a:r>
              <a:rPr lang="fa-IR" sz="2800" dirty="0"/>
              <a:t>2-انواع قفل هوشمند</a:t>
            </a:r>
          </a:p>
          <a:p>
            <a:pPr marL="0" indent="0" algn="r">
              <a:buNone/>
            </a:pPr>
            <a:r>
              <a:rPr lang="fa-IR" sz="2800" dirty="0"/>
              <a:t>3-ویژگی ها</a:t>
            </a:r>
          </a:p>
          <a:p>
            <a:pPr marL="0" indent="0" algn="r">
              <a:buNone/>
            </a:pPr>
            <a:r>
              <a:rPr lang="fa-IR" sz="2800" dirty="0"/>
              <a:t>4-مشکلات و راه حل</a:t>
            </a:r>
          </a:p>
          <a:p>
            <a:pPr marL="0" indent="0" algn="r">
              <a:buNone/>
            </a:pPr>
            <a:r>
              <a:rPr lang="fa-IR" sz="2800" dirty="0"/>
              <a:t>5-اینده قفل هوشمند</a:t>
            </a:r>
          </a:p>
          <a:p>
            <a:pPr marL="0" indent="0" algn="r">
              <a:buNone/>
            </a:pPr>
            <a:r>
              <a:rPr lang="en-US" sz="2800" dirty="0"/>
              <a:t>PEAS-6</a:t>
            </a:r>
            <a:endParaRPr lang="fa-IR" sz="2800" dirty="0"/>
          </a:p>
          <a:p>
            <a:pPr marL="0" indent="0" algn="r">
              <a:buNone/>
            </a:pPr>
            <a:r>
              <a:rPr lang="en-US" sz="2800" dirty="0"/>
              <a:t>We-s915-7</a:t>
            </a:r>
          </a:p>
          <a:p>
            <a:pPr marL="0" indent="0" algn="r">
              <a:buNone/>
            </a:pPr>
            <a:r>
              <a:rPr lang="en-US" sz="2800" dirty="0"/>
              <a:t>Percept-action table-8</a:t>
            </a:r>
          </a:p>
          <a:p>
            <a:pPr marL="0" indent="0" algn="r">
              <a:buNone/>
            </a:pPr>
            <a:r>
              <a:rPr lang="en-US" sz="2800" dirty="0"/>
              <a:t>Percept –action in python-9</a:t>
            </a:r>
          </a:p>
          <a:p>
            <a:pPr marL="0" indent="0" algn="r">
              <a:buNone/>
            </a:pPr>
            <a:r>
              <a:rPr lang="fa-IR" sz="2800" dirty="0"/>
              <a:t>10-نتیجه گیری</a:t>
            </a:r>
            <a:endParaRPr lang="en-US" sz="2800" dirty="0"/>
          </a:p>
        </p:txBody>
      </p:sp>
    </p:spTree>
    <p:extLst>
      <p:ext uri="{BB962C8B-B14F-4D97-AF65-F5344CB8AC3E}">
        <p14:creationId xmlns:p14="http://schemas.microsoft.com/office/powerpoint/2010/main" val="350023179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92B86-2779-AAE9-DEB9-CD6A7D70B9E7}"/>
              </a:ext>
            </a:extLst>
          </p:cNvPr>
          <p:cNvSpPr>
            <a:spLocks noGrp="1"/>
          </p:cNvSpPr>
          <p:nvPr>
            <p:ph type="title"/>
          </p:nvPr>
        </p:nvSpPr>
        <p:spPr/>
        <p:txBody>
          <a:bodyPr>
            <a:normAutofit/>
          </a:bodyPr>
          <a:lstStyle/>
          <a:p>
            <a:r>
              <a:rPr lang="fa-IR" sz="4800" dirty="0">
                <a:solidFill>
                  <a:schemeClr val="accent4">
                    <a:lumMod val="75000"/>
                  </a:schemeClr>
                </a:solidFill>
              </a:rPr>
              <a:t>((قفل هوشمند چیست؟))</a:t>
            </a:r>
            <a:endParaRPr lang="en-US" sz="4800" dirty="0">
              <a:solidFill>
                <a:schemeClr val="accent4">
                  <a:lumMod val="75000"/>
                </a:schemeClr>
              </a:solidFill>
            </a:endParaRPr>
          </a:p>
        </p:txBody>
      </p:sp>
      <p:sp>
        <p:nvSpPr>
          <p:cNvPr id="3" name="Content Placeholder 2">
            <a:extLst>
              <a:ext uri="{FF2B5EF4-FFF2-40B4-BE49-F238E27FC236}">
                <a16:creationId xmlns:a16="http://schemas.microsoft.com/office/drawing/2014/main" id="{73D84DC4-3426-E613-35C9-DD3B1F5566D2}"/>
              </a:ext>
            </a:extLst>
          </p:cNvPr>
          <p:cNvSpPr>
            <a:spLocks noGrp="1"/>
          </p:cNvSpPr>
          <p:nvPr>
            <p:ph idx="1"/>
          </p:nvPr>
        </p:nvSpPr>
        <p:spPr>
          <a:xfrm>
            <a:off x="4108174" y="2666999"/>
            <a:ext cx="7394849" cy="3124201"/>
          </a:xfrm>
        </p:spPr>
        <p:txBody>
          <a:bodyPr/>
          <a:lstStyle/>
          <a:p>
            <a:pPr marL="0" indent="0" algn="r">
              <a:buNone/>
            </a:pPr>
            <a:r>
              <a:rPr lang="fa-IR" dirty="0"/>
              <a:t>قفل ها هوشمند يك نوع فناوري پيشرفته هستند كه از ويژگي هاي هوش مصنوعي براي ايجاد امنيت و انعطاف پذيري بيشتر در سيستم هاي قفل استفاده ميكند.بعضي از شركت ها در حال توسعه قفل هاي هوشمندي هستند كه با استفاده از هوش مصنوعي و يادگيري ماشين الگوريتم هايي را اجرا كنند كه به طور خودكار و براساس الگو هاي استفاده شما رفتار هاي احتمالي و حتي افرادي كه وارد خانه ميشوند را شناسايي بكند.</a:t>
            </a:r>
          </a:p>
        </p:txBody>
      </p:sp>
      <p:pic>
        <p:nvPicPr>
          <p:cNvPr id="5" name="Picture 4">
            <a:extLst>
              <a:ext uri="{FF2B5EF4-FFF2-40B4-BE49-F238E27FC236}">
                <a16:creationId xmlns:a16="http://schemas.microsoft.com/office/drawing/2014/main" id="{965AFFE7-4BD3-4549-FA8D-C038206B1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311" y="2133702"/>
            <a:ext cx="2438332" cy="3657498"/>
          </a:xfrm>
          <a:prstGeom prst="rect">
            <a:avLst/>
          </a:prstGeom>
        </p:spPr>
      </p:pic>
    </p:spTree>
    <p:extLst>
      <p:ext uri="{BB962C8B-B14F-4D97-AF65-F5344CB8AC3E}">
        <p14:creationId xmlns:p14="http://schemas.microsoft.com/office/powerpoint/2010/main" val="2833983423"/>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19DEE-522A-6730-2114-396207081B0E}"/>
              </a:ext>
            </a:extLst>
          </p:cNvPr>
          <p:cNvSpPr>
            <a:spLocks noGrp="1"/>
          </p:cNvSpPr>
          <p:nvPr>
            <p:ph type="title"/>
          </p:nvPr>
        </p:nvSpPr>
        <p:spPr/>
        <p:txBody>
          <a:bodyPr/>
          <a:lstStyle/>
          <a:p>
            <a:pPr algn="r"/>
            <a:r>
              <a:rPr lang="fa-IR" dirty="0">
                <a:solidFill>
                  <a:schemeClr val="accent4"/>
                </a:solidFill>
              </a:rPr>
              <a:t>((انواع قفل هاي هوشمند))</a:t>
            </a:r>
            <a:endParaRPr lang="en-US" dirty="0">
              <a:solidFill>
                <a:schemeClr val="accent4"/>
              </a:solidFill>
            </a:endParaRPr>
          </a:p>
        </p:txBody>
      </p:sp>
      <p:sp>
        <p:nvSpPr>
          <p:cNvPr id="3" name="Content Placeholder 2">
            <a:extLst>
              <a:ext uri="{FF2B5EF4-FFF2-40B4-BE49-F238E27FC236}">
                <a16:creationId xmlns:a16="http://schemas.microsoft.com/office/drawing/2014/main" id="{C3F642F0-F957-68D0-FE72-E0C2737889B5}"/>
              </a:ext>
            </a:extLst>
          </p:cNvPr>
          <p:cNvSpPr>
            <a:spLocks noGrp="1"/>
          </p:cNvSpPr>
          <p:nvPr>
            <p:ph idx="1"/>
          </p:nvPr>
        </p:nvSpPr>
        <p:spPr>
          <a:xfrm>
            <a:off x="4651513" y="2438399"/>
            <a:ext cx="7328588" cy="3124201"/>
          </a:xfrm>
        </p:spPr>
        <p:txBody>
          <a:bodyPr/>
          <a:lstStyle/>
          <a:p>
            <a:pPr algn="r"/>
            <a:r>
              <a:rPr lang="fa-IR" dirty="0">
                <a:solidFill>
                  <a:srgbClr val="00B050"/>
                </a:solidFill>
              </a:rPr>
              <a:t>ديجيتالي</a:t>
            </a:r>
            <a:r>
              <a:rPr lang="fa-IR" dirty="0"/>
              <a:t>:از طريق كد ورودي يا اثرانگشت باز وبسته ميشوند.</a:t>
            </a:r>
          </a:p>
          <a:p>
            <a:pPr algn="r"/>
            <a:r>
              <a:rPr lang="fa-IR" dirty="0">
                <a:solidFill>
                  <a:srgbClr val="00B050"/>
                </a:solidFill>
              </a:rPr>
              <a:t>بيومتريك</a:t>
            </a:r>
            <a:r>
              <a:rPr lang="fa-IR" dirty="0"/>
              <a:t>:باز وبسته شدن توسط شناسايي اثر انگشت و صدا و چهره.</a:t>
            </a:r>
          </a:p>
          <a:p>
            <a:pPr algn="r"/>
            <a:r>
              <a:rPr lang="fa-IR" dirty="0">
                <a:solidFill>
                  <a:srgbClr val="00B050"/>
                </a:solidFill>
              </a:rPr>
              <a:t>بي سيم</a:t>
            </a:r>
            <a:r>
              <a:rPr lang="fa-IR" dirty="0"/>
              <a:t>:باز و بسته شدن از راه دور توسط اينترنت.</a:t>
            </a:r>
            <a:endParaRPr lang="en-US" dirty="0"/>
          </a:p>
        </p:txBody>
      </p:sp>
      <p:pic>
        <p:nvPicPr>
          <p:cNvPr id="5" name="Picture 4">
            <a:extLst>
              <a:ext uri="{FF2B5EF4-FFF2-40B4-BE49-F238E27FC236}">
                <a16:creationId xmlns:a16="http://schemas.microsoft.com/office/drawing/2014/main" id="{60621E64-8DB2-9956-7638-11D9149F7A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0090" y="1736035"/>
            <a:ext cx="2887110" cy="3632544"/>
          </a:xfrm>
          <a:prstGeom prst="rect">
            <a:avLst/>
          </a:prstGeom>
        </p:spPr>
      </p:pic>
    </p:spTree>
    <p:extLst>
      <p:ext uri="{BB962C8B-B14F-4D97-AF65-F5344CB8AC3E}">
        <p14:creationId xmlns:p14="http://schemas.microsoft.com/office/powerpoint/2010/main" val="150650182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5AE37-6FF9-45FE-1E0E-85BCF40F3CC9}"/>
              </a:ext>
            </a:extLst>
          </p:cNvPr>
          <p:cNvSpPr>
            <a:spLocks noGrp="1"/>
          </p:cNvSpPr>
          <p:nvPr>
            <p:ph type="title"/>
          </p:nvPr>
        </p:nvSpPr>
        <p:spPr/>
        <p:txBody>
          <a:bodyPr/>
          <a:lstStyle/>
          <a:p>
            <a:pPr algn="r"/>
            <a:r>
              <a:rPr lang="fa-IR" dirty="0">
                <a:solidFill>
                  <a:schemeClr val="accent4"/>
                </a:solidFill>
              </a:rPr>
              <a:t>((ويژگي ها قفل هوشمند))</a:t>
            </a:r>
            <a:endParaRPr lang="en-US" dirty="0">
              <a:solidFill>
                <a:schemeClr val="accent4"/>
              </a:solidFill>
            </a:endParaRPr>
          </a:p>
        </p:txBody>
      </p:sp>
      <p:sp>
        <p:nvSpPr>
          <p:cNvPr id="3" name="Content Placeholder 2">
            <a:extLst>
              <a:ext uri="{FF2B5EF4-FFF2-40B4-BE49-F238E27FC236}">
                <a16:creationId xmlns:a16="http://schemas.microsoft.com/office/drawing/2014/main" id="{FA661AD0-A679-3A20-02E6-5FE4A6A298B4}"/>
              </a:ext>
            </a:extLst>
          </p:cNvPr>
          <p:cNvSpPr>
            <a:spLocks noGrp="1"/>
          </p:cNvSpPr>
          <p:nvPr>
            <p:ph idx="1"/>
          </p:nvPr>
        </p:nvSpPr>
        <p:spPr>
          <a:xfrm>
            <a:off x="4598504" y="2666999"/>
            <a:ext cx="6904519" cy="3124201"/>
          </a:xfrm>
        </p:spPr>
        <p:txBody>
          <a:bodyPr/>
          <a:lstStyle/>
          <a:p>
            <a:pPr algn="r"/>
            <a:r>
              <a:rPr lang="fa-IR" dirty="0">
                <a:solidFill>
                  <a:srgbClr val="00B050"/>
                </a:solidFill>
              </a:rPr>
              <a:t>امنيت بالا</a:t>
            </a:r>
            <a:r>
              <a:rPr lang="fa-IR" dirty="0"/>
              <a:t>:داراي ويژگي هاي امنيتي پيشرفته و مانع نفوذ افراد غيرمجاز</a:t>
            </a:r>
          </a:p>
          <a:p>
            <a:pPr algn="r"/>
            <a:r>
              <a:rPr lang="fa-IR" dirty="0">
                <a:solidFill>
                  <a:srgbClr val="00B050"/>
                </a:solidFill>
              </a:rPr>
              <a:t>اساني استفاده</a:t>
            </a:r>
            <a:r>
              <a:rPr lang="fa-IR" dirty="0"/>
              <a:t>:امكان استفاده اسان و بدون نياز به كليد و استفاده از راه دور</a:t>
            </a:r>
          </a:p>
          <a:p>
            <a:pPr algn="r"/>
            <a:r>
              <a:rPr lang="fa-IR" dirty="0">
                <a:solidFill>
                  <a:srgbClr val="00B050"/>
                </a:solidFill>
              </a:rPr>
              <a:t>ادغام و هماهنگي با سيستم هاي هوشمند</a:t>
            </a:r>
            <a:r>
              <a:rPr lang="fa-IR" dirty="0"/>
              <a:t>:توانايي اتصال و هماهنگي با سيستم هاي خانه هوشمند و دستگاه هاي هوشمند</a:t>
            </a:r>
            <a:endParaRPr lang="en-US" dirty="0"/>
          </a:p>
        </p:txBody>
      </p:sp>
      <p:pic>
        <p:nvPicPr>
          <p:cNvPr id="5" name="Picture 4">
            <a:extLst>
              <a:ext uri="{FF2B5EF4-FFF2-40B4-BE49-F238E27FC236}">
                <a16:creationId xmlns:a16="http://schemas.microsoft.com/office/drawing/2014/main" id="{C6DE39D5-F18A-457E-B4C4-DD2F21033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692" y="1896717"/>
            <a:ext cx="3483665" cy="3483665"/>
          </a:xfrm>
          <a:prstGeom prst="rect">
            <a:avLst/>
          </a:prstGeom>
        </p:spPr>
      </p:pic>
    </p:spTree>
    <p:extLst>
      <p:ext uri="{BB962C8B-B14F-4D97-AF65-F5344CB8AC3E}">
        <p14:creationId xmlns:p14="http://schemas.microsoft.com/office/powerpoint/2010/main" val="4104463935"/>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555DC-BF66-0487-0E3E-95D66F409EA9}"/>
              </a:ext>
            </a:extLst>
          </p:cNvPr>
          <p:cNvSpPr>
            <a:spLocks noGrp="1"/>
          </p:cNvSpPr>
          <p:nvPr>
            <p:ph type="title"/>
          </p:nvPr>
        </p:nvSpPr>
        <p:spPr/>
        <p:txBody>
          <a:bodyPr/>
          <a:lstStyle/>
          <a:p>
            <a:pPr algn="r"/>
            <a:r>
              <a:rPr lang="fa-IR" dirty="0">
                <a:solidFill>
                  <a:schemeClr val="accent4"/>
                </a:solidFill>
              </a:rPr>
              <a:t>((مشكلات قفل هاي هوشمند و راه حل انها))</a:t>
            </a:r>
            <a:endParaRPr lang="en-US" dirty="0">
              <a:solidFill>
                <a:schemeClr val="accent4"/>
              </a:solidFill>
            </a:endParaRPr>
          </a:p>
        </p:txBody>
      </p:sp>
      <p:sp>
        <p:nvSpPr>
          <p:cNvPr id="3" name="Content Placeholder 2">
            <a:extLst>
              <a:ext uri="{FF2B5EF4-FFF2-40B4-BE49-F238E27FC236}">
                <a16:creationId xmlns:a16="http://schemas.microsoft.com/office/drawing/2014/main" id="{C2F40AE2-6B28-3091-079A-3E920B6C3643}"/>
              </a:ext>
            </a:extLst>
          </p:cNvPr>
          <p:cNvSpPr>
            <a:spLocks noGrp="1"/>
          </p:cNvSpPr>
          <p:nvPr>
            <p:ph idx="1"/>
          </p:nvPr>
        </p:nvSpPr>
        <p:spPr>
          <a:xfrm>
            <a:off x="5645426" y="2666999"/>
            <a:ext cx="5857597" cy="3124201"/>
          </a:xfrm>
        </p:spPr>
        <p:txBody>
          <a:bodyPr>
            <a:normAutofit lnSpcReduction="10000"/>
          </a:bodyPr>
          <a:lstStyle/>
          <a:p>
            <a:pPr algn="r"/>
            <a:r>
              <a:rPr lang="fa-IR" dirty="0">
                <a:solidFill>
                  <a:srgbClr val="00B050"/>
                </a:solidFill>
              </a:rPr>
              <a:t>1-خطر هك شدن</a:t>
            </a:r>
            <a:r>
              <a:rPr lang="fa-IR" dirty="0"/>
              <a:t>:ممكن است مورد حملات سايبيري قرار بگيرد و هك شود كه مي توان از طريق كارهاي فني امنيت انها را بالا برد.</a:t>
            </a:r>
          </a:p>
          <a:p>
            <a:pPr algn="r"/>
            <a:r>
              <a:rPr lang="fa-IR" dirty="0">
                <a:solidFill>
                  <a:srgbClr val="00B050"/>
                </a:solidFill>
              </a:rPr>
              <a:t>2-خطا ها فني</a:t>
            </a:r>
            <a:r>
              <a:rPr lang="fa-IR" dirty="0"/>
              <a:t>:مشكلات فني همچون اختلال در سرور ها ممكن است باعث پايين امدن كاربرد و بهينگي قفل شود كه ميتوان با استفاده از نرم افزار ها و بروزرساني ها اين مورد را حل كرد.</a:t>
            </a:r>
            <a:endParaRPr lang="en-US" dirty="0"/>
          </a:p>
        </p:txBody>
      </p:sp>
      <p:pic>
        <p:nvPicPr>
          <p:cNvPr id="5" name="Picture 4">
            <a:extLst>
              <a:ext uri="{FF2B5EF4-FFF2-40B4-BE49-F238E27FC236}">
                <a16:creationId xmlns:a16="http://schemas.microsoft.com/office/drawing/2014/main" id="{2DE051C7-4F8A-9FCA-6E1F-D420E69FDA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95" y="2666999"/>
            <a:ext cx="4161183" cy="2902227"/>
          </a:xfrm>
          <a:prstGeom prst="rect">
            <a:avLst/>
          </a:prstGeom>
        </p:spPr>
      </p:pic>
    </p:spTree>
    <p:extLst>
      <p:ext uri="{BB962C8B-B14F-4D97-AF65-F5344CB8AC3E}">
        <p14:creationId xmlns:p14="http://schemas.microsoft.com/office/powerpoint/2010/main" val="301885005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35D7-4726-1798-43BB-7FB2B066A956}"/>
              </a:ext>
            </a:extLst>
          </p:cNvPr>
          <p:cNvSpPr>
            <a:spLocks noGrp="1"/>
          </p:cNvSpPr>
          <p:nvPr>
            <p:ph type="title"/>
          </p:nvPr>
        </p:nvSpPr>
        <p:spPr/>
        <p:txBody>
          <a:bodyPr/>
          <a:lstStyle/>
          <a:p>
            <a:pPr algn="r"/>
            <a:r>
              <a:rPr lang="fa-IR" dirty="0">
                <a:solidFill>
                  <a:schemeClr val="accent4"/>
                </a:solidFill>
              </a:rPr>
              <a:t>((اينده قفل ها هوشمند))</a:t>
            </a:r>
            <a:endParaRPr lang="en-US" dirty="0">
              <a:solidFill>
                <a:schemeClr val="accent4"/>
              </a:solidFill>
            </a:endParaRPr>
          </a:p>
        </p:txBody>
      </p:sp>
      <p:sp>
        <p:nvSpPr>
          <p:cNvPr id="3" name="Content Placeholder 2">
            <a:extLst>
              <a:ext uri="{FF2B5EF4-FFF2-40B4-BE49-F238E27FC236}">
                <a16:creationId xmlns:a16="http://schemas.microsoft.com/office/drawing/2014/main" id="{72530236-E677-E867-E41E-756C8946633D}"/>
              </a:ext>
            </a:extLst>
          </p:cNvPr>
          <p:cNvSpPr>
            <a:spLocks noGrp="1"/>
          </p:cNvSpPr>
          <p:nvPr>
            <p:ph idx="1"/>
          </p:nvPr>
        </p:nvSpPr>
        <p:spPr>
          <a:xfrm>
            <a:off x="5711687" y="2666999"/>
            <a:ext cx="5791337" cy="3124201"/>
          </a:xfrm>
        </p:spPr>
        <p:txBody>
          <a:bodyPr>
            <a:normAutofit/>
          </a:bodyPr>
          <a:lstStyle/>
          <a:p>
            <a:pPr algn="r"/>
            <a:r>
              <a:rPr lang="fa-IR" dirty="0"/>
              <a:t>انتظار اين رو داريم كه اين قفل ها با استفاده از فناوري هاي به روز هوش مصنوعي و اينترنت اشيا هوشمند تر و امن تر شوند.هخمچنين ادغام با سيستم هاي تشخيصي و كنترلي پيشرفته اين امكان را ميدهدكه امكانات و كنترل هاي بيشتري روي اين قفل ها داشته باشيم.</a:t>
            </a:r>
            <a:endParaRPr lang="en-US" dirty="0"/>
          </a:p>
        </p:txBody>
      </p:sp>
      <p:pic>
        <p:nvPicPr>
          <p:cNvPr id="5" name="Picture 4">
            <a:extLst>
              <a:ext uri="{FF2B5EF4-FFF2-40B4-BE49-F238E27FC236}">
                <a16:creationId xmlns:a16="http://schemas.microsoft.com/office/drawing/2014/main" id="{BDF025DA-69FF-5F2F-C6D1-5250F1717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5042" y="1858617"/>
            <a:ext cx="3048000" cy="3773557"/>
          </a:xfrm>
          <a:prstGeom prst="rect">
            <a:avLst/>
          </a:prstGeom>
        </p:spPr>
      </p:pic>
    </p:spTree>
    <p:extLst>
      <p:ext uri="{BB962C8B-B14F-4D97-AF65-F5344CB8AC3E}">
        <p14:creationId xmlns:p14="http://schemas.microsoft.com/office/powerpoint/2010/main" val="1296000654"/>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E4234-2E34-D20E-363B-45C26D450F1B}"/>
              </a:ext>
            </a:extLst>
          </p:cNvPr>
          <p:cNvSpPr>
            <a:spLocks noGrp="1"/>
          </p:cNvSpPr>
          <p:nvPr>
            <p:ph type="title"/>
          </p:nvPr>
        </p:nvSpPr>
        <p:spPr/>
        <p:txBody>
          <a:bodyPr/>
          <a:lstStyle/>
          <a:p>
            <a:pPr algn="l"/>
            <a:r>
              <a:rPr lang="en-US" dirty="0">
                <a:solidFill>
                  <a:schemeClr val="accent4"/>
                </a:solidFill>
              </a:rPr>
              <a:t>((PEAS FOR SMART LOCK))</a:t>
            </a:r>
          </a:p>
        </p:txBody>
      </p:sp>
      <p:sp>
        <p:nvSpPr>
          <p:cNvPr id="3" name="Content Placeholder 2">
            <a:extLst>
              <a:ext uri="{FF2B5EF4-FFF2-40B4-BE49-F238E27FC236}">
                <a16:creationId xmlns:a16="http://schemas.microsoft.com/office/drawing/2014/main" id="{6B67F566-44DC-BD13-444D-FFBD95D5EE3B}"/>
              </a:ext>
            </a:extLst>
          </p:cNvPr>
          <p:cNvSpPr>
            <a:spLocks noGrp="1"/>
          </p:cNvSpPr>
          <p:nvPr>
            <p:ph idx="1"/>
          </p:nvPr>
        </p:nvSpPr>
        <p:spPr>
          <a:xfrm>
            <a:off x="1484311" y="2438399"/>
            <a:ext cx="10018713" cy="3124201"/>
          </a:xfrm>
        </p:spPr>
        <p:txBody>
          <a:bodyPr>
            <a:normAutofit lnSpcReduction="10000"/>
          </a:bodyPr>
          <a:lstStyle/>
          <a:p>
            <a:pPr algn="r"/>
            <a:r>
              <a:rPr lang="fa-IR" dirty="0">
                <a:solidFill>
                  <a:srgbClr val="00B050"/>
                </a:solidFill>
              </a:rPr>
              <a:t>معيار كارايي</a:t>
            </a:r>
            <a:r>
              <a:rPr lang="fa-IR" dirty="0">
                <a:solidFill>
                  <a:schemeClr val="accent4"/>
                </a:solidFill>
              </a:rPr>
              <a:t>:</a:t>
            </a:r>
            <a:r>
              <a:rPr lang="fa-IR" dirty="0"/>
              <a:t>ارايه امنيت بالاتر-استفاده از روش ها امنيتي مثل تشخيص چهره.اثرانگشت.رمز ورودي.كارت هوشمند و اتصال به دستگاه ها هوشمند قابل كنترل</a:t>
            </a:r>
          </a:p>
          <a:p>
            <a:pPr marL="0" indent="0" algn="r">
              <a:buNone/>
            </a:pPr>
            <a:r>
              <a:rPr lang="fa-IR" dirty="0">
                <a:solidFill>
                  <a:srgbClr val="00B050"/>
                </a:solidFill>
              </a:rPr>
              <a:t>محيط</a:t>
            </a:r>
            <a:r>
              <a:rPr lang="fa-IR" dirty="0">
                <a:solidFill>
                  <a:schemeClr val="accent4"/>
                </a:solidFill>
              </a:rPr>
              <a:t>:</a:t>
            </a:r>
            <a:r>
              <a:rPr lang="fa-IR" dirty="0"/>
              <a:t>درب خانه.اداره.شركت.كارخانه و ...</a:t>
            </a:r>
          </a:p>
          <a:p>
            <a:pPr marL="0" indent="0" algn="r">
              <a:buNone/>
            </a:pPr>
            <a:r>
              <a:rPr lang="fa-IR" dirty="0">
                <a:solidFill>
                  <a:srgbClr val="00B050"/>
                </a:solidFill>
              </a:rPr>
              <a:t>عملگر ها</a:t>
            </a:r>
            <a:r>
              <a:rPr lang="fa-IR" dirty="0">
                <a:solidFill>
                  <a:schemeClr val="accent4"/>
                </a:solidFill>
              </a:rPr>
              <a:t>:</a:t>
            </a:r>
            <a:r>
              <a:rPr lang="fa-IR" dirty="0"/>
              <a:t>باز و بسته كردن مكانيزم قفل با استفاده از سيستم ها مكانيكي و الكتريكي</a:t>
            </a:r>
          </a:p>
          <a:p>
            <a:pPr marL="0" indent="0" algn="r">
              <a:buNone/>
            </a:pPr>
            <a:r>
              <a:rPr lang="fa-IR" dirty="0">
                <a:solidFill>
                  <a:srgbClr val="00B050"/>
                </a:solidFill>
              </a:rPr>
              <a:t>سنسور ها</a:t>
            </a:r>
            <a:r>
              <a:rPr lang="fa-IR" dirty="0">
                <a:solidFill>
                  <a:schemeClr val="accent4"/>
                </a:solidFill>
              </a:rPr>
              <a:t>:</a:t>
            </a:r>
            <a:r>
              <a:rPr lang="fa-IR" dirty="0"/>
              <a:t>اثرانگشت.تشخيص صدا.حركت.چهره.كارت</a:t>
            </a:r>
          </a:p>
          <a:p>
            <a:pPr marL="0" indent="0" algn="r">
              <a:buNone/>
            </a:pPr>
            <a:endParaRPr lang="fa-IR" dirty="0"/>
          </a:p>
        </p:txBody>
      </p:sp>
    </p:spTree>
    <p:extLst>
      <p:ext uri="{BB962C8B-B14F-4D97-AF65-F5344CB8AC3E}">
        <p14:creationId xmlns:p14="http://schemas.microsoft.com/office/powerpoint/2010/main" val="219891599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4116B-4637-51D6-2B87-791FDC4C7DC1}"/>
              </a:ext>
            </a:extLst>
          </p:cNvPr>
          <p:cNvSpPr>
            <a:spLocks noGrp="1"/>
          </p:cNvSpPr>
          <p:nvPr>
            <p:ph type="title"/>
          </p:nvPr>
        </p:nvSpPr>
        <p:spPr/>
        <p:txBody>
          <a:bodyPr/>
          <a:lstStyle/>
          <a:p>
            <a:pPr algn="l"/>
            <a:r>
              <a:rPr lang="en-US" dirty="0">
                <a:solidFill>
                  <a:schemeClr val="accent4"/>
                </a:solidFill>
              </a:rPr>
              <a:t>((we-s915 smart lock)):</a:t>
            </a:r>
          </a:p>
        </p:txBody>
      </p:sp>
      <p:sp>
        <p:nvSpPr>
          <p:cNvPr id="3" name="Content Placeholder 2">
            <a:extLst>
              <a:ext uri="{FF2B5EF4-FFF2-40B4-BE49-F238E27FC236}">
                <a16:creationId xmlns:a16="http://schemas.microsoft.com/office/drawing/2014/main" id="{EE2B1D32-4D3E-CF01-9E7D-0BF7FF665A18}"/>
              </a:ext>
            </a:extLst>
          </p:cNvPr>
          <p:cNvSpPr>
            <a:spLocks noGrp="1"/>
          </p:cNvSpPr>
          <p:nvPr>
            <p:ph idx="1"/>
          </p:nvPr>
        </p:nvSpPr>
        <p:spPr>
          <a:xfrm>
            <a:off x="1643270" y="1934817"/>
            <a:ext cx="9859753" cy="3737113"/>
          </a:xfrm>
        </p:spPr>
        <p:txBody>
          <a:bodyPr>
            <a:normAutofit lnSpcReduction="10000"/>
          </a:bodyPr>
          <a:lstStyle/>
          <a:p>
            <a:pPr marL="0" indent="0" algn="r">
              <a:buNone/>
            </a:pPr>
            <a:r>
              <a:rPr lang="fa-IR" dirty="0"/>
              <a:t>از محبوب ترين و معروف ترين قفل هاي هشومند دنيا است كه به شما امكانات فراواني را ارايه ميدهد.اين قفل ميتواند از راه دور و به وسيله اپليكيشن موبايل در ها را باز يا بسته بكند و حتي شما ميتوانيد با كمك اين اپليكيشن افراد را با دسترسي محدود به خانه تان دعوت كنيد.يكي ديگر از امكانات اين قفل شناسايي خودكار بسته شدن درب ها است كه بيشتر بر اساس تركيب تكنولوژي بلوتوث و واي فاي است.همچنين اين قفل از نظر ظاهری بسیار شكيل است كه ميتوان ان را با دكوراسيون خانه ست كرد.اين قفل داراي راه ورودي بسياري مثل اثر انگشت.چهره.كليد.رمزعبور.كارت و همين طور صدا ميباشد.منبع انرژِي اين قفل از باتري ليتوم يوني هست كه قابليت شارژدهي تا 2 سال را داراست.اين قفل در محدوده قيمتي 28 تا 30 ميليون در بازار عرضه شده است.</a:t>
            </a:r>
            <a:endParaRPr lang="en-US" dirty="0"/>
          </a:p>
        </p:txBody>
      </p:sp>
    </p:spTree>
    <p:extLst>
      <p:ext uri="{BB962C8B-B14F-4D97-AF65-F5344CB8AC3E}">
        <p14:creationId xmlns:p14="http://schemas.microsoft.com/office/powerpoint/2010/main" val="3315719192"/>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173</TotalTime>
  <Words>781</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Corbel</vt:lpstr>
      <vt:lpstr>Parallax</vt:lpstr>
      <vt:lpstr>((به نام خدا))</vt:lpstr>
      <vt:lpstr>((فهرست مطالب)):</vt:lpstr>
      <vt:lpstr>((قفل هوشمند چیست؟))</vt:lpstr>
      <vt:lpstr>((انواع قفل هاي هوشمند))</vt:lpstr>
      <vt:lpstr>((ويژگي ها قفل هوشمند))</vt:lpstr>
      <vt:lpstr>((مشكلات قفل هاي هوشمند و راه حل انها))</vt:lpstr>
      <vt:lpstr>((اينده قفل ها هوشمند))</vt:lpstr>
      <vt:lpstr>((PEAS FOR SMART LOCK))</vt:lpstr>
      <vt:lpstr>((we-s915 smart lock)):</vt:lpstr>
      <vt:lpstr>PowerPoint Presentation</vt:lpstr>
      <vt:lpstr>((percept-action table)):</vt:lpstr>
      <vt:lpstr>))percept-action in python))</vt:lpstr>
      <vt:lpstr>((نتیجه گیری)):</vt:lpstr>
      <vt:lpstr>((ممنون از توجه شما))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pc-seraj</dc:creator>
  <cp:lastModifiedBy>محمد غلامی</cp:lastModifiedBy>
  <cp:revision>7</cp:revision>
  <dcterms:created xsi:type="dcterms:W3CDTF">2023-05-26T09:52:00Z</dcterms:created>
  <dcterms:modified xsi:type="dcterms:W3CDTF">2023-12-25T06:02:19Z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1033-11.2.0.9629</vt:lpwstr>
  </property>
</Properties>
</file>