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4" r:id="rId21"/>
    <p:sldId id="275" r:id="rId22"/>
    <p:sldId id="277" r:id="rId23"/>
    <p:sldId id="279" r:id="rId24"/>
    <p:sldId id="280" r:id="rId25"/>
    <p:sldId id="276" r:id="rId26"/>
    <p:sldId id="281" r:id="rId27"/>
    <p:sldId id="282" r:id="rId28"/>
    <p:sldId id="288" r:id="rId29"/>
    <p:sldId id="289" r:id="rId30"/>
    <p:sldId id="283" r:id="rId31"/>
    <p:sldId id="284" r:id="rId32"/>
    <p:sldId id="285" r:id="rId33"/>
    <p:sldId id="290" r:id="rId34"/>
    <p:sldId id="291"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9F44A-F072-4706-876D-C84632B435E2}" type="datetimeFigureOut">
              <a:rPr lang="fa-IR" smtClean="0"/>
              <a:t>14/05/1442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126686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9F44A-F072-4706-876D-C84632B435E2}" type="datetimeFigureOut">
              <a:rPr lang="fa-IR" smtClean="0"/>
              <a:t>14/05/1442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21922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F99F44A-F072-4706-876D-C84632B435E2}" type="datetimeFigureOut">
              <a:rPr lang="fa-IR" smtClean="0"/>
              <a:t>14/05/1442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843969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F99F44A-F072-4706-876D-C84632B435E2}" type="datetimeFigureOut">
              <a:rPr lang="fa-IR" smtClean="0"/>
              <a:t>14/05/1442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4270166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9F44A-F072-4706-876D-C84632B435E2}" type="datetimeFigureOut">
              <a:rPr lang="fa-IR" smtClean="0"/>
              <a:t>14/05/1442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317134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9F44A-F072-4706-876D-C84632B435E2}" type="datetimeFigureOut">
              <a:rPr lang="fa-IR" smtClean="0"/>
              <a:t>14/05/1442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354757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9F44A-F072-4706-876D-C84632B435E2}" type="datetimeFigureOut">
              <a:rPr lang="fa-IR" smtClean="0"/>
              <a:t>14/05/1442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362857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9F44A-F072-4706-876D-C84632B435E2}" type="datetimeFigureOut">
              <a:rPr lang="fa-IR" smtClean="0"/>
              <a:t>14/05/1442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358237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9F44A-F072-4706-876D-C84632B435E2}" type="datetimeFigureOut">
              <a:rPr lang="fa-IR" smtClean="0"/>
              <a:t>14/05/1442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90295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9F44A-F072-4706-876D-C84632B435E2}" type="datetimeFigureOut">
              <a:rPr lang="fa-IR" smtClean="0"/>
              <a:t>14/05/1442</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198912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9F44A-F072-4706-876D-C84632B435E2}" type="datetimeFigureOut">
              <a:rPr lang="fa-IR" smtClean="0"/>
              <a:t>14/05/1442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395411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9F44A-F072-4706-876D-C84632B435E2}" type="datetimeFigureOut">
              <a:rPr lang="fa-IR" smtClean="0"/>
              <a:t>14/05/1442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174110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9F44A-F072-4706-876D-C84632B435E2}" type="datetimeFigureOut">
              <a:rPr lang="fa-IR" smtClean="0"/>
              <a:t>14/05/1442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93657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F99F44A-F072-4706-876D-C84632B435E2}" type="datetimeFigureOut">
              <a:rPr lang="fa-IR" smtClean="0"/>
              <a:t>14/05/1442</a:t>
            </a:fld>
            <a:endParaRPr lang="fa-IR"/>
          </a:p>
        </p:txBody>
      </p:sp>
      <p:sp>
        <p:nvSpPr>
          <p:cNvPr id="6" name="Footer Placeholder 5"/>
          <p:cNvSpPr>
            <a:spLocks noGrp="1"/>
          </p:cNvSpPr>
          <p:nvPr>
            <p:ph type="ftr" sz="quarter" idx="11"/>
          </p:nvPr>
        </p:nvSpPr>
        <p:spPr>
          <a:xfrm>
            <a:off x="590396" y="6041362"/>
            <a:ext cx="3295413" cy="365125"/>
          </a:xfrm>
        </p:spPr>
        <p:txBody>
          <a:bodyPr/>
          <a:lstStyle/>
          <a:p>
            <a:endParaRPr lang="fa-IR"/>
          </a:p>
        </p:txBody>
      </p:sp>
      <p:sp>
        <p:nvSpPr>
          <p:cNvPr id="7" name="Slide Number Placeholder 6"/>
          <p:cNvSpPr>
            <a:spLocks noGrp="1"/>
          </p:cNvSpPr>
          <p:nvPr>
            <p:ph type="sldNum" sz="quarter" idx="12"/>
          </p:nvPr>
        </p:nvSpPr>
        <p:spPr>
          <a:xfrm>
            <a:off x="4862689" y="5915888"/>
            <a:ext cx="1062155" cy="490599"/>
          </a:xfrm>
        </p:spPr>
        <p:txBody>
          <a:bodyPr/>
          <a:lstStyle/>
          <a:p>
            <a:fld id="{72A891A5-2453-4F5E-9BB4-28556C99CD26}" type="slidenum">
              <a:rPr lang="fa-IR" smtClean="0"/>
              <a:t>‹#›</a:t>
            </a:fld>
            <a:endParaRPr lang="fa-IR"/>
          </a:p>
        </p:txBody>
      </p:sp>
    </p:spTree>
    <p:extLst>
      <p:ext uri="{BB962C8B-B14F-4D97-AF65-F5344CB8AC3E}">
        <p14:creationId xmlns:p14="http://schemas.microsoft.com/office/powerpoint/2010/main" val="249799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a-I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F99F44A-F072-4706-876D-C84632B435E2}" type="datetimeFigureOut">
              <a:rPr lang="fa-IR" smtClean="0"/>
              <a:t>14/05/1442</a:t>
            </a:fld>
            <a:endParaRPr lang="fa-I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2A891A5-2453-4F5E-9BB4-28556C99CD26}" type="slidenum">
              <a:rPr lang="fa-IR" smtClean="0"/>
              <a:t>‹#›</a:t>
            </a:fld>
            <a:endParaRPr lang="fa-IR"/>
          </a:p>
        </p:txBody>
      </p:sp>
    </p:spTree>
    <p:extLst>
      <p:ext uri="{BB962C8B-B14F-4D97-AF65-F5344CB8AC3E}">
        <p14:creationId xmlns:p14="http://schemas.microsoft.com/office/powerpoint/2010/main" val="4248720964"/>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g"/><Relationship Id="rId7" Type="http://schemas.openxmlformats.org/officeDocument/2006/relationships/image" Target="../media/image25.jpg"/><Relationship Id="rId2" Type="http://schemas.openxmlformats.org/officeDocument/2006/relationships/image" Target="../media/image29.jp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ageitgey/face_recogni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4027C5-A484-48BB-A533-720425767249}"/>
              </a:ext>
            </a:extLst>
          </p:cNvPr>
          <p:cNvSpPr>
            <a:spLocks noGrp="1"/>
          </p:cNvSpPr>
          <p:nvPr>
            <p:ph type="subTitle" idx="1"/>
          </p:nvPr>
        </p:nvSpPr>
        <p:spPr>
          <a:xfrm>
            <a:off x="810001" y="5184558"/>
            <a:ext cx="10572000" cy="1602419"/>
          </a:xfrm>
        </p:spPr>
        <p:txBody>
          <a:bodyPr>
            <a:normAutofit/>
          </a:bodyPr>
          <a:lstStyle/>
          <a:p>
            <a:pPr algn="ctr"/>
            <a:r>
              <a:rPr lang="fa-IR" sz="2800" dirty="0">
                <a:latin typeface="Vazir" panose="020B0603030804020204" pitchFamily="34" charset="-78"/>
                <a:cs typeface="Vazir" panose="020B0603030804020204" pitchFamily="34" charset="-78"/>
              </a:rPr>
              <a:t>سمینار درس بینایی ماشین</a:t>
            </a:r>
          </a:p>
          <a:p>
            <a:pPr algn="ctr"/>
            <a:r>
              <a:rPr lang="fa-IR" sz="2800" dirty="0">
                <a:latin typeface="Vazir" panose="020B0603030804020204" pitchFamily="34" charset="-78"/>
                <a:cs typeface="Vazir" panose="020B0603030804020204" pitchFamily="34" charset="-78"/>
              </a:rPr>
              <a:t>موضوع : پردازش و تشخیص چهره با ماشین لرنینگ با استفاده از تکنیک یادگیری عمیق</a:t>
            </a:r>
          </a:p>
        </p:txBody>
      </p:sp>
      <p:pic>
        <p:nvPicPr>
          <p:cNvPr id="4" name="Picture 3">
            <a:extLst>
              <a:ext uri="{FF2B5EF4-FFF2-40B4-BE49-F238E27FC236}">
                <a16:creationId xmlns:a16="http://schemas.microsoft.com/office/drawing/2014/main" id="{4A8B2396-FEFE-48CB-B0C2-659FA868A6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77457" y="71022"/>
            <a:ext cx="3437085" cy="4429957"/>
          </a:xfrm>
          <a:prstGeom prst="rect">
            <a:avLst/>
          </a:prstGeom>
          <a:noFill/>
          <a:ln>
            <a:noFill/>
          </a:ln>
        </p:spPr>
      </p:pic>
    </p:spTree>
    <p:extLst>
      <p:ext uri="{BB962C8B-B14F-4D97-AF65-F5344CB8AC3E}">
        <p14:creationId xmlns:p14="http://schemas.microsoft.com/office/powerpoint/2010/main" val="4188466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9E35-CE16-4E08-9E2B-5E00ACE2D58C}"/>
              </a:ext>
            </a:extLst>
          </p:cNvPr>
          <p:cNvSpPr>
            <a:spLocks noGrp="1"/>
          </p:cNvSpPr>
          <p:nvPr>
            <p:ph type="title"/>
          </p:nvPr>
        </p:nvSpPr>
        <p:spPr/>
        <p:txBody>
          <a:bodyPr/>
          <a:lstStyle/>
          <a:p>
            <a:pPr algn="r"/>
            <a:r>
              <a:rPr lang="fa-IR" sz="2400" dirty="0">
                <a:latin typeface="Vazir" panose="020B0603030804020204" pitchFamily="34" charset="-78"/>
                <a:ea typeface="Calibri" panose="020F0502020204030204" pitchFamily="34" charset="0"/>
                <a:cs typeface="Vazir" panose="020B0603030804020204" pitchFamily="34" charset="-78"/>
              </a:rPr>
              <a:t>م</a:t>
            </a:r>
            <a:r>
              <a:rPr lang="fa-IR" sz="2400" dirty="0">
                <a:effectLst/>
                <a:latin typeface="Vazir" panose="020B0603030804020204" pitchFamily="34" charset="-78"/>
                <a:ea typeface="Calibri" panose="020F0502020204030204" pitchFamily="34" charset="0"/>
                <a:cs typeface="Vazir" panose="020B0603030804020204" pitchFamily="34" charset="-78"/>
              </a:rPr>
              <a:t>سئله تشخیص چهره مجموعه ای از مساعل مرتبط با هم است که مراحل آن به شرح زیر میباشد :</a:t>
            </a:r>
            <a:endParaRPr lang="fa-IR" sz="48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C94F06E3-8EE8-4013-AB1B-5274D8B19F7E}"/>
              </a:ext>
            </a:extLst>
          </p:cNvPr>
          <p:cNvSpPr>
            <a:spLocks noGrp="1"/>
          </p:cNvSpPr>
          <p:nvPr>
            <p:ph idx="1"/>
          </p:nvPr>
        </p:nvSpPr>
        <p:spPr>
          <a:xfrm>
            <a:off x="818712" y="2222287"/>
            <a:ext cx="10554574" cy="4188525"/>
          </a:xfrm>
        </p:spPr>
        <p:txBody>
          <a:bodyPr/>
          <a:lstStyle/>
          <a:p>
            <a:pPr marL="0" marR="0" algn="r" rtl="1">
              <a:lnSpc>
                <a:spcPct val="150000"/>
              </a:lnSpc>
              <a:spcBef>
                <a:spcPts val="0"/>
              </a:spcBef>
              <a:spcAft>
                <a:spcPts val="800"/>
              </a:spcAft>
            </a:pPr>
            <a:r>
              <a:rPr lang="fa-IR" sz="1800" dirty="0">
                <a:effectLst/>
                <a:latin typeface="Vazir" panose="020B0603030804020204" pitchFamily="34" charset="-78"/>
                <a:ea typeface="Calibri" panose="020F0502020204030204" pitchFamily="34" charset="0"/>
                <a:cs typeface="Vazir" panose="020B0603030804020204" pitchFamily="34" charset="-78"/>
              </a:rPr>
              <a:t>1.نگاه کردن به تصویر و شناسایی تمامی چهره های موجود در آن</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pPr marL="0" marR="0" algn="r" rtl="1">
              <a:lnSpc>
                <a:spcPct val="150000"/>
              </a:lnSpc>
              <a:spcBef>
                <a:spcPts val="0"/>
              </a:spcBef>
              <a:spcAft>
                <a:spcPts val="800"/>
              </a:spcAft>
            </a:pPr>
            <a:r>
              <a:rPr lang="fa-IR" sz="1800" dirty="0">
                <a:effectLst/>
                <a:latin typeface="Vazir" panose="020B0603030804020204" pitchFamily="34" charset="-78"/>
                <a:ea typeface="Calibri" panose="020F0502020204030204" pitchFamily="34" charset="0"/>
                <a:cs typeface="Vazir" panose="020B0603030804020204" pitchFamily="34" charset="-78"/>
              </a:rPr>
              <a:t>2.تمرکز بر روی هر چهره و توانایی درک اینکه هر چهره حتی اگر در جهتی چرخیده باشد یا نور نا مناسب باشد باز هم متعلق به همان شخص است .</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pPr marL="0" marR="0" algn="r" rtl="1">
              <a:lnSpc>
                <a:spcPct val="150000"/>
              </a:lnSpc>
              <a:spcBef>
                <a:spcPts val="0"/>
              </a:spcBef>
              <a:spcAft>
                <a:spcPts val="800"/>
              </a:spcAft>
            </a:pPr>
            <a:r>
              <a:rPr lang="fa-IR" sz="1800" dirty="0">
                <a:effectLst/>
                <a:latin typeface="Vazir" panose="020B0603030804020204" pitchFamily="34" charset="-78"/>
                <a:ea typeface="Calibri" panose="020F0502020204030204" pitchFamily="34" charset="0"/>
                <a:cs typeface="Vazir" panose="020B0603030804020204" pitchFamily="34" charset="-78"/>
              </a:rPr>
              <a:t>3.انتخاب ویژگی هایی که در هر شخص متفاوت است مانند فاطله بین چشم ها ، اندازه بینی و گوش ها ، طول چهره فرد و دیگر موارد .</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pPr marL="0" marR="0" algn="r" rtl="1">
              <a:lnSpc>
                <a:spcPct val="150000"/>
              </a:lnSpc>
              <a:spcBef>
                <a:spcPts val="0"/>
              </a:spcBef>
              <a:spcAft>
                <a:spcPts val="800"/>
              </a:spcAft>
            </a:pPr>
            <a:r>
              <a:rPr lang="fa-IR" sz="1800" dirty="0">
                <a:effectLst/>
                <a:latin typeface="Vazir" panose="020B0603030804020204" pitchFamily="34" charset="-78"/>
                <a:ea typeface="Calibri" panose="020F0502020204030204" pitchFamily="34" charset="0"/>
                <a:cs typeface="Vazir" panose="020B0603030804020204" pitchFamily="34" charset="-78"/>
              </a:rPr>
              <a:t>4. مقایسه ویژگی‌های چهره همه افرادی که در حال حاضر شناخته شده‌اند با یکدیگر برای تشخیص نام هر فرد.</a:t>
            </a:r>
          </a:p>
          <a:p>
            <a:pPr marL="0" marR="0" algn="r" rtl="1">
              <a:lnSpc>
                <a:spcPct val="150000"/>
              </a:lnSpc>
              <a:spcBef>
                <a:spcPts val="0"/>
              </a:spcBef>
              <a:spcAft>
                <a:spcPts val="800"/>
              </a:spcAft>
            </a:pPr>
            <a:r>
              <a:rPr lang="fa-IR" dirty="0">
                <a:latin typeface="Vazir" panose="020B0603030804020204" pitchFamily="34" charset="-78"/>
                <a:ea typeface="Calibri" panose="020F0502020204030204" pitchFamily="34" charset="0"/>
                <a:cs typeface="Vazir" panose="020B0603030804020204" pitchFamily="34" charset="-78"/>
              </a:rPr>
              <a:t>تمامی مراحل بالا در کسری از ثانیه در ذهن انسان انجام میشوند .</a:t>
            </a:r>
            <a:endParaRPr lang="en-US" sz="1800" dirty="0">
              <a:effectLst/>
              <a:latin typeface="Vazir" panose="020B0603030804020204" pitchFamily="34" charset="-78"/>
              <a:ea typeface="Calibri" panose="020F0502020204030204" pitchFamily="34" charset="0"/>
              <a:cs typeface="Vazir" panose="020B0603030804020204" pitchFamily="34" charset="-78"/>
            </a:endParaRPr>
          </a:p>
        </p:txBody>
      </p:sp>
    </p:spTree>
    <p:extLst>
      <p:ext uri="{BB962C8B-B14F-4D97-AF65-F5344CB8AC3E}">
        <p14:creationId xmlns:p14="http://schemas.microsoft.com/office/powerpoint/2010/main" val="100488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35D5-2C4C-410B-8877-214427B6CFDC}"/>
              </a:ext>
            </a:extLst>
          </p:cNvPr>
          <p:cNvSpPr>
            <a:spLocks noGrp="1"/>
          </p:cNvSpPr>
          <p:nvPr>
            <p:ph type="title"/>
          </p:nvPr>
        </p:nvSpPr>
        <p:spPr/>
        <p:txBody>
          <a:bodyPr/>
          <a:lstStyle/>
          <a:p>
            <a:pPr algn="r"/>
            <a:r>
              <a:rPr lang="fa-IR" dirty="0">
                <a:latin typeface="Vazir" panose="020B0603030804020204" pitchFamily="34" charset="-78"/>
                <a:cs typeface="Vazir" panose="020B0603030804020204" pitchFamily="34" charset="-78"/>
              </a:rPr>
              <a:t>گام اول : یافتن همه چهره ها</a:t>
            </a:r>
          </a:p>
        </p:txBody>
      </p:sp>
      <p:sp>
        <p:nvSpPr>
          <p:cNvPr id="3" name="Content Placeholder 2">
            <a:extLst>
              <a:ext uri="{FF2B5EF4-FFF2-40B4-BE49-F238E27FC236}">
                <a16:creationId xmlns:a16="http://schemas.microsoft.com/office/drawing/2014/main" id="{35DADB45-10B0-4C29-AC2F-55264EC55938}"/>
              </a:ext>
            </a:extLst>
          </p:cNvPr>
          <p:cNvSpPr>
            <a:spLocks noGrp="1"/>
          </p:cNvSpPr>
          <p:nvPr>
            <p:ph idx="1"/>
          </p:nvPr>
        </p:nvSpPr>
        <p:spPr>
          <a:xfrm>
            <a:off x="5662863" y="1828800"/>
            <a:ext cx="5710423" cy="5029200"/>
          </a:xfrm>
        </p:spPr>
        <p:txBody>
          <a:bodyPr>
            <a:normAutofit fontScale="92500" lnSpcReduction="20000"/>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اولین گام برای حل مساله مطرح شده، تشخیص چهره است. </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واضح است که پیش از تشخیص اینکه یک تصویر متعلق به چه کسی است، باید خود چهره‌ها در تصویر تشخیص داده شوند.</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 در اغلب دوربین‌هایی که از ده ساله گذشته تاکنون مورد استفاده قرار گرفته‌اند، توانایی تشخیص چهره به شکلی که در تصویر نشان داده شده وجود دارد.</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هنگامی که دوربین به‌طور خودکار چهره را تشخیص می‌دهد، می‌تواند اطمینان حاصل کند که همه چهره‌ها در مرکز توجه دوربین (فوکوس) قرار دارند.</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  از این قابلیت می‌توان برای اهداف متعدد دیگری مانند کشف نواحی از تصویر که قرار است به گام بعد انتقال یابند نیز استفاده کرد.</a:t>
            </a:r>
            <a:endParaRPr lang="fa-IR" dirty="0">
              <a:latin typeface="Vazir" panose="020B0603030804020204" pitchFamily="34" charset="-78"/>
              <a:cs typeface="Vazir" panose="020B0603030804020204" pitchFamily="34" charset="-78"/>
            </a:endParaRPr>
          </a:p>
        </p:txBody>
      </p:sp>
      <p:pic>
        <p:nvPicPr>
          <p:cNvPr id="8" name="Picture 7">
            <a:extLst>
              <a:ext uri="{FF2B5EF4-FFF2-40B4-BE49-F238E27FC236}">
                <a16:creationId xmlns:a16="http://schemas.microsoft.com/office/drawing/2014/main" id="{5558AC73-F853-44C1-8900-0EA57397C5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2004" y="2451050"/>
            <a:ext cx="4992101" cy="3636510"/>
          </a:xfrm>
          <a:prstGeom prst="roundRect">
            <a:avLst>
              <a:gd name="adj" fmla="val 20085"/>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1535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67C4-D3B9-42F9-891D-C5167ABF13BE}"/>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60F7F4E-3FB7-4D5A-A176-BDB1AFA4E3DD}"/>
              </a:ext>
            </a:extLst>
          </p:cNvPr>
          <p:cNvSpPr>
            <a:spLocks noGrp="1"/>
          </p:cNvSpPr>
          <p:nvPr>
            <p:ph idx="1"/>
          </p:nvPr>
        </p:nvSpPr>
        <p:spPr>
          <a:xfrm>
            <a:off x="6352674" y="2222287"/>
            <a:ext cx="5020611" cy="4338934"/>
          </a:xfrm>
        </p:spPr>
        <p:txBody>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در این مطلب، از روشی برای تشخیص چهره استفاده شده که در سال ۲۰۰۵ ابداع و به آن «هیستوگرام شیب‌گرا» (</a:t>
            </a:r>
            <a:r>
              <a:rPr lang="en-US" sz="1800" dirty="0">
                <a:effectLst/>
                <a:latin typeface="Vazir" panose="020B0603030804020204" pitchFamily="34" charset="-78"/>
                <a:ea typeface="Calibri" panose="020F0502020204030204" pitchFamily="34" charset="0"/>
                <a:cs typeface="Vazir" panose="020B0603030804020204" pitchFamily="34" charset="-78"/>
              </a:rPr>
              <a:t>Histogram of Oriented Gradients-HOG</a:t>
            </a:r>
            <a:r>
              <a:rPr lang="fa-IR" sz="1800" dirty="0">
                <a:effectLst/>
                <a:latin typeface="Vazir" panose="020B0603030804020204" pitchFamily="34" charset="-78"/>
                <a:ea typeface="Calibri" panose="020F0502020204030204" pitchFamily="34" charset="0"/>
                <a:cs typeface="Vazir" panose="020B0603030804020204" pitchFamily="34" charset="-78"/>
              </a:rPr>
              <a:t> ) گفته می‌شود.</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 برای آغاز کار تشخیص چهره در یک تصویر، ابتدا باید آن را سیاه و سفید کرد. زیرا برای این کار نیازی به داده‌های رنگی نیست.</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endParaRPr lang="fa-IR"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A5499CA5-A425-4859-8B53-351BF25FBE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3440" y="2222287"/>
            <a:ext cx="3568700" cy="3931920"/>
          </a:xfrm>
          <a:prstGeom prst="rect">
            <a:avLst/>
          </a:prstGeom>
          <a:noFill/>
          <a:ln>
            <a:noFill/>
          </a:ln>
        </p:spPr>
      </p:pic>
    </p:spTree>
    <p:extLst>
      <p:ext uri="{BB962C8B-B14F-4D97-AF65-F5344CB8AC3E}">
        <p14:creationId xmlns:p14="http://schemas.microsoft.com/office/powerpoint/2010/main" val="403582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CC19-1E5D-44CB-BEF9-1078E40F029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8075EC1A-1CFA-4BF3-9556-32C3FC65581E}"/>
              </a:ext>
            </a:extLst>
          </p:cNvPr>
          <p:cNvSpPr>
            <a:spLocks noGrp="1"/>
          </p:cNvSpPr>
          <p:nvPr>
            <p:ph idx="1"/>
          </p:nvPr>
        </p:nvSpPr>
        <p:spPr>
          <a:xfrm>
            <a:off x="810000" y="2157761"/>
            <a:ext cx="10723707" cy="970450"/>
          </a:xfrm>
        </p:spPr>
        <p:txBody>
          <a:bodyPr>
            <a:normAutofit fontScale="77500" lnSpcReduction="20000"/>
          </a:bodyPr>
          <a:lstStyle/>
          <a:p>
            <a:r>
              <a:rPr lang="fa-IR" sz="2000" dirty="0">
                <a:effectLst/>
                <a:latin typeface="Vazir" panose="020B0603030804020204" pitchFamily="34" charset="-78"/>
                <a:ea typeface="Calibri" panose="020F0502020204030204" pitchFamily="34" charset="0"/>
                <a:cs typeface="Vazir" panose="020B0603030804020204" pitchFamily="34" charset="-78"/>
              </a:rPr>
              <a:t>سپس، کلیه پیکسل‌های موجود در تصویر به یکباره مورد بررسی قرار می‌گیرند. برای هر پیکسل مجزا، باید پیکسل‌هایی که مستقیما در اطراف آن قرار دارند بررسی شوند. </a:t>
            </a:r>
          </a:p>
          <a:p>
            <a:r>
              <a:rPr lang="fa-IR" sz="2200" dirty="0">
                <a:effectLst/>
                <a:latin typeface="Vazir" panose="020B0603030804020204" pitchFamily="34" charset="-78"/>
                <a:ea typeface="Calibri" panose="020F0502020204030204" pitchFamily="34" charset="0"/>
                <a:cs typeface="Vazir" panose="020B0603030804020204" pitchFamily="34" charset="-78"/>
              </a:rPr>
              <a:t>هدف، کشف این است که یک پیکسل در مقایسه با پیکسل‌هایی که اطراف آن را احاطه کرده‌اند چقدر تیره‌تر است. </a:t>
            </a:r>
            <a:endParaRPr lang="fa-IR" sz="2600" dirty="0">
              <a:latin typeface="Vazir" panose="020B0603030804020204" pitchFamily="34" charset="-78"/>
              <a:cs typeface="Vazir" panose="020B0603030804020204" pitchFamily="34" charset="-78"/>
            </a:endParaRPr>
          </a:p>
        </p:txBody>
      </p:sp>
      <p:pic>
        <p:nvPicPr>
          <p:cNvPr id="6" name="Picture 5">
            <a:extLst>
              <a:ext uri="{FF2B5EF4-FFF2-40B4-BE49-F238E27FC236}">
                <a16:creationId xmlns:a16="http://schemas.microsoft.com/office/drawing/2014/main" id="{5798606D-102E-4606-AEB3-A77401B3437C}"/>
              </a:ext>
            </a:extLst>
          </p:cNvPr>
          <p:cNvPicPr/>
          <p:nvPr/>
        </p:nvPicPr>
        <p:blipFill rotWithShape="1">
          <a:blip r:embed="rId2">
            <a:extLst>
              <a:ext uri="{28A0092B-C50C-407E-A947-70E740481C1C}">
                <a14:useLocalDpi xmlns:a14="http://schemas.microsoft.com/office/drawing/2010/main" val="0"/>
              </a:ext>
            </a:extLst>
          </a:blip>
          <a:srcRect l="2305" t="7052" r="3237" b="1784"/>
          <a:stretch/>
        </p:blipFill>
        <p:spPr bwMode="auto">
          <a:xfrm>
            <a:off x="905522" y="3648722"/>
            <a:ext cx="10129422" cy="2840855"/>
          </a:xfrm>
          <a:prstGeom prst="rect">
            <a:avLst/>
          </a:prstGeom>
          <a:noFill/>
          <a:ln>
            <a:noFill/>
          </a:ln>
        </p:spPr>
      </p:pic>
    </p:spTree>
    <p:extLst>
      <p:ext uri="{BB962C8B-B14F-4D97-AF65-F5344CB8AC3E}">
        <p14:creationId xmlns:p14="http://schemas.microsoft.com/office/powerpoint/2010/main" val="205581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0419-AB31-4D03-9AB3-3ECDC9753691}"/>
              </a:ext>
            </a:extLst>
          </p:cNvPr>
          <p:cNvSpPr>
            <a:spLocks noGrp="1"/>
          </p:cNvSpPr>
          <p:nvPr>
            <p:ph type="title"/>
          </p:nvPr>
        </p:nvSpPr>
        <p:spPr/>
        <p:txBody>
          <a:bodyPr/>
          <a:lstStyle/>
          <a:p>
            <a:endParaRPr lang="fa-IR">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9DEEFCB4-CFD6-4D55-BA43-6DF8901C92C0}"/>
              </a:ext>
            </a:extLst>
          </p:cNvPr>
          <p:cNvSpPr>
            <a:spLocks noGrp="1"/>
          </p:cNvSpPr>
          <p:nvPr>
            <p:ph idx="1"/>
          </p:nvPr>
        </p:nvSpPr>
        <p:spPr>
          <a:xfrm>
            <a:off x="818712" y="2222287"/>
            <a:ext cx="11373288" cy="1206713"/>
          </a:xfrm>
        </p:spPr>
        <p:txBody>
          <a:bodyPr>
            <a:normAutofit/>
          </a:bodyPr>
          <a:lstStyle/>
          <a:p>
            <a:r>
              <a:rPr lang="fa-IR" sz="2400" dirty="0">
                <a:effectLst/>
                <a:latin typeface="Vazir" panose="020B0603030804020204" pitchFamily="34" charset="-78"/>
                <a:ea typeface="Calibri" panose="020F0502020204030204" pitchFamily="34" charset="0"/>
                <a:cs typeface="Vazir" panose="020B0603030804020204" pitchFamily="34" charset="-78"/>
              </a:rPr>
              <a:t>قدم بعدی ، ترسیم پیکانی است که نشان می‌دهد پیکسل‌ها در کدام جهت تیره‌تر می‌شوند.</a:t>
            </a:r>
            <a:endParaRPr lang="en-US" sz="2400" dirty="0">
              <a:effectLst/>
              <a:latin typeface="Vazir" panose="020B0603030804020204" pitchFamily="34" charset="-78"/>
              <a:ea typeface="Calibri" panose="020F0502020204030204" pitchFamily="34" charset="0"/>
              <a:cs typeface="Vazir" panose="020B0603030804020204" pitchFamily="34" charset="-78"/>
            </a:endParaRPr>
          </a:p>
          <a:p>
            <a:pPr marL="0" indent="0">
              <a:buNone/>
            </a:pPr>
            <a:endParaRPr lang="fa-IR" sz="2400"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BC4EFC22-94DD-48E0-A515-8E307CC47260}"/>
              </a:ext>
            </a:extLst>
          </p:cNvPr>
          <p:cNvPicPr/>
          <p:nvPr/>
        </p:nvPicPr>
        <p:blipFill rotWithShape="1">
          <a:blip r:embed="rId2">
            <a:extLst>
              <a:ext uri="{28A0092B-C50C-407E-A947-70E740481C1C}">
                <a14:useLocalDpi xmlns:a14="http://schemas.microsoft.com/office/drawing/2010/main" val="0"/>
              </a:ext>
            </a:extLst>
          </a:blip>
          <a:srcRect l="374" r="586"/>
          <a:stretch/>
        </p:blipFill>
        <p:spPr bwMode="auto">
          <a:xfrm>
            <a:off x="1278384" y="3254161"/>
            <a:ext cx="9614517" cy="3156651"/>
          </a:xfrm>
          <a:prstGeom prst="rect">
            <a:avLst/>
          </a:prstGeom>
          <a:noFill/>
          <a:ln>
            <a:noFill/>
          </a:ln>
        </p:spPr>
      </p:pic>
    </p:spTree>
    <p:extLst>
      <p:ext uri="{BB962C8B-B14F-4D97-AF65-F5344CB8AC3E}">
        <p14:creationId xmlns:p14="http://schemas.microsoft.com/office/powerpoint/2010/main" val="127197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A4B9-9AA7-4E3D-92AF-99C09ECCCDEF}"/>
              </a:ext>
            </a:extLst>
          </p:cNvPr>
          <p:cNvSpPr>
            <a:spLocks noGrp="1"/>
          </p:cNvSpPr>
          <p:nvPr>
            <p:ph type="title"/>
          </p:nvPr>
        </p:nvSpPr>
        <p:spPr/>
        <p:txBody>
          <a:bodyPr/>
          <a:lstStyle/>
          <a:p>
            <a:endParaRPr lang="fa-IR">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C62895F0-09D0-4AFD-B5F3-DB5F4B3F2EA9}"/>
              </a:ext>
            </a:extLst>
          </p:cNvPr>
          <p:cNvSpPr>
            <a:spLocks noGrp="1"/>
          </p:cNvSpPr>
          <p:nvPr>
            <p:ph idx="1"/>
          </p:nvPr>
        </p:nvSpPr>
        <p:spPr>
          <a:xfrm>
            <a:off x="6390210" y="2099135"/>
            <a:ext cx="5561159" cy="4758865"/>
          </a:xfrm>
        </p:spPr>
        <p:txBody>
          <a:bodyPr>
            <a:normAutofit/>
          </a:bodyPr>
          <a:lstStyle/>
          <a:p>
            <a:pPr>
              <a:lnSpc>
                <a:spcPct val="150000"/>
              </a:lnSpc>
            </a:pPr>
            <a:r>
              <a:rPr lang="fa-IR" sz="2000" dirty="0">
                <a:effectLst/>
                <a:latin typeface="Vazir" panose="020B0603030804020204" pitchFamily="34" charset="-78"/>
                <a:ea typeface="Calibri" panose="020F0502020204030204" pitchFamily="34" charset="0"/>
                <a:cs typeface="Vazir" panose="020B0603030804020204" pitchFamily="34" charset="-78"/>
              </a:rPr>
              <a:t>اگر این فرآیند برای هر پیکسل مجزا در تصویر انجام شود، می‌توان هر پیکسل را با یک پیکان جایگزین کرد. این پیکان‌ها «گرادیان» (</a:t>
            </a:r>
            <a:r>
              <a:rPr lang="en-US" sz="2000" dirty="0">
                <a:effectLst/>
                <a:latin typeface="Vazir" panose="020B0603030804020204" pitchFamily="34" charset="-78"/>
                <a:ea typeface="Calibri" panose="020F0502020204030204" pitchFamily="34" charset="0"/>
                <a:cs typeface="Vazir" panose="020B0603030804020204" pitchFamily="34" charset="-78"/>
              </a:rPr>
              <a:t>gradient</a:t>
            </a:r>
            <a:r>
              <a:rPr lang="fa-IR" sz="2000" dirty="0">
                <a:effectLst/>
                <a:latin typeface="Vazir" panose="020B0603030804020204" pitchFamily="34" charset="-78"/>
                <a:ea typeface="Calibri" panose="020F0502020204030204" pitchFamily="34" charset="0"/>
                <a:cs typeface="Vazir" panose="020B0603030804020204" pitchFamily="34" charset="-78"/>
              </a:rPr>
              <a:t>) نامیده می‌شوند و در کل تصویر از سمت روشن به تیره‌تر هستند. بنابراین، گرادیان‌ها جهت روشنی به تیرگی را در تصویر نمایش می‌دهند.</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ذخیره‌سازی گرادیان‌ها برای هر پیکسل مجزا، جزئیات زیادی را برای تحلیل به ارمغان می‌آورد. در صورتی که بتوان جهت جریان روشنایی/تاریکی را در سطح بالاتر دید، می‌توان الگوی پایه‌ای تصویر را تشخیص داد. </a:t>
            </a:r>
            <a:endParaRPr lang="en-US" sz="2000" dirty="0">
              <a:effectLst/>
              <a:latin typeface="Vazir" panose="020B0603030804020204" pitchFamily="34" charset="-78"/>
              <a:ea typeface="Calibri" panose="020F0502020204030204" pitchFamily="34" charset="0"/>
              <a:cs typeface="Vazir" panose="020B0603030804020204" pitchFamily="34" charset="-78"/>
            </a:endParaRPr>
          </a:p>
          <a:p>
            <a:endParaRPr lang="fa-IR" sz="2000"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826D7618-F014-4923-91DB-66BA80B74A8D}"/>
              </a:ext>
            </a:extLst>
          </p:cNvPr>
          <p:cNvPicPr/>
          <p:nvPr/>
        </p:nvPicPr>
        <p:blipFill rotWithShape="1">
          <a:blip r:embed="rId2">
            <a:extLst>
              <a:ext uri="{28A0092B-C50C-407E-A947-70E740481C1C}">
                <a14:useLocalDpi xmlns:a14="http://schemas.microsoft.com/office/drawing/2010/main" val="0"/>
              </a:ext>
            </a:extLst>
          </a:blip>
          <a:srcRect l="851" t="2017" r="943" b="2580"/>
          <a:stretch/>
        </p:blipFill>
        <p:spPr bwMode="auto">
          <a:xfrm>
            <a:off x="406504" y="2411923"/>
            <a:ext cx="5561159" cy="3812414"/>
          </a:xfrm>
          <a:prstGeom prst="rect">
            <a:avLst/>
          </a:prstGeom>
          <a:noFill/>
          <a:ln>
            <a:noFill/>
          </a:ln>
        </p:spPr>
      </p:pic>
    </p:spTree>
    <p:extLst>
      <p:ext uri="{BB962C8B-B14F-4D97-AF65-F5344CB8AC3E}">
        <p14:creationId xmlns:p14="http://schemas.microsoft.com/office/powerpoint/2010/main" val="390905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A675-D45A-40A9-8CB8-9006F901D70A}"/>
              </a:ext>
            </a:extLst>
          </p:cNvPr>
          <p:cNvSpPr>
            <a:spLocks noGrp="1"/>
          </p:cNvSpPr>
          <p:nvPr>
            <p:ph type="title"/>
          </p:nvPr>
        </p:nvSpPr>
        <p:spPr/>
        <p:txBody>
          <a:bodyPr/>
          <a:lstStyle/>
          <a:p>
            <a:endParaRPr lang="fa-IR">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2E818BF9-6D1E-4341-A299-6803C841799C}"/>
              </a:ext>
            </a:extLst>
          </p:cNvPr>
          <p:cNvSpPr>
            <a:spLocks noGrp="1"/>
          </p:cNvSpPr>
          <p:nvPr>
            <p:ph idx="1"/>
          </p:nvPr>
        </p:nvSpPr>
        <p:spPr>
          <a:xfrm>
            <a:off x="6434975" y="2521532"/>
            <a:ext cx="4938310" cy="3636511"/>
          </a:xfrm>
        </p:spPr>
        <p:txBody>
          <a:bodyPr/>
          <a:lstStyle/>
          <a:p>
            <a:r>
              <a:rPr lang="fa-IR" sz="1800" dirty="0">
                <a:effectLst/>
                <a:latin typeface="Vazir" panose="020B0603030804020204" pitchFamily="34" charset="-78"/>
                <a:ea typeface="Calibri" panose="020F0502020204030204" pitchFamily="34" charset="0"/>
                <a:cs typeface="Vazir" panose="020B0603030804020204" pitchFamily="34" charset="-78"/>
              </a:rPr>
              <a:t>عکس اصلی به </a:t>
            </a:r>
            <a:r>
              <a:rPr lang="en-US" sz="1800" dirty="0">
                <a:effectLst/>
                <a:latin typeface="Vazir" panose="020B0603030804020204" pitchFamily="34" charset="-78"/>
                <a:ea typeface="Calibri" panose="020F0502020204030204" pitchFamily="34" charset="0"/>
                <a:cs typeface="Vazir" panose="020B0603030804020204" pitchFamily="34" charset="-78"/>
              </a:rPr>
              <a:t>HOG</a:t>
            </a:r>
            <a:r>
              <a:rPr lang="fa-IR" sz="1800" dirty="0">
                <a:effectLst/>
                <a:latin typeface="Vazir" panose="020B0603030804020204" pitchFamily="34" charset="-78"/>
                <a:ea typeface="Calibri" panose="020F0502020204030204" pitchFamily="34" charset="0"/>
                <a:cs typeface="Vazir" panose="020B0603030804020204" pitchFamily="34" charset="-78"/>
              </a:rPr>
              <a:t> تبدیل شد که ویژگی های مهم و اصلی از عکس را علی رغم روشنایی عکس دریافت می کند.</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endParaRPr lang="fa-IR"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8061F0B9-8423-49C3-8ED6-58CFCD25F9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8552" y="2293818"/>
            <a:ext cx="5556250" cy="2045970"/>
          </a:xfrm>
          <a:prstGeom prst="rect">
            <a:avLst/>
          </a:prstGeom>
          <a:noFill/>
          <a:ln>
            <a:noFill/>
          </a:ln>
        </p:spPr>
      </p:pic>
      <p:pic>
        <p:nvPicPr>
          <p:cNvPr id="5" name="Picture 4">
            <a:extLst>
              <a:ext uri="{FF2B5EF4-FFF2-40B4-BE49-F238E27FC236}">
                <a16:creationId xmlns:a16="http://schemas.microsoft.com/office/drawing/2014/main" id="{9DEC17DA-ED83-4051-8AC1-B09FC3EF4D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4427" y="4514413"/>
            <a:ext cx="5562600" cy="2038985"/>
          </a:xfrm>
          <a:prstGeom prst="rect">
            <a:avLst/>
          </a:prstGeom>
          <a:noFill/>
          <a:ln>
            <a:noFill/>
          </a:ln>
        </p:spPr>
      </p:pic>
    </p:spTree>
    <p:extLst>
      <p:ext uri="{BB962C8B-B14F-4D97-AF65-F5344CB8AC3E}">
        <p14:creationId xmlns:p14="http://schemas.microsoft.com/office/powerpoint/2010/main" val="154336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0390-8D13-4DDB-9F69-7D27128773B8}"/>
              </a:ext>
            </a:extLst>
          </p:cNvPr>
          <p:cNvSpPr>
            <a:spLocks noGrp="1"/>
          </p:cNvSpPr>
          <p:nvPr>
            <p:ph type="title"/>
          </p:nvPr>
        </p:nvSpPr>
        <p:spPr/>
        <p:txBody>
          <a:bodyPr/>
          <a:lstStyle/>
          <a:p>
            <a:endParaRPr lang="fa-IR">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12DDD3DB-7C3C-4EB8-9657-2D46E217137E}"/>
              </a:ext>
            </a:extLst>
          </p:cNvPr>
          <p:cNvSpPr>
            <a:spLocks noGrp="1"/>
          </p:cNvSpPr>
          <p:nvPr>
            <p:ph idx="1"/>
          </p:nvPr>
        </p:nvSpPr>
        <p:spPr>
          <a:xfrm>
            <a:off x="6962274" y="2222287"/>
            <a:ext cx="4411012" cy="4188525"/>
          </a:xfrm>
        </p:spPr>
        <p:txBody>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برای پیدا کردن صورت ها در این عکس </a:t>
            </a:r>
            <a:r>
              <a:rPr lang="en-US" sz="1800" dirty="0">
                <a:effectLst/>
                <a:latin typeface="Vazir" panose="020B0603030804020204" pitchFamily="34" charset="-78"/>
                <a:ea typeface="Calibri" panose="020F0502020204030204" pitchFamily="34" charset="0"/>
                <a:cs typeface="Vazir" panose="020B0603030804020204" pitchFamily="34" charset="-78"/>
              </a:rPr>
              <a:t>HOG</a:t>
            </a:r>
            <a:r>
              <a:rPr lang="fa-IR" sz="1800" dirty="0">
                <a:effectLst/>
                <a:latin typeface="Vazir" panose="020B0603030804020204" pitchFamily="34" charset="-78"/>
                <a:ea typeface="Calibri" panose="020F0502020204030204" pitchFamily="34" charset="0"/>
                <a:cs typeface="Vazir" panose="020B0603030804020204" pitchFamily="34" charset="-78"/>
              </a:rPr>
              <a:t> ، کاری که باید انجام دهیم این است که یک قسمت از تصویرمان که بیشترین شباهت به الگوی شناخته شده  </a:t>
            </a:r>
            <a:r>
              <a:rPr lang="en-US" sz="1800" dirty="0">
                <a:effectLst/>
                <a:latin typeface="Vazir" panose="020B0603030804020204" pitchFamily="34" charset="-78"/>
                <a:ea typeface="Calibri" panose="020F0502020204030204" pitchFamily="34" charset="0"/>
                <a:cs typeface="Vazir" panose="020B0603030804020204" pitchFamily="34" charset="-78"/>
              </a:rPr>
              <a:t>HOG</a:t>
            </a:r>
            <a:r>
              <a:rPr lang="fa-IR" sz="1800" dirty="0">
                <a:effectLst/>
                <a:latin typeface="Vazir" panose="020B0603030804020204" pitchFamily="34" charset="-78"/>
                <a:ea typeface="Calibri" panose="020F0502020204030204" pitchFamily="34" charset="0"/>
                <a:cs typeface="Vazir" panose="020B0603030804020204" pitchFamily="34" charset="-78"/>
              </a:rPr>
              <a:t> که از میان دیگر صورت هایی که برای آموزش استفاده شده اند، استخراج شده است را دارد، پیدا کنیم</a:t>
            </a:r>
            <a:endParaRPr lang="fa-IR"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5245C580-0189-48A5-882A-41A6AED4EB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514" y="2222287"/>
            <a:ext cx="5894823" cy="4188525"/>
          </a:xfrm>
          <a:prstGeom prst="rect">
            <a:avLst/>
          </a:prstGeom>
          <a:noFill/>
          <a:ln>
            <a:noFill/>
          </a:ln>
        </p:spPr>
      </p:pic>
    </p:spTree>
    <p:extLst>
      <p:ext uri="{BB962C8B-B14F-4D97-AF65-F5344CB8AC3E}">
        <p14:creationId xmlns:p14="http://schemas.microsoft.com/office/powerpoint/2010/main" val="3047365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4FF4-5D54-46E9-9089-2011A7C118FB}"/>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F10A2562-42D0-44BA-90C9-17A4702B2628}"/>
              </a:ext>
            </a:extLst>
          </p:cNvPr>
          <p:cNvSpPr>
            <a:spLocks noGrp="1"/>
          </p:cNvSpPr>
          <p:nvPr>
            <p:ph idx="1"/>
          </p:nvPr>
        </p:nvSpPr>
        <p:spPr>
          <a:xfrm>
            <a:off x="7812350" y="3772161"/>
            <a:ext cx="4026156" cy="970450"/>
          </a:xfrm>
        </p:spPr>
        <p:txBody>
          <a:bodyPr/>
          <a:lstStyle/>
          <a:p>
            <a:r>
              <a:rPr lang="fa-IR" dirty="0">
                <a:latin typeface="Vazir" panose="020B0603030804020204" pitchFamily="34" charset="-78"/>
                <a:cs typeface="Vazir" panose="020B0603030804020204" pitchFamily="34" charset="-78"/>
              </a:rPr>
              <a:t>حالا میتوانیم چهره ها را در هر تصویر پیدا کنیم </a:t>
            </a:r>
          </a:p>
        </p:txBody>
      </p:sp>
      <p:pic>
        <p:nvPicPr>
          <p:cNvPr id="4" name="Picture 3">
            <a:extLst>
              <a:ext uri="{FF2B5EF4-FFF2-40B4-BE49-F238E27FC236}">
                <a16:creationId xmlns:a16="http://schemas.microsoft.com/office/drawing/2014/main" id="{232A4878-5684-4E7E-A9D1-C6BA5286E3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3494" y="2589187"/>
            <a:ext cx="5546089" cy="3336399"/>
          </a:xfrm>
          <a:prstGeom prst="rect">
            <a:avLst/>
          </a:prstGeom>
          <a:noFill/>
          <a:ln>
            <a:noFill/>
          </a:ln>
        </p:spPr>
      </p:pic>
    </p:spTree>
    <p:extLst>
      <p:ext uri="{BB962C8B-B14F-4D97-AF65-F5344CB8AC3E}">
        <p14:creationId xmlns:p14="http://schemas.microsoft.com/office/powerpoint/2010/main" val="259957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E559-715E-4B5F-98EF-2E7DAFAC7DFF}"/>
              </a:ext>
            </a:extLst>
          </p:cNvPr>
          <p:cNvSpPr>
            <a:spLocks noGrp="1"/>
          </p:cNvSpPr>
          <p:nvPr>
            <p:ph type="title"/>
          </p:nvPr>
        </p:nvSpPr>
        <p:spPr/>
        <p:txBody>
          <a:bodyPr/>
          <a:lstStyle/>
          <a:p>
            <a:pPr algn="r"/>
            <a:r>
              <a:rPr lang="fa-IR" dirty="0" smtClean="0">
                <a:solidFill>
                  <a:schemeClr val="tx1"/>
                </a:solidFill>
                <a:latin typeface="Vazir" panose="020B0603030804020204" pitchFamily="34" charset="-78"/>
                <a:cs typeface="Vazir" panose="020B0603030804020204" pitchFamily="34" charset="-78"/>
              </a:rPr>
              <a:t>شناسایی چهره</a:t>
            </a:r>
            <a:endParaRPr lang="fa-IR" sz="7200" dirty="0">
              <a:solidFill>
                <a:schemeClr val="tx1"/>
              </a:solidFill>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9619F9CA-F9EA-4452-BFAB-D1D6100DE0C1}"/>
              </a:ext>
            </a:extLst>
          </p:cNvPr>
          <p:cNvSpPr>
            <a:spLocks noGrp="1"/>
          </p:cNvSpPr>
          <p:nvPr>
            <p:ph idx="1"/>
          </p:nvPr>
        </p:nvSpPr>
        <p:spPr>
          <a:xfrm>
            <a:off x="6135980" y="1989221"/>
            <a:ext cx="5768975" cy="4684296"/>
          </a:xfrm>
        </p:spPr>
        <p:txBody>
          <a:bodyPr>
            <a:noAutofit/>
          </a:bodyPr>
          <a:lstStyle/>
          <a:p>
            <a:pPr>
              <a:lnSpc>
                <a:spcPct val="150000"/>
              </a:lnSpc>
            </a:pPr>
            <a:r>
              <a:rPr lang="fa-IR" sz="1600" dirty="0">
                <a:effectLst/>
                <a:latin typeface="Vazir" panose="020B0603030804020204" pitchFamily="34" charset="-78"/>
                <a:ea typeface="Calibri" panose="020F0502020204030204" pitchFamily="34" charset="0"/>
                <a:cs typeface="Vazir" panose="020B0603030804020204" pitchFamily="34" charset="-78"/>
              </a:rPr>
              <a:t>سخت ترین مرحله تفکیک چهره ها از یکدیگر است .</a:t>
            </a:r>
            <a:endParaRPr lang="en-US" sz="1600" dirty="0">
              <a:effectLst/>
              <a:latin typeface="Vazir" panose="020B0603030804020204" pitchFamily="34" charset="-78"/>
              <a:ea typeface="Calibri" panose="020F0502020204030204" pitchFamily="34" charset="0"/>
              <a:cs typeface="Vazir" panose="020B0603030804020204" pitchFamily="34" charset="-78"/>
            </a:endParaRPr>
          </a:p>
          <a:p>
            <a:pPr>
              <a:lnSpc>
                <a:spcPct val="150000"/>
              </a:lnSpc>
            </a:pPr>
            <a:r>
              <a:rPr lang="fa-IR" sz="1600" dirty="0">
                <a:effectLst/>
                <a:latin typeface="Vazir" panose="020B0603030804020204" pitchFamily="34" charset="-78"/>
                <a:ea typeface="Calibri" panose="020F0502020204030204" pitchFamily="34" charset="0"/>
                <a:cs typeface="Vazir" panose="020B0603030804020204" pitchFamily="34" charset="-78"/>
              </a:rPr>
              <a:t>ساده ترین </a:t>
            </a:r>
            <a:r>
              <a:rPr lang="fa-IR" sz="1600" dirty="0" smtClean="0">
                <a:effectLst/>
                <a:latin typeface="Vazir" panose="020B0603030804020204" pitchFamily="34" charset="-78"/>
                <a:ea typeface="Calibri" panose="020F0502020204030204" pitchFamily="34" charset="0"/>
                <a:cs typeface="Vazir" panose="020B0603030804020204" pitchFamily="34" charset="-78"/>
              </a:rPr>
              <a:t>رویکرد :  مقایسه همه عکس ها با هم .</a:t>
            </a:r>
            <a:endParaRPr lang="fa-IR" sz="1600" dirty="0">
              <a:effectLst/>
              <a:latin typeface="Vazir" panose="020B0603030804020204" pitchFamily="34" charset="-78"/>
              <a:ea typeface="Calibri" panose="020F0502020204030204" pitchFamily="34" charset="0"/>
              <a:cs typeface="Vazir" panose="020B0603030804020204" pitchFamily="34" charset="-78"/>
            </a:endParaRPr>
          </a:p>
          <a:p>
            <a:pPr>
              <a:lnSpc>
                <a:spcPct val="150000"/>
              </a:lnSpc>
            </a:pPr>
            <a:r>
              <a:rPr lang="fa-IR" sz="1600" dirty="0" smtClean="0">
                <a:effectLst/>
                <a:latin typeface="Vazir" panose="020B0603030804020204" pitchFamily="34" charset="-78"/>
                <a:ea typeface="Calibri" panose="020F0502020204030204" pitchFamily="34" charset="0"/>
                <a:cs typeface="Vazir" panose="020B0603030804020204" pitchFamily="34" charset="-78"/>
              </a:rPr>
              <a:t>نیاز </a:t>
            </a:r>
            <a:r>
              <a:rPr lang="fa-IR" sz="1600" dirty="0">
                <a:effectLst/>
                <a:latin typeface="Vazir" panose="020B0603030804020204" pitchFamily="34" charset="-78"/>
                <a:ea typeface="Calibri" panose="020F0502020204030204" pitchFamily="34" charset="0"/>
                <a:cs typeface="Vazir" panose="020B0603030804020204" pitchFamily="34" charset="-78"/>
              </a:rPr>
              <a:t>داریم </a:t>
            </a:r>
            <a:r>
              <a:rPr lang="fa-IR" sz="1600" dirty="0" smtClean="0">
                <a:effectLst/>
                <a:latin typeface="Vazir" panose="020B0603030804020204" pitchFamily="34" charset="-78"/>
                <a:ea typeface="Calibri" panose="020F0502020204030204" pitchFamily="34" charset="0"/>
                <a:cs typeface="Vazir" panose="020B0603030804020204" pitchFamily="34" charset="-78"/>
              </a:rPr>
              <a:t>راهی </a:t>
            </a:r>
            <a:r>
              <a:rPr lang="fa-IR" sz="1600" dirty="0">
                <a:effectLst/>
                <a:latin typeface="Vazir" panose="020B0603030804020204" pitchFamily="34" charset="-78"/>
                <a:ea typeface="Calibri" panose="020F0502020204030204" pitchFamily="34" charset="0"/>
                <a:cs typeface="Vazir" panose="020B0603030804020204" pitchFamily="34" charset="-78"/>
              </a:rPr>
              <a:t>برای استخراج تعدادی معیار اندازه گیری در هر چهره، پیدا کنیم. </a:t>
            </a:r>
          </a:p>
          <a:p>
            <a:pPr>
              <a:lnSpc>
                <a:spcPct val="150000"/>
              </a:lnSpc>
            </a:pPr>
            <a:r>
              <a:rPr lang="fa-IR" sz="1600" dirty="0">
                <a:effectLst/>
                <a:latin typeface="Vazir" panose="020B0603030804020204" pitchFamily="34" charset="-78"/>
                <a:ea typeface="Calibri" panose="020F0502020204030204" pitchFamily="34" charset="0"/>
                <a:cs typeface="Vazir" panose="020B0603030804020204" pitchFamily="34" charset="-78"/>
              </a:rPr>
              <a:t>سپس  می توانیم چهره ناشناس را با همان روش معیار سنجی کنیم و نزدیکترین چهره شناخته شده را با معیار ها پیدا کنیم. </a:t>
            </a:r>
          </a:p>
        </p:txBody>
      </p:sp>
      <p:pic>
        <p:nvPicPr>
          <p:cNvPr id="4" name="Picture 3">
            <a:extLst>
              <a:ext uri="{FF2B5EF4-FFF2-40B4-BE49-F238E27FC236}">
                <a16:creationId xmlns:a16="http://schemas.microsoft.com/office/drawing/2014/main" id="{0DACBDDB-2A3B-4A65-8342-5448DFCA5F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5200" y="2454058"/>
            <a:ext cx="5325980" cy="3754621"/>
          </a:xfrm>
          <a:prstGeom prst="rect">
            <a:avLst/>
          </a:prstGeom>
          <a:noFill/>
          <a:ln>
            <a:noFill/>
          </a:ln>
        </p:spPr>
      </p:pic>
    </p:spTree>
    <p:extLst>
      <p:ext uri="{BB962C8B-B14F-4D97-AF65-F5344CB8AC3E}">
        <p14:creationId xmlns:p14="http://schemas.microsoft.com/office/powerpoint/2010/main" val="396343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CD34-C508-4C13-B630-63662E7B3E62}"/>
              </a:ext>
            </a:extLst>
          </p:cNvPr>
          <p:cNvSpPr>
            <a:spLocks noGrp="1"/>
          </p:cNvSpPr>
          <p:nvPr>
            <p:ph type="title"/>
          </p:nvPr>
        </p:nvSpPr>
        <p:spPr/>
        <p:txBody>
          <a:bodyPr/>
          <a:lstStyle/>
          <a:p>
            <a:pPr algn="r"/>
            <a:r>
              <a:rPr lang="fa-IR" dirty="0">
                <a:latin typeface="Vazir" panose="020B0603030804020204" pitchFamily="34" charset="-78"/>
                <a:cs typeface="Vazir" panose="020B0603030804020204" pitchFamily="34" charset="-78"/>
              </a:rPr>
              <a:t>پردازش تصویر چیست ؟</a:t>
            </a:r>
          </a:p>
        </p:txBody>
      </p:sp>
      <p:sp>
        <p:nvSpPr>
          <p:cNvPr id="3" name="Content Placeholder 2">
            <a:extLst>
              <a:ext uri="{FF2B5EF4-FFF2-40B4-BE49-F238E27FC236}">
                <a16:creationId xmlns:a16="http://schemas.microsoft.com/office/drawing/2014/main" id="{5D14B08B-DBAD-40BA-A859-E5ED077BC734}"/>
              </a:ext>
            </a:extLst>
          </p:cNvPr>
          <p:cNvSpPr>
            <a:spLocks noGrp="1"/>
          </p:cNvSpPr>
          <p:nvPr>
            <p:ph idx="1"/>
          </p:nvPr>
        </p:nvSpPr>
        <p:spPr/>
        <p:txBody>
          <a:bodyPr>
            <a:normAutofit/>
          </a:bodyPr>
          <a:lstStyle/>
          <a:p>
            <a:pPr>
              <a:lnSpc>
                <a:spcPct val="150000"/>
              </a:lnSpc>
            </a:pPr>
            <a:r>
              <a:rPr lang="fa-IR" dirty="0">
                <a:effectLst/>
                <a:latin typeface="Vazir" panose="020B0603030804020204" pitchFamily="34" charset="-78"/>
                <a:cs typeface="Vazir" panose="020B0603030804020204" pitchFamily="34" charset="-78"/>
              </a:rPr>
              <a:t>پردازش تصویر یا </a:t>
            </a:r>
            <a:r>
              <a:rPr lang="en-US" dirty="0">
                <a:effectLst/>
                <a:latin typeface="Vazir" panose="020B0603030804020204" pitchFamily="34" charset="-78"/>
                <a:cs typeface="Vazir" panose="020B0603030804020204" pitchFamily="34" charset="-78"/>
              </a:rPr>
              <a:t>Image Processing، </a:t>
            </a:r>
            <a:r>
              <a:rPr lang="fa-IR" dirty="0">
                <a:effectLst/>
                <a:latin typeface="Vazir" panose="020B0603030804020204" pitchFamily="34" charset="-78"/>
                <a:cs typeface="Vazir" panose="020B0603030804020204" pitchFamily="34" charset="-78"/>
              </a:rPr>
              <a:t>امروزه به پردازش تصویر دیجیتال گفته می شود که نیازمند دانش رایانه ای است و سیگنال دیجیتالی که توسط دوربین و یا اسکنر برداشته شده را پردازش می کند.</a:t>
            </a:r>
            <a:endParaRPr lang="fa-IR" dirty="0">
              <a:latin typeface="Vazir" panose="020B0603030804020204" pitchFamily="34" charset="-78"/>
              <a:cs typeface="Vazir" panose="020B0603030804020204" pitchFamily="34" charset="-78"/>
            </a:endParaRPr>
          </a:p>
          <a:p>
            <a:pPr>
              <a:lnSpc>
                <a:spcPct val="150000"/>
              </a:lnSpc>
            </a:pPr>
            <a:r>
              <a:rPr lang="fa-IR" dirty="0">
                <a:effectLst/>
                <a:latin typeface="Vazir" panose="020B0603030804020204" pitchFamily="34" charset="-78"/>
                <a:cs typeface="Vazir" panose="020B0603030804020204" pitchFamily="34" charset="-78"/>
              </a:rPr>
              <a:t>در پردازش تصویر یک تصویر به عنوان ورودی دریافت </a:t>
            </a:r>
            <a:r>
              <a:rPr lang="fa-IR" dirty="0">
                <a:latin typeface="Vazir" panose="020B0603030804020204" pitchFamily="34" charset="-78"/>
                <a:cs typeface="Vazir" panose="020B0603030804020204" pitchFamily="34" charset="-78"/>
              </a:rPr>
              <a:t>میشود</a:t>
            </a:r>
            <a:r>
              <a:rPr lang="fa-IR" dirty="0">
                <a:effectLst/>
                <a:latin typeface="Vazir" panose="020B0603030804020204" pitchFamily="34" charset="-78"/>
                <a:cs typeface="Vazir" panose="020B0603030804020204" pitchFamily="34" charset="-78"/>
              </a:rPr>
              <a:t> و با انجام یک سری عملیات بر روی آن یک تصویر یا یک مجموعه از نشان‌های ویژه یا متغیرهای مربوط به تصویر به عنوان خروجی از آن دریافت می‌شود. </a:t>
            </a:r>
            <a:br>
              <a:rPr lang="fa-IR" dirty="0">
                <a:effectLst/>
                <a:latin typeface="Vazir" panose="020B0603030804020204" pitchFamily="34" charset="-78"/>
                <a:cs typeface="Vazir" panose="020B0603030804020204" pitchFamily="34" charset="-78"/>
              </a:rPr>
            </a:br>
            <a:endParaRPr lang="fa-IR"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2891745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A163-B176-4BD3-90D8-086A3EF450BF}"/>
              </a:ext>
            </a:extLst>
          </p:cNvPr>
          <p:cNvSpPr>
            <a:spLocks noGrp="1"/>
          </p:cNvSpPr>
          <p:nvPr>
            <p:ph type="title"/>
          </p:nvPr>
        </p:nvSpPr>
        <p:spPr/>
        <p:txBody>
          <a:bodyPr/>
          <a:lstStyle/>
          <a:p>
            <a:pPr algn="r"/>
            <a:r>
              <a:rPr lang="fa-IR" sz="3600" dirty="0">
                <a:latin typeface="Vazir" panose="020B0603030804020204" pitchFamily="34" charset="-78"/>
                <a:cs typeface="Vazir" panose="020B0603030804020204" pitchFamily="34" charset="-78"/>
              </a:rPr>
              <a:t>برای چهره های زاویه دار و متمایل باید چه کاری انجام داد؟</a:t>
            </a:r>
          </a:p>
        </p:txBody>
      </p:sp>
      <p:sp>
        <p:nvSpPr>
          <p:cNvPr id="3" name="Content Placeholder 2">
            <a:extLst>
              <a:ext uri="{FF2B5EF4-FFF2-40B4-BE49-F238E27FC236}">
                <a16:creationId xmlns:a16="http://schemas.microsoft.com/office/drawing/2014/main" id="{009FCFC8-C71D-4709-B025-DEA576D706B2}"/>
              </a:ext>
            </a:extLst>
          </p:cNvPr>
          <p:cNvSpPr>
            <a:spLocks noGrp="1"/>
          </p:cNvSpPr>
          <p:nvPr>
            <p:ph idx="1"/>
          </p:nvPr>
        </p:nvSpPr>
        <p:spPr>
          <a:xfrm>
            <a:off x="7507705" y="2222287"/>
            <a:ext cx="3865581" cy="4188525"/>
          </a:xfrm>
        </p:spPr>
        <p:txBody>
          <a:bodyPr>
            <a:normAutofit lnSpcReduction="10000"/>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چشم</a:t>
            </a:r>
            <a:r>
              <a:rPr lang="fa-IR" sz="1800" b="1" dirty="0">
                <a:effectLst/>
                <a:latin typeface="Vazir" panose="020B0603030804020204" pitchFamily="34" charset="-78"/>
                <a:ea typeface="Calibri" panose="020F0502020204030204" pitchFamily="34" charset="0"/>
                <a:cs typeface="Vazir" panose="020B0603030804020204" pitchFamily="34" charset="-78"/>
              </a:rPr>
              <a:t> </a:t>
            </a:r>
            <a:r>
              <a:rPr lang="fa-IR" sz="1800" dirty="0">
                <a:effectLst/>
                <a:latin typeface="Vazir" panose="020B0603030804020204" pitchFamily="34" charset="-78"/>
                <a:ea typeface="Calibri" panose="020F0502020204030204" pitchFamily="34" charset="0"/>
                <a:cs typeface="Vazir" panose="020B0603030804020204" pitchFamily="34" charset="-78"/>
              </a:rPr>
              <a:t>انسان به راحتی میتواند تشخیص دهد که هر دو عکس متعلق به </a:t>
            </a:r>
            <a:r>
              <a:rPr lang="en-US" sz="1800" dirty="0">
                <a:effectLst/>
                <a:latin typeface="Vazir" panose="020B0603030804020204" pitchFamily="34" charset="-78"/>
                <a:ea typeface="Calibri" panose="020F0502020204030204" pitchFamily="34" charset="0"/>
                <a:cs typeface="Vazir" panose="020B0603030804020204" pitchFamily="34" charset="-78"/>
              </a:rPr>
              <a:t>Will Ferrell</a:t>
            </a:r>
            <a:r>
              <a:rPr lang="fa-IR" sz="1800" dirty="0">
                <a:effectLst/>
                <a:latin typeface="Vazir" panose="020B0603030804020204" pitchFamily="34" charset="-78"/>
                <a:ea typeface="Calibri" panose="020F0502020204030204" pitchFamily="34" charset="0"/>
                <a:cs typeface="Vazir" panose="020B0603030804020204" pitchFamily="34" charset="-78"/>
              </a:rPr>
              <a:t> است . ولی کامپیوتر ها ممکن است این تصاویر را کاملا متفاوت از یکدیگر تشخیص دهند.حال با تکنیک هایی تغییراتی را در عکس ایجاد میکنیم که اجزای اصلی مانند چشم بینی و دهن همیشه در محلی مشخص قرار گیرند  .</a:t>
            </a:r>
            <a:endParaRPr lang="fa-IR"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47EA304D-884F-4D51-B15A-162173604D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6209" y="2832772"/>
            <a:ext cx="5937250" cy="2415540"/>
          </a:xfrm>
          <a:prstGeom prst="rect">
            <a:avLst/>
          </a:prstGeom>
          <a:noFill/>
          <a:ln>
            <a:noFill/>
          </a:ln>
        </p:spPr>
      </p:pic>
    </p:spTree>
    <p:extLst>
      <p:ext uri="{BB962C8B-B14F-4D97-AF65-F5344CB8AC3E}">
        <p14:creationId xmlns:p14="http://schemas.microsoft.com/office/powerpoint/2010/main" val="3104833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CA9D-665C-4BB7-900A-A45E1627E117}"/>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6FF64C7C-0623-4956-AB4F-FE58986D8081}"/>
              </a:ext>
            </a:extLst>
          </p:cNvPr>
          <p:cNvSpPr>
            <a:spLocks noGrp="1"/>
          </p:cNvSpPr>
          <p:nvPr>
            <p:ph idx="1"/>
          </p:nvPr>
        </p:nvSpPr>
        <p:spPr>
          <a:xfrm>
            <a:off x="7555832" y="1925053"/>
            <a:ext cx="4636168" cy="4932947"/>
          </a:xfrm>
        </p:spPr>
        <p:txBody>
          <a:bodyPr>
            <a:normAutofit/>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برای انجام این کار، ما قرار است از یک الگوریتم به نام </a:t>
            </a:r>
            <a:r>
              <a:rPr lang="en-US" sz="1800" dirty="0">
                <a:effectLst/>
                <a:latin typeface="Vazir" panose="020B0603030804020204" pitchFamily="34" charset="-78"/>
                <a:ea typeface="Calibri" panose="020F0502020204030204" pitchFamily="34" charset="0"/>
                <a:cs typeface="Vazir" panose="020B0603030804020204" pitchFamily="34" charset="-78"/>
              </a:rPr>
              <a:t>Face Landmark Estimation</a:t>
            </a:r>
            <a:r>
              <a:rPr lang="fa-IR" sz="1800" dirty="0">
                <a:effectLst/>
                <a:latin typeface="Vazir" panose="020B0603030804020204" pitchFamily="34" charset="-78"/>
                <a:ea typeface="Calibri" panose="020F0502020204030204" pitchFamily="34" charset="0"/>
                <a:cs typeface="Vazir" panose="020B0603030804020204" pitchFamily="34" charset="-78"/>
              </a:rPr>
              <a:t> استفاده کنیم. </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نظریه اساسی آن این است که ما ۶۸ نقطته ی خاص در عکس می یابیم ( که </a:t>
            </a:r>
            <a:r>
              <a:rPr lang="en-US" sz="1800" dirty="0">
                <a:effectLst/>
                <a:latin typeface="Vazir" panose="020B0603030804020204" pitchFamily="34" charset="-78"/>
                <a:ea typeface="Calibri" panose="020F0502020204030204" pitchFamily="34" charset="0"/>
                <a:cs typeface="Vazir" panose="020B0603030804020204" pitchFamily="34" charset="-78"/>
              </a:rPr>
              <a:t>Landmark</a:t>
            </a:r>
            <a:r>
              <a:rPr lang="fa-IR" sz="1800" dirty="0">
                <a:effectLst/>
                <a:latin typeface="Vazir" panose="020B0603030804020204" pitchFamily="34" charset="-78"/>
                <a:ea typeface="Calibri" panose="020F0502020204030204" pitchFamily="34" charset="0"/>
                <a:cs typeface="Vazir" panose="020B0603030804020204" pitchFamily="34" charset="-78"/>
              </a:rPr>
              <a:t> نام دارند ) و در هر چهره ای وجود دارند –  بالای چانه، حاشیه ی بیرونی هر چشم، حاشیه ی درونی هر ابرو و غیره. سپس ما یک الگوریتم یادگیری ماشین را آموزش خواهیم داد تا قادر باشد این ۶۸ نقطه ی </a:t>
            </a:r>
            <a:r>
              <a:rPr lang="fa-IR" dirty="0">
                <a:latin typeface="Vazir" panose="020B0603030804020204" pitchFamily="34" charset="-78"/>
                <a:ea typeface="Calibri" panose="020F0502020204030204" pitchFamily="34" charset="0"/>
                <a:cs typeface="Vazir" panose="020B0603030804020204" pitchFamily="34" charset="-78"/>
              </a:rPr>
              <a:t>اختصاصی را در هر چهره ای پیدا کند.</a:t>
            </a:r>
            <a:endParaRPr lang="fa-IR"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D40AF4F2-657F-4588-A6D1-AA066D6CB2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677" y="2636001"/>
            <a:ext cx="3550920" cy="3254375"/>
          </a:xfrm>
          <a:prstGeom prst="rect">
            <a:avLst/>
          </a:prstGeom>
          <a:noFill/>
          <a:ln>
            <a:noFill/>
          </a:ln>
        </p:spPr>
      </p:pic>
      <p:pic>
        <p:nvPicPr>
          <p:cNvPr id="5" name="Picture 4">
            <a:extLst>
              <a:ext uri="{FF2B5EF4-FFF2-40B4-BE49-F238E27FC236}">
                <a16:creationId xmlns:a16="http://schemas.microsoft.com/office/drawing/2014/main" id="{0DBE7EB6-6C32-4112-9F55-90AF5BA371B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2597" y="2636000"/>
            <a:ext cx="3548380" cy="3254375"/>
          </a:xfrm>
          <a:prstGeom prst="rect">
            <a:avLst/>
          </a:prstGeom>
          <a:noFill/>
          <a:ln>
            <a:noFill/>
          </a:ln>
        </p:spPr>
      </p:pic>
    </p:spTree>
    <p:extLst>
      <p:ext uri="{BB962C8B-B14F-4D97-AF65-F5344CB8AC3E}">
        <p14:creationId xmlns:p14="http://schemas.microsoft.com/office/powerpoint/2010/main" val="477416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7CA8-943C-4F66-8D59-6B9148A15D98}"/>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78E3D146-63E0-436C-99F2-3393DE68A329}"/>
              </a:ext>
            </a:extLst>
          </p:cNvPr>
          <p:cNvSpPr>
            <a:spLocks noGrp="1"/>
          </p:cNvSpPr>
          <p:nvPr>
            <p:ph idx="1"/>
          </p:nvPr>
        </p:nvSpPr>
        <p:spPr>
          <a:xfrm>
            <a:off x="0" y="1789150"/>
            <a:ext cx="12192000" cy="2243033"/>
          </a:xfrm>
        </p:spPr>
        <p:txBody>
          <a:bodyPr>
            <a:normAutofit/>
          </a:bodyPr>
          <a:lstStyle/>
          <a:p>
            <a:pPr>
              <a:lnSpc>
                <a:spcPct val="150000"/>
              </a:lnSpc>
            </a:pPr>
            <a:r>
              <a:rPr lang="fa-IR" sz="1400" dirty="0">
                <a:effectLst/>
                <a:latin typeface="Vazir" panose="020B0603030804020204" pitchFamily="34" charset="-78"/>
                <a:ea typeface="Calibri" panose="020F0502020204030204" pitchFamily="34" charset="0"/>
                <a:cs typeface="Vazir" panose="020B0603030804020204" pitchFamily="34" charset="-78"/>
              </a:rPr>
              <a:t>حالا که می دانیم چشم ها و دهان کجا قرار گرفته اند، ما به راحتی تصویر را چرخش می دهیم، برایش مقیاس تعیین می کنیم و برش می دهیم، در نتیجه چشم ها و دهان در بهترین محور و حالت ممکن قرار می گیرند. ما هیچ گونه پیچ و تاب ۳ بعدی روی عکس انجام نخواهیم داد زیرا آن ممکن است در عکس اعوجاج ایجاد کند. ما فقط قرار است از دگرگونی تصویری اصلی مانند چرخش یا مقیاس که از خط های موازی جلوگیری می کنند، استفاده </a:t>
            </a:r>
            <a:r>
              <a:rPr lang="fa-IR" sz="1400" dirty="0" smtClean="0">
                <a:effectLst/>
                <a:latin typeface="Vazir" panose="020B0603030804020204" pitchFamily="34" charset="-78"/>
                <a:ea typeface="Calibri" panose="020F0502020204030204" pitchFamily="34" charset="0"/>
                <a:cs typeface="Vazir" panose="020B0603030804020204" pitchFamily="34" charset="-78"/>
              </a:rPr>
              <a:t>کنیم</a:t>
            </a:r>
            <a:endParaRPr lang="fa-IR" sz="1400"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7FBF6E33-C8BF-4922-801E-2A92762068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7803" y="4160520"/>
            <a:ext cx="10356391" cy="2378629"/>
          </a:xfrm>
          <a:prstGeom prst="rect">
            <a:avLst/>
          </a:prstGeom>
          <a:noFill/>
          <a:ln>
            <a:noFill/>
          </a:ln>
        </p:spPr>
      </p:pic>
    </p:spTree>
    <p:extLst>
      <p:ext uri="{BB962C8B-B14F-4D97-AF65-F5344CB8AC3E}">
        <p14:creationId xmlns:p14="http://schemas.microsoft.com/office/powerpoint/2010/main" val="792383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52CC-7F06-44E1-9CF5-C934BE276816}"/>
              </a:ext>
            </a:extLst>
          </p:cNvPr>
          <p:cNvSpPr>
            <a:spLocks noGrp="1"/>
          </p:cNvSpPr>
          <p:nvPr>
            <p:ph type="title"/>
          </p:nvPr>
        </p:nvSpPr>
        <p:spPr/>
        <p:txBody>
          <a:bodyPr/>
          <a:lstStyle/>
          <a:p>
            <a:pPr algn="r"/>
            <a:r>
              <a:rPr lang="fa-IR" b="1" dirty="0">
                <a:solidFill>
                  <a:schemeClr val="tx1"/>
                </a:solidFill>
                <a:effectLst/>
                <a:latin typeface="Vazir" panose="020B0603030804020204" pitchFamily="34" charset="-78"/>
                <a:ea typeface="Calibri" panose="020F0502020204030204" pitchFamily="34" charset="0"/>
                <a:cs typeface="Vazir" panose="020B0603030804020204" pitchFamily="34" charset="-78"/>
              </a:rPr>
              <a:t>قابل اطمینان ترین راه برای معیار سنجی یک صورت</a:t>
            </a:r>
            <a:endParaRPr lang="fa-IR" sz="7200" dirty="0">
              <a:solidFill>
                <a:schemeClr val="tx1"/>
              </a:solidFill>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9C2BAE4C-D215-45EB-83B9-58AC8049A3E2}"/>
              </a:ext>
            </a:extLst>
          </p:cNvPr>
          <p:cNvSpPr>
            <a:spLocks noGrp="1"/>
          </p:cNvSpPr>
          <p:nvPr>
            <p:ph idx="1"/>
          </p:nvPr>
        </p:nvSpPr>
        <p:spPr>
          <a:xfrm>
            <a:off x="818712" y="2222287"/>
            <a:ext cx="10554574" cy="4371018"/>
          </a:xfrm>
        </p:spPr>
        <p:txBody>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معیار هایی که برای ما انسان ها واضح می باشند، ( مانند رنگ چشم ) برای یک کامپیوتر که به هر پیکسل را جداگانه بررسی می کند، منطقی به نظر نمی رسد.</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محققان کشف کرده اند که دقیق ترین رویکرد این است که به کامپیوتر اجازه دهیم تا معیار هایی که نیاز دارند جمع آوری کنند را خودشان کشف کنند. </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یادگیری عمیق در فهمیدن اینکه چه قسمت هایی از چهره برای معیار سنجی مهم تر اند ، بهتر از انسان عمل می کند.</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راه حل این است که یک شبکه عصبی عمیق کانولوشنی آموزش </a:t>
            </a:r>
            <a:r>
              <a:rPr lang="fa-IR" sz="1800" dirty="0" smtClean="0">
                <a:effectLst/>
                <a:latin typeface="Vazir" panose="020B0603030804020204" pitchFamily="34" charset="-78"/>
                <a:ea typeface="Calibri" panose="020F0502020204030204" pitchFamily="34" charset="0"/>
                <a:cs typeface="Vazir" panose="020B0603030804020204" pitchFamily="34" charset="-78"/>
              </a:rPr>
              <a:t>دهیم که قرار </a:t>
            </a:r>
            <a:r>
              <a:rPr lang="fa-IR" sz="1800" dirty="0">
                <a:effectLst/>
                <a:latin typeface="Vazir" panose="020B0603030804020204" pitchFamily="34" charset="-78"/>
                <a:ea typeface="Calibri" panose="020F0502020204030204" pitchFamily="34" charset="0"/>
                <a:cs typeface="Vazir" panose="020B0603030804020204" pitchFamily="34" charset="-78"/>
              </a:rPr>
              <a:t>است آن را آموزش دهیم تا ۱۲۸ معیار برای هر چهره تولید کند.</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pPr>
              <a:lnSpc>
                <a:spcPct val="150000"/>
              </a:lnSpc>
            </a:pPr>
            <a:endParaRPr lang="fa-IR"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408328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4AF9-6357-41BA-903F-68108F808254}"/>
              </a:ext>
            </a:extLst>
          </p:cNvPr>
          <p:cNvSpPr>
            <a:spLocks noGrp="1"/>
          </p:cNvSpPr>
          <p:nvPr>
            <p:ph type="title"/>
          </p:nvPr>
        </p:nvSpPr>
        <p:spPr>
          <a:xfrm>
            <a:off x="810000" y="648070"/>
            <a:ext cx="10571998" cy="769568"/>
          </a:xfrm>
        </p:spPr>
        <p:txBody>
          <a:bodyPr/>
          <a:lstStyle/>
          <a:p>
            <a:pPr algn="r"/>
            <a:r>
              <a:rPr lang="fa-IR" sz="4000" dirty="0">
                <a:effectLst/>
                <a:latin typeface="Vazir" panose="020B0603030804020204" pitchFamily="34" charset="-78"/>
                <a:ea typeface="Calibri" panose="020F0502020204030204" pitchFamily="34" charset="0"/>
                <a:cs typeface="Vazir" panose="020B0603030804020204" pitchFamily="34" charset="-78"/>
              </a:rPr>
              <a:t>روند آموزشی به این صورت است :</a:t>
            </a:r>
            <a:endParaRPr lang="fa-IR"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CDE0F752-BCBB-4E94-8CCB-B9D66E4BFD49}"/>
              </a:ext>
            </a:extLst>
          </p:cNvPr>
          <p:cNvSpPr>
            <a:spLocks noGrp="1"/>
          </p:cNvSpPr>
          <p:nvPr>
            <p:ph idx="1"/>
          </p:nvPr>
        </p:nvSpPr>
        <p:spPr>
          <a:xfrm>
            <a:off x="7090611" y="2222287"/>
            <a:ext cx="4282675" cy="3636511"/>
          </a:xfrm>
        </p:spPr>
        <p:txBody>
          <a:bodyPr/>
          <a:lstStyle/>
          <a:p>
            <a:pPr marL="0" marR="0" algn="r" rtl="1">
              <a:lnSpc>
                <a:spcPct val="150000"/>
              </a:lnSpc>
              <a:spcBef>
                <a:spcPts val="0"/>
              </a:spcBef>
              <a:spcAft>
                <a:spcPts val="800"/>
              </a:spcAft>
            </a:pPr>
            <a:r>
              <a:rPr lang="fa-IR" sz="1800" dirty="0">
                <a:effectLst/>
                <a:latin typeface="Vazir" panose="020B0603030804020204" pitchFamily="34" charset="-78"/>
                <a:ea typeface="Calibri" panose="020F0502020204030204" pitchFamily="34" charset="0"/>
                <a:cs typeface="Vazir" panose="020B0603030804020204" pitchFamily="34" charset="-78"/>
              </a:rPr>
              <a:t>1.بارگیری یک تصویر صورت از فرد شناخته شده</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pPr marL="0" marR="0" algn="r" rtl="1">
              <a:lnSpc>
                <a:spcPct val="150000"/>
              </a:lnSpc>
              <a:spcBef>
                <a:spcPts val="0"/>
              </a:spcBef>
              <a:spcAft>
                <a:spcPts val="800"/>
              </a:spcAft>
            </a:pPr>
            <a:r>
              <a:rPr lang="fa-IR" sz="1800" dirty="0">
                <a:effectLst/>
                <a:latin typeface="Vazir" panose="020B0603030804020204" pitchFamily="34" charset="-78"/>
                <a:ea typeface="Calibri" panose="020F0502020204030204" pitchFamily="34" charset="0"/>
                <a:cs typeface="Vazir" panose="020B0603030804020204" pitchFamily="34" charset="-78"/>
              </a:rPr>
              <a:t>2.بارگیری یک تصویر دیگر از همان فرد شناخته شده</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pPr>
              <a:lnSpc>
                <a:spcPct val="150000"/>
              </a:lnSpc>
            </a:pPr>
            <a:r>
              <a:rPr lang="fa-IR" dirty="0">
                <a:latin typeface="Vazir" panose="020B0603030804020204" pitchFamily="34" charset="-78"/>
                <a:cs typeface="Vazir" panose="020B0603030804020204" pitchFamily="34" charset="-78"/>
              </a:rPr>
              <a:t>3.</a:t>
            </a:r>
            <a:r>
              <a:rPr lang="fa-IR" sz="1800" dirty="0">
                <a:effectLst/>
                <a:latin typeface="Vazir" panose="020B0603030804020204" pitchFamily="34" charset="-78"/>
                <a:ea typeface="Calibri" panose="020F0502020204030204" pitchFamily="34" charset="0"/>
                <a:cs typeface="Vazir" panose="020B0603030804020204" pitchFamily="34" charset="-78"/>
              </a:rPr>
              <a:t> بارگیری یک تصویر از یک فرد کاملا متفاوت</a:t>
            </a:r>
            <a:endParaRPr lang="en-US" sz="1800" dirty="0">
              <a:effectLst/>
              <a:latin typeface="Vazir" panose="020B0603030804020204" pitchFamily="34" charset="-78"/>
              <a:ea typeface="Calibri" panose="020F0502020204030204" pitchFamily="34" charset="0"/>
              <a:cs typeface="Vazir" panose="020B0603030804020204" pitchFamily="34" charset="-78"/>
            </a:endParaRPr>
          </a:p>
        </p:txBody>
      </p:sp>
      <p:pic>
        <p:nvPicPr>
          <p:cNvPr id="6" name="Picture 5">
            <a:extLst>
              <a:ext uri="{FF2B5EF4-FFF2-40B4-BE49-F238E27FC236}">
                <a16:creationId xmlns:a16="http://schemas.microsoft.com/office/drawing/2014/main" id="{ACF66BC4-8972-4D5A-9EAC-D99EF26CFB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1075" y="2317434"/>
            <a:ext cx="6511556" cy="42351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31517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6EE2-6310-4CB6-90FC-1D2DE5FC5C17}"/>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8A2448E-D7ED-4E88-A6FF-A5D898DCF8CB}"/>
              </a:ext>
            </a:extLst>
          </p:cNvPr>
          <p:cNvSpPr>
            <a:spLocks noGrp="1"/>
          </p:cNvSpPr>
          <p:nvPr>
            <p:ph idx="1"/>
          </p:nvPr>
        </p:nvSpPr>
        <p:spPr>
          <a:xfrm>
            <a:off x="818712" y="2222287"/>
            <a:ext cx="10554574" cy="1997775"/>
          </a:xfrm>
        </p:spPr>
        <p:txBody>
          <a:bodyPr/>
          <a:lstStyle/>
          <a:p>
            <a:r>
              <a:rPr lang="fa-IR" sz="1800" dirty="0">
                <a:effectLst/>
                <a:latin typeface="Vazir" panose="020B0603030804020204" pitchFamily="34" charset="-78"/>
                <a:ea typeface="Calibri" panose="020F0502020204030204" pitchFamily="34" charset="0"/>
                <a:cs typeface="Vazir" panose="020B0603030804020204" pitchFamily="34" charset="-78"/>
              </a:rPr>
              <a:t>بعد از میلیون ها بار تکرار این مرحله برای میلیون ها تصویر از هزاران فرد مختلف، شبکه عصبی یاد می گیرد تا به طور امن و قابل اطمینان، ۱۲۸ معیار برای هر شخص تولید کند. ۱۰ تصویر مختلف از یک شخص یکسان، تقریبا باید معیار های یکسانی بدهد.</a:t>
            </a:r>
            <a:endParaRPr lang="fa-IR" dirty="0">
              <a:latin typeface="Vazir" panose="020B0603030804020204" pitchFamily="34" charset="-78"/>
              <a:ea typeface="Calibri" panose="020F0502020204030204" pitchFamily="34" charset="0"/>
              <a:cs typeface="Vazir" panose="020B0603030804020204" pitchFamily="34" charset="-78"/>
            </a:endParaRPr>
          </a:p>
          <a:p>
            <a:r>
              <a:rPr lang="fa-IR" sz="1800" dirty="0">
                <a:effectLst/>
                <a:latin typeface="Vazir" panose="020B0603030804020204" pitchFamily="34" charset="-78"/>
                <a:ea typeface="Calibri" panose="020F0502020204030204" pitchFamily="34" charset="0"/>
                <a:cs typeface="Vazir" panose="020B0603030804020204" pitchFamily="34" charset="-78"/>
              </a:rPr>
              <a:t>به ۱۲۸ معیار برای هر چهره </a:t>
            </a:r>
            <a:r>
              <a:rPr lang="en-US" sz="1800" dirty="0">
                <a:effectLst/>
                <a:latin typeface="Vazir" panose="020B0603030804020204" pitchFamily="34" charset="-78"/>
                <a:ea typeface="Calibri" panose="020F0502020204030204" pitchFamily="34" charset="0"/>
                <a:cs typeface="Vazir" panose="020B0603030804020204" pitchFamily="34" charset="-78"/>
              </a:rPr>
              <a:t>Embedding</a:t>
            </a:r>
            <a:r>
              <a:rPr lang="fa-IR" sz="1800" dirty="0">
                <a:effectLst/>
                <a:latin typeface="Vazir" panose="020B0603030804020204" pitchFamily="34" charset="-78"/>
                <a:ea typeface="Calibri" panose="020F0502020204030204" pitchFamily="34" charset="0"/>
                <a:cs typeface="Vazir" panose="020B0603030804020204" pitchFamily="34" charset="-78"/>
              </a:rPr>
              <a:t>  می گویند.</a:t>
            </a:r>
            <a:endParaRPr lang="fa-IR" dirty="0">
              <a:latin typeface="Vazir" panose="020B0603030804020204" pitchFamily="34" charset="-78"/>
              <a:cs typeface="Vazir" panose="020B0603030804020204" pitchFamily="34" charset="-78"/>
            </a:endParaRPr>
          </a:p>
        </p:txBody>
      </p:sp>
      <p:pic>
        <p:nvPicPr>
          <p:cNvPr id="5" name="Picture 4">
            <a:extLst>
              <a:ext uri="{FF2B5EF4-FFF2-40B4-BE49-F238E27FC236}">
                <a16:creationId xmlns:a16="http://schemas.microsoft.com/office/drawing/2014/main" id="{7B96B4DA-C5F3-474E-B7CA-10633116A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1" y="4059640"/>
            <a:ext cx="6746839" cy="2351171"/>
          </a:xfrm>
          <a:prstGeom prst="rect">
            <a:avLst/>
          </a:prstGeom>
        </p:spPr>
      </p:pic>
    </p:spTree>
    <p:extLst>
      <p:ext uri="{BB962C8B-B14F-4D97-AF65-F5344CB8AC3E}">
        <p14:creationId xmlns:p14="http://schemas.microsoft.com/office/powerpoint/2010/main" val="1334062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8E512-103D-49C0-92B9-52C008107BD1}"/>
              </a:ext>
            </a:extLst>
          </p:cNvPr>
          <p:cNvSpPr>
            <a:spLocks noGrp="1"/>
          </p:cNvSpPr>
          <p:nvPr>
            <p:ph idx="1"/>
          </p:nvPr>
        </p:nvSpPr>
        <p:spPr>
          <a:xfrm>
            <a:off x="577516" y="2222287"/>
            <a:ext cx="10956758" cy="3636511"/>
          </a:xfrm>
        </p:spPr>
        <p:txBody>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این روند از آموزش یک شبکه عصبی کانولوشنی برای اینکه </a:t>
            </a:r>
            <a:r>
              <a:rPr lang="en-US" sz="1800" dirty="0">
                <a:effectLst/>
                <a:latin typeface="Vazir" panose="020B0603030804020204" pitchFamily="34" charset="-78"/>
                <a:ea typeface="Calibri" panose="020F0502020204030204" pitchFamily="34" charset="0"/>
                <a:cs typeface="Vazir" panose="020B0603030804020204" pitchFamily="34" charset="-78"/>
              </a:rPr>
              <a:t>Embedding</a:t>
            </a:r>
            <a:r>
              <a:rPr lang="fa-IR" sz="1800" dirty="0">
                <a:effectLst/>
                <a:latin typeface="Vazir" panose="020B0603030804020204" pitchFamily="34" charset="-78"/>
                <a:ea typeface="Calibri" panose="020F0502020204030204" pitchFamily="34" charset="0"/>
                <a:cs typeface="Vazir" panose="020B0603030804020204" pitchFamily="34" charset="-78"/>
              </a:rPr>
              <a:t> صورت را استخراج کند، به مقدار زیادی داده و توان کامپیوتری نیاز دارد</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حتی با یک کارت گرافیک  </a:t>
            </a:r>
            <a:r>
              <a:rPr lang="en-US" sz="1800" dirty="0">
                <a:effectLst/>
                <a:latin typeface="Vazir" panose="020B0603030804020204" pitchFamily="34" charset="-78"/>
                <a:ea typeface="Calibri" panose="020F0502020204030204" pitchFamily="34" charset="0"/>
                <a:cs typeface="Vazir" panose="020B0603030804020204" pitchFamily="34" charset="-78"/>
              </a:rPr>
              <a:t>NVidia Tesla</a:t>
            </a:r>
            <a:r>
              <a:rPr lang="fa-IR" sz="1800" dirty="0">
                <a:effectLst/>
                <a:latin typeface="Vazir" panose="020B0603030804020204" pitchFamily="34" charset="-78"/>
                <a:ea typeface="Calibri" panose="020F0502020204030204" pitchFamily="34" charset="0"/>
                <a:cs typeface="Vazir" panose="020B0603030804020204" pitchFamily="34" charset="-78"/>
              </a:rPr>
              <a:t> گران قیمت نیز نیاز به ۲۴ ساعت آموزش مکرر دارد تا به دقت خوب برسد. </a:t>
            </a:r>
            <a:endParaRPr lang="fa-IR" dirty="0">
              <a:latin typeface="Vazir" panose="020B0603030804020204" pitchFamily="34" charset="-78"/>
              <a:ea typeface="Calibri" panose="020F0502020204030204" pitchFamily="34" charset="0"/>
              <a:cs typeface="Vazir" panose="020B0603030804020204" pitchFamily="34" charset="-78"/>
            </a:endParaRP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ولی همین که یکبار شبکه آموزش ببیند، حتی برای چهره هایی که قبلا ندیده است می تواند معیار هایی تولید کند. این مرحله فقط به یک بار انجام نیاز دارد.</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pPr marL="0" indent="0">
              <a:buNone/>
            </a:pPr>
            <a:endParaRPr lang="fa-IR" dirty="0">
              <a:latin typeface="Vazir" panose="020B0603030804020204" pitchFamily="34" charset="-78"/>
              <a:cs typeface="Vazir" panose="020B0603030804020204" pitchFamily="34" charset="-78"/>
            </a:endParaRPr>
          </a:p>
        </p:txBody>
      </p:sp>
      <p:sp>
        <p:nvSpPr>
          <p:cNvPr id="4" name="Title 3"/>
          <p:cNvSpPr>
            <a:spLocks noGrp="1"/>
          </p:cNvSpPr>
          <p:nvPr>
            <p:ph type="title"/>
          </p:nvPr>
        </p:nvSpPr>
        <p:spPr>
          <a:xfrm>
            <a:off x="1394886" y="405999"/>
            <a:ext cx="10571998" cy="970450"/>
          </a:xfrm>
        </p:spPr>
        <p:txBody>
          <a:bodyPr/>
          <a:lstStyle/>
          <a:p>
            <a:pPr algn="r"/>
            <a:r>
              <a:rPr lang="fa-IR" dirty="0" smtClean="0">
                <a:latin typeface="Vazir" panose="020B0603030804020204" pitchFamily="34" charset="-78"/>
                <a:cs typeface="Vazir" panose="020B0603030804020204" pitchFamily="34" charset="-78"/>
              </a:rPr>
              <a:t>شبکه عصبی ترین شده برای تولید </a:t>
            </a:r>
            <a:r>
              <a:rPr lang="en-US" dirty="0" smtClean="0">
                <a:latin typeface="Vazir" panose="020B0603030804020204" pitchFamily="34" charset="-78"/>
                <a:cs typeface="Vazir" panose="020B0603030804020204" pitchFamily="34" charset="-78"/>
              </a:rPr>
              <a:t>Embedding</a:t>
            </a:r>
            <a:endParaRPr lang="en-US"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380025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29A4-DD81-490E-A988-C66665A4FCEE}"/>
              </a:ext>
            </a:extLst>
          </p:cNvPr>
          <p:cNvSpPr>
            <a:spLocks noGrp="1"/>
          </p:cNvSpPr>
          <p:nvPr>
            <p:ph type="title"/>
          </p:nvPr>
        </p:nvSpPr>
        <p:spPr/>
        <p:txBody>
          <a:bodyPr/>
          <a:lstStyle/>
          <a:p>
            <a:pPr algn="r"/>
            <a:r>
              <a:rPr lang="fa-IR" dirty="0" smtClean="0">
                <a:latin typeface="Vazir" panose="020B0603030804020204" pitchFamily="34" charset="-78"/>
                <a:cs typeface="Vazir" panose="020B0603030804020204" pitchFamily="34" charset="-78"/>
              </a:rPr>
              <a:t>نمونه </a:t>
            </a:r>
            <a:r>
              <a:rPr lang="en-US" dirty="0" smtClean="0">
                <a:latin typeface="Vazir" panose="020B0603030804020204" pitchFamily="34" charset="-78"/>
                <a:cs typeface="Vazir" panose="020B0603030804020204" pitchFamily="34" charset="-78"/>
              </a:rPr>
              <a:t>Embedding</a:t>
            </a:r>
            <a:endParaRPr lang="fa-IR" dirty="0">
              <a:latin typeface="Vazir" panose="020B0603030804020204" pitchFamily="34" charset="-78"/>
              <a:cs typeface="Vazir" panose="020B0603030804020204" pitchFamily="34" charset="-78"/>
            </a:endParaRPr>
          </a:p>
        </p:txBody>
      </p:sp>
      <p:pic>
        <p:nvPicPr>
          <p:cNvPr id="7" name="Content Placeholder 6"/>
          <p:cNvPicPr>
            <a:picLocks noGrp="1" noChangeAspect="1"/>
          </p:cNvPicPr>
          <p:nvPr>
            <p:ph idx="1"/>
          </p:nvPr>
        </p:nvPicPr>
        <p:blipFill>
          <a:blip r:embed="rId2"/>
          <a:stretch>
            <a:fillRect/>
          </a:stretch>
        </p:blipFill>
        <p:spPr>
          <a:xfrm>
            <a:off x="7371078" y="2477870"/>
            <a:ext cx="3858878" cy="3636963"/>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9890" t="21381" r="27578" b="19639"/>
          <a:stretch/>
        </p:blipFill>
        <p:spPr>
          <a:xfrm>
            <a:off x="1145059" y="2355588"/>
            <a:ext cx="2454876" cy="3674830"/>
          </a:xfrm>
          <a:prstGeom prst="rect">
            <a:avLst/>
          </a:prstGeom>
        </p:spPr>
      </p:pic>
      <p:sp>
        <p:nvSpPr>
          <p:cNvPr id="9" name="Right Arrow 8"/>
          <p:cNvSpPr/>
          <p:nvPr/>
        </p:nvSpPr>
        <p:spPr>
          <a:xfrm>
            <a:off x="4616415" y="3752655"/>
            <a:ext cx="1944129" cy="1087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943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29A4-DD81-490E-A988-C66665A4FCEE}"/>
              </a:ext>
            </a:extLst>
          </p:cNvPr>
          <p:cNvSpPr>
            <a:spLocks noGrp="1"/>
          </p:cNvSpPr>
          <p:nvPr>
            <p:ph type="title"/>
          </p:nvPr>
        </p:nvSpPr>
        <p:spPr/>
        <p:txBody>
          <a:bodyPr/>
          <a:lstStyle/>
          <a:p>
            <a:pPr algn="r"/>
            <a:r>
              <a:rPr lang="fa-IR" dirty="0" smtClean="0">
                <a:latin typeface="Vazir" panose="020B0603030804020204" pitchFamily="34" charset="-78"/>
                <a:cs typeface="Vazir" panose="020B0603030804020204" pitchFamily="34" charset="-78"/>
              </a:rPr>
              <a:t>نمونه</a:t>
            </a:r>
            <a:r>
              <a:rPr lang="en-US" dirty="0" smtClean="0">
                <a:latin typeface="Vazir" panose="020B0603030804020204" pitchFamily="34" charset="-78"/>
                <a:cs typeface="Vazir" panose="020B0603030804020204" pitchFamily="34" charset="-78"/>
              </a:rPr>
              <a:t> </a:t>
            </a:r>
            <a:r>
              <a:rPr lang="fa-IR" dirty="0" smtClean="0">
                <a:latin typeface="Vazir" panose="020B0603030804020204" pitchFamily="34" charset="-78"/>
                <a:cs typeface="Vazir" panose="020B0603030804020204" pitchFamily="34" charset="-78"/>
              </a:rPr>
              <a:t>دوم </a:t>
            </a:r>
            <a:r>
              <a:rPr lang="en-US" dirty="0" smtClean="0">
                <a:latin typeface="Vazir" panose="020B0603030804020204" pitchFamily="34" charset="-78"/>
                <a:cs typeface="Vazir" panose="020B0603030804020204" pitchFamily="34" charset="-78"/>
              </a:rPr>
              <a:t>Embedding</a:t>
            </a:r>
            <a:endParaRPr lang="fa-IR" dirty="0">
              <a:latin typeface="Vazir" panose="020B0603030804020204" pitchFamily="34" charset="-78"/>
              <a:cs typeface="Vazir" panose="020B0603030804020204" pitchFamily="34" charset="-78"/>
            </a:endParaRPr>
          </a:p>
        </p:txBody>
      </p:sp>
      <p:sp>
        <p:nvSpPr>
          <p:cNvPr id="9" name="Right Arrow 8"/>
          <p:cNvSpPr/>
          <p:nvPr/>
        </p:nvSpPr>
        <p:spPr>
          <a:xfrm>
            <a:off x="4616415" y="3752655"/>
            <a:ext cx="1944129" cy="1087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7883610" y="2219221"/>
            <a:ext cx="3568470" cy="397368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868" t="14415" r="36714" b="41742"/>
          <a:stretch/>
        </p:blipFill>
        <p:spPr>
          <a:xfrm>
            <a:off x="1266125" y="2349588"/>
            <a:ext cx="2372499" cy="3549023"/>
          </a:xfrm>
          <a:prstGeom prst="rect">
            <a:avLst/>
          </a:prstGeom>
        </p:spPr>
      </p:pic>
    </p:spTree>
    <p:extLst>
      <p:ext uri="{BB962C8B-B14F-4D97-AF65-F5344CB8AC3E}">
        <p14:creationId xmlns:p14="http://schemas.microsoft.com/office/powerpoint/2010/main" val="141766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Vazir" panose="020B0603030804020204" pitchFamily="34" charset="-78"/>
                <a:cs typeface="Vazir" panose="020B0603030804020204" pitchFamily="34" charset="-78"/>
              </a:rPr>
              <a:t>محاسبه شباهت چهره افراد</a:t>
            </a:r>
            <a:endParaRPr lang="en-US" dirty="0">
              <a:latin typeface="Vazir" panose="020B0603030804020204" pitchFamily="34" charset="-78"/>
              <a:cs typeface="Vazir" panose="020B0603030804020204" pitchFamily="34" charset="-78"/>
            </a:endParaRPr>
          </a:p>
        </p:txBody>
      </p:sp>
      <p:pic>
        <p:nvPicPr>
          <p:cNvPr id="4" name="Picture 3"/>
          <p:cNvPicPr>
            <a:picLocks noChangeAspect="1"/>
          </p:cNvPicPr>
          <p:nvPr/>
        </p:nvPicPr>
        <p:blipFill>
          <a:blip r:embed="rId2"/>
          <a:stretch>
            <a:fillRect/>
          </a:stretch>
        </p:blipFill>
        <p:spPr>
          <a:xfrm>
            <a:off x="1237828" y="2437938"/>
            <a:ext cx="9716342" cy="1158340"/>
          </a:xfrm>
          <a:prstGeom prst="rect">
            <a:avLst/>
          </a:prstGeom>
        </p:spPr>
      </p:pic>
      <p:sp>
        <p:nvSpPr>
          <p:cNvPr id="5" name="TextBox 4"/>
          <p:cNvSpPr txBox="1"/>
          <p:nvPr/>
        </p:nvSpPr>
        <p:spPr>
          <a:xfrm>
            <a:off x="2998573" y="4431957"/>
            <a:ext cx="6590270" cy="584775"/>
          </a:xfrm>
          <a:prstGeom prst="rect">
            <a:avLst/>
          </a:prstGeom>
          <a:noFill/>
        </p:spPr>
        <p:txBody>
          <a:bodyPr wrap="square" rtlCol="0">
            <a:spAutoFit/>
          </a:bodyPr>
          <a:lstStyle/>
          <a:p>
            <a:r>
              <a:rPr lang="en-US" sz="3200" b="1" dirty="0"/>
              <a:t>Euclidean</a:t>
            </a:r>
            <a:r>
              <a:rPr lang="en-US" sz="3200" dirty="0" smtClean="0"/>
              <a:t> distance = 0.6462…</a:t>
            </a:r>
            <a:endParaRPr lang="en-US" sz="3200" dirty="0"/>
          </a:p>
        </p:txBody>
      </p:sp>
    </p:spTree>
    <p:extLst>
      <p:ext uri="{BB962C8B-B14F-4D97-AF65-F5344CB8AC3E}">
        <p14:creationId xmlns:p14="http://schemas.microsoft.com/office/powerpoint/2010/main" val="345401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90A8-A5E1-44F1-8B7D-9424182B476D}"/>
              </a:ext>
            </a:extLst>
          </p:cNvPr>
          <p:cNvSpPr>
            <a:spLocks noGrp="1"/>
          </p:cNvSpPr>
          <p:nvPr>
            <p:ph type="title"/>
          </p:nvPr>
        </p:nvSpPr>
        <p:spPr/>
        <p:txBody>
          <a:bodyPr/>
          <a:lstStyle/>
          <a:p>
            <a:endParaRPr lang="fa-IR"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3D695F5F-4CB8-4EEA-BAAC-C19480CFCDE6}"/>
              </a:ext>
            </a:extLst>
          </p:cNvPr>
          <p:cNvSpPr>
            <a:spLocks noGrp="1"/>
          </p:cNvSpPr>
          <p:nvPr>
            <p:ph idx="1"/>
          </p:nvPr>
        </p:nvSpPr>
        <p:spPr/>
        <p:txBody>
          <a:bodyPr/>
          <a:lstStyle/>
          <a:p>
            <a:pPr>
              <a:lnSpc>
                <a:spcPct val="150000"/>
              </a:lnSpc>
            </a:pPr>
            <a:r>
              <a:rPr lang="fa-IR" dirty="0">
                <a:effectLst/>
                <a:latin typeface="Vazir" panose="020B0603030804020204" pitchFamily="34" charset="-78"/>
                <a:cs typeface="Vazir" panose="020B0603030804020204" pitchFamily="34" charset="-78"/>
              </a:rPr>
              <a:t>خروجی های پردازش تصویر :</a:t>
            </a:r>
          </a:p>
          <a:p>
            <a:pPr>
              <a:lnSpc>
                <a:spcPct val="150000"/>
              </a:lnSpc>
            </a:pPr>
            <a:r>
              <a:rPr lang="fa-IR" dirty="0">
                <a:effectLst/>
                <a:latin typeface="Vazir" panose="020B0603030804020204" pitchFamily="34" charset="-78"/>
                <a:cs typeface="Vazir" panose="020B0603030804020204" pitchFamily="34" charset="-78"/>
              </a:rPr>
              <a:t>1. نمایش و چاپ تصویر.</a:t>
            </a:r>
          </a:p>
          <a:p>
            <a:pPr>
              <a:lnSpc>
                <a:spcPct val="150000"/>
              </a:lnSpc>
            </a:pPr>
            <a:r>
              <a:rPr lang="fa-IR" dirty="0">
                <a:latin typeface="Vazir" panose="020B0603030804020204" pitchFamily="34" charset="-78"/>
                <a:cs typeface="Vazir" panose="020B0603030804020204" pitchFamily="34" charset="-78"/>
              </a:rPr>
              <a:t>2</a:t>
            </a:r>
            <a:r>
              <a:rPr lang="fa-IR" dirty="0">
                <a:effectLst/>
                <a:latin typeface="Vazir" panose="020B0603030804020204" pitchFamily="34" charset="-78"/>
                <a:cs typeface="Vazir" panose="020B0603030804020204" pitchFamily="34" charset="-78"/>
              </a:rPr>
              <a:t>. ویرایش تصویر.</a:t>
            </a:r>
          </a:p>
          <a:p>
            <a:pPr>
              <a:lnSpc>
                <a:spcPct val="150000"/>
              </a:lnSpc>
            </a:pPr>
            <a:r>
              <a:rPr lang="fa-IR" dirty="0">
                <a:effectLst/>
                <a:latin typeface="Vazir" panose="020B0603030804020204" pitchFamily="34" charset="-78"/>
                <a:cs typeface="Vazir" panose="020B0603030804020204" pitchFamily="34" charset="-78"/>
              </a:rPr>
              <a:t>۳. بهبود تصویر.</a:t>
            </a:r>
          </a:p>
          <a:p>
            <a:pPr>
              <a:lnSpc>
                <a:spcPct val="150000"/>
              </a:lnSpc>
            </a:pPr>
            <a:r>
              <a:rPr lang="fa-IR" dirty="0">
                <a:effectLst/>
                <a:latin typeface="Vazir" panose="020B0603030804020204" pitchFamily="34" charset="-78"/>
                <a:cs typeface="Vazir" panose="020B0603030804020204" pitchFamily="34" charset="-78"/>
              </a:rPr>
              <a:t>4. کشف و تشخیص یک ویژگی خاص در تصویر.</a:t>
            </a:r>
          </a:p>
          <a:p>
            <a:pPr>
              <a:lnSpc>
                <a:spcPct val="150000"/>
              </a:lnSpc>
            </a:pPr>
            <a:r>
              <a:rPr lang="fa-IR" dirty="0">
                <a:effectLst/>
                <a:latin typeface="Vazir" panose="020B0603030804020204" pitchFamily="34" charset="-78"/>
                <a:cs typeface="Vazir" panose="020B0603030804020204" pitchFamily="34" charset="-78"/>
              </a:rPr>
              <a:t>۵. فشرده سازی تصویر.</a:t>
            </a:r>
            <a:endParaRPr lang="fa-IR" dirty="0">
              <a:latin typeface="Vazir" panose="020B0603030804020204" pitchFamily="34" charset="-78"/>
              <a:cs typeface="Vazir" panose="020B0603030804020204" pitchFamily="34" charset="-78"/>
            </a:endParaRPr>
          </a:p>
        </p:txBody>
      </p:sp>
      <p:pic>
        <p:nvPicPr>
          <p:cNvPr id="5" name="Picture 4">
            <a:extLst>
              <a:ext uri="{FF2B5EF4-FFF2-40B4-BE49-F238E27FC236}">
                <a16:creationId xmlns:a16="http://schemas.microsoft.com/office/drawing/2014/main" id="{DF3F71A8-59E6-4F74-B453-40FD31ED5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3" y="2358189"/>
            <a:ext cx="4732421" cy="3899485"/>
          </a:xfrm>
          <a:prstGeom prst="roundRect">
            <a:avLst>
              <a:gd name="adj" fmla="val 11452"/>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36649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0C7B-0069-4550-A533-369882B81ED5}"/>
              </a:ext>
            </a:extLst>
          </p:cNvPr>
          <p:cNvSpPr>
            <a:spLocks noGrp="1"/>
          </p:cNvSpPr>
          <p:nvPr>
            <p:ph type="title"/>
          </p:nvPr>
        </p:nvSpPr>
        <p:spPr/>
        <p:txBody>
          <a:bodyPr/>
          <a:lstStyle/>
          <a:p>
            <a:pPr algn="r"/>
            <a:r>
              <a:rPr lang="fa-IR" sz="3200" dirty="0">
                <a:effectLst/>
                <a:latin typeface="Vazir" panose="020B0603030804020204" pitchFamily="34" charset="-78"/>
                <a:ea typeface="Calibri" panose="020F0502020204030204" pitchFamily="34" charset="0"/>
                <a:cs typeface="Vazir" panose="020B0603030804020204" pitchFamily="34" charset="-78"/>
              </a:rPr>
              <a:t>این ۱۲۸ عدد چه قسمت هایی از صورت را معیار سنجی می کنند؟ </a:t>
            </a:r>
            <a:endParaRPr lang="fa-IR" sz="6000"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582AFBA6-A387-465A-8EB7-509BBCA9D467}"/>
              </a:ext>
            </a:extLst>
          </p:cNvPr>
          <p:cNvSpPr>
            <a:spLocks noGrp="1"/>
          </p:cNvSpPr>
          <p:nvPr>
            <p:ph idx="1"/>
          </p:nvPr>
        </p:nvSpPr>
        <p:spPr>
          <a:xfrm>
            <a:off x="818712" y="2222287"/>
            <a:ext cx="10554574" cy="4188525"/>
          </a:xfrm>
        </p:spPr>
        <p:txBody>
          <a:bodyPr/>
          <a:lstStyle/>
          <a:p>
            <a:pPr>
              <a:lnSpc>
                <a:spcPct val="150000"/>
              </a:lnSpc>
            </a:pPr>
            <a:r>
              <a:rPr lang="fa-IR" sz="2000" dirty="0">
                <a:effectLst/>
                <a:latin typeface="Vazir" panose="020B0603030804020204" pitchFamily="34" charset="-78"/>
                <a:ea typeface="Calibri" panose="020F0502020204030204" pitchFamily="34" charset="0"/>
                <a:cs typeface="Vazir" panose="020B0603030804020204" pitchFamily="34" charset="-78"/>
              </a:rPr>
              <a:t>ما هیچ نظری در این مورد نداریم. همه آن چیزی که برای ما اهمیت دارد این است که شبکه زمانی که به دو عکس مختلف از یک فرد مشخص نگاه می کند ، اعداد تقریبا یکسانی را تولید می کند. </a:t>
            </a:r>
            <a:endParaRPr lang="en-US" sz="2000" dirty="0">
              <a:effectLst/>
              <a:latin typeface="Vazir" panose="020B0603030804020204" pitchFamily="34" charset="-78"/>
              <a:ea typeface="Calibri" panose="020F0502020204030204" pitchFamily="34" charset="0"/>
              <a:cs typeface="Vazir" panose="020B0603030804020204" pitchFamily="34" charset="-78"/>
            </a:endParaRPr>
          </a:p>
          <a:p>
            <a:endParaRPr lang="fa-IR"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2319644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BF5F-D094-4AEF-A35A-123F7D05B9D4}"/>
              </a:ext>
            </a:extLst>
          </p:cNvPr>
          <p:cNvSpPr>
            <a:spLocks noGrp="1"/>
          </p:cNvSpPr>
          <p:nvPr>
            <p:ph type="title"/>
          </p:nvPr>
        </p:nvSpPr>
        <p:spPr/>
        <p:txBody>
          <a:bodyPr/>
          <a:lstStyle/>
          <a:p>
            <a:pPr algn="r"/>
            <a:r>
              <a:rPr lang="fa-IR" sz="3600" dirty="0">
                <a:latin typeface="Vazir" panose="020B0603030804020204" pitchFamily="34" charset="-78"/>
                <a:cs typeface="Vazir" panose="020B0603030804020204" pitchFamily="34" charset="-78"/>
              </a:rPr>
              <a:t>پیداکردن نام فرد از روی رمز نگاشته شده </a:t>
            </a:r>
          </a:p>
        </p:txBody>
      </p:sp>
      <p:sp>
        <p:nvSpPr>
          <p:cNvPr id="3" name="Content Placeholder 2">
            <a:extLst>
              <a:ext uri="{FF2B5EF4-FFF2-40B4-BE49-F238E27FC236}">
                <a16:creationId xmlns:a16="http://schemas.microsoft.com/office/drawing/2014/main" id="{07D492E6-BDB9-49FD-9C9A-EBF96E94A776}"/>
              </a:ext>
            </a:extLst>
          </p:cNvPr>
          <p:cNvSpPr>
            <a:spLocks noGrp="1"/>
          </p:cNvSpPr>
          <p:nvPr>
            <p:ph idx="1"/>
          </p:nvPr>
        </p:nvSpPr>
        <p:spPr/>
        <p:txBody>
          <a:bodyPr>
            <a:normAutofit/>
          </a:bodyPr>
          <a:lstStyle/>
          <a:p>
            <a:pPr>
              <a:lnSpc>
                <a:spcPct val="150000"/>
              </a:lnSpc>
            </a:pPr>
            <a:r>
              <a:rPr lang="fa-IR" sz="1800" dirty="0" smtClean="0">
                <a:effectLst/>
                <a:latin typeface="Vazir" panose="020B0603030804020204" pitchFamily="34" charset="-78"/>
                <a:ea typeface="Calibri" panose="020F0502020204030204" pitchFamily="34" charset="0"/>
                <a:cs typeface="Vazir" panose="020B0603030804020204" pitchFamily="34" charset="-78"/>
              </a:rPr>
              <a:t>شخصی </a:t>
            </a:r>
            <a:r>
              <a:rPr lang="fa-IR" sz="1800" dirty="0">
                <a:effectLst/>
                <a:latin typeface="Vazir" panose="020B0603030804020204" pitchFamily="34" charset="-78"/>
                <a:ea typeface="Calibri" panose="020F0502020204030204" pitchFamily="34" charset="0"/>
                <a:cs typeface="Vazir" panose="020B0603030804020204" pitchFamily="34" charset="-78"/>
              </a:rPr>
              <a:t>را از پایگاه داده افراد شناخته شده که نزدیکترین معیار ها را به عکس آزمایشی ما دارد، پیدا کنیم.</a:t>
            </a:r>
          </a:p>
          <a:p>
            <a:pPr>
              <a:lnSpc>
                <a:spcPct val="150000"/>
              </a:lnSpc>
            </a:pPr>
            <a:r>
              <a:rPr lang="fa-IR" sz="1800" dirty="0" smtClean="0">
                <a:effectLst/>
                <a:latin typeface="Vazir" panose="020B0603030804020204" pitchFamily="34" charset="-78"/>
                <a:ea typeface="Calibri" panose="020F0502020204030204" pitchFamily="34" charset="0"/>
                <a:cs typeface="Vazir" panose="020B0603030804020204" pitchFamily="34" charset="-78"/>
              </a:rPr>
              <a:t>با </a:t>
            </a:r>
            <a:r>
              <a:rPr lang="fa-IR" sz="1800" dirty="0">
                <a:effectLst/>
                <a:latin typeface="Vazir" panose="020B0603030804020204" pitchFamily="34" charset="-78"/>
                <a:ea typeface="Calibri" panose="020F0502020204030204" pitchFamily="34" charset="0"/>
                <a:cs typeface="Vazir" panose="020B0603030804020204" pitchFamily="34" charset="-78"/>
              </a:rPr>
              <a:t>استفاده از الگوریتم های کلاسه بندی </a:t>
            </a:r>
            <a:r>
              <a:rPr lang="fa-IR" sz="1800" dirty="0" smtClean="0">
                <a:effectLst/>
                <a:latin typeface="Vazir" panose="020B0603030804020204" pitchFamily="34" charset="-78"/>
                <a:ea typeface="Calibri" panose="020F0502020204030204" pitchFamily="34" charset="0"/>
                <a:cs typeface="Vazir" panose="020B0603030804020204" pitchFamily="34" charset="-78"/>
              </a:rPr>
              <a:t>( یک کلاسه بند خطی ساده به نام </a:t>
            </a:r>
            <a:r>
              <a:rPr lang="en-US" sz="1800" dirty="0" smtClean="0">
                <a:effectLst/>
                <a:latin typeface="Vazir" panose="020B0603030804020204" pitchFamily="34" charset="-78"/>
                <a:ea typeface="Calibri" panose="020F0502020204030204" pitchFamily="34" charset="0"/>
                <a:cs typeface="Vazir" panose="020B0603030804020204" pitchFamily="34" charset="-78"/>
              </a:rPr>
              <a:t>SVM</a:t>
            </a:r>
            <a:r>
              <a:rPr lang="fa-IR" sz="1800" dirty="0" smtClean="0">
                <a:effectLst/>
                <a:latin typeface="Vazir" panose="020B0603030804020204" pitchFamily="34" charset="-78"/>
                <a:ea typeface="Calibri" panose="020F0502020204030204" pitchFamily="34" charset="0"/>
                <a:cs typeface="Vazir" panose="020B0603030804020204" pitchFamily="34" charset="-78"/>
              </a:rPr>
              <a:t>)</a:t>
            </a:r>
          </a:p>
          <a:p>
            <a:pPr>
              <a:lnSpc>
                <a:spcPct val="150000"/>
              </a:lnSpc>
            </a:pPr>
            <a:r>
              <a:rPr lang="fa-IR" sz="1800" dirty="0" smtClean="0">
                <a:effectLst/>
                <a:latin typeface="Vazir" panose="020B0603030804020204" pitchFamily="34" charset="-78"/>
                <a:ea typeface="Calibri" panose="020F0502020204030204" pitchFamily="34" charset="0"/>
                <a:cs typeface="Vazir" panose="020B0603030804020204" pitchFamily="34" charset="-78"/>
              </a:rPr>
              <a:t>تمام کاری که باید انجام دهیم، آموزش یک کلاسه بند است که بتواند معیار ها را از یک تصویر آزمایشی جدید بگیرد و بگوید کدام فرد شناخته شده نزدیکترین تطابق را دارد. اجرای این کلاسه بند چند میلی ثانیه طول می کشد. نتیجه کلاسه بند، نام شخص مورد نظر می باشد! </a:t>
            </a:r>
            <a:endParaRPr lang="fa-IR"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1096520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5D6A-3043-4A40-ACA5-5CAB12F1C0F6}"/>
              </a:ext>
            </a:extLst>
          </p:cNvPr>
          <p:cNvSpPr>
            <a:spLocks noGrp="1"/>
          </p:cNvSpPr>
          <p:nvPr>
            <p:ph type="title"/>
          </p:nvPr>
        </p:nvSpPr>
        <p:spPr/>
        <p:txBody>
          <a:bodyPr/>
          <a:lstStyle/>
          <a:p>
            <a:pPr algn="r"/>
            <a:r>
              <a:rPr lang="fa-IR" dirty="0" smtClean="0">
                <a:latin typeface="Vazir" panose="020B0603030804020204" pitchFamily="34" charset="-78"/>
                <a:cs typeface="Vazir" panose="020B0603030804020204" pitchFamily="34" charset="-78"/>
              </a:rPr>
              <a:t>توضیح دمو ها</a:t>
            </a:r>
            <a:endParaRPr lang="fa-IR" dirty="0">
              <a:latin typeface="Vazir" panose="020B0603030804020204" pitchFamily="34" charset="-78"/>
              <a:cs typeface="Vazir" panose="020B0603030804020204" pitchFamily="34" charset="-78"/>
            </a:endParaRPr>
          </a:p>
        </p:txBody>
      </p:sp>
      <p:sp>
        <p:nvSpPr>
          <p:cNvPr id="3" name="Content Placeholder 2">
            <a:extLst>
              <a:ext uri="{FF2B5EF4-FFF2-40B4-BE49-F238E27FC236}">
                <a16:creationId xmlns:a16="http://schemas.microsoft.com/office/drawing/2014/main" id="{8A0AAAEF-B9E8-4850-AF2C-6140177286B1}"/>
              </a:ext>
            </a:extLst>
          </p:cNvPr>
          <p:cNvSpPr>
            <a:spLocks noGrp="1"/>
          </p:cNvSpPr>
          <p:nvPr>
            <p:ph idx="1"/>
          </p:nvPr>
        </p:nvSpPr>
        <p:spPr>
          <a:xfrm>
            <a:off x="1032896" y="2914266"/>
            <a:ext cx="10554574" cy="2473280"/>
          </a:xfrm>
        </p:spPr>
        <p:txBody>
          <a:bodyPr>
            <a:normAutofit/>
          </a:bodyPr>
          <a:lstStyle/>
          <a:p>
            <a:r>
              <a:rPr lang="fa-IR" sz="2000" dirty="0" smtClean="0">
                <a:effectLst/>
                <a:latin typeface="Vazir" panose="020B0603030804020204" pitchFamily="34" charset="-78"/>
                <a:ea typeface="Calibri" panose="020F0502020204030204" pitchFamily="34" charset="0"/>
                <a:cs typeface="Vazir" panose="020B0603030804020204" pitchFamily="34" charset="-78"/>
              </a:rPr>
              <a:t>تعدادی تصویر از افراد مورد نظر را به برنامه میدهیم</a:t>
            </a:r>
          </a:p>
          <a:p>
            <a:r>
              <a:rPr lang="fa-IR" sz="2000" dirty="0" smtClean="0">
                <a:latin typeface="Vazir" panose="020B0603030804020204" pitchFamily="34" charset="-78"/>
                <a:ea typeface="Calibri" panose="020F0502020204030204" pitchFamily="34" charset="0"/>
                <a:cs typeface="Vazir" panose="020B0603030804020204" pitchFamily="34" charset="-78"/>
              </a:rPr>
              <a:t>برنامه تمام چهره ها را پیدا میکند</a:t>
            </a:r>
            <a:endParaRPr lang="fa-IR" sz="2000" dirty="0" smtClean="0">
              <a:effectLst/>
              <a:latin typeface="Vazir" panose="020B0603030804020204" pitchFamily="34" charset="-78"/>
              <a:ea typeface="Calibri" panose="020F0502020204030204" pitchFamily="34" charset="0"/>
              <a:cs typeface="Vazir" panose="020B0603030804020204" pitchFamily="34" charset="-78"/>
            </a:endParaRPr>
          </a:p>
          <a:p>
            <a:r>
              <a:rPr lang="fa-IR" sz="2000" dirty="0" smtClean="0">
                <a:latin typeface="Vazir" panose="020B0603030804020204" pitchFamily="34" charset="-78"/>
                <a:cs typeface="Vazir" panose="020B0603030804020204" pitchFamily="34" charset="-78"/>
              </a:rPr>
              <a:t>برنامه </a:t>
            </a:r>
            <a:r>
              <a:rPr lang="en-US" sz="2000" dirty="0" smtClean="0">
                <a:latin typeface="Vazir" panose="020B0603030804020204" pitchFamily="34" charset="-78"/>
                <a:cs typeface="Vazir" panose="020B0603030804020204" pitchFamily="34" charset="-78"/>
              </a:rPr>
              <a:t>Embedding</a:t>
            </a:r>
            <a:r>
              <a:rPr lang="fa-IR" sz="2000" dirty="0" smtClean="0">
                <a:latin typeface="Vazir" panose="020B0603030804020204" pitchFamily="34" charset="-78"/>
                <a:cs typeface="Vazir" panose="020B0603030804020204" pitchFamily="34" charset="-78"/>
              </a:rPr>
              <a:t> چهره های موجود در تصاویر را محاسبه میکند</a:t>
            </a:r>
          </a:p>
          <a:p>
            <a:r>
              <a:rPr lang="en-US" sz="2000" dirty="0" smtClean="0">
                <a:latin typeface="Vazir" panose="020B0603030804020204" pitchFamily="34" charset="-78"/>
                <a:cs typeface="Vazir" panose="020B0603030804020204" pitchFamily="34" charset="-78"/>
              </a:rPr>
              <a:t>Embedding</a:t>
            </a:r>
            <a:r>
              <a:rPr lang="fa-IR" sz="2000" dirty="0" smtClean="0">
                <a:latin typeface="Vazir" panose="020B0603030804020204" pitchFamily="34" charset="-78"/>
                <a:cs typeface="Vazir" panose="020B0603030804020204" pitchFamily="34" charset="-78"/>
              </a:rPr>
              <a:t> ها را به همراه </a:t>
            </a:r>
            <a:r>
              <a:rPr lang="en-US" sz="2000" dirty="0" smtClean="0">
                <a:latin typeface="Vazir" panose="020B0603030804020204" pitchFamily="34" charset="-78"/>
                <a:cs typeface="Vazir" panose="020B0603030804020204" pitchFamily="34" charset="-78"/>
              </a:rPr>
              <a:t>label</a:t>
            </a:r>
            <a:r>
              <a:rPr lang="fa-IR" sz="2000" dirty="0" smtClean="0">
                <a:latin typeface="Vazir" panose="020B0603030804020204" pitchFamily="34" charset="-78"/>
                <a:cs typeface="Vazir" panose="020B0603030804020204" pitchFamily="34" charset="-78"/>
              </a:rPr>
              <a:t> مربوطه به </a:t>
            </a:r>
            <a:r>
              <a:rPr lang="en-US" sz="2000" dirty="0" err="1" smtClean="0">
                <a:latin typeface="Vazir" panose="020B0603030804020204" pitchFamily="34" charset="-78"/>
                <a:cs typeface="Vazir" panose="020B0603030804020204" pitchFamily="34" charset="-78"/>
              </a:rPr>
              <a:t>svm</a:t>
            </a:r>
            <a:r>
              <a:rPr lang="fa-IR" sz="2000" dirty="0" smtClean="0">
                <a:latin typeface="Vazir" panose="020B0603030804020204" pitchFamily="34" charset="-78"/>
                <a:cs typeface="Vazir" panose="020B0603030804020204" pitchFamily="34" charset="-78"/>
              </a:rPr>
              <a:t> جهت خوشه بندی میدهد</a:t>
            </a:r>
            <a:endParaRPr lang="fa-IR" sz="2000"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461167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Training SVM</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728" t="8331" r="28347" b="22889"/>
          <a:stretch/>
        </p:blipFill>
        <p:spPr>
          <a:xfrm>
            <a:off x="1161148" y="1967138"/>
            <a:ext cx="789065" cy="150967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4225" t="-721" r="29805" b="31892"/>
          <a:stretch/>
        </p:blipFill>
        <p:spPr>
          <a:xfrm>
            <a:off x="1645967" y="2195388"/>
            <a:ext cx="911600" cy="1509672"/>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1243" t="11910" r="44703" b="53063"/>
          <a:stretch/>
        </p:blipFill>
        <p:spPr>
          <a:xfrm>
            <a:off x="2193901" y="2415832"/>
            <a:ext cx="835139" cy="1561067"/>
          </a:xfrm>
          <a:prstGeom prst="rect">
            <a:avLst/>
          </a:prstGeom>
        </p:spPr>
      </p:pic>
      <p:sp>
        <p:nvSpPr>
          <p:cNvPr id="7" name="Rounded Rectangle 6"/>
          <p:cNvSpPr/>
          <p:nvPr/>
        </p:nvSpPr>
        <p:spPr>
          <a:xfrm>
            <a:off x="4374293" y="2516666"/>
            <a:ext cx="1804087" cy="1190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01979" y="2955032"/>
            <a:ext cx="1548714" cy="369332"/>
          </a:xfrm>
          <a:prstGeom prst="rect">
            <a:avLst/>
          </a:prstGeom>
          <a:noFill/>
        </p:spPr>
        <p:txBody>
          <a:bodyPr wrap="square" rtlCol="0">
            <a:spAutoFit/>
          </a:bodyPr>
          <a:lstStyle/>
          <a:p>
            <a:r>
              <a:rPr lang="en-US" dirty="0" smtClean="0"/>
              <a:t>Embedding</a:t>
            </a:r>
            <a:endParaRPr lang="en-US" dirty="0"/>
          </a:p>
        </p:txBody>
      </p:sp>
      <p:sp>
        <p:nvSpPr>
          <p:cNvPr id="9" name="Rounded Rectangle 8"/>
          <p:cNvSpPr/>
          <p:nvPr/>
        </p:nvSpPr>
        <p:spPr>
          <a:xfrm>
            <a:off x="4374293" y="5153335"/>
            <a:ext cx="1804087" cy="1082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501979" y="5554382"/>
            <a:ext cx="1548714" cy="335757"/>
          </a:xfrm>
          <a:prstGeom prst="rect">
            <a:avLst/>
          </a:prstGeom>
          <a:noFill/>
        </p:spPr>
        <p:txBody>
          <a:bodyPr wrap="square" rtlCol="0">
            <a:spAutoFit/>
          </a:bodyPr>
          <a:lstStyle/>
          <a:p>
            <a:r>
              <a:rPr lang="en-US" dirty="0" smtClean="0"/>
              <a:t>Embedding</a:t>
            </a:r>
            <a:endParaRPr lang="en-US" dirty="0"/>
          </a:p>
        </p:txBody>
      </p:sp>
      <p:sp>
        <p:nvSpPr>
          <p:cNvPr id="11" name="Right Arrow 10"/>
          <p:cNvSpPr/>
          <p:nvPr/>
        </p:nvSpPr>
        <p:spPr>
          <a:xfrm>
            <a:off x="3303375" y="2955032"/>
            <a:ext cx="65078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303374" y="5520807"/>
            <a:ext cx="65078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2067868">
            <a:off x="6706467" y="3455841"/>
            <a:ext cx="65078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0200583">
            <a:off x="6705603" y="4968669"/>
            <a:ext cx="65078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155461" y="3385751"/>
            <a:ext cx="1952367" cy="202131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p:cNvSpPr txBox="1"/>
          <p:nvPr/>
        </p:nvSpPr>
        <p:spPr>
          <a:xfrm>
            <a:off x="8377882" y="4203504"/>
            <a:ext cx="1507524" cy="523220"/>
          </a:xfrm>
          <a:prstGeom prst="rect">
            <a:avLst/>
          </a:prstGeom>
          <a:noFill/>
        </p:spPr>
        <p:txBody>
          <a:bodyPr wrap="square" rtlCol="0">
            <a:spAutoFit/>
          </a:bodyPr>
          <a:lstStyle/>
          <a:p>
            <a:pPr algn="ctr"/>
            <a:r>
              <a:rPr lang="en-US" sz="2800" dirty="0" smtClean="0"/>
              <a:t>SVM</a:t>
            </a:r>
            <a:endParaRPr lang="en-US" dirty="0"/>
          </a:p>
        </p:txBody>
      </p:sp>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l="27532" t="20180" r="25103" b="20480"/>
          <a:stretch/>
        </p:blipFill>
        <p:spPr>
          <a:xfrm>
            <a:off x="1084700" y="4247292"/>
            <a:ext cx="1001191" cy="1585220"/>
          </a:xfrm>
          <a:prstGeom prst="rect">
            <a:avLst/>
          </a:prstGeom>
        </p:spPr>
      </p:pic>
      <p:pic>
        <p:nvPicPr>
          <p:cNvPr id="18" name="Picture 17"/>
          <p:cNvPicPr>
            <a:picLocks noChangeAspect="1"/>
          </p:cNvPicPr>
          <p:nvPr/>
        </p:nvPicPr>
        <p:blipFill rotWithShape="1">
          <a:blip r:embed="rId6">
            <a:extLst>
              <a:ext uri="{28A0092B-C50C-407E-A947-70E740481C1C}">
                <a14:useLocalDpi xmlns:a14="http://schemas.microsoft.com/office/drawing/2010/main" val="0"/>
              </a:ext>
            </a:extLst>
          </a:blip>
          <a:srcRect l="25461" t="14007" r="26386" b="23518"/>
          <a:stretch/>
        </p:blipFill>
        <p:spPr>
          <a:xfrm>
            <a:off x="1473301" y="4573428"/>
            <a:ext cx="1115240" cy="1699810"/>
          </a:xfrm>
          <a:prstGeom prst="rect">
            <a:avLst/>
          </a:prstGeom>
        </p:spPr>
      </p:pic>
      <p:pic>
        <p:nvPicPr>
          <p:cNvPr id="17" name="Picture 16"/>
          <p:cNvPicPr>
            <a:picLocks noChangeAspect="1"/>
          </p:cNvPicPr>
          <p:nvPr/>
        </p:nvPicPr>
        <p:blipFill rotWithShape="1">
          <a:blip r:embed="rId7">
            <a:extLst>
              <a:ext uri="{28A0092B-C50C-407E-A947-70E740481C1C}">
                <a14:useLocalDpi xmlns:a14="http://schemas.microsoft.com/office/drawing/2010/main" val="0"/>
              </a:ext>
            </a:extLst>
          </a:blip>
          <a:srcRect l="12843" t="5646" r="25335" b="18557"/>
          <a:stretch/>
        </p:blipFill>
        <p:spPr>
          <a:xfrm>
            <a:off x="2050243" y="4814446"/>
            <a:ext cx="1076596" cy="1759928"/>
          </a:xfrm>
          <a:prstGeom prst="rect">
            <a:avLst/>
          </a:prstGeom>
        </p:spPr>
      </p:pic>
    </p:spTree>
    <p:extLst>
      <p:ext uri="{BB962C8B-B14F-4D97-AF65-F5344CB8AC3E}">
        <p14:creationId xmlns:p14="http://schemas.microsoft.com/office/powerpoint/2010/main" val="426707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524" y="438950"/>
            <a:ext cx="10571998" cy="970450"/>
          </a:xfrm>
        </p:spPr>
        <p:txBody>
          <a:bodyPr/>
          <a:lstStyle/>
          <a:p>
            <a:pPr algn="r"/>
            <a:r>
              <a:rPr lang="fa-IR" dirty="0" smtClean="0">
                <a:latin typeface="Vazir" panose="020B0603030804020204" pitchFamily="34" charset="-78"/>
                <a:cs typeface="Vazir" panose="020B0603030804020204" pitchFamily="34" charset="-78"/>
              </a:rPr>
              <a:t>نتیجه ها</a:t>
            </a:r>
            <a:endParaRPr lang="en-US" dirty="0">
              <a:latin typeface="Vazir" panose="020B0603030804020204" pitchFamily="34" charset="-78"/>
              <a:cs typeface="Vazir" panose="020B0603030804020204" pitchFamily="34"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22" y="296563"/>
            <a:ext cx="4698656" cy="6264874"/>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511" t="16576" r="18094" b="10871"/>
          <a:stretch/>
        </p:blipFill>
        <p:spPr>
          <a:xfrm>
            <a:off x="5884905" y="1898821"/>
            <a:ext cx="3978876" cy="4679091"/>
          </a:xfrm>
          <a:prstGeom prst="rect">
            <a:avLst/>
          </a:prstGeom>
        </p:spPr>
      </p:pic>
    </p:spTree>
    <p:extLst>
      <p:ext uri="{BB962C8B-B14F-4D97-AF65-F5344CB8AC3E}">
        <p14:creationId xmlns:p14="http://schemas.microsoft.com/office/powerpoint/2010/main" val="1163420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524" y="438950"/>
            <a:ext cx="10571998" cy="970450"/>
          </a:xfrm>
        </p:spPr>
        <p:txBody>
          <a:bodyPr/>
          <a:lstStyle/>
          <a:p>
            <a:pPr algn="r"/>
            <a:r>
              <a:rPr lang="fa-IR" dirty="0" smtClean="0">
                <a:latin typeface="Vazir" panose="020B0603030804020204" pitchFamily="34" charset="-78"/>
                <a:cs typeface="Vazir" panose="020B0603030804020204" pitchFamily="34" charset="-78"/>
              </a:rPr>
              <a:t>نتیجه ها (فرد ناشناس)</a:t>
            </a:r>
            <a:endParaRPr lang="en-US" dirty="0">
              <a:latin typeface="Vazir" panose="020B0603030804020204" pitchFamily="34" charset="-78"/>
              <a:cs typeface="Vazir" panose="020B0603030804020204" pitchFamily="34" charset="-78"/>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3279" y="2239078"/>
            <a:ext cx="5999735" cy="448480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48" y="438950"/>
            <a:ext cx="3130378" cy="6284930"/>
          </a:xfrm>
          <a:prstGeom prst="rect">
            <a:avLst/>
          </a:prstGeom>
        </p:spPr>
      </p:pic>
    </p:spTree>
    <p:extLst>
      <p:ext uri="{BB962C8B-B14F-4D97-AF65-F5344CB8AC3E}">
        <p14:creationId xmlns:p14="http://schemas.microsoft.com/office/powerpoint/2010/main" val="2878827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latin typeface="Vazir" panose="020B0603030804020204" pitchFamily="34" charset="-78"/>
                <a:cs typeface="Vazir" panose="020B0603030804020204" pitchFamily="34" charset="-78"/>
              </a:rPr>
              <a:t>منابع</a:t>
            </a:r>
            <a:endParaRPr lang="en-US" dirty="0">
              <a:latin typeface="Vazir" panose="020B0603030804020204" pitchFamily="34" charset="-78"/>
              <a:cs typeface="Vazir" panose="020B0603030804020204" pitchFamily="34" charset="-78"/>
            </a:endParaRPr>
          </a:p>
        </p:txBody>
      </p:sp>
      <p:sp>
        <p:nvSpPr>
          <p:cNvPr id="3" name="Content Placeholder 2"/>
          <p:cNvSpPr>
            <a:spLocks noGrp="1"/>
          </p:cNvSpPr>
          <p:nvPr>
            <p:ph idx="1"/>
          </p:nvPr>
        </p:nvSpPr>
        <p:spPr>
          <a:xfrm>
            <a:off x="143209" y="2620362"/>
            <a:ext cx="10554574" cy="3636511"/>
          </a:xfrm>
        </p:spPr>
        <p:txBody>
          <a:bodyPr/>
          <a:lstStyle/>
          <a:p>
            <a:pPr algn="l" rtl="0"/>
            <a:r>
              <a:rPr lang="en-US" dirty="0">
                <a:solidFill>
                  <a:srgbClr val="FF0000"/>
                </a:solidFill>
                <a:hlinkClick r:id="rId2"/>
              </a:rPr>
              <a:t>https://</a:t>
            </a:r>
            <a:r>
              <a:rPr lang="en-US" dirty="0" smtClean="0">
                <a:solidFill>
                  <a:srgbClr val="FF0000"/>
                </a:solidFill>
                <a:hlinkClick r:id="rId2"/>
              </a:rPr>
              <a:t>github.com/ageitgey/face_recognition</a:t>
            </a:r>
            <a:endParaRPr lang="en-US" dirty="0" smtClean="0">
              <a:solidFill>
                <a:srgbClr val="FF0000"/>
              </a:solidFill>
            </a:endParaRPr>
          </a:p>
          <a:p>
            <a:pPr marL="0" indent="0" algn="l" rtl="0">
              <a:buNone/>
            </a:pPr>
            <a:endParaRPr lang="en-US" dirty="0" smtClean="0">
              <a:solidFill>
                <a:srgbClr val="FF0000"/>
              </a:solidFill>
            </a:endParaRPr>
          </a:p>
          <a:p>
            <a:pPr algn="l" rtl="0"/>
            <a:r>
              <a:rPr lang="en-US" dirty="0"/>
              <a:t>https://medium.com/@ageitgey/machine-learning-is-fun-part-4-modern-face-recognition-with-deep-learning-c3cffc121d78</a:t>
            </a:r>
          </a:p>
        </p:txBody>
      </p:sp>
    </p:spTree>
    <p:extLst>
      <p:ext uri="{BB962C8B-B14F-4D97-AF65-F5344CB8AC3E}">
        <p14:creationId xmlns:p14="http://schemas.microsoft.com/office/powerpoint/2010/main" val="649232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18712" y="2560038"/>
            <a:ext cx="10554574" cy="3636511"/>
          </a:xfrm>
        </p:spPr>
        <p:txBody>
          <a:bodyPr/>
          <a:lstStyle/>
          <a:p>
            <a:pPr marL="0" indent="0" algn="ctr">
              <a:buNone/>
            </a:pPr>
            <a:r>
              <a:rPr lang="fa-IR" dirty="0" smtClean="0"/>
              <a:t>غلامرضا دار 96405037</a:t>
            </a:r>
          </a:p>
          <a:p>
            <a:pPr marL="0" indent="0" algn="ctr">
              <a:buNone/>
            </a:pPr>
            <a:r>
              <a:rPr lang="fa-IR" dirty="0" smtClean="0"/>
              <a:t>حمیدرضا رادفر 96407013</a:t>
            </a:r>
          </a:p>
          <a:p>
            <a:pPr marL="0" indent="0" algn="ctr">
              <a:buNone/>
            </a:pPr>
            <a:r>
              <a:rPr lang="fa-IR" dirty="0" smtClean="0"/>
              <a:t>علی سیف الدینی 96405047</a:t>
            </a:r>
          </a:p>
          <a:p>
            <a:pPr marL="0" indent="0" algn="ctr">
              <a:buNone/>
            </a:pPr>
            <a:endParaRPr lang="fa-IR" dirty="0"/>
          </a:p>
          <a:p>
            <a:pPr marL="0" indent="0" algn="ctr">
              <a:buNone/>
            </a:pPr>
            <a:endParaRPr lang="fa-IR" dirty="0" smtClean="0"/>
          </a:p>
          <a:p>
            <a:pPr marL="0" indent="0" algn="ctr">
              <a:buNone/>
            </a:pPr>
            <a:r>
              <a:rPr lang="fa-IR" smtClean="0"/>
              <a:t>دی </a:t>
            </a:r>
            <a:r>
              <a:rPr lang="fa-IR" dirty="0" smtClean="0"/>
              <a:t>1399</a:t>
            </a:r>
            <a:endParaRPr lang="en-US" dirty="0"/>
          </a:p>
        </p:txBody>
      </p:sp>
    </p:spTree>
    <p:extLst>
      <p:ext uri="{BB962C8B-B14F-4D97-AF65-F5344CB8AC3E}">
        <p14:creationId xmlns:p14="http://schemas.microsoft.com/office/powerpoint/2010/main" val="303391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87FF-7C63-480F-9B94-F36512FC8926}"/>
              </a:ext>
            </a:extLst>
          </p:cNvPr>
          <p:cNvSpPr>
            <a:spLocks noGrp="1"/>
          </p:cNvSpPr>
          <p:nvPr>
            <p:ph type="title"/>
          </p:nvPr>
        </p:nvSpPr>
        <p:spPr>
          <a:xfrm>
            <a:off x="0" y="447188"/>
            <a:ext cx="12082509" cy="970450"/>
          </a:xfrm>
        </p:spPr>
        <p:txBody>
          <a:bodyPr/>
          <a:lstStyle/>
          <a:p>
            <a:pPr algn="r"/>
            <a:r>
              <a:rPr lang="fa-IR" dirty="0">
                <a:latin typeface="Vazir" panose="020B0603030804020204" pitchFamily="34" charset="-78"/>
                <a:cs typeface="Vazir" panose="020B0603030804020204" pitchFamily="34" charset="-78"/>
              </a:rPr>
              <a:t>عملیات های اصلی که در عملیات پردازش تصویر انجام میشوند</a:t>
            </a:r>
          </a:p>
        </p:txBody>
      </p:sp>
      <p:sp>
        <p:nvSpPr>
          <p:cNvPr id="3" name="Content Placeholder 2">
            <a:extLst>
              <a:ext uri="{FF2B5EF4-FFF2-40B4-BE49-F238E27FC236}">
                <a16:creationId xmlns:a16="http://schemas.microsoft.com/office/drawing/2014/main" id="{912D5395-E676-4F47-BF49-8B638E0B6B04}"/>
              </a:ext>
            </a:extLst>
          </p:cNvPr>
          <p:cNvSpPr>
            <a:spLocks noGrp="1"/>
          </p:cNvSpPr>
          <p:nvPr>
            <p:ph idx="1"/>
          </p:nvPr>
        </p:nvSpPr>
        <p:spPr/>
        <p:txBody>
          <a:bodyPr>
            <a:normAutofit lnSpcReduction="10000"/>
          </a:bodyPr>
          <a:lstStyle/>
          <a:p>
            <a:r>
              <a:rPr lang="fa-IR" dirty="0">
                <a:effectLst/>
                <a:latin typeface="Vazir" panose="020B0603030804020204" pitchFamily="34" charset="-78"/>
                <a:cs typeface="Vazir" panose="020B0603030804020204" pitchFamily="34" charset="-78"/>
              </a:rPr>
              <a:t>تبدیلات هندسی مثل تغییر اندازه ، چرخش و…</a:t>
            </a:r>
          </a:p>
          <a:p>
            <a:r>
              <a:rPr lang="fa-IR" dirty="0">
                <a:effectLst/>
                <a:latin typeface="Vazir" panose="020B0603030804020204" pitchFamily="34" charset="-78"/>
                <a:cs typeface="Vazir" panose="020B0603030804020204" pitchFamily="34" charset="-78"/>
              </a:rPr>
              <a:t>رنگ مثل تغییر روشنایی، وضوح ویا تغییر فضای رنگ </a:t>
            </a:r>
          </a:p>
          <a:p>
            <a:r>
              <a:rPr lang="fa-IR" dirty="0">
                <a:effectLst/>
                <a:latin typeface="Vazir" panose="020B0603030804020204" pitchFamily="34" charset="-78"/>
                <a:cs typeface="Vazir" panose="020B0603030804020204" pitchFamily="34" charset="-78"/>
              </a:rPr>
              <a:t>ترکیب تصاویر مثل ترکیب دو یا چند تصویر </a:t>
            </a:r>
          </a:p>
          <a:p>
            <a:r>
              <a:rPr lang="fa-IR" dirty="0">
                <a:effectLst/>
                <a:latin typeface="Vazir" panose="020B0603030804020204" pitchFamily="34" charset="-78"/>
                <a:cs typeface="Vazir" panose="020B0603030804020204" pitchFamily="34" charset="-78"/>
              </a:rPr>
              <a:t>فشرده سازی تصویر مثل کاهش حجم تصویر </a:t>
            </a:r>
          </a:p>
          <a:p>
            <a:r>
              <a:rPr lang="fa-IR" dirty="0">
                <a:effectLst/>
                <a:latin typeface="Vazir" panose="020B0603030804020204" pitchFamily="34" charset="-78"/>
                <a:cs typeface="Vazir" panose="020B0603030804020204" pitchFamily="34" charset="-78"/>
              </a:rPr>
              <a:t>ناحیه بندی پرونده یعنی تجزیه تصویر به نواحی با معنی </a:t>
            </a:r>
          </a:p>
          <a:p>
            <a:r>
              <a:rPr lang="fa-IR" dirty="0">
                <a:effectLst/>
                <a:latin typeface="Vazir" panose="020B0603030804020204" pitchFamily="34" charset="-78"/>
                <a:cs typeface="Vazir" panose="020B0603030804020204" pitchFamily="34" charset="-78"/>
              </a:rPr>
              <a:t>بهبود کیفیت پرونده مثل کاهش نویز و افزایش کنتراست </a:t>
            </a:r>
          </a:p>
          <a:p>
            <a:r>
              <a:rPr lang="fa-IR" dirty="0">
                <a:effectLst/>
                <a:latin typeface="Vazir" panose="020B0603030804020204" pitchFamily="34" charset="-78"/>
                <a:cs typeface="Vazir" panose="020B0603030804020204" pitchFamily="34" charset="-78"/>
              </a:rPr>
              <a:t>سنجش کیفیت تصویر </a:t>
            </a:r>
          </a:p>
          <a:p>
            <a:r>
              <a:rPr lang="fa-IR" dirty="0">
                <a:effectLst/>
                <a:latin typeface="Vazir" panose="020B0603030804020204" pitchFamily="34" charset="-78"/>
                <a:cs typeface="Vazir" panose="020B0603030804020204" pitchFamily="34" charset="-78"/>
              </a:rPr>
              <a:t>ذخیره سازی اطلاعات در تصویر </a:t>
            </a:r>
          </a:p>
          <a:p>
            <a:r>
              <a:rPr lang="fa-IR" dirty="0">
                <a:effectLst/>
                <a:latin typeface="Vazir" panose="020B0603030804020204" pitchFamily="34" charset="-78"/>
                <a:cs typeface="Vazir" panose="020B0603030804020204" pitchFamily="34" charset="-78"/>
              </a:rPr>
              <a:t>انطباق تصاویر</a:t>
            </a:r>
            <a:br>
              <a:rPr lang="fa-IR" dirty="0">
                <a:effectLst/>
                <a:latin typeface="Vazir" panose="020B0603030804020204" pitchFamily="34" charset="-78"/>
                <a:cs typeface="Vazir" panose="020B0603030804020204" pitchFamily="34" charset="-78"/>
              </a:rPr>
            </a:br>
            <a:endParaRPr lang="fa-IR"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54628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97AE-0FC5-41FB-B494-D61269C45DCA}"/>
              </a:ext>
            </a:extLst>
          </p:cNvPr>
          <p:cNvSpPr>
            <a:spLocks noGrp="1"/>
          </p:cNvSpPr>
          <p:nvPr>
            <p:ph type="title"/>
          </p:nvPr>
        </p:nvSpPr>
        <p:spPr/>
        <p:txBody>
          <a:bodyPr/>
          <a:lstStyle/>
          <a:p>
            <a:pPr algn="r"/>
            <a:r>
              <a:rPr lang="fa-IR" dirty="0">
                <a:latin typeface="Vazir" panose="020B0603030804020204" pitchFamily="34" charset="-78"/>
                <a:cs typeface="Vazir" panose="020B0603030804020204" pitchFamily="34" charset="-78"/>
              </a:rPr>
              <a:t>شناسایی چهره چیست ؟</a:t>
            </a:r>
          </a:p>
        </p:txBody>
      </p:sp>
      <p:sp>
        <p:nvSpPr>
          <p:cNvPr id="3" name="Content Placeholder 2">
            <a:extLst>
              <a:ext uri="{FF2B5EF4-FFF2-40B4-BE49-F238E27FC236}">
                <a16:creationId xmlns:a16="http://schemas.microsoft.com/office/drawing/2014/main" id="{671035A7-7D1B-4B92-B8D8-9DF24555F3EC}"/>
              </a:ext>
            </a:extLst>
          </p:cNvPr>
          <p:cNvSpPr>
            <a:spLocks noGrp="1"/>
          </p:cNvSpPr>
          <p:nvPr>
            <p:ph idx="1"/>
          </p:nvPr>
        </p:nvSpPr>
        <p:spPr>
          <a:xfrm>
            <a:off x="5358062" y="2222287"/>
            <a:ext cx="6015223" cy="3636511"/>
          </a:xfrm>
        </p:spPr>
        <p:txBody>
          <a:bodyPr>
            <a:normAutofit/>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یک فناوری بیومتریک است که با استفاده از تجزیه و تحلیل الگوهایی که از صورت یک فرد به دست می آید قادر است افراد را از یک دیگر تشخیص دهد و آن ها را شناسایی نماید و بتواند هویت افراد را تایید کند.</a:t>
            </a:r>
          </a:p>
          <a:p>
            <a:pPr>
              <a:lnSpc>
                <a:spcPct val="150000"/>
              </a:lnSpc>
            </a:pPr>
            <a:r>
              <a:rPr lang="fa-IR" dirty="0">
                <a:latin typeface="Vazir" panose="020B0603030804020204" pitchFamily="34" charset="-78"/>
                <a:cs typeface="Vazir" panose="020B0603030804020204" pitchFamily="34" charset="-78"/>
              </a:rPr>
              <a:t>با پیشرفت تکنولوژی از تشخیص چهره در بسیاری از زمینه ها مانند بازگشایی قفل صفحه گوشی تا کاربرد های امنیتی در سازمان های مختلف استفاده میشود .</a:t>
            </a:r>
          </a:p>
        </p:txBody>
      </p:sp>
      <p:pic>
        <p:nvPicPr>
          <p:cNvPr id="7" name="Picture 6">
            <a:extLst>
              <a:ext uri="{FF2B5EF4-FFF2-40B4-BE49-F238E27FC236}">
                <a16:creationId xmlns:a16="http://schemas.microsoft.com/office/drawing/2014/main" id="{69467815-95E3-44C6-80DE-2F27B72E2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68" y="2569183"/>
            <a:ext cx="4563979" cy="3841629"/>
          </a:xfrm>
          <a:prstGeom prst="rect">
            <a:avLst/>
          </a:prstGeom>
        </p:spPr>
      </p:pic>
    </p:spTree>
    <p:extLst>
      <p:ext uri="{BB962C8B-B14F-4D97-AF65-F5344CB8AC3E}">
        <p14:creationId xmlns:p14="http://schemas.microsoft.com/office/powerpoint/2010/main" val="154637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C337-CAF0-42C4-88BF-EF6107E871EC}"/>
              </a:ext>
            </a:extLst>
          </p:cNvPr>
          <p:cNvSpPr>
            <a:spLocks noGrp="1"/>
          </p:cNvSpPr>
          <p:nvPr>
            <p:ph type="title"/>
          </p:nvPr>
        </p:nvSpPr>
        <p:spPr/>
        <p:txBody>
          <a:bodyPr/>
          <a:lstStyle/>
          <a:p>
            <a:pPr algn="r"/>
            <a:r>
              <a:rPr lang="fa-IR" dirty="0">
                <a:latin typeface="Vazir" panose="020B0603030804020204" pitchFamily="34" charset="-78"/>
                <a:cs typeface="Vazir" panose="020B0603030804020204" pitchFamily="34" charset="-78"/>
              </a:rPr>
              <a:t>چگونه کار میکند ؟</a:t>
            </a:r>
          </a:p>
        </p:txBody>
      </p:sp>
      <p:sp>
        <p:nvSpPr>
          <p:cNvPr id="3" name="Content Placeholder 2">
            <a:extLst>
              <a:ext uri="{FF2B5EF4-FFF2-40B4-BE49-F238E27FC236}">
                <a16:creationId xmlns:a16="http://schemas.microsoft.com/office/drawing/2014/main" id="{61ED2FF8-1408-4194-BE25-AB2238DE9C8A}"/>
              </a:ext>
            </a:extLst>
          </p:cNvPr>
          <p:cNvSpPr>
            <a:spLocks noGrp="1"/>
          </p:cNvSpPr>
          <p:nvPr>
            <p:ph idx="1"/>
          </p:nvPr>
        </p:nvSpPr>
        <p:spPr/>
        <p:txBody>
          <a:bodyPr>
            <a:normAutofit/>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اول از همه باید به سیستم آموزش داده شود که یک چهره چیست تا بتواند آن را از سایر موجودیت های اطرافش تشخیص دهد.</a:t>
            </a: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در قدم بعدی باید به سیستم توانایی تشخیص داده شود. برای انجام این کار روش های متعددی وجود دارد، اما معمولا از یک شبکه عصبی دومی استفاده می شود. در این روش، با استفاده از تصاویر به سیستم آموزش داده می شود که چگونه بتواند یک فرد را از دیگری تشخیص دهد. </a:t>
            </a:r>
            <a:endParaRPr lang="fa-IR" dirty="0">
              <a:latin typeface="Vazir" panose="020B0603030804020204" pitchFamily="34" charset="-78"/>
              <a:ea typeface="Calibri" panose="020F0502020204030204" pitchFamily="34" charset="0"/>
              <a:cs typeface="Vazir" panose="020B0603030804020204" pitchFamily="34" charset="-78"/>
            </a:endParaRPr>
          </a:p>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به طور کلی فناوری تشخیص چهره با استفاده از اندازه گیری ده ها ویژگی قابل تشخیص در صورت افراد، می تواند آن ها را شناسایی کند </a:t>
            </a:r>
            <a:endParaRPr lang="fa-IR" dirty="0">
              <a:latin typeface="Vazir" panose="020B0603030804020204" pitchFamily="34" charset="-78"/>
              <a:cs typeface="Vazir" panose="020B0603030804020204" pitchFamily="34" charset="-78"/>
            </a:endParaRPr>
          </a:p>
        </p:txBody>
      </p:sp>
    </p:spTree>
    <p:extLst>
      <p:ext uri="{BB962C8B-B14F-4D97-AF65-F5344CB8AC3E}">
        <p14:creationId xmlns:p14="http://schemas.microsoft.com/office/powerpoint/2010/main" val="17701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E4BD-D736-4C5A-84A7-34F0C3C9706B}"/>
              </a:ext>
            </a:extLst>
          </p:cNvPr>
          <p:cNvSpPr>
            <a:spLocks noGrp="1"/>
          </p:cNvSpPr>
          <p:nvPr>
            <p:ph type="title"/>
          </p:nvPr>
        </p:nvSpPr>
        <p:spPr/>
        <p:txBody>
          <a:bodyPr/>
          <a:lstStyle/>
          <a:p>
            <a:pPr algn="r"/>
            <a:r>
              <a:rPr lang="fa-IR" dirty="0">
                <a:latin typeface="Vazir" panose="020B0603030804020204" pitchFamily="34" charset="-78"/>
                <a:cs typeface="Vazir" panose="020B0603030804020204" pitchFamily="34" charset="-78"/>
              </a:rPr>
              <a:t>به طور کلی :</a:t>
            </a:r>
          </a:p>
        </p:txBody>
      </p:sp>
      <p:sp>
        <p:nvSpPr>
          <p:cNvPr id="3" name="Content Placeholder 2">
            <a:extLst>
              <a:ext uri="{FF2B5EF4-FFF2-40B4-BE49-F238E27FC236}">
                <a16:creationId xmlns:a16="http://schemas.microsoft.com/office/drawing/2014/main" id="{82339A80-35AA-41C6-8618-FD95E4720124}"/>
              </a:ext>
            </a:extLst>
          </p:cNvPr>
          <p:cNvSpPr>
            <a:spLocks noGrp="1"/>
          </p:cNvSpPr>
          <p:nvPr>
            <p:ph idx="1"/>
          </p:nvPr>
        </p:nvSpPr>
        <p:spPr>
          <a:xfrm>
            <a:off x="5534526" y="2222287"/>
            <a:ext cx="5838760" cy="4188525"/>
          </a:xfrm>
        </p:spPr>
        <p:txBody>
          <a:bodyPr/>
          <a:lstStyle/>
          <a:p>
            <a:pPr>
              <a:lnSpc>
                <a:spcPct val="107000"/>
              </a:lnSpc>
              <a:spcBef>
                <a:spcPts val="0"/>
              </a:spcBef>
              <a:spcAft>
                <a:spcPts val="800"/>
              </a:spcAft>
            </a:pPr>
            <a:r>
              <a:rPr lang="fa-IR" sz="1800" dirty="0">
                <a:effectLst/>
                <a:latin typeface="Vazir" panose="020B0603030804020204" pitchFamily="34" charset="-78"/>
                <a:ea typeface="Calibri" panose="020F0502020204030204" pitchFamily="34" charset="0"/>
                <a:cs typeface="Vazir" panose="020B0603030804020204" pitchFamily="34" charset="-78"/>
              </a:rPr>
              <a:t>1.فناوری تشخیص چهره در ابتدا با استفاده از هندسه یک صورت، یک “اثر صورت” (</a:t>
            </a:r>
            <a:r>
              <a:rPr lang="en-US" sz="1800" dirty="0">
                <a:effectLst/>
                <a:latin typeface="Vazir" panose="020B0603030804020204" pitchFamily="34" charset="-78"/>
                <a:ea typeface="Calibri" panose="020F0502020204030204" pitchFamily="34" charset="0"/>
                <a:cs typeface="Vazir" panose="020B0603030804020204" pitchFamily="34" charset="-78"/>
              </a:rPr>
              <a:t>faceprint</a:t>
            </a:r>
            <a:r>
              <a:rPr lang="fa-IR" sz="1800" dirty="0">
                <a:effectLst/>
                <a:latin typeface="Vazir" panose="020B0603030804020204" pitchFamily="34" charset="-78"/>
                <a:ea typeface="Calibri" panose="020F0502020204030204" pitchFamily="34" charset="0"/>
                <a:cs typeface="Vazir" panose="020B0603030804020204" pitchFamily="34" charset="-78"/>
              </a:rPr>
              <a:t>) برای هر فرد ایجاد می کند که همانند اثر انگشت منحصر به فرد است.</a:t>
            </a:r>
            <a:endParaRPr lang="fa-IR" dirty="0">
              <a:latin typeface="Vazir" panose="020B0603030804020204" pitchFamily="34" charset="-78"/>
              <a:ea typeface="Calibri" panose="020F0502020204030204" pitchFamily="34" charset="0"/>
              <a:cs typeface="Vazir" panose="020B0603030804020204" pitchFamily="34" charset="-78"/>
            </a:endParaRPr>
          </a:p>
          <a:p>
            <a:pPr marL="0" marR="0" algn="r" rtl="1">
              <a:lnSpc>
                <a:spcPct val="107000"/>
              </a:lnSpc>
              <a:spcBef>
                <a:spcPts val="0"/>
              </a:spcBef>
              <a:spcAft>
                <a:spcPts val="800"/>
              </a:spcAft>
            </a:pPr>
            <a:r>
              <a:rPr lang="fa-IR" sz="1800" dirty="0">
                <a:effectLst/>
                <a:latin typeface="Vazir" panose="020B0603030804020204" pitchFamily="34" charset="-78"/>
                <a:ea typeface="Calibri" panose="020F0502020204030204" pitchFamily="34" charset="0"/>
                <a:cs typeface="Vazir" panose="020B0603030804020204" pitchFamily="34" charset="-78"/>
              </a:rPr>
              <a:t>2.از این </a:t>
            </a:r>
            <a:r>
              <a:rPr lang="en-US" sz="1800" dirty="0">
                <a:effectLst/>
                <a:latin typeface="Vazir" panose="020B0603030804020204" pitchFamily="34" charset="-78"/>
                <a:ea typeface="Calibri" panose="020F0502020204030204" pitchFamily="34" charset="0"/>
                <a:cs typeface="Vazir" panose="020B0603030804020204" pitchFamily="34" charset="-78"/>
              </a:rPr>
              <a:t>faceprint </a:t>
            </a:r>
            <a:r>
              <a:rPr lang="fa-IR" sz="1800" dirty="0">
                <a:effectLst/>
                <a:latin typeface="Vazir" panose="020B0603030804020204" pitchFamily="34" charset="-78"/>
                <a:ea typeface="Calibri" panose="020F0502020204030204" pitchFamily="34" charset="0"/>
                <a:cs typeface="Vazir" panose="020B0603030804020204" pitchFamily="34" charset="-78"/>
              </a:rPr>
              <a:t> برای مقایسه با چهره افرادی که از قبل به سیستم داده شده 	است استفاده می شود و سیستم بر اساس بیشترین شباهت تصاویر را رتبه بندی 	می کند. صحت گزینه هایی که رتبه بندی شده اند در نهایت با تایید یک 	اپراتور انسانی مشخص می شوند.</a:t>
            </a:r>
            <a:endParaRPr lang="fa-IR"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D1CF8FF4-A02F-4C51-BD4D-C2D809F64063}"/>
              </a:ext>
            </a:extLst>
          </p:cNvPr>
          <p:cNvPicPr/>
          <p:nvPr/>
        </p:nvPicPr>
        <p:blipFill rotWithShape="1">
          <a:blip r:embed="rId2">
            <a:extLst>
              <a:ext uri="{28A0092B-C50C-407E-A947-70E740481C1C}">
                <a14:useLocalDpi xmlns:a14="http://schemas.microsoft.com/office/drawing/2010/main" val="0"/>
              </a:ext>
            </a:extLst>
          </a:blip>
          <a:srcRect b="32373"/>
          <a:stretch/>
        </p:blipFill>
        <p:spPr bwMode="auto">
          <a:xfrm>
            <a:off x="382587" y="2565647"/>
            <a:ext cx="5151939" cy="3546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21619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4370-2A2A-434C-951A-761730A0D8CA}"/>
              </a:ext>
            </a:extLst>
          </p:cNvPr>
          <p:cNvSpPr>
            <a:spLocks noGrp="1"/>
          </p:cNvSpPr>
          <p:nvPr>
            <p:ph type="title"/>
          </p:nvPr>
        </p:nvSpPr>
        <p:spPr/>
        <p:txBody>
          <a:bodyPr/>
          <a:lstStyle/>
          <a:p>
            <a:pPr algn="r"/>
            <a:r>
              <a:rPr lang="fa-IR" dirty="0">
                <a:latin typeface="Vazir" panose="020B0603030804020204" pitchFamily="34" charset="-78"/>
                <a:cs typeface="Vazir" panose="020B0603030804020204" pitchFamily="34" charset="-78"/>
              </a:rPr>
              <a:t>کاربرد</a:t>
            </a:r>
          </a:p>
        </p:txBody>
      </p:sp>
      <p:sp>
        <p:nvSpPr>
          <p:cNvPr id="3" name="Content Placeholder 2">
            <a:extLst>
              <a:ext uri="{FF2B5EF4-FFF2-40B4-BE49-F238E27FC236}">
                <a16:creationId xmlns:a16="http://schemas.microsoft.com/office/drawing/2014/main" id="{34BCC135-48B5-41CB-8C9A-E7AB3D05F421}"/>
              </a:ext>
            </a:extLst>
          </p:cNvPr>
          <p:cNvSpPr>
            <a:spLocks noGrp="1"/>
          </p:cNvSpPr>
          <p:nvPr>
            <p:ph idx="1"/>
          </p:nvPr>
        </p:nvSpPr>
        <p:spPr>
          <a:xfrm>
            <a:off x="5919536" y="1892969"/>
            <a:ext cx="5453749" cy="4965032"/>
          </a:xfrm>
        </p:spPr>
        <p:txBody>
          <a:bodyPr>
            <a:normAutofit lnSpcReduction="10000"/>
          </a:bodyPr>
          <a:lstStyle/>
          <a:p>
            <a:pPr>
              <a:lnSpc>
                <a:spcPct val="150000"/>
              </a:lnSpc>
            </a:pPr>
            <a:r>
              <a:rPr lang="fa-IR" dirty="0">
                <a:latin typeface="Vazir" panose="020B0603030804020204" pitchFamily="34" charset="-78"/>
                <a:cs typeface="Vazir" panose="020B0603030804020204" pitchFamily="34" charset="-78"/>
              </a:rPr>
              <a:t>امروزه شرکت ها با استفاده از روش های گوناگون سعی در پیشرفته تر کردن این فناوری هستند.</a:t>
            </a:r>
          </a:p>
          <a:p>
            <a:pPr>
              <a:lnSpc>
                <a:spcPct val="150000"/>
              </a:lnSpc>
            </a:pPr>
            <a:r>
              <a:rPr lang="fa-IR" dirty="0">
                <a:latin typeface="Vazir" panose="020B0603030804020204" pitchFamily="34" charset="-78"/>
                <a:cs typeface="Vazir" panose="020B0603030804020204" pitchFamily="34" charset="-78"/>
              </a:rPr>
              <a:t>یکی از این روش ها استفاده از تکنیک یادگیری عمیق میباشد .</a:t>
            </a:r>
          </a:p>
          <a:p>
            <a:pPr>
              <a:lnSpc>
                <a:spcPct val="150000"/>
              </a:lnSpc>
            </a:pPr>
            <a:r>
              <a:rPr lang="fa-IR" dirty="0">
                <a:latin typeface="Vazir" panose="020B0603030804020204" pitchFamily="34" charset="-78"/>
                <a:cs typeface="Vazir" panose="020B0603030804020204" pitchFamily="34" charset="-78"/>
              </a:rPr>
              <a:t>در این روش تعداد زیادی ورودی را به سیستم میدهیم ، سیستم با پارامتر ها و داده هایی که به عنوان ورودی دریافت کرده آموزش میبیند و خروجی مطلوب را به ما میدهد .</a:t>
            </a:r>
          </a:p>
          <a:p>
            <a:pPr>
              <a:lnSpc>
                <a:spcPct val="150000"/>
              </a:lnSpc>
            </a:pPr>
            <a:r>
              <a:rPr lang="fa-IR" dirty="0">
                <a:latin typeface="Vazir" panose="020B0603030804020204" pitchFamily="34" charset="-78"/>
                <a:cs typeface="Vazir" panose="020B0603030804020204" pitchFamily="34" charset="-78"/>
              </a:rPr>
              <a:t>از شرکت های پیشتاز در این عرصه میتوان به فیسبوک اشاره کرد که از این تکنیک برای تگ کردن خود کار افراد استفاده کرده است .</a:t>
            </a:r>
          </a:p>
        </p:txBody>
      </p:sp>
      <p:pic>
        <p:nvPicPr>
          <p:cNvPr id="4" name="Picture 3">
            <a:extLst>
              <a:ext uri="{FF2B5EF4-FFF2-40B4-BE49-F238E27FC236}">
                <a16:creationId xmlns:a16="http://schemas.microsoft.com/office/drawing/2014/main" id="{3E95BAEC-9386-46F8-8014-65AE6073EE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4551" y="2551099"/>
            <a:ext cx="5594985" cy="3859713"/>
          </a:xfrm>
          <a:prstGeom prst="rect">
            <a:avLst/>
          </a:prstGeom>
          <a:noFill/>
          <a:ln>
            <a:noFill/>
          </a:ln>
        </p:spPr>
      </p:pic>
    </p:spTree>
    <p:extLst>
      <p:ext uri="{BB962C8B-B14F-4D97-AF65-F5344CB8AC3E}">
        <p14:creationId xmlns:p14="http://schemas.microsoft.com/office/powerpoint/2010/main" val="2770868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9EEF-25D6-4313-9A2E-A7602CC8CCCA}"/>
              </a:ext>
            </a:extLst>
          </p:cNvPr>
          <p:cNvSpPr>
            <a:spLocks noGrp="1"/>
          </p:cNvSpPr>
          <p:nvPr>
            <p:ph type="title"/>
          </p:nvPr>
        </p:nvSpPr>
        <p:spPr/>
        <p:txBody>
          <a:bodyPr/>
          <a:lstStyle/>
          <a:p>
            <a:pPr algn="r"/>
            <a:r>
              <a:rPr lang="fa-IR" dirty="0">
                <a:latin typeface="Vazir" panose="020B0603030804020204" pitchFamily="34" charset="-78"/>
                <a:cs typeface="Vazir" panose="020B0603030804020204" pitchFamily="34" charset="-78"/>
              </a:rPr>
              <a:t>بررسی مرحله به مرحله این روش</a:t>
            </a:r>
          </a:p>
        </p:txBody>
      </p:sp>
      <p:sp>
        <p:nvSpPr>
          <p:cNvPr id="3" name="Content Placeholder 2">
            <a:extLst>
              <a:ext uri="{FF2B5EF4-FFF2-40B4-BE49-F238E27FC236}">
                <a16:creationId xmlns:a16="http://schemas.microsoft.com/office/drawing/2014/main" id="{8B81AF94-F379-47AC-8C6A-9093146C4B25}"/>
              </a:ext>
            </a:extLst>
          </p:cNvPr>
          <p:cNvSpPr>
            <a:spLocks noGrp="1"/>
          </p:cNvSpPr>
          <p:nvPr>
            <p:ph idx="1"/>
          </p:nvPr>
        </p:nvSpPr>
        <p:spPr>
          <a:xfrm>
            <a:off x="7170822" y="2222287"/>
            <a:ext cx="4202464" cy="4050176"/>
          </a:xfrm>
        </p:spPr>
        <p:txBody>
          <a:bodyPr/>
          <a:lstStyle/>
          <a:p>
            <a:pPr>
              <a:lnSpc>
                <a:spcPct val="150000"/>
              </a:lnSpc>
            </a:pPr>
            <a:r>
              <a:rPr lang="fa-IR" sz="1800" dirty="0">
                <a:effectLst/>
                <a:latin typeface="Vazir" panose="020B0603030804020204" pitchFamily="34" charset="-78"/>
                <a:ea typeface="Calibri" panose="020F0502020204030204" pitchFamily="34" charset="0"/>
                <a:cs typeface="Vazir" panose="020B0603030804020204" pitchFamily="34" charset="-78"/>
              </a:rPr>
              <a:t>فرد سمت چپ چاد اسمیث (</a:t>
            </a:r>
            <a:r>
              <a:rPr lang="en-US" sz="1800" dirty="0">
                <a:effectLst/>
                <a:latin typeface="Vazir" panose="020B0603030804020204" pitchFamily="34" charset="-78"/>
                <a:ea typeface="Calibri" panose="020F0502020204030204" pitchFamily="34" charset="0"/>
                <a:cs typeface="Vazir" panose="020B0603030804020204" pitchFamily="34" charset="-78"/>
              </a:rPr>
              <a:t>Chad Smith</a:t>
            </a:r>
            <a:r>
              <a:rPr lang="fa-IR" sz="1800" dirty="0">
                <a:effectLst/>
                <a:latin typeface="Vazir" panose="020B0603030804020204" pitchFamily="34" charset="-78"/>
                <a:ea typeface="Calibri" panose="020F0502020204030204" pitchFamily="34" charset="0"/>
                <a:cs typeface="Vazir" panose="020B0603030804020204" pitchFamily="34" charset="-78"/>
              </a:rPr>
              <a:t>) موسیقیدان راک و شخص سمت راست ویل فرل (</a:t>
            </a:r>
            <a:r>
              <a:rPr lang="en-US" sz="1800" dirty="0">
                <a:effectLst/>
                <a:latin typeface="Vazir" panose="020B0603030804020204" pitchFamily="34" charset="-78"/>
                <a:ea typeface="Calibri" panose="020F0502020204030204" pitchFamily="34" charset="0"/>
                <a:cs typeface="Vazir" panose="020B0603030804020204" pitchFamily="34" charset="-78"/>
              </a:rPr>
              <a:t>Will Ferrell</a:t>
            </a:r>
            <a:r>
              <a:rPr lang="fa-IR" sz="1800" dirty="0">
                <a:effectLst/>
                <a:latin typeface="Vazir" panose="020B0603030804020204" pitchFamily="34" charset="-78"/>
                <a:ea typeface="Calibri" panose="020F0502020204030204" pitchFamily="34" charset="0"/>
                <a:cs typeface="Vazir" panose="020B0603030804020204" pitchFamily="34" charset="-78"/>
              </a:rPr>
              <a:t>) بازیگر معروف است. مساله‌ای که در این مطلب قرار است حل شود تشخیص چهره این دو فرد از یکدیگر است.</a:t>
            </a:r>
            <a:endParaRPr lang="en-US" sz="1800" dirty="0">
              <a:effectLst/>
              <a:latin typeface="Vazir" panose="020B0603030804020204" pitchFamily="34" charset="-78"/>
              <a:ea typeface="Calibri" panose="020F0502020204030204" pitchFamily="34" charset="0"/>
              <a:cs typeface="Vazir" panose="020B0603030804020204" pitchFamily="34" charset="-78"/>
            </a:endParaRPr>
          </a:p>
          <a:p>
            <a:endParaRPr lang="fa-IR" dirty="0">
              <a:latin typeface="Vazir" panose="020B0603030804020204" pitchFamily="34" charset="-78"/>
              <a:cs typeface="Vazir" panose="020B0603030804020204" pitchFamily="34" charset="-78"/>
            </a:endParaRPr>
          </a:p>
        </p:txBody>
      </p:sp>
      <p:pic>
        <p:nvPicPr>
          <p:cNvPr id="4" name="Picture 3">
            <a:extLst>
              <a:ext uri="{FF2B5EF4-FFF2-40B4-BE49-F238E27FC236}">
                <a16:creationId xmlns:a16="http://schemas.microsoft.com/office/drawing/2014/main" id="{8A923FCF-1264-4E36-978C-0B62A3E72F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3051" y="2382871"/>
            <a:ext cx="6126296" cy="3632919"/>
          </a:xfrm>
          <a:prstGeom prst="rect">
            <a:avLst/>
          </a:prstGeom>
          <a:noFill/>
          <a:ln>
            <a:noFill/>
          </a:ln>
        </p:spPr>
      </p:pic>
    </p:spTree>
    <p:extLst>
      <p:ext uri="{BB962C8B-B14F-4D97-AF65-F5344CB8AC3E}">
        <p14:creationId xmlns:p14="http://schemas.microsoft.com/office/powerpoint/2010/main" val="2071655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212121"/>
      </a:dk2>
      <a:lt2>
        <a:srgbClr val="636363"/>
      </a:lt2>
      <a:accent1>
        <a:srgbClr val="23F194"/>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173</TotalTime>
  <Words>1991</Words>
  <Application>Microsoft Office PowerPoint</Application>
  <PresentationFormat>Widescreen</PresentationFormat>
  <Paragraphs>116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Century Gothic</vt:lpstr>
      <vt:lpstr>Tahoma</vt:lpstr>
      <vt:lpstr>Vazir</vt:lpstr>
      <vt:lpstr>Wingdings 2</vt:lpstr>
      <vt:lpstr>Quotable</vt:lpstr>
      <vt:lpstr>PowerPoint Presentation</vt:lpstr>
      <vt:lpstr>پردازش تصویر چیست ؟</vt:lpstr>
      <vt:lpstr>PowerPoint Presentation</vt:lpstr>
      <vt:lpstr>عملیات های اصلی که در عملیات پردازش تصویر انجام میشوند</vt:lpstr>
      <vt:lpstr>شناسایی چهره چیست ؟</vt:lpstr>
      <vt:lpstr>چگونه کار میکند ؟</vt:lpstr>
      <vt:lpstr>به طور کلی :</vt:lpstr>
      <vt:lpstr>کاربرد</vt:lpstr>
      <vt:lpstr>بررسی مرحله به مرحله این روش</vt:lpstr>
      <vt:lpstr>مسئله تشخیص چهره مجموعه ای از مساعل مرتبط با هم است که مراحل آن به شرح زیر میباشد :</vt:lpstr>
      <vt:lpstr>گام اول : یافتن همه چهره ها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شناسایی چهره</vt:lpstr>
      <vt:lpstr>برای چهره های زاویه دار و متمایل باید چه کاری انجام داد؟</vt:lpstr>
      <vt:lpstr>PowerPoint Presentation</vt:lpstr>
      <vt:lpstr>PowerPoint Presentation</vt:lpstr>
      <vt:lpstr>قابل اطمینان ترین راه برای معیار سنجی یک صورت</vt:lpstr>
      <vt:lpstr>روند آموزشی به این صورت است :</vt:lpstr>
      <vt:lpstr>PowerPoint Presentation</vt:lpstr>
      <vt:lpstr>شبکه عصبی ترین شده برای تولید Embedding</vt:lpstr>
      <vt:lpstr>نمونه Embedding</vt:lpstr>
      <vt:lpstr>نمونه دوم Embedding</vt:lpstr>
      <vt:lpstr>محاسبه شباهت چهره افراد</vt:lpstr>
      <vt:lpstr>این ۱۲۸ عدد چه قسمت هایی از صورت را معیار سنجی می کنند؟ </vt:lpstr>
      <vt:lpstr>پیداکردن نام فرد از روی رمز نگاشته شده </vt:lpstr>
      <vt:lpstr>توضیح دمو ها</vt:lpstr>
      <vt:lpstr>Training SVM</vt:lpstr>
      <vt:lpstr>نتیجه ها</vt:lpstr>
      <vt:lpstr>نتیجه ها (فرد ناشناس)</vt:lpstr>
      <vt:lpstr>منابع</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HamidReza</dc:creator>
  <cp:lastModifiedBy>GHD</cp:lastModifiedBy>
  <cp:revision>21</cp:revision>
  <dcterms:created xsi:type="dcterms:W3CDTF">2020-12-25T21:20:23Z</dcterms:created>
  <dcterms:modified xsi:type="dcterms:W3CDTF">2020-12-28T06:46:09Z</dcterms:modified>
</cp:coreProperties>
</file>