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b873eff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b873eff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9102864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b9102864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9102864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9102864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b9102864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b9102864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b910286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b9102864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91028642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91028642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b9102864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b9102864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b9102864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b9102864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9102864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9102864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0cbb6f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0cbb6f9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910286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b910286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9102864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9102864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9102864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9102864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b9102864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b9102864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9102864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b9102864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9102864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9102864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9102864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9102864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imagedenoise.org/documentatio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analytics-vidhya/lets-discuss-encoders-and-style-transfer-c0494aca6090" TargetMode="External"/><Relationship Id="rId5" Type="http://schemas.openxmlformats.org/officeDocument/2006/relationships/hyperlink" Target="https://www.pyimagesearch.com/2020/02/24/denoising-autoencoders-with-keras-tensorflow-and-deep-learning/" TargetMode="External"/><Relationship Id="rId4" Type="http://schemas.openxmlformats.org/officeDocument/2006/relationships/hyperlink" Target="https://developer.nvidia.com/opti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ink.springer.com/chapter/10.1007/978-3-642-37880-5_13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researchgate.net/publication/270884652_Machine_Learning_and_Image_Processing_in_Astronomy_with_Sparse_Data_Se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y_tracing_(graphic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320713" y="4804976"/>
            <a:ext cx="282328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Cover image courtesy of Intel and Walt disney</a:t>
            </a:r>
            <a:endParaRPr sz="10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special about Ray traced images?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309200" y="4663000"/>
            <a:ext cx="6525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by Gholamreza Dar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Easy access to auxiliary passes as additional input data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Similar to RGB-D cameras but way more powerful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Easily accessible training data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Need more data? Just make them*!</a:t>
            </a:r>
            <a:endParaRPr>
              <a:solidFill>
                <a:schemeClr val="accent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Customizable training data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Need more interior images? No problem*.</a:t>
            </a:r>
            <a:endParaRPr>
              <a:solidFill>
                <a:schemeClr val="accent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Need more night images? No problem*.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*</a:t>
            </a:r>
            <a:r>
              <a:rPr lang="en" sz="1300">
                <a:solidFill>
                  <a:schemeClr val="accent4"/>
                </a:solidFill>
              </a:rPr>
              <a:t>needless to say that you still need the computing power to generate these data but it’s generally a lot easier than  in other fields.</a:t>
            </a:r>
            <a:endParaRPr sz="1300">
              <a:solidFill>
                <a:schemeClr val="accent4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225" y="1659825"/>
            <a:ext cx="3120526" cy="16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State of the art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C7FD"/>
              </a:buClr>
              <a:buSzPts val="1800"/>
              <a:buChar char="●"/>
            </a:pPr>
            <a:r>
              <a:rPr lang="en">
                <a:solidFill>
                  <a:srgbClr val="00C7FD"/>
                </a:solidFill>
              </a:rPr>
              <a:t>Intel® Open Image Denoiser (OIDN) </a:t>
            </a:r>
            <a:endParaRPr>
              <a:solidFill>
                <a:srgbClr val="00C7F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6B900"/>
              </a:buClr>
              <a:buSzPts val="1800"/>
              <a:buChar char="●"/>
            </a:pPr>
            <a:r>
              <a:rPr lang="en">
                <a:solidFill>
                  <a:srgbClr val="76B900"/>
                </a:solidFill>
              </a:rPr>
              <a:t>NVIDIA OPTIX™ Denoiser</a:t>
            </a:r>
            <a:endParaRPr>
              <a:solidFill>
                <a:srgbClr val="76B9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Both of them are Autoencoder based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Both of them use said Auxiliary input data</a:t>
            </a:r>
            <a:endParaRPr sz="1300">
              <a:solidFill>
                <a:schemeClr val="accent4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825" y="2976600"/>
            <a:ext cx="2427550" cy="13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450" y="2874100"/>
            <a:ext cx="1578300" cy="151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Intel® OIDN Example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/>
          <a:srcRect/>
          <a:stretch/>
        </p:blipFill>
        <p:spPr>
          <a:xfrm>
            <a:off x="152400" y="1170125"/>
            <a:ext cx="8839199" cy="2962513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1" name="Google Shape;151;p24"/>
          <p:cNvSpPr txBox="1"/>
          <p:nvPr/>
        </p:nvSpPr>
        <p:spPr>
          <a:xfrm>
            <a:off x="1775404" y="4671050"/>
            <a:ext cx="5564172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 dirty="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164050"/>
            <a:ext cx="85206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Effect of Auxiliary inputs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>
                <a:solidFill>
                  <a:srgbClr val="B7B7B7"/>
                </a:solidFill>
              </a:rPr>
              <a:t>Zoomed in on the chalkboard</a:t>
            </a:r>
            <a:endParaRPr sz="1577">
              <a:solidFill>
                <a:srgbClr val="B7B7B7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681962" y="4671050"/>
            <a:ext cx="5657614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 dirty="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/>
          <a:srcRect/>
          <a:stretch/>
        </p:blipFill>
        <p:spPr>
          <a:xfrm>
            <a:off x="853787" y="1152479"/>
            <a:ext cx="7610127" cy="3416391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164050"/>
            <a:ext cx="85206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Albedo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>
                <a:solidFill>
                  <a:srgbClr val="B7B7B7"/>
                </a:solidFill>
              </a:rPr>
              <a:t>Flat lighting and no shadows</a:t>
            </a:r>
            <a:endParaRPr sz="1577">
              <a:solidFill>
                <a:srgbClr val="B7B7B7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1701985" y="4671050"/>
            <a:ext cx="5637591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 dirty="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925" y="1182300"/>
            <a:ext cx="5906150" cy="3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1855725" y="1650175"/>
            <a:ext cx="5642400" cy="2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What are Ray traced images</a:t>
            </a:r>
            <a:endParaRPr sz="1700">
              <a:solidFill>
                <a:srgbClr val="BDC1C6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Denoising Ray traced images is important</a:t>
            </a:r>
            <a:endParaRPr sz="1700">
              <a:solidFill>
                <a:srgbClr val="BDC1C6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Autoencoders as the best method of denoising images</a:t>
            </a:r>
            <a:endParaRPr sz="1700">
              <a:solidFill>
                <a:srgbClr val="BDC1C6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Benefits of working with Ray traced images</a:t>
            </a:r>
            <a:endParaRPr sz="1700">
              <a:solidFill>
                <a:srgbClr val="BDC1C6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700"/>
              <a:buChar char="●"/>
            </a:pPr>
            <a:r>
              <a:rPr lang="en" sz="1700">
                <a:solidFill>
                  <a:srgbClr val="BDC1C6"/>
                </a:solidFill>
              </a:rPr>
              <a:t>Practical examples</a:t>
            </a:r>
            <a:endParaRPr sz="1700">
              <a:solidFill>
                <a:srgbClr val="BDC1C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Char char="●"/>
            </a:pPr>
            <a:r>
              <a:rPr lang="en" sz="1200" u="sng">
                <a:solidFill>
                  <a:srgbClr val="2E75B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Image Denoise documentation</a:t>
            </a:r>
            <a:endParaRPr sz="1200">
              <a:solidFill>
                <a:srgbClr val="2E75B5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Char char="●"/>
            </a:pPr>
            <a:r>
              <a:rPr lang="en" sz="1200" u="sng">
                <a:solidFill>
                  <a:srgbClr val="2E75B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OptiX™ Ray Tracing Engine</a:t>
            </a:r>
            <a:endParaRPr sz="1200">
              <a:solidFill>
                <a:srgbClr val="2E75B5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Chakravarty et al.  Interactive Reconstruction of Monte Carlo Image Sequences using a Recurrent Denoising Autoencoder, 2017 (Nvidia Research)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Vincent, Pascal, et al. "Extracting and composing robust features with denoising autoencoders." Proceedings of the 25th international conference on Machine learning, 2008.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Rumelhart, David E., Geoffrey E. Hinton, and Ronald J. Williams. Learning internal representations by error propagation. California Univ San Diego La Jolla Inst for Cognitive Science, 1985.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Alisha P B et al. Image Denoising Techniques-An Overview, 2016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●"/>
            </a:pPr>
            <a:r>
              <a:rPr lang="en" sz="1200" u="sng">
                <a:solidFill>
                  <a:srgbClr val="3D85C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Denoising autoencoders with Keras, TensorFlow, and Deep Learning - PyImageSearch</a:t>
            </a:r>
            <a:endParaRPr sz="1200">
              <a:solidFill>
                <a:srgbClr val="3D85C6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●"/>
            </a:pPr>
            <a:r>
              <a:rPr lang="en" sz="1200" u="sng">
                <a:solidFill>
                  <a:srgbClr val="3D85C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 Encoders and Style Transfer</a:t>
            </a:r>
            <a:endParaRPr sz="12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2666325" y="2113375"/>
            <a:ext cx="4387800" cy="10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 b="1">
                <a:solidFill>
                  <a:srgbClr val="BDC1C6"/>
                </a:solidFill>
              </a:rPr>
              <a:t>Thank you for your time!</a:t>
            </a:r>
            <a:endParaRPr sz="2600" b="1">
              <a:solidFill>
                <a:srgbClr val="BDC1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Image Denoising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Removal (Reduction?) of noise from an image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Used as a pre-process step or a post-process step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Applicable to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Medical images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Astronomical images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Ray traced images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...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525" y="2132675"/>
            <a:ext cx="1683225" cy="1683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8" name="Google Shape;68;p14"/>
          <p:cNvSpPr txBox="1"/>
          <p:nvPr/>
        </p:nvSpPr>
        <p:spPr>
          <a:xfrm>
            <a:off x="6504175" y="3815900"/>
            <a:ext cx="20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© </a:t>
            </a:r>
            <a:r>
              <a:rPr lang="en" u="sng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 Jenkinson et al.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t="6751"/>
          <a:stretch/>
        </p:blipFill>
        <p:spPr>
          <a:xfrm>
            <a:off x="3974091" y="2132675"/>
            <a:ext cx="2479421" cy="1683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" name="Google Shape;70;p14"/>
          <p:cNvSpPr txBox="1"/>
          <p:nvPr/>
        </p:nvSpPr>
        <p:spPr>
          <a:xfrm>
            <a:off x="4258438" y="3815900"/>
            <a:ext cx="19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© </a:t>
            </a:r>
            <a:r>
              <a:rPr lang="en" u="sng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Abdeldjalil Ouahabi</a:t>
            </a:r>
            <a:endParaRPr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Ray Tracing?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Ray tracing is a technique for modeling light transport for use in a wide variety of rendering algorithms for generating digital images. (Taken from </a:t>
            </a:r>
            <a:r>
              <a:rPr lang="en" sz="1400" u="sng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" sz="1400">
                <a:solidFill>
                  <a:schemeClr val="lt1"/>
                </a:solidFill>
              </a:rPr>
              <a:t>)</a:t>
            </a:r>
            <a:endParaRPr sz="14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Hollywood has been using Ray tracing for over 20 years now!</a:t>
            </a:r>
            <a:endParaRPr sz="14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Highly valuable in the industry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513" y="2310225"/>
            <a:ext cx="1406975" cy="20608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300" y="2310225"/>
            <a:ext cx="1406975" cy="2060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2750" y="2310213"/>
            <a:ext cx="1373923" cy="2060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0" name="Google Shape;80;p15"/>
          <p:cNvSpPr txBox="1"/>
          <p:nvPr/>
        </p:nvSpPr>
        <p:spPr>
          <a:xfrm>
            <a:off x="3939900" y="4419750"/>
            <a:ext cx="12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$2.84 Billion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55688" y="4419750"/>
            <a:ext cx="12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$2.06 Billion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007613" y="4419750"/>
            <a:ext cx="12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$2.79 Billion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1702" y="4645075"/>
            <a:ext cx="149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Lucasfilm Ltd.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17665" y="4652724"/>
            <a:ext cx="149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20th Century Fox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893652" y="4645075"/>
            <a:ext cx="149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Marvel Studios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Ray Tracing in Action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863" y="1258663"/>
            <a:ext cx="4812276" cy="3415474"/>
          </a:xfrm>
          <a:prstGeom prst="rect">
            <a:avLst/>
          </a:prstGeom>
          <a:noFill/>
          <a:ln>
            <a:noFill/>
          </a:ln>
          <a:effectLst>
            <a:outerShdw blurRad="357188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Effect of Sample Size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152400" y="1170125"/>
            <a:ext cx="8839199" cy="2962513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8" name="Google Shape;98;p17"/>
          <p:cNvSpPr txBox="1"/>
          <p:nvPr/>
        </p:nvSpPr>
        <p:spPr>
          <a:xfrm>
            <a:off x="1782079" y="4671050"/>
            <a:ext cx="5557497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 dirty="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Solution: “Denoising”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152400" y="1170125"/>
            <a:ext cx="8839199" cy="2962513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18"/>
          <p:cNvSpPr txBox="1"/>
          <p:nvPr/>
        </p:nvSpPr>
        <p:spPr>
          <a:xfrm>
            <a:off x="1755381" y="4671050"/>
            <a:ext cx="5584195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“Classroom” scene by Christophe Seux, Renders and comparison by Gholamreza Dar</a:t>
            </a:r>
            <a:endParaRPr sz="1100" dirty="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to Denoise?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804576" y="4671050"/>
            <a:ext cx="5535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Alisha P B - Image Denoising Techniques-An Overview 2016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What is Denoising?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Why is Denoising important?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How is Denoising done?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Spatial domain filtering methods (classic)</a:t>
            </a:r>
            <a:endParaRPr>
              <a:solidFill>
                <a:schemeClr val="lt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Mean filtering</a:t>
            </a:r>
            <a:endParaRPr>
              <a:solidFill>
                <a:srgbClr val="D9D9D9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Median filtering</a:t>
            </a:r>
            <a:endParaRPr>
              <a:solidFill>
                <a:srgbClr val="D9D9D9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…</a:t>
            </a:r>
            <a:endParaRPr>
              <a:solidFill>
                <a:srgbClr val="D9D9D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Transform Domain filtering methods (classic)</a:t>
            </a:r>
            <a:endParaRPr>
              <a:solidFill>
                <a:schemeClr val="lt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Spatial Frequency Filtering </a:t>
            </a:r>
            <a:endParaRPr>
              <a:solidFill>
                <a:srgbClr val="D9D9D9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■"/>
            </a:pPr>
            <a:r>
              <a:rPr lang="en">
                <a:solidFill>
                  <a:srgbClr val="D9D9D9"/>
                </a:solidFill>
              </a:rPr>
              <a:t>Wavelet domain filtering</a:t>
            </a:r>
            <a:endParaRPr>
              <a:solidFill>
                <a:srgbClr val="D9D9D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b="1">
                <a:solidFill>
                  <a:schemeClr val="lt2"/>
                </a:solidFill>
              </a:rPr>
              <a:t>Auto Encoders and CNNs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 Encoders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110" y="1182088"/>
            <a:ext cx="5003656" cy="31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908893" y="4672875"/>
            <a:ext cx="5269657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G.E. Hinton et al. , "Learning internal representations by error propagation." 1985</a:t>
            </a:r>
            <a:endParaRPr sz="1100" dirty="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1700" y="1177300"/>
            <a:ext cx="2689500" cy="3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Comprised of an </a:t>
            </a:r>
            <a:r>
              <a:rPr lang="en" b="1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Encoder</a:t>
            </a: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 and a </a:t>
            </a:r>
            <a:r>
              <a:rPr lang="en" b="1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Decoder</a:t>
            </a: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 part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Minimizes the “</a:t>
            </a:r>
            <a:r>
              <a:rPr lang="en" b="1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reconstruction error</a:t>
            </a: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Used in a variety of other tasks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Image segmentation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Style transfer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Denoising Auto Encoders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1201" y="1173638"/>
            <a:ext cx="5014748" cy="31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309200" y="4663000"/>
            <a:ext cx="6525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© Y. Bengio et al. , "Extracting and Composing Robust Features with Denoising Autoencoders” 2008</a:t>
            </a:r>
            <a:endParaRPr sz="11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11700" y="1177300"/>
            <a:ext cx="2689500" cy="3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Injects </a:t>
            </a:r>
            <a:r>
              <a:rPr lang="en" b="1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noise </a:t>
            </a: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to the latent representation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Goals: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B6D7A8"/>
                </a:solidFill>
                <a:latin typeface="Proxima Nova"/>
                <a:ea typeface="Proxima Nova"/>
                <a:cs typeface="Proxima Nova"/>
                <a:sym typeface="Proxima Nova"/>
              </a:rPr>
              <a:t>Encourage the model to find more </a:t>
            </a:r>
            <a:r>
              <a:rPr lang="en" sz="1200" b="1">
                <a:solidFill>
                  <a:srgbClr val="B6D7A8"/>
                </a:solidFill>
                <a:latin typeface="Proxima Nova"/>
                <a:ea typeface="Proxima Nova"/>
                <a:cs typeface="Proxima Nova"/>
                <a:sym typeface="Proxima Nova"/>
              </a:rPr>
              <a:t>robust features</a:t>
            </a:r>
            <a:endParaRPr sz="1200" b="1">
              <a:solidFill>
                <a:srgbClr val="B6D7A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F9CB9C"/>
                </a:solidFill>
                <a:latin typeface="Proxima Nova"/>
                <a:ea typeface="Proxima Nova"/>
                <a:cs typeface="Proxima Nova"/>
                <a:sym typeface="Proxima Nova"/>
              </a:rPr>
              <a:t>Discourage </a:t>
            </a:r>
            <a:r>
              <a:rPr lang="en" sz="1200" b="1">
                <a:solidFill>
                  <a:srgbClr val="F9CB9C"/>
                </a:solidFill>
                <a:latin typeface="Proxima Nova"/>
                <a:ea typeface="Proxima Nova"/>
                <a:cs typeface="Proxima Nova"/>
                <a:sym typeface="Proxima Nova"/>
              </a:rPr>
              <a:t>overfitting</a:t>
            </a:r>
            <a:endParaRPr sz="1200" b="1">
              <a:solidFill>
                <a:srgbClr val="F9CB9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rgbClr val="9FC5E8"/>
                </a:solidFill>
                <a:latin typeface="Proxima Nova"/>
                <a:ea typeface="Proxima Nova"/>
                <a:cs typeface="Proxima Nova"/>
                <a:sym typeface="Proxima Nova"/>
              </a:rPr>
              <a:t>Prevent the model from becoming a simple </a:t>
            </a:r>
            <a:r>
              <a:rPr lang="en" sz="1200" b="1">
                <a:solidFill>
                  <a:srgbClr val="9FC5E8"/>
                </a:solidFill>
                <a:latin typeface="Proxima Nova"/>
                <a:ea typeface="Proxima Nova"/>
                <a:cs typeface="Proxima Nova"/>
                <a:sym typeface="Proxima Nova"/>
              </a:rPr>
              <a:t>identity function</a:t>
            </a:r>
            <a:endParaRPr sz="1200" b="1">
              <a:solidFill>
                <a:srgbClr val="9FC5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CFCFC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it gives a good idea of how to denoise images</a:t>
            </a: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CFCF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678</Words>
  <Application>Microsoft Office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Proxima Nova</vt:lpstr>
      <vt:lpstr>Arial</vt:lpstr>
      <vt:lpstr>Spearmint</vt:lpstr>
      <vt:lpstr>PowerPoint Presentation</vt:lpstr>
      <vt:lpstr>Image Denoising</vt:lpstr>
      <vt:lpstr>What is Ray Tracing?</vt:lpstr>
      <vt:lpstr>Ray Tracing in Action</vt:lpstr>
      <vt:lpstr>Effect of Sample Size</vt:lpstr>
      <vt:lpstr>Solution: “Denoising”</vt:lpstr>
      <vt:lpstr>How to Denoise?</vt:lpstr>
      <vt:lpstr>Auto Encoders</vt:lpstr>
      <vt:lpstr>Denoising Auto Encoders</vt:lpstr>
      <vt:lpstr>What is special about Ray traced images?</vt:lpstr>
      <vt:lpstr>State of the art Methods</vt:lpstr>
      <vt:lpstr>Intel® OIDN Example</vt:lpstr>
      <vt:lpstr>Effect of Auxiliary inputs Zoomed in on the chalkboard</vt:lpstr>
      <vt:lpstr>Albedo Flat lighting and no shadows</vt:lpstr>
      <vt:lpstr>Conclusion</vt:lpstr>
      <vt:lpstr>References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Gholamreza Dar</cp:lastModifiedBy>
  <cp:revision>1</cp:revision>
  <dcterms:modified xsi:type="dcterms:W3CDTF">2022-01-05T03:48:03Z</dcterms:modified>
</cp:coreProperties>
</file>