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Proxima Nova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ProximaNova-bold.fntdata"/><Relationship Id="rId23" Type="http://schemas.openxmlformats.org/officeDocument/2006/relationships/font" Target="fonts/ProximaNova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roximaNova-boldItalic.fntdata"/><Relationship Id="rId25" Type="http://schemas.openxmlformats.org/officeDocument/2006/relationships/font" Target="fonts/ProximaNova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0b873efff5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0b873efff5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0b91028642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0b91028642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0b91028642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0b91028642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0b91028642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0b91028642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0b91028642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0b91028642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0b91028642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0b91028642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0b91028642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0b91028642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0b91028642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0b91028642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0b91028642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0b91028642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0a0cbb6f92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0a0cbb6f92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0b91028642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0b91028642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0b91028642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0b91028642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0b91028642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0b91028642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0b91028642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0b91028642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0b91028642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0b91028642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0b91028642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0b91028642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0b91028642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0b91028642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3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Relationship Id="rId4" Type="http://schemas.openxmlformats.org/officeDocument/2006/relationships/image" Target="../media/image1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www.openimagedenoise.org/documentation.html" TargetMode="External"/><Relationship Id="rId4" Type="http://schemas.openxmlformats.org/officeDocument/2006/relationships/hyperlink" Target="https://developer.nvidia.com/optix" TargetMode="External"/><Relationship Id="rId5" Type="http://schemas.openxmlformats.org/officeDocument/2006/relationships/hyperlink" Target="https://www.pyimagesearch.com/2020/02/24/denoising-autoencoders-with-keras-tensorflow-and-deep-learning/" TargetMode="External"/><Relationship Id="rId6" Type="http://schemas.openxmlformats.org/officeDocument/2006/relationships/hyperlink" Target="https://medium.com/analytics-vidhya/lets-discuss-encoders-and-style-transfer-c0494aca6090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6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hyperlink" Target="https://www.researchgate.net/publication/270884652_Machine_Learning_and_Image_Processing_in_Astronomy_with_Sparse_Data_Sets" TargetMode="External"/><Relationship Id="rId5" Type="http://schemas.openxmlformats.org/officeDocument/2006/relationships/image" Target="../media/image3.png"/><Relationship Id="rId6" Type="http://schemas.openxmlformats.org/officeDocument/2006/relationships/hyperlink" Target="https://link.springer.com/chapter/10.1007/978-3-642-37880-5_13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en.wikipedia.org/wiki/Ray_tracing_(graphics)" TargetMode="External"/><Relationship Id="rId4" Type="http://schemas.openxmlformats.org/officeDocument/2006/relationships/image" Target="../media/image4.jpg"/><Relationship Id="rId5" Type="http://schemas.openxmlformats.org/officeDocument/2006/relationships/image" Target="../media/image7.jpg"/><Relationship Id="rId6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" y="0"/>
            <a:ext cx="914399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3"/>
          <p:cNvSpPr txBox="1"/>
          <p:nvPr/>
        </p:nvSpPr>
        <p:spPr>
          <a:xfrm>
            <a:off x="7190400" y="4804800"/>
            <a:ext cx="1953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Proxima Nova"/>
                <a:ea typeface="Proxima Nova"/>
                <a:cs typeface="Proxima Nova"/>
                <a:sym typeface="Proxima Nova"/>
              </a:rPr>
              <a:t>Cover image courtesy of Intel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What is special about Ray traced images?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4" name="Google Shape;134;p22"/>
          <p:cNvSpPr txBox="1"/>
          <p:nvPr/>
        </p:nvSpPr>
        <p:spPr>
          <a:xfrm>
            <a:off x="1309200" y="4663000"/>
            <a:ext cx="6525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B7B7B7"/>
                </a:solidFill>
                <a:latin typeface="Proxima Nova"/>
                <a:ea typeface="Proxima Nova"/>
                <a:cs typeface="Proxima Nova"/>
                <a:sym typeface="Proxima Nova"/>
              </a:rPr>
              <a:t>© “Classroom” scene by Christophe Seux, Renders by Gholamreza Dar</a:t>
            </a:r>
            <a:endParaRPr sz="1100">
              <a:solidFill>
                <a:srgbClr val="B7B7B7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5" name="Google Shape;135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Easy access to auxiliary passes as additional input data</a:t>
            </a:r>
            <a:endParaRPr>
              <a:solidFill>
                <a:schemeClr val="lt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○"/>
            </a:pPr>
            <a:r>
              <a:rPr lang="en">
                <a:solidFill>
                  <a:srgbClr val="999999"/>
                </a:solidFill>
              </a:rPr>
              <a:t>Similar</a:t>
            </a:r>
            <a:r>
              <a:rPr lang="en">
                <a:solidFill>
                  <a:srgbClr val="999999"/>
                </a:solidFill>
              </a:rPr>
              <a:t> to RGB-D cameras but way more powerful</a:t>
            </a:r>
            <a:endParaRPr>
              <a:solidFill>
                <a:srgbClr val="999999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Easily accessible </a:t>
            </a:r>
            <a:r>
              <a:rPr lang="en">
                <a:solidFill>
                  <a:schemeClr val="lt1"/>
                </a:solidFill>
              </a:rPr>
              <a:t>training data</a:t>
            </a:r>
            <a:endParaRPr>
              <a:solidFill>
                <a:schemeClr val="lt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en">
                <a:solidFill>
                  <a:schemeClr val="accent4"/>
                </a:solidFill>
              </a:rPr>
              <a:t>Need more data? Just make them*!</a:t>
            </a:r>
            <a:endParaRPr>
              <a:solidFill>
                <a:schemeClr val="accent4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Customizable training data</a:t>
            </a:r>
            <a:endParaRPr>
              <a:solidFill>
                <a:schemeClr val="lt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Char char="○"/>
            </a:pPr>
            <a:r>
              <a:rPr lang="en">
                <a:solidFill>
                  <a:schemeClr val="accent4"/>
                </a:solidFill>
              </a:rPr>
              <a:t>Need more interior images? No problem*.</a:t>
            </a:r>
            <a:endParaRPr>
              <a:solidFill>
                <a:schemeClr val="accent4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Char char="○"/>
            </a:pPr>
            <a:r>
              <a:rPr lang="en">
                <a:solidFill>
                  <a:schemeClr val="accent4"/>
                </a:solidFill>
              </a:rPr>
              <a:t>Need more night images? No problem*.</a:t>
            </a:r>
            <a:endParaRPr>
              <a:solidFill>
                <a:schemeClr val="accent4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4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accent4"/>
                </a:solidFill>
              </a:rPr>
              <a:t>*</a:t>
            </a:r>
            <a:r>
              <a:rPr lang="en" sz="1300">
                <a:solidFill>
                  <a:schemeClr val="accent4"/>
                </a:solidFill>
              </a:rPr>
              <a:t>needless to say that you still need the computing power to generate these data but it’s generally a lot easier than  in other fields.</a:t>
            </a:r>
            <a:endParaRPr sz="1300">
              <a:solidFill>
                <a:schemeClr val="accent4"/>
              </a:solidFill>
            </a:endParaRPr>
          </a:p>
        </p:txBody>
      </p:sp>
      <p:pic>
        <p:nvPicPr>
          <p:cNvPr id="136" name="Google Shape;13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96225" y="1659825"/>
            <a:ext cx="3120526" cy="160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State of the art Methods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42" name="Google Shape;142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C7FD"/>
              </a:buClr>
              <a:buSzPts val="1800"/>
              <a:buChar char="●"/>
            </a:pPr>
            <a:r>
              <a:rPr lang="en">
                <a:solidFill>
                  <a:srgbClr val="00C7FD"/>
                </a:solidFill>
              </a:rPr>
              <a:t>Intel® Open Image Denoiser (OIDN) </a:t>
            </a:r>
            <a:endParaRPr>
              <a:solidFill>
                <a:srgbClr val="00C7FD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76B900"/>
              </a:buClr>
              <a:buSzPts val="1800"/>
              <a:buChar char="●"/>
            </a:pPr>
            <a:r>
              <a:rPr lang="en">
                <a:solidFill>
                  <a:srgbClr val="76B900"/>
                </a:solidFill>
              </a:rPr>
              <a:t>NVIDIA OPTIX™ Denoiser</a:t>
            </a:r>
            <a:endParaRPr>
              <a:solidFill>
                <a:srgbClr val="76B9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Both of them are Autoencoder based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Both of them use said Auxiliary input data</a:t>
            </a:r>
            <a:endParaRPr sz="1300">
              <a:solidFill>
                <a:schemeClr val="accent4"/>
              </a:solidFill>
            </a:endParaRPr>
          </a:p>
        </p:txBody>
      </p:sp>
      <p:pic>
        <p:nvPicPr>
          <p:cNvPr id="143" name="Google Shape;14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3825" y="2976600"/>
            <a:ext cx="2427550" cy="131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65450" y="2874100"/>
            <a:ext cx="1578300" cy="1518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Intel® OIDN Example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50" name="Google Shape;150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170125"/>
            <a:ext cx="8839200" cy="2962513"/>
          </a:xfrm>
          <a:prstGeom prst="rect">
            <a:avLst/>
          </a:prstGeom>
          <a:noFill/>
          <a:ln>
            <a:noFill/>
          </a:ln>
          <a:effectLst>
            <a:outerShdw blurRad="34290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51" name="Google Shape;151;p24"/>
          <p:cNvSpPr txBox="1"/>
          <p:nvPr/>
        </p:nvSpPr>
        <p:spPr>
          <a:xfrm>
            <a:off x="1804576" y="4671050"/>
            <a:ext cx="5535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B7B7B7"/>
                </a:solidFill>
                <a:latin typeface="Proxima Nova"/>
                <a:ea typeface="Proxima Nova"/>
                <a:cs typeface="Proxima Nova"/>
                <a:sym typeface="Proxima Nova"/>
              </a:rPr>
              <a:t>© “Classroom” scene by Christophe Seux, Renders and comparison by Gholamreza Dar</a:t>
            </a:r>
            <a:endParaRPr sz="1100">
              <a:solidFill>
                <a:srgbClr val="B7B7B7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5"/>
          <p:cNvSpPr txBox="1"/>
          <p:nvPr>
            <p:ph type="title"/>
          </p:nvPr>
        </p:nvSpPr>
        <p:spPr>
          <a:xfrm>
            <a:off x="311700" y="164050"/>
            <a:ext cx="8520600" cy="8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Effect of Auxiliary inputs</a:t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77">
                <a:solidFill>
                  <a:srgbClr val="B7B7B7"/>
                </a:solidFill>
              </a:rPr>
              <a:t>Zoomed in on the chalkboard</a:t>
            </a:r>
            <a:endParaRPr sz="1577">
              <a:solidFill>
                <a:srgbClr val="B7B7B7"/>
              </a:solidFill>
            </a:endParaRPr>
          </a:p>
        </p:txBody>
      </p:sp>
      <p:sp>
        <p:nvSpPr>
          <p:cNvPr id="157" name="Google Shape;157;p25"/>
          <p:cNvSpPr txBox="1"/>
          <p:nvPr/>
        </p:nvSpPr>
        <p:spPr>
          <a:xfrm>
            <a:off x="1804576" y="4671050"/>
            <a:ext cx="5535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B7B7B7"/>
                </a:solidFill>
                <a:latin typeface="Proxima Nova"/>
                <a:ea typeface="Proxima Nova"/>
                <a:cs typeface="Proxima Nova"/>
                <a:sym typeface="Proxima Nova"/>
              </a:rPr>
              <a:t>© “Classroom” scene by Christophe Seux, Renders and comparison by Gholamreza Dar</a:t>
            </a:r>
            <a:endParaRPr sz="1100">
              <a:solidFill>
                <a:srgbClr val="B7B7B7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58" name="Google Shape;15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3787" y="1152475"/>
            <a:ext cx="7610127" cy="3416399"/>
          </a:xfrm>
          <a:prstGeom prst="rect">
            <a:avLst/>
          </a:prstGeom>
          <a:noFill/>
          <a:ln>
            <a:noFill/>
          </a:ln>
          <a:effectLst>
            <a:outerShdw blurRad="34290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6"/>
          <p:cNvSpPr txBox="1"/>
          <p:nvPr>
            <p:ph type="title"/>
          </p:nvPr>
        </p:nvSpPr>
        <p:spPr>
          <a:xfrm>
            <a:off x="311700" y="164050"/>
            <a:ext cx="8520600" cy="8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Albedo</a:t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77">
                <a:solidFill>
                  <a:srgbClr val="B7B7B7"/>
                </a:solidFill>
              </a:rPr>
              <a:t>Flat lighting and no shadows</a:t>
            </a:r>
            <a:endParaRPr sz="1577">
              <a:solidFill>
                <a:srgbClr val="B7B7B7"/>
              </a:solidFill>
            </a:endParaRPr>
          </a:p>
        </p:txBody>
      </p:sp>
      <p:sp>
        <p:nvSpPr>
          <p:cNvPr id="164" name="Google Shape;164;p26"/>
          <p:cNvSpPr txBox="1"/>
          <p:nvPr/>
        </p:nvSpPr>
        <p:spPr>
          <a:xfrm>
            <a:off x="1804576" y="4671050"/>
            <a:ext cx="5535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B7B7B7"/>
                </a:solidFill>
                <a:latin typeface="Proxima Nova"/>
                <a:ea typeface="Proxima Nova"/>
                <a:cs typeface="Proxima Nova"/>
                <a:sym typeface="Proxima Nova"/>
              </a:rPr>
              <a:t>© “Classroom” scene by Christophe Seux, Renders and comparison by Gholamreza Dar</a:t>
            </a:r>
            <a:endParaRPr sz="1100">
              <a:solidFill>
                <a:srgbClr val="B7B7B7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65" name="Google Shape;16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9375" y="1182300"/>
            <a:ext cx="5906150" cy="332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Google Shape;170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7"/>
          <p:cNvSpPr txBox="1"/>
          <p:nvPr>
            <p:ph type="title"/>
          </p:nvPr>
        </p:nvSpPr>
        <p:spPr>
          <a:xfrm>
            <a:off x="311700" y="49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Conclusion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2" name="Google Shape;172;p27"/>
          <p:cNvSpPr txBox="1"/>
          <p:nvPr>
            <p:ph idx="1" type="body"/>
          </p:nvPr>
        </p:nvSpPr>
        <p:spPr>
          <a:xfrm>
            <a:off x="1855725" y="1650175"/>
            <a:ext cx="5642400" cy="244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BDC1C6"/>
              </a:buClr>
              <a:buSzPts val="1700"/>
              <a:buChar char="●"/>
            </a:pPr>
            <a:r>
              <a:rPr lang="en" sz="1700">
                <a:solidFill>
                  <a:srgbClr val="BDC1C6"/>
                </a:solidFill>
              </a:rPr>
              <a:t>What are Ray traced images</a:t>
            </a:r>
            <a:endParaRPr sz="1700">
              <a:solidFill>
                <a:srgbClr val="BDC1C6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BDC1C6"/>
              </a:buClr>
              <a:buSzPts val="1700"/>
              <a:buChar char="●"/>
            </a:pPr>
            <a:r>
              <a:rPr lang="en" sz="1700">
                <a:solidFill>
                  <a:srgbClr val="BDC1C6"/>
                </a:solidFill>
              </a:rPr>
              <a:t>Denoising Ray traced images is important</a:t>
            </a:r>
            <a:endParaRPr sz="1700">
              <a:solidFill>
                <a:srgbClr val="BDC1C6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BDC1C6"/>
              </a:buClr>
              <a:buSzPts val="1700"/>
              <a:buChar char="●"/>
            </a:pPr>
            <a:r>
              <a:rPr lang="en" sz="1700">
                <a:solidFill>
                  <a:srgbClr val="BDC1C6"/>
                </a:solidFill>
              </a:rPr>
              <a:t>Autoencoders as the best method of denoising images</a:t>
            </a:r>
            <a:endParaRPr sz="1700">
              <a:solidFill>
                <a:srgbClr val="BDC1C6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BDC1C6"/>
              </a:buClr>
              <a:buSzPts val="1700"/>
              <a:buChar char="●"/>
            </a:pPr>
            <a:r>
              <a:rPr lang="en" sz="1700">
                <a:solidFill>
                  <a:srgbClr val="BDC1C6"/>
                </a:solidFill>
              </a:rPr>
              <a:t>Benefits of working with Ray traced images</a:t>
            </a:r>
            <a:endParaRPr sz="1700">
              <a:solidFill>
                <a:srgbClr val="BDC1C6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BDC1C6"/>
              </a:buClr>
              <a:buSzPts val="1700"/>
              <a:buChar char="●"/>
            </a:pPr>
            <a:r>
              <a:rPr lang="en" sz="1700">
                <a:solidFill>
                  <a:srgbClr val="BDC1C6"/>
                </a:solidFill>
              </a:rPr>
              <a:t>Practical examples</a:t>
            </a:r>
            <a:endParaRPr sz="1700">
              <a:solidFill>
                <a:srgbClr val="BDC1C6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References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8" name="Google Shape;178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1200"/>
              <a:buChar char="●"/>
            </a:pPr>
            <a:r>
              <a:rPr lang="en" sz="1200" u="sng">
                <a:solidFill>
                  <a:srgbClr val="2E75B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Open Image Denoise documentation</a:t>
            </a:r>
            <a:endParaRPr sz="1200">
              <a:solidFill>
                <a:srgbClr val="2E75B5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1200"/>
              <a:buChar char="●"/>
            </a:pPr>
            <a:r>
              <a:rPr lang="en" sz="1200" u="sng">
                <a:solidFill>
                  <a:srgbClr val="2E75B5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NVIDIA OptiX™ Ray Tracing Engine</a:t>
            </a:r>
            <a:endParaRPr sz="1200">
              <a:solidFill>
                <a:srgbClr val="2E75B5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lang="en" sz="1200">
                <a:solidFill>
                  <a:schemeClr val="lt1"/>
                </a:solidFill>
              </a:rPr>
              <a:t>Chakravarty et al.  Interactive Reconstruction of Monte Carlo Image Sequences using a Recurrent Denoising Autoencoder, 2017 (Nvidia Research)</a:t>
            </a:r>
            <a:endParaRPr sz="1200">
              <a:solidFill>
                <a:schemeClr val="lt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lang="en" sz="1200">
                <a:solidFill>
                  <a:schemeClr val="lt1"/>
                </a:solidFill>
              </a:rPr>
              <a:t>Vincent, Pascal, et al. "Extracting and composing robust features with denoising autoencoders." Proceedings of the 25th international conference on Machine learning, 2008.</a:t>
            </a:r>
            <a:endParaRPr sz="1200">
              <a:solidFill>
                <a:schemeClr val="lt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lang="en" sz="1200">
                <a:solidFill>
                  <a:schemeClr val="lt1"/>
                </a:solidFill>
              </a:rPr>
              <a:t>Rumelhart, David E., Geoffrey E. Hinton, and Ronald J. Williams. Learning internal representations by error propagation. California Univ San Diego La Jolla Inst for Cognitive Science, 1985.</a:t>
            </a:r>
            <a:endParaRPr sz="1200">
              <a:solidFill>
                <a:schemeClr val="lt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lang="en" sz="1200">
                <a:solidFill>
                  <a:schemeClr val="lt1"/>
                </a:solidFill>
              </a:rPr>
              <a:t>Alisha P B et al. Image Denoising Techniques-An Overview, 2016</a:t>
            </a:r>
            <a:endParaRPr sz="1200">
              <a:solidFill>
                <a:schemeClr val="lt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1200"/>
              <a:buChar char="●"/>
            </a:pPr>
            <a:r>
              <a:rPr lang="en" sz="1200" u="sng">
                <a:solidFill>
                  <a:srgbClr val="3D85C6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Denoising autoencoders with Keras, TensorFlow, and Deep Learning - PyImageSearch</a:t>
            </a:r>
            <a:endParaRPr sz="1200">
              <a:solidFill>
                <a:srgbClr val="3D85C6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1200"/>
              <a:buChar char="●"/>
            </a:pPr>
            <a:r>
              <a:rPr lang="en" sz="1200" u="sng">
                <a:solidFill>
                  <a:srgbClr val="3D85C6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Auto Encoders and Style Transfer</a:t>
            </a:r>
            <a:endParaRPr sz="1200">
              <a:solidFill>
                <a:srgbClr val="3D85C6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9"/>
          <p:cNvSpPr txBox="1"/>
          <p:nvPr>
            <p:ph type="title"/>
          </p:nvPr>
        </p:nvSpPr>
        <p:spPr>
          <a:xfrm>
            <a:off x="311700" y="49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Conclusion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85" name="Google Shape;185;p29"/>
          <p:cNvSpPr txBox="1"/>
          <p:nvPr>
            <p:ph idx="1" type="body"/>
          </p:nvPr>
        </p:nvSpPr>
        <p:spPr>
          <a:xfrm>
            <a:off x="2666325" y="2113375"/>
            <a:ext cx="4387800" cy="105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2600">
                <a:solidFill>
                  <a:srgbClr val="BDC1C6"/>
                </a:solidFill>
              </a:rPr>
              <a:t>Thank you for your time!</a:t>
            </a:r>
            <a:endParaRPr b="1" sz="2600">
              <a:solidFill>
                <a:srgbClr val="BDC1C6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Image Denoising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Removal (Reduction?) of noise from an image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Used as a pre-process step or a post-process step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Applicable to</a:t>
            </a:r>
            <a:endParaRPr>
              <a:solidFill>
                <a:schemeClr val="lt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en">
                <a:solidFill>
                  <a:schemeClr val="lt1"/>
                </a:solidFill>
              </a:rPr>
              <a:t>Medical images</a:t>
            </a:r>
            <a:endParaRPr>
              <a:solidFill>
                <a:schemeClr val="lt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en">
                <a:solidFill>
                  <a:schemeClr val="lt1"/>
                </a:solidFill>
              </a:rPr>
              <a:t>Astronomical images</a:t>
            </a:r>
            <a:endParaRPr>
              <a:solidFill>
                <a:schemeClr val="lt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en">
                <a:solidFill>
                  <a:schemeClr val="lt1"/>
                </a:solidFill>
              </a:rPr>
              <a:t>Ray traced images</a:t>
            </a:r>
            <a:endParaRPr>
              <a:solidFill>
                <a:schemeClr val="lt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en">
                <a:solidFill>
                  <a:schemeClr val="lt1"/>
                </a:solidFill>
              </a:rPr>
              <a:t>...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40525" y="2132675"/>
            <a:ext cx="1683225" cy="16832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68" name="Google Shape;68;p14"/>
          <p:cNvSpPr txBox="1"/>
          <p:nvPr/>
        </p:nvSpPr>
        <p:spPr>
          <a:xfrm>
            <a:off x="6504175" y="3815900"/>
            <a:ext cx="208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</a:rPr>
              <a:t>© </a:t>
            </a:r>
            <a:r>
              <a:rPr lang="en" u="sng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John Jenkinson et al.</a:t>
            </a:r>
            <a:endParaRPr>
              <a:solidFill>
                <a:srgbClr val="99999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69" name="Google Shape;69;p14"/>
          <p:cNvPicPr preferRelativeResize="0"/>
          <p:nvPr/>
        </p:nvPicPr>
        <p:blipFill rotWithShape="1">
          <a:blip r:embed="rId5">
            <a:alphaModFix/>
          </a:blip>
          <a:srcRect b="0" l="0" r="0" t="6751"/>
          <a:stretch/>
        </p:blipFill>
        <p:spPr>
          <a:xfrm>
            <a:off x="3974091" y="2132675"/>
            <a:ext cx="2479421" cy="16832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70" name="Google Shape;70;p14"/>
          <p:cNvSpPr txBox="1"/>
          <p:nvPr/>
        </p:nvSpPr>
        <p:spPr>
          <a:xfrm>
            <a:off x="4258438" y="3815900"/>
            <a:ext cx="191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</a:rPr>
              <a:t>© </a:t>
            </a:r>
            <a:r>
              <a:rPr lang="en" u="sng">
                <a:solidFill>
                  <a:srgbClr val="B7B7B7"/>
                </a:solidFill>
                <a:latin typeface="Proxima Nova"/>
                <a:ea typeface="Proxima Nova"/>
                <a:cs typeface="Proxima Nova"/>
                <a:sym typeface="Proxima Nova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Abdeldjalil Ouahabi</a:t>
            </a:r>
            <a:endParaRPr>
              <a:solidFill>
                <a:srgbClr val="B7B7B7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What is Ray Tracing?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 sz="1400">
                <a:solidFill>
                  <a:schemeClr val="lt1"/>
                </a:solidFill>
              </a:rPr>
              <a:t>Ray tracing is a technique for modeling light transport for use in a wide variety of rendering algorithms for generating digital images. (Taken from </a:t>
            </a:r>
            <a:r>
              <a:rPr lang="en" sz="1400" u="sng">
                <a:solidFill>
                  <a:srgbClr val="B7B7B7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Wikipedia</a:t>
            </a:r>
            <a:r>
              <a:rPr lang="en" sz="1400">
                <a:solidFill>
                  <a:schemeClr val="lt1"/>
                </a:solidFill>
              </a:rPr>
              <a:t>)</a:t>
            </a:r>
            <a:endParaRPr sz="1400"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 sz="1400">
                <a:solidFill>
                  <a:schemeClr val="lt1"/>
                </a:solidFill>
              </a:rPr>
              <a:t>Hollywood has been using Ray tracing for over 20 years now!</a:t>
            </a:r>
            <a:endParaRPr sz="1400"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 sz="1400">
                <a:solidFill>
                  <a:schemeClr val="lt1"/>
                </a:solidFill>
              </a:rPr>
              <a:t>Highly valuable in the industry</a:t>
            </a:r>
            <a:endParaRPr sz="1400">
              <a:solidFill>
                <a:schemeClr val="lt1"/>
              </a:solidFill>
            </a:endParaRPr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68513" y="2310225"/>
            <a:ext cx="1406975" cy="2060876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78" name="Google Shape;78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4300" y="2310225"/>
            <a:ext cx="1406975" cy="20608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79" name="Google Shape;79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952750" y="2310213"/>
            <a:ext cx="1373923" cy="20608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80" name="Google Shape;80;p15"/>
          <p:cNvSpPr txBox="1"/>
          <p:nvPr/>
        </p:nvSpPr>
        <p:spPr>
          <a:xfrm>
            <a:off x="3939900" y="4419750"/>
            <a:ext cx="126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CFCFC"/>
                </a:solidFill>
                <a:latin typeface="Proxima Nova"/>
                <a:ea typeface="Proxima Nova"/>
                <a:cs typeface="Proxima Nova"/>
                <a:sym typeface="Proxima Nova"/>
              </a:rPr>
              <a:t>$2.84 Billion</a:t>
            </a:r>
            <a:endParaRPr>
              <a:solidFill>
                <a:srgbClr val="FCFCFC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1" name="Google Shape;81;p15"/>
          <p:cNvSpPr txBox="1"/>
          <p:nvPr/>
        </p:nvSpPr>
        <p:spPr>
          <a:xfrm>
            <a:off x="855688" y="4419750"/>
            <a:ext cx="126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CFCFC"/>
                </a:solidFill>
                <a:latin typeface="Proxima Nova"/>
                <a:ea typeface="Proxima Nova"/>
                <a:cs typeface="Proxima Nova"/>
                <a:sym typeface="Proxima Nova"/>
              </a:rPr>
              <a:t>$2.06 Billion</a:t>
            </a:r>
            <a:endParaRPr>
              <a:solidFill>
                <a:srgbClr val="FCFCFC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2" name="Google Shape;82;p15"/>
          <p:cNvSpPr txBox="1"/>
          <p:nvPr/>
        </p:nvSpPr>
        <p:spPr>
          <a:xfrm>
            <a:off x="7007613" y="4419750"/>
            <a:ext cx="126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CFCFC"/>
                </a:solidFill>
                <a:latin typeface="Proxima Nova"/>
                <a:ea typeface="Proxima Nova"/>
                <a:cs typeface="Proxima Nova"/>
                <a:sym typeface="Proxima Nova"/>
              </a:rPr>
              <a:t>$2.79 Billion</a:t>
            </a:r>
            <a:endParaRPr>
              <a:solidFill>
                <a:srgbClr val="FCFCFC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3" name="Google Shape;83;p15"/>
          <p:cNvSpPr txBox="1"/>
          <p:nvPr/>
        </p:nvSpPr>
        <p:spPr>
          <a:xfrm>
            <a:off x="741702" y="4645075"/>
            <a:ext cx="14922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B7B7B7"/>
                </a:solidFill>
                <a:latin typeface="Proxima Nova"/>
                <a:ea typeface="Proxima Nova"/>
                <a:cs typeface="Proxima Nova"/>
                <a:sym typeface="Proxima Nova"/>
              </a:rPr>
              <a:t>© Lucasfilm Ltd.</a:t>
            </a:r>
            <a:endParaRPr sz="1100">
              <a:solidFill>
                <a:srgbClr val="B7B7B7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4" name="Google Shape;84;p15"/>
          <p:cNvSpPr txBox="1"/>
          <p:nvPr/>
        </p:nvSpPr>
        <p:spPr>
          <a:xfrm>
            <a:off x="3817665" y="4652724"/>
            <a:ext cx="14922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B7B7B7"/>
                </a:solidFill>
                <a:latin typeface="Proxima Nova"/>
                <a:ea typeface="Proxima Nova"/>
                <a:cs typeface="Proxima Nova"/>
                <a:sym typeface="Proxima Nova"/>
              </a:rPr>
              <a:t>© 20th Century Fox</a:t>
            </a:r>
            <a:endParaRPr sz="1100">
              <a:solidFill>
                <a:srgbClr val="B7B7B7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5" name="Google Shape;85;p15"/>
          <p:cNvSpPr txBox="1"/>
          <p:nvPr/>
        </p:nvSpPr>
        <p:spPr>
          <a:xfrm>
            <a:off x="6893652" y="4645075"/>
            <a:ext cx="14922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B7B7B7"/>
                </a:solidFill>
                <a:latin typeface="Proxima Nova"/>
                <a:ea typeface="Proxima Nova"/>
                <a:cs typeface="Proxima Nova"/>
                <a:sym typeface="Proxima Nova"/>
              </a:rPr>
              <a:t>© Marvel Studios</a:t>
            </a:r>
            <a:endParaRPr sz="1100">
              <a:solidFill>
                <a:srgbClr val="B7B7B7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Ray Tracing in Action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91" name="Google Shape;9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5863" y="1258663"/>
            <a:ext cx="4812276" cy="3415474"/>
          </a:xfrm>
          <a:prstGeom prst="rect">
            <a:avLst/>
          </a:prstGeom>
          <a:noFill/>
          <a:ln>
            <a:noFill/>
          </a:ln>
          <a:effectLst>
            <a:outerShdw blurRad="357188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Effect of Sample Size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97" name="Google Shape;9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200" cy="2962513"/>
          </a:xfrm>
          <a:prstGeom prst="rect">
            <a:avLst/>
          </a:prstGeom>
          <a:noFill/>
          <a:ln>
            <a:noFill/>
          </a:ln>
          <a:effectLst>
            <a:outerShdw blurRad="34290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98" name="Google Shape;98;p17"/>
          <p:cNvSpPr txBox="1"/>
          <p:nvPr/>
        </p:nvSpPr>
        <p:spPr>
          <a:xfrm>
            <a:off x="1804576" y="4671050"/>
            <a:ext cx="5535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B7B7B7"/>
                </a:solidFill>
                <a:latin typeface="Proxima Nova"/>
                <a:ea typeface="Proxima Nova"/>
                <a:cs typeface="Proxima Nova"/>
                <a:sym typeface="Proxima Nova"/>
              </a:rPr>
              <a:t>© “Classroom” scene by Christophe Seux, Renders and comparison by Gholamreza Dar</a:t>
            </a:r>
            <a:endParaRPr sz="1100">
              <a:solidFill>
                <a:srgbClr val="B7B7B7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Solution: “Denoising”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04" name="Google Shape;104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170125"/>
            <a:ext cx="8839200" cy="2962513"/>
          </a:xfrm>
          <a:prstGeom prst="rect">
            <a:avLst/>
          </a:prstGeom>
          <a:noFill/>
          <a:ln>
            <a:noFill/>
          </a:ln>
          <a:effectLst>
            <a:outerShdw blurRad="34290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05" name="Google Shape;105;p18"/>
          <p:cNvSpPr txBox="1"/>
          <p:nvPr/>
        </p:nvSpPr>
        <p:spPr>
          <a:xfrm>
            <a:off x="1804576" y="4671050"/>
            <a:ext cx="5535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B7B7B7"/>
                </a:solidFill>
                <a:latin typeface="Proxima Nova"/>
                <a:ea typeface="Proxima Nova"/>
                <a:cs typeface="Proxima Nova"/>
                <a:sym typeface="Proxima Nova"/>
              </a:rPr>
              <a:t>© “Classroom” scene by Christophe Seux, Renders and comparison by Gholamreza Dar</a:t>
            </a:r>
            <a:endParaRPr sz="1100">
              <a:solidFill>
                <a:srgbClr val="B7B7B7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How to Denoise?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1" name="Google Shape;111;p19"/>
          <p:cNvSpPr txBox="1"/>
          <p:nvPr/>
        </p:nvSpPr>
        <p:spPr>
          <a:xfrm>
            <a:off x="1804576" y="4671050"/>
            <a:ext cx="5535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B7B7B7"/>
                </a:solidFill>
                <a:latin typeface="Proxima Nova"/>
                <a:ea typeface="Proxima Nova"/>
                <a:cs typeface="Proxima Nova"/>
                <a:sym typeface="Proxima Nova"/>
              </a:rPr>
              <a:t>© Alisha P B - </a:t>
            </a:r>
            <a:r>
              <a:rPr lang="en" sz="1100">
                <a:solidFill>
                  <a:srgbClr val="B7B7B7"/>
                </a:solidFill>
                <a:latin typeface="Proxima Nova"/>
                <a:ea typeface="Proxima Nova"/>
                <a:cs typeface="Proxima Nova"/>
                <a:sym typeface="Proxima Nova"/>
              </a:rPr>
              <a:t>Image Denoising Techniques-An Overview 2016</a:t>
            </a:r>
            <a:endParaRPr sz="1100">
              <a:solidFill>
                <a:srgbClr val="B7B7B7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2" name="Google Shape;11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Char char="●"/>
            </a:pPr>
            <a:r>
              <a:rPr lang="en">
                <a:solidFill>
                  <a:srgbClr val="999999"/>
                </a:solidFill>
              </a:rPr>
              <a:t>What is Denoising?</a:t>
            </a:r>
            <a:endParaRPr>
              <a:solidFill>
                <a:srgbClr val="999999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Char char="●"/>
            </a:pPr>
            <a:r>
              <a:rPr lang="en">
                <a:solidFill>
                  <a:srgbClr val="999999"/>
                </a:solidFill>
              </a:rPr>
              <a:t>Why is Denoising important?</a:t>
            </a:r>
            <a:endParaRPr>
              <a:solidFill>
                <a:srgbClr val="999999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How is Denoising done?</a:t>
            </a:r>
            <a:endParaRPr>
              <a:solidFill>
                <a:schemeClr val="lt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en">
                <a:solidFill>
                  <a:schemeClr val="lt1"/>
                </a:solidFill>
              </a:rPr>
              <a:t>Spatial domain filtering methods (classic)</a:t>
            </a:r>
            <a:endParaRPr>
              <a:solidFill>
                <a:schemeClr val="lt1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400"/>
              <a:buChar char="■"/>
            </a:pPr>
            <a:r>
              <a:rPr lang="en">
                <a:solidFill>
                  <a:srgbClr val="D9D9D9"/>
                </a:solidFill>
              </a:rPr>
              <a:t>Mean filtering</a:t>
            </a:r>
            <a:endParaRPr>
              <a:solidFill>
                <a:srgbClr val="D9D9D9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400"/>
              <a:buChar char="■"/>
            </a:pPr>
            <a:r>
              <a:rPr lang="en">
                <a:solidFill>
                  <a:srgbClr val="D9D9D9"/>
                </a:solidFill>
              </a:rPr>
              <a:t>Median filtering</a:t>
            </a:r>
            <a:endParaRPr>
              <a:solidFill>
                <a:srgbClr val="D9D9D9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400"/>
              <a:buChar char="■"/>
            </a:pPr>
            <a:r>
              <a:rPr lang="en">
                <a:solidFill>
                  <a:srgbClr val="D9D9D9"/>
                </a:solidFill>
              </a:rPr>
              <a:t>…</a:t>
            </a:r>
            <a:endParaRPr>
              <a:solidFill>
                <a:srgbClr val="D9D9D9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en">
                <a:solidFill>
                  <a:schemeClr val="lt1"/>
                </a:solidFill>
              </a:rPr>
              <a:t>Transform Domain filtering methods (classic)</a:t>
            </a:r>
            <a:endParaRPr>
              <a:solidFill>
                <a:schemeClr val="lt1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400"/>
              <a:buChar char="■"/>
            </a:pPr>
            <a:r>
              <a:rPr lang="en">
                <a:solidFill>
                  <a:srgbClr val="D9D9D9"/>
                </a:solidFill>
              </a:rPr>
              <a:t>Spatial Frequency Filtering </a:t>
            </a:r>
            <a:endParaRPr>
              <a:solidFill>
                <a:srgbClr val="D9D9D9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400"/>
              <a:buChar char="■"/>
            </a:pPr>
            <a:r>
              <a:rPr lang="en">
                <a:solidFill>
                  <a:srgbClr val="D9D9D9"/>
                </a:solidFill>
              </a:rPr>
              <a:t>Wavelet domain filtering</a:t>
            </a:r>
            <a:endParaRPr>
              <a:solidFill>
                <a:srgbClr val="D9D9D9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</a:pPr>
            <a:r>
              <a:rPr b="1" lang="en">
                <a:solidFill>
                  <a:schemeClr val="lt2"/>
                </a:solidFill>
              </a:rPr>
              <a:t>Auto Encoders and CNNs</a:t>
            </a:r>
            <a:endParaRPr b="1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Auto Encoders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18" name="Google Shape;11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69110" y="1182088"/>
            <a:ext cx="5003656" cy="3174001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0"/>
          <p:cNvSpPr txBox="1"/>
          <p:nvPr/>
        </p:nvSpPr>
        <p:spPr>
          <a:xfrm>
            <a:off x="1965450" y="4672875"/>
            <a:ext cx="52131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B7B7B7"/>
                </a:solidFill>
                <a:latin typeface="Proxima Nova"/>
                <a:ea typeface="Proxima Nova"/>
                <a:cs typeface="Proxima Nova"/>
                <a:sym typeface="Proxima Nova"/>
              </a:rPr>
              <a:t>© G.E. Hinton et al. , "Learning internal representations by error propagation." 1985</a:t>
            </a:r>
            <a:endParaRPr sz="1100">
              <a:solidFill>
                <a:srgbClr val="B7B7B7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0" name="Google Shape;120;p20"/>
          <p:cNvSpPr txBox="1"/>
          <p:nvPr/>
        </p:nvSpPr>
        <p:spPr>
          <a:xfrm>
            <a:off x="311700" y="1177300"/>
            <a:ext cx="2689500" cy="31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CFCFC"/>
              </a:buClr>
              <a:buSzPts val="1400"/>
              <a:buFont typeface="Proxima Nova"/>
              <a:buChar char="●"/>
            </a:pPr>
            <a:r>
              <a:rPr lang="en">
                <a:solidFill>
                  <a:srgbClr val="FCFCFC"/>
                </a:solidFill>
                <a:latin typeface="Proxima Nova"/>
                <a:ea typeface="Proxima Nova"/>
                <a:cs typeface="Proxima Nova"/>
                <a:sym typeface="Proxima Nova"/>
              </a:rPr>
              <a:t>Comprised of an </a:t>
            </a:r>
            <a:r>
              <a:rPr b="1" lang="en">
                <a:solidFill>
                  <a:srgbClr val="FCFCFC"/>
                </a:solidFill>
                <a:latin typeface="Proxima Nova"/>
                <a:ea typeface="Proxima Nova"/>
                <a:cs typeface="Proxima Nova"/>
                <a:sym typeface="Proxima Nova"/>
              </a:rPr>
              <a:t>Encoder</a:t>
            </a:r>
            <a:r>
              <a:rPr lang="en">
                <a:solidFill>
                  <a:srgbClr val="FCFCFC"/>
                </a:solidFill>
                <a:latin typeface="Proxima Nova"/>
                <a:ea typeface="Proxima Nova"/>
                <a:cs typeface="Proxima Nova"/>
                <a:sym typeface="Proxima Nova"/>
              </a:rPr>
              <a:t> and a </a:t>
            </a:r>
            <a:r>
              <a:rPr b="1" lang="en">
                <a:solidFill>
                  <a:srgbClr val="FCFCFC"/>
                </a:solidFill>
                <a:latin typeface="Proxima Nova"/>
                <a:ea typeface="Proxima Nova"/>
                <a:cs typeface="Proxima Nova"/>
                <a:sym typeface="Proxima Nova"/>
              </a:rPr>
              <a:t>Decoder</a:t>
            </a:r>
            <a:r>
              <a:rPr lang="en">
                <a:solidFill>
                  <a:srgbClr val="FCFCFC"/>
                </a:solidFill>
                <a:latin typeface="Proxima Nova"/>
                <a:ea typeface="Proxima Nova"/>
                <a:cs typeface="Proxima Nova"/>
                <a:sym typeface="Proxima Nova"/>
              </a:rPr>
              <a:t> part</a:t>
            </a:r>
            <a:endParaRPr>
              <a:solidFill>
                <a:srgbClr val="FCFCFC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CFCFC"/>
              </a:buClr>
              <a:buSzPts val="1400"/>
              <a:buFont typeface="Proxima Nova"/>
              <a:buChar char="●"/>
            </a:pPr>
            <a:r>
              <a:rPr lang="en">
                <a:solidFill>
                  <a:srgbClr val="FCFCFC"/>
                </a:solidFill>
                <a:latin typeface="Proxima Nova"/>
                <a:ea typeface="Proxima Nova"/>
                <a:cs typeface="Proxima Nova"/>
                <a:sym typeface="Proxima Nova"/>
              </a:rPr>
              <a:t>Minimizes the “</a:t>
            </a:r>
            <a:r>
              <a:rPr b="1" lang="en">
                <a:solidFill>
                  <a:srgbClr val="FCFCFC"/>
                </a:solidFill>
                <a:latin typeface="Proxima Nova"/>
                <a:ea typeface="Proxima Nova"/>
                <a:cs typeface="Proxima Nova"/>
                <a:sym typeface="Proxima Nova"/>
              </a:rPr>
              <a:t>reconstruction error</a:t>
            </a:r>
            <a:r>
              <a:rPr lang="en">
                <a:solidFill>
                  <a:srgbClr val="FCFCFC"/>
                </a:solidFill>
                <a:latin typeface="Proxima Nova"/>
                <a:ea typeface="Proxima Nova"/>
                <a:cs typeface="Proxima Nova"/>
                <a:sym typeface="Proxima Nova"/>
              </a:rPr>
              <a:t>”</a:t>
            </a:r>
            <a:endParaRPr>
              <a:solidFill>
                <a:srgbClr val="FCFCFC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CFCFC"/>
              </a:buClr>
              <a:buSzPts val="1400"/>
              <a:buFont typeface="Proxima Nova"/>
              <a:buChar char="●"/>
            </a:pPr>
            <a:r>
              <a:rPr lang="en">
                <a:solidFill>
                  <a:srgbClr val="FCFCFC"/>
                </a:solidFill>
                <a:latin typeface="Proxima Nova"/>
                <a:ea typeface="Proxima Nova"/>
                <a:cs typeface="Proxima Nova"/>
                <a:sym typeface="Proxima Nova"/>
              </a:rPr>
              <a:t>Used in a variety of other tasks</a:t>
            </a:r>
            <a:endParaRPr>
              <a:solidFill>
                <a:srgbClr val="FCFCFC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CFCFC"/>
              </a:buClr>
              <a:buSzPts val="1400"/>
              <a:buFont typeface="Proxima Nova"/>
              <a:buChar char="○"/>
            </a:pPr>
            <a:r>
              <a:rPr lang="en">
                <a:solidFill>
                  <a:srgbClr val="FCFCFC"/>
                </a:solidFill>
                <a:latin typeface="Proxima Nova"/>
                <a:ea typeface="Proxima Nova"/>
                <a:cs typeface="Proxima Nova"/>
                <a:sym typeface="Proxima Nova"/>
              </a:rPr>
              <a:t>Image segmentation</a:t>
            </a:r>
            <a:endParaRPr>
              <a:solidFill>
                <a:srgbClr val="FCFCFC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CFCFC"/>
              </a:buClr>
              <a:buSzPts val="1400"/>
              <a:buFont typeface="Proxima Nova"/>
              <a:buChar char="○"/>
            </a:pPr>
            <a:r>
              <a:rPr lang="en">
                <a:solidFill>
                  <a:srgbClr val="FCFCFC"/>
                </a:solidFill>
                <a:latin typeface="Proxima Nova"/>
                <a:ea typeface="Proxima Nova"/>
                <a:cs typeface="Proxima Nova"/>
                <a:sym typeface="Proxima Nova"/>
              </a:rPr>
              <a:t>Style transfer</a:t>
            </a:r>
            <a:endParaRPr>
              <a:solidFill>
                <a:srgbClr val="FCFCFC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CFCFC"/>
              </a:buClr>
              <a:buSzPts val="1400"/>
              <a:buFont typeface="Proxima Nova"/>
              <a:buChar char="○"/>
            </a:pPr>
            <a:r>
              <a:rPr lang="en">
                <a:solidFill>
                  <a:srgbClr val="FCFCFC"/>
                </a:solidFill>
                <a:latin typeface="Proxima Nova"/>
                <a:ea typeface="Proxima Nova"/>
                <a:cs typeface="Proxima Nova"/>
                <a:sym typeface="Proxima Nova"/>
              </a:rPr>
              <a:t>…</a:t>
            </a:r>
            <a:endParaRPr>
              <a:solidFill>
                <a:srgbClr val="FCFCFC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CFCFC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Denoising </a:t>
            </a:r>
            <a:r>
              <a:rPr lang="en">
                <a:solidFill>
                  <a:schemeClr val="lt1"/>
                </a:solidFill>
              </a:rPr>
              <a:t>Auto Encoders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26" name="Google Shape;126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71201" y="1173638"/>
            <a:ext cx="5014748" cy="3181025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1"/>
          <p:cNvSpPr txBox="1"/>
          <p:nvPr/>
        </p:nvSpPr>
        <p:spPr>
          <a:xfrm>
            <a:off x="1309200" y="4663000"/>
            <a:ext cx="6525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B7B7B7"/>
                </a:solidFill>
                <a:latin typeface="Proxima Nova"/>
                <a:ea typeface="Proxima Nova"/>
                <a:cs typeface="Proxima Nova"/>
                <a:sym typeface="Proxima Nova"/>
              </a:rPr>
              <a:t>© Y. Bengio et al. , "</a:t>
            </a:r>
            <a:r>
              <a:rPr lang="en" sz="1100">
                <a:solidFill>
                  <a:srgbClr val="B7B7B7"/>
                </a:solidFill>
                <a:latin typeface="Proxima Nova"/>
                <a:ea typeface="Proxima Nova"/>
                <a:cs typeface="Proxima Nova"/>
                <a:sym typeface="Proxima Nova"/>
              </a:rPr>
              <a:t>Extracting and Composing Robust Features with Denoising Autoencoders”</a:t>
            </a:r>
            <a:r>
              <a:rPr lang="en" sz="1100">
                <a:solidFill>
                  <a:srgbClr val="B7B7B7"/>
                </a:solidFill>
                <a:latin typeface="Proxima Nova"/>
                <a:ea typeface="Proxima Nova"/>
                <a:cs typeface="Proxima Nova"/>
                <a:sym typeface="Proxima Nova"/>
              </a:rPr>
              <a:t> 2008</a:t>
            </a:r>
            <a:endParaRPr sz="1100">
              <a:solidFill>
                <a:srgbClr val="B7B7B7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8" name="Google Shape;128;p21"/>
          <p:cNvSpPr txBox="1"/>
          <p:nvPr/>
        </p:nvSpPr>
        <p:spPr>
          <a:xfrm>
            <a:off x="311700" y="1177300"/>
            <a:ext cx="2689500" cy="34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CFCFC"/>
              </a:buClr>
              <a:buSzPts val="1400"/>
              <a:buFont typeface="Proxima Nova"/>
              <a:buChar char="●"/>
            </a:pPr>
            <a:r>
              <a:rPr lang="en">
                <a:solidFill>
                  <a:srgbClr val="FCFCFC"/>
                </a:solidFill>
                <a:latin typeface="Proxima Nova"/>
                <a:ea typeface="Proxima Nova"/>
                <a:cs typeface="Proxima Nova"/>
                <a:sym typeface="Proxima Nova"/>
              </a:rPr>
              <a:t>Injects </a:t>
            </a:r>
            <a:r>
              <a:rPr b="1" lang="en">
                <a:solidFill>
                  <a:srgbClr val="FCFCFC"/>
                </a:solidFill>
                <a:latin typeface="Proxima Nova"/>
                <a:ea typeface="Proxima Nova"/>
                <a:cs typeface="Proxima Nova"/>
                <a:sym typeface="Proxima Nova"/>
              </a:rPr>
              <a:t>noise </a:t>
            </a:r>
            <a:r>
              <a:rPr lang="en">
                <a:solidFill>
                  <a:srgbClr val="FCFCFC"/>
                </a:solidFill>
                <a:latin typeface="Proxima Nova"/>
                <a:ea typeface="Proxima Nova"/>
                <a:cs typeface="Proxima Nova"/>
                <a:sym typeface="Proxima Nova"/>
              </a:rPr>
              <a:t>to the latent representation</a:t>
            </a:r>
            <a:endParaRPr>
              <a:solidFill>
                <a:srgbClr val="FCFCFC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CFCFC"/>
              </a:buClr>
              <a:buSzPts val="1400"/>
              <a:buFont typeface="Proxima Nova"/>
              <a:buChar char="●"/>
            </a:pPr>
            <a:r>
              <a:rPr lang="en">
                <a:solidFill>
                  <a:srgbClr val="FCFCFC"/>
                </a:solidFill>
                <a:latin typeface="Proxima Nova"/>
                <a:ea typeface="Proxima Nova"/>
                <a:cs typeface="Proxima Nova"/>
                <a:sym typeface="Proxima Nova"/>
              </a:rPr>
              <a:t>Goals:</a:t>
            </a:r>
            <a:endParaRPr>
              <a:solidFill>
                <a:srgbClr val="FCFCFC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B6D7A8"/>
              </a:buClr>
              <a:buSzPts val="1200"/>
              <a:buFont typeface="Proxima Nova"/>
              <a:buChar char="○"/>
            </a:pPr>
            <a:r>
              <a:rPr lang="en" sz="1200">
                <a:solidFill>
                  <a:srgbClr val="B6D7A8"/>
                </a:solidFill>
                <a:latin typeface="Proxima Nova"/>
                <a:ea typeface="Proxima Nova"/>
                <a:cs typeface="Proxima Nova"/>
                <a:sym typeface="Proxima Nova"/>
              </a:rPr>
              <a:t>Encourage the model to </a:t>
            </a:r>
            <a:r>
              <a:rPr lang="en" sz="1200">
                <a:solidFill>
                  <a:srgbClr val="B6D7A8"/>
                </a:solidFill>
                <a:latin typeface="Proxima Nova"/>
                <a:ea typeface="Proxima Nova"/>
                <a:cs typeface="Proxima Nova"/>
                <a:sym typeface="Proxima Nova"/>
              </a:rPr>
              <a:t>find </a:t>
            </a:r>
            <a:r>
              <a:rPr lang="en" sz="1200">
                <a:solidFill>
                  <a:srgbClr val="B6D7A8"/>
                </a:solidFill>
                <a:latin typeface="Proxima Nova"/>
                <a:ea typeface="Proxima Nova"/>
                <a:cs typeface="Proxima Nova"/>
                <a:sym typeface="Proxima Nova"/>
              </a:rPr>
              <a:t>more </a:t>
            </a:r>
            <a:r>
              <a:rPr b="1" lang="en" sz="1200">
                <a:solidFill>
                  <a:srgbClr val="B6D7A8"/>
                </a:solidFill>
                <a:latin typeface="Proxima Nova"/>
                <a:ea typeface="Proxima Nova"/>
                <a:cs typeface="Proxima Nova"/>
                <a:sym typeface="Proxima Nova"/>
              </a:rPr>
              <a:t>robust features</a:t>
            </a:r>
            <a:endParaRPr b="1" sz="1200">
              <a:solidFill>
                <a:srgbClr val="B6D7A8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F9CB9C"/>
              </a:buClr>
              <a:buSzPts val="1200"/>
              <a:buFont typeface="Proxima Nova"/>
              <a:buChar char="○"/>
            </a:pPr>
            <a:r>
              <a:rPr lang="en" sz="1200">
                <a:solidFill>
                  <a:srgbClr val="F9CB9C"/>
                </a:solidFill>
                <a:latin typeface="Proxima Nova"/>
                <a:ea typeface="Proxima Nova"/>
                <a:cs typeface="Proxima Nova"/>
                <a:sym typeface="Proxima Nova"/>
              </a:rPr>
              <a:t>Discourage </a:t>
            </a:r>
            <a:r>
              <a:rPr b="1" lang="en" sz="1200">
                <a:solidFill>
                  <a:srgbClr val="F9CB9C"/>
                </a:solidFill>
                <a:latin typeface="Proxima Nova"/>
                <a:ea typeface="Proxima Nova"/>
                <a:cs typeface="Proxima Nova"/>
                <a:sym typeface="Proxima Nova"/>
              </a:rPr>
              <a:t>overfitting</a:t>
            </a:r>
            <a:endParaRPr b="1" sz="1200">
              <a:solidFill>
                <a:srgbClr val="F9CB9C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9FC5E8"/>
              </a:buClr>
              <a:buSzPts val="1200"/>
              <a:buFont typeface="Proxima Nova"/>
              <a:buChar char="○"/>
            </a:pPr>
            <a:r>
              <a:rPr lang="en" sz="1200">
                <a:solidFill>
                  <a:srgbClr val="9FC5E8"/>
                </a:solidFill>
                <a:latin typeface="Proxima Nova"/>
                <a:ea typeface="Proxima Nova"/>
                <a:cs typeface="Proxima Nova"/>
                <a:sym typeface="Proxima Nova"/>
              </a:rPr>
              <a:t>Prevent the model from becoming a simple </a:t>
            </a:r>
            <a:r>
              <a:rPr b="1" lang="en" sz="1200">
                <a:solidFill>
                  <a:srgbClr val="9FC5E8"/>
                </a:solidFill>
                <a:latin typeface="Proxima Nova"/>
                <a:ea typeface="Proxima Nova"/>
                <a:cs typeface="Proxima Nova"/>
                <a:sym typeface="Proxima Nova"/>
              </a:rPr>
              <a:t>identity function</a:t>
            </a:r>
            <a:endParaRPr b="1" sz="1200">
              <a:solidFill>
                <a:srgbClr val="9FC5E8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CFCFC"/>
              </a:buClr>
              <a:buSzPts val="1400"/>
              <a:buFont typeface="Proxima Nova"/>
              <a:buChar char="●"/>
            </a:pPr>
            <a:r>
              <a:rPr lang="en">
                <a:solidFill>
                  <a:srgbClr val="FCFCFC"/>
                </a:solidFill>
                <a:latin typeface="Proxima Nova"/>
                <a:ea typeface="Proxima Nova"/>
                <a:cs typeface="Proxima Nova"/>
                <a:sym typeface="Proxima Nova"/>
              </a:rPr>
              <a:t>However, it gives a good idea of how to denoise images</a:t>
            </a:r>
            <a:endParaRPr>
              <a:solidFill>
                <a:srgbClr val="FCFCFC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CFCFC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CFCFC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