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  <p:sldMasterId id="2147483697" r:id="rId2"/>
    <p:sldMasterId id="2147483698" r:id="rId3"/>
    <p:sldMasterId id="214748369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54A3E6-B654-5F1C-5AB5-63BAAEEA0707}">
  <a:tblStyle styleId="{2654A3E6-B654-5F1C-5AB5-63BAAEEA0707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tIns="0" rIns="0" bIns="0" numCol="1" anchor="ctr">
            <a:spAutoFit/>
          </a:bodyPr>
          <a:lstStyle/>
          <a:p>
            <a:pPr algn="ctr">
              <a:spcBef>
                <a:spcPts val="799"/>
              </a:spcBef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tIns="0" rIns="0" bIns="0" numCol="1" anchor="ctr">
            <a:spAutoFit/>
          </a:bodyPr>
          <a:lstStyle/>
          <a:p>
            <a:pPr algn="ctr">
              <a:spcBef>
                <a:spcPts val="799"/>
              </a:spcBef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tIns="0" rIns="0" bIns="0" numCol="1" anchor="ctr">
            <a:spAutoFit/>
          </a:bodyPr>
          <a:lstStyle/>
          <a:p>
            <a:pPr algn="ctr">
              <a:spcBef>
                <a:spcPts val="799"/>
              </a:spcBef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tIns="0" rIns="0" bIns="0" numCol="1" anchor="ctr">
            <a:spAutoFit/>
          </a:bodyPr>
          <a:lstStyle/>
          <a:p>
            <a:pPr algn="ctr">
              <a:spcBef>
                <a:spcPts val="799"/>
              </a:spcBef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tIns="0" rIns="0" bIns="0" numCol="1" anchor="ctr">
            <a:spAutoFit/>
          </a:bodyPr>
          <a:lstStyle/>
          <a:p>
            <a:pPr algn="ctr">
              <a:spcBef>
                <a:spcPts val="799"/>
              </a:spcBef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tIns="0" rIns="0" bIns="0" numCol="1" anchor="ctr">
            <a:spAutoFit/>
          </a:bodyPr>
          <a:lstStyle/>
          <a:p>
            <a:pPr algn="ctr">
              <a:spcBef>
                <a:spcPts val="799"/>
              </a:spcBef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tIns="0" rIns="0" bIns="0" numCol="1" anchor="ctr">
            <a:spAutoFit/>
          </a:bodyPr>
          <a:lstStyle/>
          <a:p>
            <a:pPr algn="ctr">
              <a:spcBef>
                <a:spcPts val="799"/>
              </a:spcBef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tIns="0" rIns="0" bIns="0" numCol="1" anchor="ctr">
            <a:spAutoFit/>
          </a:bodyPr>
          <a:lstStyle/>
          <a:p>
            <a:pPr algn="ctr">
              <a:spcBef>
                <a:spcPts val="799"/>
              </a:spcBef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noAutofit/>
          </a:bodyPr>
          <a:lstStyle/>
          <a:p>
            <a:pPr algn="ctr"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tIns="46800" rIns="90000" bIns="46800" numCol="1">
            <a:noAutofit/>
          </a:bodyPr>
          <a:lstStyle/>
          <a:p>
            <a:pPr>
              <a:defRPr/>
            </a:pPr>
            <a:endParaRPr lang="en-US" sz="1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tIns="46800" rIns="90000" bIns="46800" numCol="1">
            <a:noAutofit/>
          </a:bodyPr>
          <a:lstStyle/>
          <a:p>
            <a:pPr>
              <a:defRPr/>
            </a:pPr>
            <a:endParaRPr lang="en-US" sz="1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tIns="46800" rIns="90000" bIns="46800" numCol="1">
            <a:noAutofit/>
          </a:bodyPr>
          <a:lstStyle/>
          <a:p>
            <a:pPr algn="r">
              <a:defRPr/>
            </a:pPr>
            <a:fld id="{75EAB798-E3D6-44AA-A0E6-349989D27D5F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14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noAutofit/>
          </a:bodyPr>
          <a:lstStyle/>
          <a:p>
            <a:pPr algn="ctr"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Font typeface="Calibri"/>
              <a:buChar char="–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Calibri"/>
              <a:buChar char="–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Calibri"/>
              <a:buChar char="»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Calibri"/>
              <a:buChar char="»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Calibri"/>
              <a:buChar char="»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tIns="46800" rIns="90000" bIns="46800" numCol="1">
            <a:noAutofit/>
          </a:bodyPr>
          <a:lstStyle/>
          <a:p>
            <a:pPr>
              <a:defRPr/>
            </a:pPr>
            <a:endParaRPr lang="en-US" sz="1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tIns="46800" rIns="90000" bIns="46800" numCol="1">
            <a:noAutofit/>
          </a:bodyPr>
          <a:lstStyle/>
          <a:p>
            <a:pPr>
              <a:defRPr/>
            </a:pPr>
            <a:endParaRPr lang="en-US" sz="1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tIns="46800" rIns="90000" bIns="46800" numCol="1">
            <a:noAutofit/>
          </a:bodyPr>
          <a:lstStyle/>
          <a:p>
            <a:pPr algn="r">
              <a:defRPr/>
            </a:pPr>
            <a:fld id="{EA34C171-0CF7-4685-BFFB-AFC7568C9679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14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noAutofit/>
          </a:bodyPr>
          <a:lstStyle/>
          <a:p>
            <a:pPr algn="ctr"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Font typeface="Calibri"/>
              <a:buChar char="–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Calibri"/>
              <a:buChar char="–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Calibri"/>
              <a:buChar char="»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Calibri"/>
              <a:buChar char="»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Calibri"/>
              <a:buChar char="»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tIns="46800" rIns="90000" bIns="46800" numCol="1">
            <a:noAutofit/>
          </a:bodyPr>
          <a:lstStyle/>
          <a:p>
            <a:pPr>
              <a:defRPr/>
            </a:pPr>
            <a:endParaRPr lang="en-US" sz="1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tIns="46800" rIns="90000" bIns="46800" numCol="1">
            <a:noAutofit/>
          </a:bodyPr>
          <a:lstStyle/>
          <a:p>
            <a:pPr>
              <a:defRPr/>
            </a:pPr>
            <a:endParaRPr lang="en-US" sz="1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tIns="46800" rIns="90000" bIns="46800" numCol="1">
            <a:noAutofit/>
          </a:bodyPr>
          <a:lstStyle/>
          <a:p>
            <a:pPr algn="r">
              <a:defRPr/>
            </a:pPr>
            <a:fld id="{0E4CF550-2777-4949-9555-4490523A5F56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14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numCol="1" anchor="ctr">
            <a:noAutofit/>
          </a:bodyPr>
          <a:lstStyle/>
          <a:p>
            <a:pPr algn="ctr"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 numCol="1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tIns="46800" rIns="90000" bIns="46800" numCol="1" anchor="ctr">
            <a:noAutofit/>
          </a:bodyPr>
          <a:lstStyle/>
          <a:p>
            <a:pPr>
              <a:defRPr/>
            </a:pPr>
            <a:r>
              <a:rPr lang="ru-RU" altLang="ru-RU" sz="1200" b="1" strike="noStrike" spc="-1">
                <a:solidFill>
                  <a:srgbClr val="898989"/>
                </a:solidFill>
                <a:latin typeface="Arial"/>
              </a:rPr>
              <a:t>&lt;date/time&gt;</a:t>
            </a:r>
            <a:endParaRPr lang="en-US" sz="1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tIns="46800" rIns="90000" bIns="46800" numCol="1" anchor="ctr">
            <a:noAutofit/>
          </a:bodyPr>
          <a:lstStyle/>
          <a:p>
            <a:pPr>
              <a:defRPr/>
            </a:pPr>
            <a:endParaRPr lang="en-US" sz="1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tIns="46800" rIns="90000" bIns="46800" numCol="1" anchor="ctr">
            <a:noAutofit/>
          </a:bodyPr>
          <a:lstStyle/>
          <a:p>
            <a:pPr algn="r">
              <a:defRPr/>
            </a:pPr>
            <a:fld id="{232913A0-1964-445A-9A11-2409EFA7A0BC}" type="slidenum">
              <a:rPr lang="ru-RU" altLang="ru-RU" sz="1200" b="1" strike="noStrike" spc="-1">
                <a:solidFill>
                  <a:srgbClr val="898989"/>
                </a:solidFill>
                <a:latin typeface="Arial"/>
              </a:rPr>
              <a:t>‹#›</a:t>
            </a:fld>
            <a:endParaRPr lang="en-US" sz="1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278952"/>
            <a:ext cx="9155160" cy="2159280"/>
          </a:xfrm>
          <a:prstGeom prst="rect">
            <a:avLst/>
          </a:prstGeom>
          <a:solidFill>
            <a:srgbClr val="326098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250019" y="2364679"/>
            <a:ext cx="8259555" cy="1927597"/>
          </a:xfrm>
          <a:prstGeom prst="rect">
            <a:avLst/>
          </a:prstGeom>
          <a:noFill/>
          <a:ln>
            <a:noFill/>
          </a:ln>
        </p:spPr>
        <p:txBody>
          <a:bodyPr numCol="1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altLang="ru-RU" sz="3600" b="0" strike="noStrike" spc="-1">
                <a:solidFill>
                  <a:srgbClr val="FFFFFF"/>
                </a:solidFill>
                <a:latin typeface="Calibri"/>
                <a:ea typeface="Calibri"/>
              </a:rPr>
              <a:t>Кастомизация комбинаторных алгоритмов в системах управления корпоративным контентом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2" descr="C:\Users\Natalia\Documents\Для презентаций\stickers-bullet\sticker-left.png"/>
          <p:cNvPicPr/>
          <p:nvPr/>
        </p:nvPicPr>
        <p:blipFill>
          <a:blip r:embed="rId2"/>
          <a:stretch/>
        </p:blipFill>
        <p:spPr>
          <a:xfrm>
            <a:off x="0" y="438859"/>
            <a:ext cx="3063960" cy="1076400"/>
          </a:xfrm>
          <a:prstGeom prst="rect">
            <a:avLst/>
          </a:prstGeom>
          <a:ln>
            <a:noFill/>
          </a:ln>
        </p:spPr>
      </p:pic>
      <p:sp>
        <p:nvSpPr>
          <p:cNvPr id="7" name="CustomShape 3"/>
          <p:cNvSpPr/>
          <p:nvPr/>
        </p:nvSpPr>
        <p:spPr>
          <a:xfrm>
            <a:off x="2133681" y="4860375"/>
            <a:ext cx="6577385" cy="153944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 anchor="ctr">
            <a:noAutofit/>
          </a:bodyPr>
          <a:lstStyle/>
          <a:p>
            <a:pPr algn="r">
              <a:defRPr/>
            </a:pPr>
            <a:r>
              <a:rPr lang="ru-RU" altLang="ru-RU" sz="2800" b="1" strike="noStrike" spc="-1">
                <a:solidFill>
                  <a:srgbClr val="000000"/>
                </a:solidFill>
                <a:latin typeface="Arial"/>
              </a:rPr>
              <a:t>Гончаров Владимир Анатольевич</a:t>
            </a:r>
            <a:endParaRPr lang="en-US" sz="2800" b="1" strike="noStrike" spc="-1">
              <a:solidFill>
                <a:srgbClr val="000000"/>
              </a:solidFill>
              <a:latin typeface="Arial"/>
            </a:endParaRPr>
          </a:p>
          <a:p>
            <a:pPr algn="r">
              <a:defRPr/>
            </a:pPr>
            <a:r>
              <a:rPr lang="en-US" sz="2200" b="0" strike="noStrike" spc="0">
                <a:solidFill>
                  <a:srgbClr val="000000"/>
                </a:solidFill>
                <a:latin typeface="Arial"/>
              </a:rPr>
              <a:t>программист института информационных технологий и автоматизированного проектирования</a:t>
            </a:r>
            <a:endParaRPr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0297" y="377543"/>
            <a:ext cx="3714842" cy="155470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2600">
                <a:solidFill>
                  <a:schemeClr val="tx1"/>
                </a:solidFill>
              </a:rPr>
              <a:t>МИРЭА - Российский технологический университет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800767" y="377543"/>
            <a:ext cx="1302938" cy="130293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25600" y="997123"/>
            <a:ext cx="7806391" cy="1281958"/>
          </a:xfrm>
          <a:prstGeom prst="rect">
            <a:avLst/>
          </a:prstGeom>
          <a:noFill/>
          <a:ln>
            <a:noFill/>
          </a:ln>
        </p:spPr>
        <p:txBody>
          <a:bodyPr numCol="1" anchor="ctr">
            <a:noAutofit/>
          </a:bodyPr>
          <a:lstStyle/>
          <a:p>
            <a:pPr algn="ctr">
              <a:defRPr/>
            </a:pPr>
            <a:r>
              <a:rPr lang="ru-RU" altLang="ru-RU" sz="3200" b="1" strike="noStrike" spc="-1">
                <a:solidFill>
                  <a:srgbClr val="000000"/>
                </a:solidFill>
                <a:latin typeface="Arial"/>
                <a:ea typeface="Verdana"/>
              </a:rPr>
              <a:t>Методика логгирования событий в информационной системе</a:t>
            </a:r>
            <a:endParaRPr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668784" y="2548198"/>
            <a:ext cx="8066808" cy="3662280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defRPr/>
            </a:pPr>
            <a:r>
              <a:rPr lang="ru-RU" altLang="ru-RU" sz="2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1) Инициализируем логи в файле init.php</a:t>
            </a:r>
            <a:r>
              <a:rPr lang="ru-RU" altLang="ru-RU" sz="2800" b="0" strike="noStrike" spc="0">
                <a:solidFill>
                  <a:srgbClr val="000000"/>
                </a:solidFill>
                <a:latin typeface="Calibri"/>
                <a:ea typeface="Verdana"/>
              </a:rPr>
              <a:t>:</a:t>
            </a:r>
            <a:endParaRPr lang="ru-RU" altLang="ru-RU" sz="2800" b="0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8"/>
              </a:spcBef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define("LOG_FILENAME", $_SERVER["DOCUMENT_ROOT"]."/dev/log.html");</a:t>
            </a:r>
          </a:p>
          <a:p>
            <a:pPr>
              <a:lnSpc>
                <a:spcPct val="100000"/>
              </a:lnSpc>
              <a:spcBef>
                <a:spcPts val="498"/>
              </a:spcBef>
              <a:defRPr/>
            </a:pPr>
            <a:r>
              <a:rPr lang="ru-RU" altLang="ru-RU" sz="2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2) Логгируем участок php-кода:</a:t>
            </a:r>
          </a:p>
          <a:p>
            <a:pPr>
              <a:lnSpc>
                <a:spcPct val="100000"/>
              </a:lnSpc>
              <a:spcBef>
                <a:spcPts val="498"/>
              </a:spcBef>
              <a:defRPr/>
            </a:pPr>
            <a:r>
              <a:rPr lang="ru-RU" altLang="ru-RU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AddMessage2Log("$message&lt;script&gt;console.log(".json_encode($array).");&lt;/script&gt;&lt;br&gt;", '', 0);</a:t>
            </a:r>
          </a:p>
          <a:p>
            <a:pPr>
              <a:lnSpc>
                <a:spcPct val="100000"/>
              </a:lnSpc>
              <a:spcBef>
                <a:spcPts val="498"/>
              </a:spcBef>
              <a:defRPr/>
            </a:pPr>
            <a:r>
              <a:rPr lang="ru-RU" altLang="ru-RU" sz="2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3) И смотрим в браузере:</a:t>
            </a:r>
          </a:p>
          <a:p>
            <a:pPr>
              <a:lnSpc>
                <a:spcPct val="100000"/>
              </a:lnSpc>
              <a:spcBef>
                <a:spcPts val="498"/>
              </a:spcBef>
              <a:defRPr/>
            </a:pPr>
            <a:r>
              <a:rPr lang="ru-RU" altLang="ru-RU" sz="14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https://vp.fsfk.local/dev/log.html</a:t>
            </a:r>
            <a:endParaRPr sz="14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defRPr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C:\Users\Аня\AppData\Local\Microsoft\Windows\Temporary Internet Files\Content.Outlook\36VJRQY6\line (2).png"/>
          <p:cNvPicPr/>
          <p:nvPr/>
        </p:nvPicPr>
        <p:blipFill>
          <a:blip r:embed="rId3"/>
          <a:stretch/>
        </p:blipFill>
        <p:spPr>
          <a:xfrm>
            <a:off x="0" y="6451560"/>
            <a:ext cx="8915400" cy="1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25600" y="728006"/>
            <a:ext cx="7806390" cy="1281956"/>
          </a:xfrm>
          <a:prstGeom prst="rect">
            <a:avLst/>
          </a:prstGeom>
          <a:noFill/>
          <a:ln>
            <a:noFill/>
          </a:ln>
        </p:spPr>
        <p:txBody>
          <a:bodyPr numCol="1" anchor="ctr">
            <a:no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000000"/>
                </a:solidFill>
                <a:latin typeface="Arial"/>
                <a:ea typeface="Verdana"/>
              </a:rPr>
              <a:t>Пример логгирования событий в информационной системе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45762" y="2159476"/>
            <a:ext cx="8014448" cy="366853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chemeClr val="accent1">
                <a:alpha val="82000"/>
              </a:schemeClr>
            </a:gs>
            <a:gs pos="100000">
              <a:srgbClr val="FFFFFF">
                <a:alpha val="82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50549" y="894455"/>
            <a:ext cx="8185042" cy="1083469"/>
          </a:xfrm>
          <a:prstGeom prst="rect">
            <a:avLst/>
          </a:prstGeom>
          <a:noFill/>
          <a:ln>
            <a:noFill/>
          </a:ln>
        </p:spPr>
        <p:txBody>
          <a:bodyPr numCol="1" anchor="ctr">
            <a:noAutofit/>
          </a:bodyPr>
          <a:lstStyle/>
          <a:p>
            <a:pPr algn="ctr">
              <a:defRPr/>
            </a:pPr>
            <a:r>
              <a:rPr lang="ru-RU" altLang="ru-RU" sz="3000" b="1" strike="noStrike" spc="-1">
                <a:solidFill>
                  <a:srgbClr val="000000"/>
                </a:solidFill>
                <a:latin typeface="Arial"/>
                <a:ea typeface="Verdana"/>
              </a:rPr>
              <a:t>Работа с базой данных корпоративной ситемы напрямую из админки</a:t>
            </a:r>
            <a:endParaRPr sz="30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7010280" y="0"/>
            <a:ext cx="2133720" cy="749160"/>
          </a:xfrm>
          <a:prstGeom prst="rect">
            <a:avLst/>
          </a:prstGeom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12498" y="2333117"/>
            <a:ext cx="8461143" cy="382421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875128" y="1905119"/>
            <a:ext cx="7634447" cy="44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133"/>
              </a:spcAft>
              <a:defRPr/>
            </a:pPr>
            <a:r>
              <a:rPr lang="ru-RU" altLang="ru-RU" sz="2400" b="0" strike="noStrike" spc="0">
                <a:solidFill>
                  <a:srgbClr val="000000"/>
                </a:solidFill>
                <a:latin typeface="Arial"/>
              </a:rPr>
              <a:t>Сущности модулей;</a:t>
            </a:r>
            <a:endParaRPr sz="2400" b="0" strike="noStrike" spc="0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133"/>
              </a:spcAft>
              <a:defRPr/>
            </a:pPr>
            <a:r>
              <a:rPr lang="ru-RU" altLang="ru-RU" sz="2400" b="0" strike="noStrike" spc="0">
                <a:solidFill>
                  <a:srgbClr val="000000"/>
                </a:solidFill>
                <a:latin typeface="Arial"/>
              </a:rPr>
              <a:t>Пользовательские поля модулей;</a:t>
            </a:r>
            <a:endParaRPr sz="2400" b="0" strike="noStrike" spc="0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133"/>
              </a:spcAft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Информационные блоки реализованы в виде отдельного модуля с графическим интерфейсом в админке</a:t>
            </a:r>
            <a:r>
              <a:rPr lang="ru-RU" altLang="ru-RU" sz="2400" b="0" strike="noStrike" spc="0">
                <a:solidFill>
                  <a:srgbClr val="000000"/>
                </a:solidFill>
                <a:latin typeface="Arial"/>
              </a:rPr>
              <a:t>;</a:t>
            </a:r>
            <a:endParaRPr sz="2400" b="0" strike="noStrike" spc="0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133"/>
              </a:spcAf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Arial"/>
              </a:rPr>
              <a:t>Высоконагруженные 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Hihgload-</a:t>
            </a:r>
            <a:r>
              <a:rPr lang="en-US" sz="2400" b="0" strike="noStrike" spc="0">
                <a:solidFill>
                  <a:srgbClr val="000000"/>
                </a:solidFill>
                <a:latin typeface="Arial"/>
              </a:rPr>
              <a:t>блоки также реализованы в виде отдельного модуля с графическим интерфейсом в админке.</a:t>
            </a:r>
            <a:endParaRPr sz="2400" b="0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 lang="en-US" sz="2400" b="0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7010280" y="0"/>
            <a:ext cx="2133720" cy="749159"/>
          </a:xfrm>
          <a:prstGeom prst="rect">
            <a:avLst/>
          </a:prstGeom>
          <a:ln>
            <a:noFill/>
          </a:ln>
        </p:spPr>
      </p:pic>
      <p:pic>
        <p:nvPicPr>
          <p:cNvPr id="6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57200" y="1955880"/>
            <a:ext cx="304920" cy="30492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695846" y="698398"/>
            <a:ext cx="7846015" cy="1068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000000"/>
                </a:solidFill>
                <a:latin typeface="Arial"/>
              </a:rPr>
              <a:t>Средства автоматизации работы с базой данных системы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57200" y="2484894"/>
            <a:ext cx="304920" cy="304920"/>
          </a:xfrm>
          <a:prstGeom prst="rect">
            <a:avLst/>
          </a:prstGeom>
          <a:ln>
            <a:noFill/>
          </a:ln>
        </p:spPr>
      </p:pic>
      <p:pic>
        <p:nvPicPr>
          <p:cNvPr id="9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57200" y="3012600"/>
            <a:ext cx="304920" cy="304920"/>
          </a:xfrm>
          <a:prstGeom prst="rect">
            <a:avLst/>
          </a:prstGeom>
          <a:ln>
            <a:noFill/>
          </a:ln>
        </p:spPr>
      </p:pic>
      <p:pic>
        <p:nvPicPr>
          <p:cNvPr id="10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57200" y="4262092"/>
            <a:ext cx="304920" cy="30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81680" y="0"/>
            <a:ext cx="2362320" cy="830160"/>
          </a:xfrm>
          <a:prstGeom prst="rect">
            <a:avLst/>
          </a:prstGeom>
          <a:ln>
            <a:noFill/>
          </a:ln>
        </p:spPr>
      </p:pic>
      <p:pic>
        <p:nvPicPr>
          <p:cNvPr id="5" name="Picture 2" descr="C:\Users\Аня\AppData\Local\Microsoft\Windows\Temporary Internet Files\Content.Outlook\36VJRQY6\line (2).png"/>
          <p:cNvPicPr/>
          <p:nvPr/>
        </p:nvPicPr>
        <p:blipFill>
          <a:blip r:embed="rId3"/>
          <a:stretch/>
        </p:blipFill>
        <p:spPr>
          <a:xfrm>
            <a:off x="0" y="6451560"/>
            <a:ext cx="8915400" cy="19080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>
            <a:off x="695844" y="830159"/>
            <a:ext cx="7846013" cy="1682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000000"/>
                </a:solidFill>
                <a:latin typeface="Arial"/>
              </a:rPr>
              <a:t>Листинг программного кода авторизации пользователя с использованием cookie браузера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22" y="2706138"/>
            <a:ext cx="8072032" cy="16366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1600" b="0" i="0" u="none" strike="noStrike" cap="none" spc="0">
                <a:latin typeface="Arial"/>
                <a:ea typeface="Arial"/>
                <a:cs typeface="Arial"/>
              </a:rPr>
              <a:t>$eventManager = \Bitrix\Main\EventManager::getInstance();</a:t>
            </a:r>
            <a:endParaRPr sz="16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latin typeface="Arial"/>
                <a:ea typeface="Arial"/>
                <a:cs typeface="Arial"/>
              </a:rPr>
              <a:t>$eventManager-&gt;addEventHandlerCompatible("main", "OnBeforeProlog", function() {</a:t>
            </a:r>
            <a:endParaRPr sz="16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latin typeface="Arial"/>
                <a:ea typeface="Arial"/>
                <a:cs typeface="Arial"/>
              </a:rPr>
              <a:t>    global $USER;</a:t>
            </a:r>
          </a:p>
          <a:p>
            <a:pPr>
              <a:defRPr/>
            </a:pPr>
            <a:r>
              <a:rPr lang="en-US" sz="1600" b="0" i="0" u="none" strike="noStrike" cap="none" spc="0">
                <a:latin typeface="Arial"/>
                <a:ea typeface="Arial"/>
                <a:cs typeface="Arial"/>
              </a:rPr>
              <a:t>    if ($USER-&gt;IsAuthorized()) $USER-&gt;SavePasswordHash();</a:t>
            </a:r>
          </a:p>
          <a:p>
            <a:pPr>
              <a:defRPr/>
            </a:pPr>
            <a:r>
              <a:rPr lang="en-US" sz="1600" b="0" i="0" u="none" strike="noStrike" cap="none" spc="0">
                <a:latin typeface="Arial"/>
                <a:ea typeface="Arial"/>
                <a:cs typeface="Arial"/>
              </a:rPr>
              <a:t>    else $USER-&gt;LoginByCookies();</a:t>
            </a:r>
          </a:p>
          <a:p>
            <a:pPr>
              <a:defRPr/>
            </a:pPr>
            <a:r>
              <a:rPr lang="en-US" sz="1600" b="0" i="0" u="none" strike="noStrike" cap="none" spc="0">
                <a:latin typeface="Arial"/>
                <a:ea typeface="Arial"/>
                <a:cs typeface="Arial"/>
              </a:rPr>
              <a:t>});</a:t>
            </a:r>
          </a:p>
          <a:p>
            <a:pPr>
              <a:defRPr/>
            </a:pPr>
            <a:endParaRPr sz="1600" b="0" i="0" u="none" strike="noStrike" cap="none" spc="0">
              <a:latin typeface="Arial"/>
              <a:ea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1863" y="4578849"/>
            <a:ext cx="8072032" cy="18727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2000" b="0" i="0" u="none" strike="noStrike" cap="none" spc="0">
                <a:latin typeface="Arial"/>
                <a:ea typeface="Arial"/>
                <a:cs typeface="Arial"/>
              </a:rPr>
              <a:t>Программный код содержит обработчик события загрузки страницы в браузер. В теле обработчика осуществляется проверка авторизации пользователя в системе статическими методами сущности главного модуля. Обработчики событий хранятся в файле init.php.</a:t>
            </a:r>
            <a:endParaRPr lang="en-US" sz="16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600" b="0" i="0" u="none" strike="noStrike" cap="none" spc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81680" y="0"/>
            <a:ext cx="2362320" cy="830160"/>
          </a:xfrm>
          <a:prstGeom prst="rect">
            <a:avLst/>
          </a:prstGeom>
          <a:ln>
            <a:noFill/>
          </a:ln>
        </p:spPr>
      </p:pic>
      <p:pic>
        <p:nvPicPr>
          <p:cNvPr id="5" name="Picture 2" descr="C:\Users\Аня\AppData\Local\Microsoft\Windows\Temporary Internet Files\Content.Outlook\36VJRQY6\line (2).png"/>
          <p:cNvPicPr/>
          <p:nvPr/>
        </p:nvPicPr>
        <p:blipFill>
          <a:blip r:embed="rId3"/>
          <a:stretch/>
        </p:blipFill>
        <p:spPr>
          <a:xfrm>
            <a:off x="0" y="6451560"/>
            <a:ext cx="8915400" cy="19080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>
            <a:off x="760422" y="749483"/>
            <a:ext cx="7846012" cy="949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2400" b="1" strike="noStrike" spc="0">
                <a:solidFill>
                  <a:srgbClr val="000000"/>
                </a:solidFill>
                <a:latin typeface="Arial"/>
              </a:rPr>
              <a:t>Листинг программного кода определения параметров авторизации пользователя</a:t>
            </a:r>
            <a:endParaRPr sz="2400" b="1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22" y="1763715"/>
            <a:ext cx="8072032" cy="316022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1200" b="0" i="0" u="none" strike="noStrike" cap="none" spc="0">
                <a:latin typeface="Arial"/>
                <a:ea typeface="Arial"/>
                <a:cs typeface="Arial"/>
              </a:rPr>
              <a:t>AddEventHandler("main", "OnAfterUserLogin", Array("AfterLoginClass", "OnAfterUserLoginHandler"));</a:t>
            </a:r>
          </a:p>
          <a:p>
            <a:pPr>
              <a:defRPr/>
            </a:pPr>
            <a:r>
              <a:rPr lang="en-US" sz="1200" b="0" i="0" u="none" strike="noStrike" cap="none" spc="0">
                <a:latin typeface="Arial"/>
                <a:ea typeface="Arial"/>
                <a:cs typeface="Arial"/>
              </a:rPr>
              <a:t>AddEventHandler("main", "OnBeforeUserLogout", Array("BeforeLogoutClass", "OnBeforeUserLogoutHandler"));</a:t>
            </a:r>
          </a:p>
          <a:p>
            <a:pPr>
              <a:defRPr/>
            </a:pPr>
            <a:r>
              <a:rPr lang="en-US" sz="1200" b="0" i="0" u="none" strike="noStrike" cap="none" spc="0">
                <a:latin typeface="Arial"/>
                <a:ea typeface="Arial"/>
                <a:cs typeface="Arial"/>
              </a:rPr>
              <a:t>class AfterLoginClass {</a:t>
            </a:r>
          </a:p>
          <a:p>
            <a:pPr>
              <a:defRPr/>
            </a:pPr>
            <a:r>
              <a:rPr lang="en-US" sz="1200" b="0" i="0" u="none" strike="noStrike" cap="none" spc="0">
                <a:latin typeface="Arial"/>
                <a:ea typeface="Arial"/>
                <a:cs typeface="Arial"/>
              </a:rPr>
              <a:t>    function OnAfterUserLoginHandler(&amp;$fields) {</a:t>
            </a:r>
          </a:p>
          <a:p>
            <a:pPr>
              <a:defRPr/>
            </a:pPr>
            <a:r>
              <a:rPr lang="en-US" sz="1200" b="0" i="0" u="none" strike="noStrike" cap="none" spc="0">
                <a:latin typeface="Arial"/>
                <a:ea typeface="Arial"/>
                <a:cs typeface="Arial"/>
              </a:rPr>
              <a:t>        if (intval($fields['USER_ID']) &gt; 0) {</a:t>
            </a:r>
          </a:p>
          <a:p>
            <a:pPr>
              <a:defRPr/>
            </a:pPr>
            <a:r>
              <a:rPr lang="en-US" sz="1200" b="0" i="0" u="none" strike="noStrike" cap="none" spc="0">
                <a:latin typeface="Arial"/>
                <a:ea typeface="Arial"/>
                <a:cs typeface="Arial"/>
              </a:rPr>
              <a:t>            (new CUser)-&gt;Update($fields['USER_ID'], array("UF_AM_WORKING" =&gt; 1));</a:t>
            </a:r>
          </a:p>
          <a:p>
            <a:pPr>
              <a:defRPr/>
            </a:pPr>
            <a:r>
              <a:rPr lang="en-US" sz="1200" b="0" i="0" u="none" strike="noStrike" cap="none" spc="0">
                <a:latin typeface="Arial"/>
                <a:ea typeface="Arial"/>
                <a:cs typeface="Arial"/>
              </a:rPr>
              <a:t>        }</a:t>
            </a:r>
          </a:p>
          <a:p>
            <a:pPr>
              <a:defRPr/>
            </a:pPr>
            <a:r>
              <a:rPr lang="en-US" sz="1200" b="0" i="0" u="none" strike="noStrike" cap="none" spc="0">
                <a:latin typeface="Arial"/>
                <a:ea typeface="Arial"/>
                <a:cs typeface="Arial"/>
              </a:rPr>
              <a:t>    }</a:t>
            </a:r>
          </a:p>
          <a:p>
            <a:pPr>
              <a:defRPr/>
            </a:pPr>
            <a:r>
              <a:rPr lang="en-US" sz="1200" b="0" i="0" u="none" strike="noStrike" cap="none" spc="0">
                <a:latin typeface="Arial"/>
                <a:ea typeface="Arial"/>
                <a:cs typeface="Arial"/>
              </a:rPr>
              <a:t>}</a:t>
            </a:r>
          </a:p>
          <a:p>
            <a:pPr>
              <a:defRPr/>
            </a:pPr>
            <a:r>
              <a:rPr lang="en-US" sz="1200" b="0" i="0" u="none" strike="noStrike" cap="none" spc="0">
                <a:latin typeface="Arial"/>
                <a:ea typeface="Arial"/>
                <a:cs typeface="Arial"/>
              </a:rPr>
              <a:t>class BeforeLogoutClass{</a:t>
            </a:r>
            <a:endParaRPr sz="12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latin typeface="Arial"/>
                <a:ea typeface="Arial"/>
                <a:cs typeface="Arial"/>
              </a:rPr>
              <a:t>    function OnBeforeUserLogoutHandler(&amp;$fields) {</a:t>
            </a:r>
            <a:endParaRPr sz="12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latin typeface="Arial"/>
                <a:ea typeface="Arial"/>
                <a:cs typeface="Arial"/>
              </a:rPr>
              <a:t>        if (intval($fields['USER_ID']) &gt; 0) {</a:t>
            </a:r>
            <a:endParaRPr sz="12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latin typeface="Arial"/>
                <a:ea typeface="Arial"/>
                <a:cs typeface="Arial"/>
              </a:rPr>
              <a:t>            (new CUser)-&gt;Update($fields['USER_ID'], array("UF_AM_WORKING" =&gt; null));</a:t>
            </a:r>
            <a:endParaRPr sz="12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latin typeface="Arial"/>
                <a:ea typeface="Arial"/>
                <a:cs typeface="Arial"/>
              </a:rPr>
              <a:t>        }</a:t>
            </a:r>
            <a:endParaRPr sz="12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latin typeface="Arial"/>
                <a:ea typeface="Arial"/>
                <a:cs typeface="Arial"/>
              </a:rPr>
              <a:t>    }</a:t>
            </a:r>
            <a:endParaRPr sz="12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latin typeface="Arial"/>
                <a:ea typeface="Arial"/>
                <a:cs typeface="Arial"/>
              </a:rPr>
              <a:t>}</a:t>
            </a:r>
            <a:endParaRPr sz="12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1200" b="0" i="0" u="none" strike="noStrike" cap="none" spc="0">
              <a:latin typeface="Arial"/>
              <a:ea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366" y="4923940"/>
            <a:ext cx="7520912" cy="133995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1800" b="0" i="0" u="none" strike="noStrike" cap="none" spc="0">
                <a:latin typeface="Arial"/>
                <a:ea typeface="Arial"/>
                <a:cs typeface="Arial"/>
              </a:rPr>
              <a:t>Программный код содержит два обработчика событий авторизации и выхода из системы. В теле обработчиков осуществляется запись параметров авторизации в пользовательские поля главного модуля.</a:t>
            </a:r>
            <a:endParaRPr sz="1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227669" y="857160"/>
            <a:ext cx="8637076" cy="7384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000000"/>
                </a:solidFill>
                <a:latin typeface="Arial"/>
              </a:rPr>
              <a:t>Математическая модель паттерна MVC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9703" y="1667641"/>
            <a:ext cx="7829872" cy="360858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sz="3900">
                <a:latin typeface="Cambria Math"/>
                <a:ea typeface="Cambria Math"/>
                <a:cs typeface="Cambria Math"/>
              </a:rPr>
              <a:t>V=f(M, C);</a:t>
            </a:r>
          </a:p>
          <a:p>
            <a:pPr algn="l">
              <a:defRPr/>
            </a:pPr>
            <a:r>
              <a:rPr sz="2400">
                <a:latin typeface="Cambria Math"/>
                <a:ea typeface="Cambria Math"/>
                <a:cs typeface="Cambria Math"/>
              </a:rPr>
              <a:t>где M, V, C - матрицы линейной алгебры, </a:t>
            </a:r>
          </a:p>
          <a:p>
            <a:pPr algn="l">
              <a:defRPr/>
            </a:pPr>
            <a:r>
              <a:rPr sz="2400">
                <a:latin typeface="Cambria Math"/>
                <a:ea typeface="Cambria Math"/>
                <a:cs typeface="Cambria Math"/>
              </a:rPr>
              <a:t>        f(x, y) - анонимная функция.</a:t>
            </a:r>
          </a:p>
          <a:p>
            <a:pPr algn="l">
              <a:defRPr/>
            </a:pPr>
            <a:r>
              <a:rPr sz="2400">
                <a:latin typeface="Cambria Math"/>
                <a:ea typeface="Cambria Math"/>
                <a:cs typeface="Cambria Math"/>
              </a:rPr>
              <a:t>В частности в идеальном случае</a:t>
            </a:r>
          </a:p>
          <a:p>
            <a:pPr algn="ctr">
              <a:defRPr/>
            </a:pPr>
            <a:r>
              <a:rPr lang="en-US" sz="3900" b="0" i="0" u="none" strike="noStrike" cap="none" spc="0">
                <a:latin typeface="Cambria Math"/>
                <a:ea typeface="Cambria Math"/>
                <a:cs typeface="Cambria Math"/>
              </a:rPr>
              <a:t>V = M</a:t>
            </a:r>
            <a:r>
              <a:rPr lang="en-US" sz="3900" b="0" i="0" u="none" strike="noStrike" cap="none" spc="0">
                <a:latin typeface="Ubuntu"/>
                <a:ea typeface="Ubuntu"/>
                <a:cs typeface="Ubuntu"/>
              </a:rPr>
              <a:t>×</a:t>
            </a:r>
            <a:r>
              <a:rPr lang="en-US" sz="3900" b="0" i="0" u="none" strike="noStrike" cap="none" spc="0">
                <a:latin typeface="Cambria Math"/>
                <a:ea typeface="Cambria Math"/>
                <a:cs typeface="Cambria Math"/>
              </a:rPr>
              <a:t>C;</a:t>
            </a:r>
            <a:endParaRPr sz="2400">
              <a:latin typeface="Cambria Math"/>
              <a:ea typeface="Cambria Math"/>
              <a:cs typeface="Cambria Math"/>
            </a:endParaRPr>
          </a:p>
          <a:p>
            <a:pPr algn="l">
              <a:lnSpc>
                <a:spcPct val="96000"/>
              </a:lnSpc>
              <a:defRPr/>
            </a:pPr>
            <a:r>
              <a:rPr lang="en-US" sz="2400" b="0" i="0" u="none" strike="noStrike" cap="none" spc="0">
                <a:latin typeface="Cambria Math"/>
                <a:ea typeface="Cambria Math"/>
                <a:cs typeface="Cambria Math"/>
              </a:rPr>
              <a:t>где C - единичная матрица, в которой число строк и положение единиц в них соответствует выборке из матрицы M в матрицу V.</a:t>
            </a:r>
            <a:endParaRPr sz="2400">
              <a:latin typeface="Cambria Math"/>
              <a:ea typeface="Cambria Math"/>
              <a:cs typeface="Cambria Math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59091" y="5276227"/>
            <a:ext cx="3818662" cy="11652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defRPr/>
            </a:pPr>
            <a:r>
              <a:rPr sz="3200" b="1">
                <a:ln w="15773"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B0F0"/>
                </a:solidFill>
              </a:rPr>
              <a:t>Алгоритмизация </a:t>
            </a:r>
          </a:p>
          <a:p>
            <a:pPr algn="l">
              <a:defRPr/>
            </a:pPr>
            <a:r>
              <a:rPr sz="3200" b="1">
                <a:ln w="15773"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B0F0"/>
                </a:solidFill>
              </a:rPr>
              <a:t>алгебры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695844" y="698396"/>
            <a:ext cx="7846013" cy="1068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000000"/>
                </a:solidFill>
                <a:latin typeface="Arial"/>
              </a:rPr>
              <a:t>Переход от матричной модели к многомерным массивам 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36674" y="5857413"/>
            <a:ext cx="3318196" cy="6325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defRPr/>
            </a:pPr>
            <a:r>
              <a:rPr sz="3200" b="1">
                <a:ln w="15773"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B0F0"/>
                </a:solidFill>
              </a:rPr>
              <a:t>формат JSON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06220" y="1767388"/>
            <a:ext cx="8248649" cy="42291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271730" y="564706"/>
            <a:ext cx="7846012" cy="1065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0070C0"/>
                </a:solidFill>
                <a:latin typeface="Arial"/>
              </a:rPr>
              <a:t>Алгоритм перестановки элементов ассоциативного массива</a:t>
            </a:r>
            <a:endParaRPr sz="3200" b="1" strike="noStrike" spc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10775" y="1730563"/>
            <a:ext cx="629618" cy="661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600" b="1"/>
              <a:t>3</a:t>
            </a:r>
            <a:endParaRPr b="1"/>
          </a:p>
        </p:txBody>
      </p:sp>
      <p:sp>
        <p:nvSpPr>
          <p:cNvPr id="7" name="Прямоугольник 6"/>
          <p:cNvSpPr/>
          <p:nvPr/>
        </p:nvSpPr>
        <p:spPr>
          <a:xfrm>
            <a:off x="5596155" y="3120727"/>
            <a:ext cx="629617" cy="66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600" b="1"/>
              <a:t>2</a:t>
            </a:r>
            <a:endParaRPr b="1"/>
          </a:p>
        </p:txBody>
      </p:sp>
      <p:sp>
        <p:nvSpPr>
          <p:cNvPr id="8" name="Прямоугольник 7"/>
          <p:cNvSpPr/>
          <p:nvPr/>
        </p:nvSpPr>
        <p:spPr>
          <a:xfrm>
            <a:off x="7008762" y="3120727"/>
            <a:ext cx="629617" cy="66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600" b="1"/>
              <a:t>2</a:t>
            </a:r>
            <a:endParaRPr b="1"/>
          </a:p>
        </p:txBody>
      </p:sp>
      <p:sp>
        <p:nvSpPr>
          <p:cNvPr id="9" name="Прямоугольник 8"/>
          <p:cNvSpPr/>
          <p:nvPr/>
        </p:nvSpPr>
        <p:spPr>
          <a:xfrm>
            <a:off x="6310775" y="3120727"/>
            <a:ext cx="629617" cy="66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600" b="1"/>
              <a:t>2</a:t>
            </a:r>
            <a:endParaRPr b="1"/>
          </a:p>
        </p:txBody>
      </p:sp>
      <p:sp>
        <p:nvSpPr>
          <p:cNvPr id="10" name="Прямоугольник 9"/>
          <p:cNvSpPr/>
          <p:nvPr/>
        </p:nvSpPr>
        <p:spPr>
          <a:xfrm>
            <a:off x="4565559" y="4525260"/>
            <a:ext cx="629617" cy="66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600" b="1"/>
              <a:t>1</a:t>
            </a:r>
            <a:endParaRPr b="1"/>
          </a:p>
        </p:txBody>
      </p:sp>
      <p:sp>
        <p:nvSpPr>
          <p:cNvPr id="11" name="Прямоугольник 10"/>
          <p:cNvSpPr/>
          <p:nvPr/>
        </p:nvSpPr>
        <p:spPr>
          <a:xfrm>
            <a:off x="6680432" y="4525260"/>
            <a:ext cx="629617" cy="66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600" b="1"/>
              <a:t>1</a:t>
            </a:r>
            <a:endParaRPr b="1"/>
          </a:p>
        </p:txBody>
      </p:sp>
      <p:sp>
        <p:nvSpPr>
          <p:cNvPr id="12" name="Прямоугольник 11"/>
          <p:cNvSpPr/>
          <p:nvPr/>
        </p:nvSpPr>
        <p:spPr>
          <a:xfrm>
            <a:off x="5978165" y="4525260"/>
            <a:ext cx="629617" cy="66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600" b="1"/>
              <a:t>1</a:t>
            </a:r>
            <a:endParaRPr b="1"/>
          </a:p>
        </p:txBody>
      </p:sp>
      <p:sp>
        <p:nvSpPr>
          <p:cNvPr id="13" name="Прямоугольник 12"/>
          <p:cNvSpPr/>
          <p:nvPr/>
        </p:nvSpPr>
        <p:spPr>
          <a:xfrm>
            <a:off x="5280179" y="4525260"/>
            <a:ext cx="629617" cy="66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600" b="1"/>
              <a:t>1</a:t>
            </a:r>
            <a:endParaRPr b="1"/>
          </a:p>
        </p:txBody>
      </p:sp>
      <p:sp>
        <p:nvSpPr>
          <p:cNvPr id="14" name="Прямоугольник 13"/>
          <p:cNvSpPr/>
          <p:nvPr/>
        </p:nvSpPr>
        <p:spPr>
          <a:xfrm>
            <a:off x="7403123" y="4525260"/>
            <a:ext cx="629617" cy="66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600" b="1"/>
              <a:t>1</a:t>
            </a:r>
            <a:endParaRPr b="1"/>
          </a:p>
        </p:txBody>
      </p:sp>
      <p:sp>
        <p:nvSpPr>
          <p:cNvPr id="15" name="Прямоугольник 14"/>
          <p:cNvSpPr/>
          <p:nvPr/>
        </p:nvSpPr>
        <p:spPr>
          <a:xfrm>
            <a:off x="8117743" y="4525260"/>
            <a:ext cx="629617" cy="66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600" b="1"/>
              <a:t>1</a:t>
            </a:r>
            <a:endParaRPr b="1"/>
          </a:p>
        </p:txBody>
      </p:sp>
      <p:graphicFrame>
        <p:nvGraphicFramePr>
          <p:cNvPr id="16" name="Таблица 15"/>
          <p:cNvGraphicFramePr>
            <a:graphicFrameLocks/>
          </p:cNvGraphicFramePr>
          <p:nvPr/>
        </p:nvGraphicFramePr>
        <p:xfrm>
          <a:off x="1616488" y="1807733"/>
          <a:ext cx="2408481" cy="559336"/>
        </p:xfrm>
        <a:graphic>
          <a:graphicData uri="http://schemas.openxmlformats.org/drawingml/2006/table">
            <a:tbl>
              <a:tblPr firstRow="1" bandRow="1">
                <a:tableStyleId>{2654A3E6-B654-5F1C-5AB5-63BAAEEA0707}</a:tableStyleId>
              </a:tblPr>
              <a:tblGrid>
                <a:gridCol w="802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3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6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Прямая соединительная линия 16"/>
          <p:cNvCxnSpPr>
            <a:cxnSpLocks/>
            <a:stCxn id="6" idx="2"/>
            <a:endCxn id="7" idx="0"/>
          </p:cNvCxnSpPr>
          <p:nvPr/>
        </p:nvCxnSpPr>
        <p:spPr>
          <a:xfrm rot="5399976">
            <a:off x="5904144" y="2399288"/>
            <a:ext cx="728257" cy="714619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cxnSpLocks/>
            <a:stCxn id="17" idx="0"/>
            <a:endCxn id="9" idx="0"/>
          </p:cNvCxnSpPr>
          <p:nvPr/>
        </p:nvCxnSpPr>
        <p:spPr>
          <a:xfrm rot="10799989" flipV="1">
            <a:off x="6625584" y="2392470"/>
            <a:ext cx="0" cy="728257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cxnSpLocks/>
            <a:stCxn id="18" idx="0"/>
            <a:endCxn id="8" idx="0"/>
          </p:cNvCxnSpPr>
          <p:nvPr/>
        </p:nvCxnSpPr>
        <p:spPr>
          <a:xfrm rot="5399976" flipV="1">
            <a:off x="6610449" y="2407605"/>
            <a:ext cx="728257" cy="697986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cxnSpLocks/>
            <a:stCxn id="7" idx="2"/>
            <a:endCxn id="10" idx="0"/>
          </p:cNvCxnSpPr>
          <p:nvPr/>
        </p:nvCxnSpPr>
        <p:spPr>
          <a:xfrm rot="5399976">
            <a:off x="5024352" y="3638649"/>
            <a:ext cx="742627" cy="1030595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cxnSpLocks/>
            <a:stCxn id="20" idx="0"/>
            <a:endCxn id="13" idx="0"/>
          </p:cNvCxnSpPr>
          <p:nvPr/>
        </p:nvCxnSpPr>
        <p:spPr>
          <a:xfrm rot="10799989" flipV="1">
            <a:off x="5594988" y="3782633"/>
            <a:ext cx="315975" cy="742627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cxnSpLocks/>
            <a:stCxn id="9" idx="2"/>
            <a:endCxn id="12" idx="0"/>
          </p:cNvCxnSpPr>
          <p:nvPr/>
        </p:nvCxnSpPr>
        <p:spPr>
          <a:xfrm rot="5399976">
            <a:off x="6087965" y="3987642"/>
            <a:ext cx="742627" cy="332609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cxnSpLocks/>
            <a:stCxn id="22" idx="0"/>
            <a:endCxn id="11" idx="0"/>
          </p:cNvCxnSpPr>
          <p:nvPr/>
        </p:nvCxnSpPr>
        <p:spPr>
          <a:xfrm rot="10799989" flipH="1" flipV="1">
            <a:off x="6625584" y="3782633"/>
            <a:ext cx="369657" cy="742627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cxnSpLocks/>
            <a:stCxn id="8" idx="2"/>
            <a:endCxn id="14" idx="0"/>
          </p:cNvCxnSpPr>
          <p:nvPr/>
        </p:nvCxnSpPr>
        <p:spPr>
          <a:xfrm rot="5399976" flipV="1">
            <a:off x="7149437" y="3956766"/>
            <a:ext cx="742627" cy="394361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cxnSpLocks/>
            <a:stCxn id="24" idx="0"/>
            <a:endCxn id="15" idx="0"/>
          </p:cNvCxnSpPr>
          <p:nvPr/>
        </p:nvCxnSpPr>
        <p:spPr>
          <a:xfrm rot="10799989" flipH="1" flipV="1">
            <a:off x="7323571" y="3782633"/>
            <a:ext cx="1108981" cy="742627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733857" y="4475386"/>
            <a:ext cx="2529828" cy="63249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defRPr/>
            </a:pPr>
            <a:r>
              <a:rPr sz="3600" b="1">
                <a:ln w="15773"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B0F0"/>
                </a:solidFill>
                <a:highlight>
                  <a:srgbClr val="FFFFFF"/>
                </a:highlight>
              </a:rPr>
              <a:t>P(n) = n!</a:t>
            </a:r>
          </a:p>
        </p:txBody>
      </p:sp>
      <p:cxnSp>
        <p:nvCxnSpPr>
          <p:cNvPr id="27" name="Прямая соединительная линия 26"/>
          <p:cNvCxnSpPr>
            <a:cxnSpLocks/>
          </p:cNvCxnSpPr>
          <p:nvPr/>
        </p:nvCxnSpPr>
        <p:spPr>
          <a:xfrm>
            <a:off x="521959" y="2611302"/>
            <a:ext cx="7910593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631263" y="4209564"/>
            <a:ext cx="791059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8353" y="2756598"/>
            <a:ext cx="4221095" cy="134222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2000"/>
              <a:t>Во втором элементе может быть по две комбинации в каждом из трёх случаев (A или  B, B или C, A или C).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985" y="5420369"/>
            <a:ext cx="7571567" cy="96372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2000"/>
              <a:t>Очевидно, что для генерации древовидных структур данных необходимо и достаточно вложенного в рекурсию цикла, поскольку факториал является рекурсивной функцией.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449315" y="1002456"/>
            <a:ext cx="7846011" cy="1065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000000"/>
                </a:solidFill>
                <a:latin typeface="Arial"/>
              </a:rPr>
              <a:t>Программный код однократной перестановки элементов массива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43328" y="2572395"/>
            <a:ext cx="8240696" cy="294075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90720" y="1981080"/>
            <a:ext cx="7845097" cy="4357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>
              <a:defRPr/>
            </a:pPr>
            <a:r>
              <a:rPr lang="ru-RU" altLang="ru-RU" sz="2400" b="0" strike="noStrike" spc="-1">
                <a:solidFill>
                  <a:srgbClr val="000000"/>
                </a:solidFill>
                <a:latin typeface="Arial"/>
              </a:rPr>
              <a:t>Любая современная организация для управления корпоративными бизнес-процессами использует информационную систему;</a:t>
            </a:r>
            <a:endParaRPr lang="ru-RU" altLang="ru-RU" sz="2400" b="0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ru-RU" altLang="ru-RU" sz="2400" b="0" strike="noStrike" spc="0">
                <a:solidFill>
                  <a:srgbClr val="000000"/>
                </a:solidFill>
                <a:latin typeface="Arial"/>
              </a:rPr>
              <a:t>Как правило, каждой компании и её подразделениям требуется свой функционал, отличный от того что имеется из коробки;</a:t>
            </a:r>
            <a:endParaRPr lang="en-US" sz="2400" b="1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ru-RU" altLang="ru-RU" sz="2400" b="0" strike="noStrike" spc="-1">
                <a:solidFill>
                  <a:srgbClr val="000000"/>
                </a:solidFill>
                <a:latin typeface="Arial"/>
              </a:rPr>
              <a:t>Для удовлетворения потребностей современного интернет-зависимого сообщества необходимо решать широкий круг задач оперативной кастомизации функционала из коробки.</a:t>
            </a:r>
            <a:endParaRPr lang="en-US" sz="2400" b="1" strike="noStrike" spc="-1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 lang="en-US" sz="2400" b="1" strike="noStrike" spc="-1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 lang="en-US" sz="2400" b="1" strike="noStrike" spc="-1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ru-RU" altLang="ru-RU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2" descr="C:\Users\Аня\AppData\Local\Microsoft\Windows\Temporary Internet Files\Content.Outlook\36VJRQY6\line (2).png"/>
          <p:cNvPicPr/>
          <p:nvPr/>
        </p:nvPicPr>
        <p:blipFill>
          <a:blip r:embed="rId2"/>
          <a:stretch/>
        </p:blipFill>
        <p:spPr>
          <a:xfrm>
            <a:off x="-152280" y="6451560"/>
            <a:ext cx="8915400" cy="19080"/>
          </a:xfrm>
          <a:prstGeom prst="rect">
            <a:avLst/>
          </a:prstGeom>
          <a:ln>
            <a:noFill/>
          </a:ln>
        </p:spPr>
      </p:pic>
      <p:pic>
        <p:nvPicPr>
          <p:cNvPr id="6" name="Picture 3" descr="C:\Users\Natalia\Documents\Для презентаций\stickers-bullet\sticker-right.png"/>
          <p:cNvPicPr/>
          <p:nvPr/>
        </p:nvPicPr>
        <p:blipFill>
          <a:blip r:embed="rId3"/>
          <a:stretch/>
        </p:blipFill>
        <p:spPr>
          <a:xfrm>
            <a:off x="7010280" y="0"/>
            <a:ext cx="2133720" cy="749160"/>
          </a:xfrm>
          <a:prstGeom prst="rect">
            <a:avLst/>
          </a:prstGeom>
          <a:ln>
            <a:noFill/>
          </a:ln>
        </p:spPr>
      </p:pic>
      <p:pic>
        <p:nvPicPr>
          <p:cNvPr id="7" name="Picture 4" descr="C:\Users\Natalia\Documents\Для презентаций\stickers-bullet\strelka.png"/>
          <p:cNvPicPr/>
          <p:nvPr/>
        </p:nvPicPr>
        <p:blipFill>
          <a:blip r:embed="rId4"/>
          <a:stretch/>
        </p:blipFill>
        <p:spPr>
          <a:xfrm>
            <a:off x="685800" y="3174509"/>
            <a:ext cx="304920" cy="304920"/>
          </a:xfrm>
          <a:prstGeom prst="rect">
            <a:avLst/>
          </a:prstGeom>
          <a:ln>
            <a:noFill/>
          </a:ln>
        </p:spPr>
      </p:pic>
      <p:pic>
        <p:nvPicPr>
          <p:cNvPr id="8" name="Picture 4" descr="C:\Users\Natalia\Documents\Для презентаций\stickers-bullet\strelka.png"/>
          <p:cNvPicPr/>
          <p:nvPr/>
        </p:nvPicPr>
        <p:blipFill>
          <a:blip r:embed="rId4"/>
          <a:stretch/>
        </p:blipFill>
        <p:spPr>
          <a:xfrm>
            <a:off x="685800" y="2057400"/>
            <a:ext cx="304920" cy="30492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76320" y="698398"/>
            <a:ext cx="9062388" cy="1068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spAutoFit/>
          </a:bodyPr>
          <a:lstStyle/>
          <a:p>
            <a:pPr algn="ctr">
              <a:defRPr/>
            </a:pPr>
            <a:r>
              <a:rPr lang="ru-RU" altLang="ru-RU" sz="3200" b="1" strike="noStrike" spc="-1">
                <a:solidFill>
                  <a:srgbClr val="000000"/>
                </a:solidFill>
                <a:latin typeface="Arial"/>
              </a:rPr>
              <a:t>Востребованность направления исследований и решаемые задачи</a:t>
            </a:r>
            <a:endParaRPr lang="en-US" sz="32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Picture 4" descr="C:\Users\Natalia\Documents\Для презентаций\stickers-bullet\strelka.png"/>
          <p:cNvPicPr/>
          <p:nvPr/>
        </p:nvPicPr>
        <p:blipFill>
          <a:blip r:embed="rId4"/>
          <a:stretch/>
        </p:blipFill>
        <p:spPr>
          <a:xfrm>
            <a:off x="685800" y="4291296"/>
            <a:ext cx="304920" cy="304560"/>
          </a:xfrm>
          <a:prstGeom prst="rect">
            <a:avLst/>
          </a:prstGeom>
          <a:ln>
            <a:noFill/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7460181" y="5226633"/>
            <a:ext cx="1302938" cy="130293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26432" y="919874"/>
            <a:ext cx="8302421" cy="16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FF0000"/>
                </a:solidFill>
                <a:latin typeface="Arial"/>
              </a:rPr>
              <a:t>Исходные данные и результат выполнения алгоритма однократной перестановки</a:t>
            </a:r>
            <a:endParaRPr sz="3200" b="1" strike="noStrike" spc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4735" y="2978579"/>
            <a:ext cx="2612908" cy="24216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2800" b="1" i="0" u="none" strike="noStrike" cap="none" spc="0">
                <a:latin typeface="Arial"/>
                <a:ea typeface="Arial"/>
                <a:cs typeface="Arial"/>
              </a:rPr>
              <a:t>Было:</a:t>
            </a:r>
            <a:endParaRPr lang="en-US" sz="2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6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0 =&gt; Влад</a:t>
            </a:r>
          </a:p>
          <a:p>
            <a:pPr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1 =&gt; Алексей</a:t>
            </a:r>
          </a:p>
          <a:p>
            <a:pPr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2 =&gt; Олег</a:t>
            </a:r>
          </a:p>
          <a:p>
            <a:pPr>
              <a:defRPr/>
            </a:pPr>
            <a:endParaRPr lang="en-US" sz="2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latin typeface="Arial"/>
              <a:ea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2503" y="2978579"/>
            <a:ext cx="2609843" cy="230860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2800" b="1" i="0" u="none" strike="noStrike" cap="none" spc="0">
                <a:latin typeface="Arial"/>
                <a:ea typeface="Arial"/>
                <a:cs typeface="Arial"/>
              </a:rPr>
              <a:t>Стало:</a:t>
            </a:r>
            <a:endParaRPr lang="en-US" sz="2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6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0 =&gt; Алексей</a:t>
            </a:r>
          </a:p>
          <a:p>
            <a:pPr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1 =&gt; Влад</a:t>
            </a:r>
          </a:p>
          <a:p>
            <a:pPr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2 =&gt; Олег</a:t>
            </a:r>
          </a:p>
          <a:p>
            <a:pPr>
              <a:defRPr/>
            </a:pPr>
            <a:endParaRPr lang="en-US" sz="2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-107070" y="195913"/>
            <a:ext cx="7006528" cy="1068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2800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Блок-схема алгоритма нахождения всех перестановок в массиве</a:t>
            </a:r>
            <a:endParaRPr sz="3200" b="1" strike="noStrike" spc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Блок-схема: знак завершения 5"/>
          <p:cNvSpPr/>
          <p:nvPr/>
        </p:nvSpPr>
        <p:spPr>
          <a:xfrm>
            <a:off x="1289393" y="4548591"/>
            <a:ext cx="1598262" cy="597330"/>
          </a:xfrm>
          <a:prstGeom prst="flowChartTerminato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Финиш</a:t>
            </a:r>
            <a:endParaRPr sz="2200"/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1289393" y="1824278"/>
            <a:ext cx="1598261" cy="597330"/>
          </a:xfrm>
          <a:prstGeom prst="flowChartTerminato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Старт</a:t>
            </a:r>
            <a:endParaRPr sz="1800"/>
          </a:p>
        </p:txBody>
      </p:sp>
      <p:sp>
        <p:nvSpPr>
          <p:cNvPr id="8" name="Блок-схема: данные 7"/>
          <p:cNvSpPr/>
          <p:nvPr/>
        </p:nvSpPr>
        <p:spPr>
          <a:xfrm>
            <a:off x="417613" y="2839336"/>
            <a:ext cx="3341821" cy="508538"/>
          </a:xfrm>
          <a:prstGeom prst="flowChartInputOutpu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Ввод items, perms = 0</a:t>
            </a:r>
          </a:p>
        </p:txBody>
      </p:sp>
      <p:cxnSp>
        <p:nvCxnSpPr>
          <p:cNvPr id="9" name="Прямая соединительная линия 8"/>
          <p:cNvCxnSpPr>
            <a:cxnSpLocks/>
            <a:stCxn id="8" idx="4"/>
            <a:endCxn id="10" idx="0"/>
          </p:cNvCxnSpPr>
          <p:nvPr/>
        </p:nvCxnSpPr>
        <p:spPr>
          <a:xfrm rot="5399976">
            <a:off x="1902868" y="3533531"/>
            <a:ext cx="371311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cxnSpLocks/>
            <a:stCxn id="7" idx="2"/>
            <a:endCxn id="8" idx="1"/>
          </p:cNvCxnSpPr>
          <p:nvPr/>
        </p:nvCxnSpPr>
        <p:spPr>
          <a:xfrm rot="5399976" flipV="1">
            <a:off x="1879660" y="2630472"/>
            <a:ext cx="41772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Блок-схема: типовой процесс 9"/>
          <p:cNvSpPr/>
          <p:nvPr/>
        </p:nvSpPr>
        <p:spPr>
          <a:xfrm>
            <a:off x="780854" y="3719187"/>
            <a:ext cx="2615338" cy="419746"/>
          </a:xfrm>
          <a:prstGeom prst="flowChartPredefined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sub(items, perms)</a:t>
            </a:r>
          </a:p>
        </p:txBody>
      </p:sp>
      <p:cxnSp>
        <p:nvCxnSpPr>
          <p:cNvPr id="12" name="Прямая соединительная линия 11"/>
          <p:cNvCxnSpPr>
            <a:cxnSpLocks/>
            <a:stCxn id="10" idx="2"/>
            <a:endCxn id="6" idx="0"/>
          </p:cNvCxnSpPr>
          <p:nvPr/>
        </p:nvCxnSpPr>
        <p:spPr>
          <a:xfrm rot="5399976" flipV="1">
            <a:off x="1883695" y="4343762"/>
            <a:ext cx="40965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-схема: решение 12"/>
          <p:cNvSpPr/>
          <p:nvPr/>
        </p:nvSpPr>
        <p:spPr>
          <a:xfrm>
            <a:off x="5604874" y="2235568"/>
            <a:ext cx="2018008" cy="1113940"/>
          </a:xfrm>
          <a:prstGeom prst="flowChartDecision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items = 0?</a:t>
            </a:r>
          </a:p>
        </p:txBody>
      </p:sp>
      <p:sp>
        <p:nvSpPr>
          <p:cNvPr id="14" name="Блок-схема: решение 13"/>
          <p:cNvSpPr/>
          <p:nvPr/>
        </p:nvSpPr>
        <p:spPr>
          <a:xfrm>
            <a:off x="6811624" y="4371006"/>
            <a:ext cx="2018007" cy="1113939"/>
          </a:xfrm>
          <a:prstGeom prst="flowChartDecision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 = 0?</a:t>
            </a: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578766" y="1313338"/>
            <a:ext cx="2070225" cy="597330"/>
          </a:xfrm>
          <a:prstGeom prst="flowChartTerminato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sub(item1, perm1)</a:t>
            </a:r>
            <a:endParaRPr sz="1800"/>
          </a:p>
        </p:txBody>
      </p:sp>
      <p:sp>
        <p:nvSpPr>
          <p:cNvPr id="16" name="Блок-схема: знак завершения 15"/>
          <p:cNvSpPr/>
          <p:nvPr/>
        </p:nvSpPr>
        <p:spPr>
          <a:xfrm>
            <a:off x="7093199" y="5896620"/>
            <a:ext cx="1454857" cy="597330"/>
          </a:xfrm>
          <a:prstGeom prst="flowChartTerminato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Return</a:t>
            </a:r>
            <a:endParaRPr sz="1800"/>
          </a:p>
        </p:txBody>
      </p:sp>
      <p:sp>
        <p:nvSpPr>
          <p:cNvPr id="17" name="Блок-схема: типовой процесс 16"/>
          <p:cNvSpPr/>
          <p:nvPr/>
        </p:nvSpPr>
        <p:spPr>
          <a:xfrm>
            <a:off x="3666349" y="5589883"/>
            <a:ext cx="2550762" cy="387457"/>
          </a:xfrm>
          <a:prstGeom prst="flowChartPredefined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sub(item2, perm2)</a:t>
            </a:r>
          </a:p>
        </p:txBody>
      </p:sp>
      <p:sp>
        <p:nvSpPr>
          <p:cNvPr id="18" name="Блок-схема: данные 17"/>
          <p:cNvSpPr/>
          <p:nvPr/>
        </p:nvSpPr>
        <p:spPr>
          <a:xfrm>
            <a:off x="6705720" y="3374110"/>
            <a:ext cx="2145026" cy="422147"/>
          </a:xfrm>
          <a:prstGeom prst="flowChartInputOutpu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Вывод perms</a:t>
            </a: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4231391" y="3664703"/>
            <a:ext cx="1404533" cy="706302"/>
          </a:xfrm>
          <a:prstGeom prst="flowChart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 = i - 1</a:t>
            </a: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item2 = item1</a:t>
            </a: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perm2 = perm1</a:t>
            </a:r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4086095" y="4726176"/>
            <a:ext cx="1678982" cy="532753"/>
          </a:xfrm>
          <a:prstGeom prst="flowChart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1 element</a:t>
            </a: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item2 =&gt; perm2</a:t>
            </a:r>
          </a:p>
        </p:txBody>
      </p:sp>
      <p:cxnSp>
        <p:nvCxnSpPr>
          <p:cNvPr id="21" name="Прямая соединительная линия 20"/>
          <p:cNvCxnSpPr>
            <a:cxnSpLocks/>
            <a:endCxn id="13" idx="0"/>
          </p:cNvCxnSpPr>
          <p:nvPr/>
        </p:nvCxnSpPr>
        <p:spPr>
          <a:xfrm rot="5399976">
            <a:off x="6451428" y="2073118"/>
            <a:ext cx="32490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cxnSpLocks/>
            <a:stCxn id="13" idx="3"/>
            <a:endCxn id="23" idx="0"/>
          </p:cNvCxnSpPr>
          <p:nvPr/>
        </p:nvCxnSpPr>
        <p:spPr>
          <a:xfrm>
            <a:off x="7622883" y="2796873"/>
            <a:ext cx="245234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cxnSpLocks/>
            <a:stCxn id="22" idx="1"/>
          </p:cNvCxnSpPr>
          <p:nvPr/>
        </p:nvCxnSpPr>
        <p:spPr>
          <a:xfrm rot="16199969" flipH="1" flipV="1">
            <a:off x="7594783" y="3074541"/>
            <a:ext cx="54666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65551" y="2377414"/>
            <a:ext cx="571499" cy="3690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1400"/>
              <a:t>Да</a:t>
            </a:r>
          </a:p>
        </p:txBody>
      </p:sp>
      <p:cxnSp>
        <p:nvCxnSpPr>
          <p:cNvPr id="25" name="Прямая соединительная линия 24"/>
          <p:cNvCxnSpPr>
            <a:cxnSpLocks/>
            <a:stCxn id="26" idx="1"/>
          </p:cNvCxnSpPr>
          <p:nvPr/>
        </p:nvCxnSpPr>
        <p:spPr>
          <a:xfrm rot="16199969" flipH="1">
            <a:off x="7660569" y="4196045"/>
            <a:ext cx="34992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cxnSpLocks/>
            <a:endCxn id="16" idx="0"/>
          </p:cNvCxnSpPr>
          <p:nvPr/>
        </p:nvCxnSpPr>
        <p:spPr>
          <a:xfrm rot="5399976">
            <a:off x="7614791" y="5690783"/>
            <a:ext cx="411673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cxnSpLocks/>
            <a:stCxn id="19" idx="2"/>
            <a:endCxn id="20" idx="0"/>
          </p:cNvCxnSpPr>
          <p:nvPr/>
        </p:nvCxnSpPr>
        <p:spPr>
          <a:xfrm rot="5399976">
            <a:off x="4752037" y="4548591"/>
            <a:ext cx="355169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cxnSpLocks/>
            <a:stCxn id="20" idx="2"/>
            <a:endCxn id="17" idx="0"/>
          </p:cNvCxnSpPr>
          <p:nvPr/>
        </p:nvCxnSpPr>
        <p:spPr>
          <a:xfrm rot="5399976" flipV="1">
            <a:off x="4768182" y="5424406"/>
            <a:ext cx="33095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cxnSpLocks/>
            <a:stCxn id="19" idx="3"/>
          </p:cNvCxnSpPr>
          <p:nvPr/>
        </p:nvCxnSpPr>
        <p:spPr>
          <a:xfrm>
            <a:off x="5635925" y="4021083"/>
            <a:ext cx="219960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cxnSpLocks/>
          </p:cNvCxnSpPr>
          <p:nvPr/>
        </p:nvCxnSpPr>
        <p:spPr>
          <a:xfrm rot="5399976" flipV="1">
            <a:off x="4753015" y="6169051"/>
            <a:ext cx="383421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37051" y="5321690"/>
            <a:ext cx="571498" cy="3690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1400"/>
              <a:t>Да</a:t>
            </a:r>
          </a:p>
        </p:txBody>
      </p:sp>
      <p:cxnSp>
        <p:nvCxnSpPr>
          <p:cNvPr id="32" name="Прямая соединительная линия 31"/>
          <p:cNvCxnSpPr>
            <a:cxnSpLocks/>
            <a:stCxn id="33" idx="0"/>
          </p:cNvCxnSpPr>
          <p:nvPr/>
        </p:nvCxnSpPr>
        <p:spPr>
          <a:xfrm rot="10799989" flipH="1">
            <a:off x="6467252" y="4927976"/>
            <a:ext cx="344371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cxnSpLocks/>
          </p:cNvCxnSpPr>
          <p:nvPr/>
        </p:nvCxnSpPr>
        <p:spPr>
          <a:xfrm flipV="1">
            <a:off x="4916131" y="2792539"/>
            <a:ext cx="688743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cxnSpLocks/>
            <a:endCxn id="33" idx="1"/>
          </p:cNvCxnSpPr>
          <p:nvPr/>
        </p:nvCxnSpPr>
        <p:spPr>
          <a:xfrm flipV="1">
            <a:off x="4925586" y="6360762"/>
            <a:ext cx="1541666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cxnSpLocks/>
          </p:cNvCxnSpPr>
          <p:nvPr/>
        </p:nvCxnSpPr>
        <p:spPr>
          <a:xfrm rot="5399976" flipV="1">
            <a:off x="5750859" y="5644369"/>
            <a:ext cx="143278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Блок-схема: процесс 35"/>
          <p:cNvSpPr/>
          <p:nvPr/>
        </p:nvSpPr>
        <p:spPr>
          <a:xfrm>
            <a:off x="4166821" y="3046424"/>
            <a:ext cx="1529597" cy="327685"/>
          </a:xfrm>
          <a:prstGeom prst="flowChart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 = count(items)</a:t>
            </a:r>
          </a:p>
        </p:txBody>
      </p:sp>
      <p:cxnSp>
        <p:nvCxnSpPr>
          <p:cNvPr id="37" name="Прямая соединительная линия 36"/>
          <p:cNvCxnSpPr>
            <a:cxnSpLocks/>
            <a:stCxn id="36" idx="2"/>
          </p:cNvCxnSpPr>
          <p:nvPr/>
        </p:nvCxnSpPr>
        <p:spPr>
          <a:xfrm rot="5399976">
            <a:off x="4777252" y="3527478"/>
            <a:ext cx="306737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cxnSpLocks/>
            <a:stCxn id="34" idx="0"/>
          </p:cNvCxnSpPr>
          <p:nvPr/>
        </p:nvCxnSpPr>
        <p:spPr>
          <a:xfrm rot="16199969" flipH="1">
            <a:off x="4807033" y="2906364"/>
            <a:ext cx="22765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-99582" y="428580"/>
            <a:ext cx="7846011" cy="1065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000000"/>
                </a:solidFill>
                <a:latin typeface="Arial"/>
              </a:rPr>
              <a:t>Алгоритм нахождения всех перестановок в массиве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82352" y="1701663"/>
            <a:ext cx="7578788" cy="465222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91008" y="758433"/>
            <a:ext cx="8302421" cy="1550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00B050"/>
                </a:solidFill>
                <a:latin typeface="Arial"/>
              </a:rPr>
              <a:t>Результат выполнения алгоритма нахождения всех перестановок элементов массива</a:t>
            </a:r>
            <a:endParaRPr sz="3200" b="1" strike="noStrike" spc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9887" y="2566905"/>
            <a:ext cx="3290958" cy="272834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3. раз два три</a:t>
            </a:r>
            <a:endParaRPr sz="2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5. два раз три</a:t>
            </a:r>
            <a:endParaRPr sz="2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8. раз три два</a:t>
            </a:r>
            <a:endParaRPr sz="2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10. три раз два</a:t>
            </a:r>
            <a:endParaRPr sz="2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13. два три раз</a:t>
            </a:r>
            <a:endParaRPr sz="2800" b="0" i="0" u="none" strike="noStrike" cap="none" spc="0"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15. три два раз</a:t>
            </a:r>
            <a:endParaRPr sz="2800" b="0" i="0" u="none" strike="noStrike" cap="none" spc="0">
              <a:latin typeface="Arial"/>
              <a:ea typeface="Arial"/>
              <a:cs typeface="Arial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03177" y="5599108"/>
            <a:ext cx="3422542" cy="63249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defRPr/>
            </a:pPr>
            <a:r>
              <a:rPr sz="3600" b="1">
                <a:ln w="15773"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B0F0"/>
                </a:solidFill>
                <a:highlight>
                  <a:srgbClr val="FFFFFF"/>
                </a:highlight>
              </a:rPr>
              <a:t>P(3) = 3! = 6</a:t>
            </a: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695844" y="698395"/>
            <a:ext cx="7846012" cy="1068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i="0" u="none" strike="noStrike" cap="none" spc="0">
                <a:solidFill>
                  <a:srgbClr val="0070C0"/>
                </a:solidFill>
                <a:latin typeface="Arial"/>
                <a:ea typeface="Arial"/>
                <a:cs typeface="Arial"/>
              </a:rPr>
              <a:t>Древовидным является ацикличный граф с рекурсивной структурой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3662" y="3713123"/>
            <a:ext cx="886170" cy="649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000" b="1"/>
              <a:t>1.1.1</a:t>
            </a:r>
          </a:p>
        </p:txBody>
      </p:sp>
      <p:cxnSp>
        <p:nvCxnSpPr>
          <p:cNvPr id="7" name="Прямая соединительная линия 6"/>
          <p:cNvCxnSpPr>
            <a:cxnSpLocks/>
            <a:stCxn id="8" idx="2"/>
            <a:endCxn id="9" idx="0"/>
          </p:cNvCxnSpPr>
          <p:nvPr/>
        </p:nvCxnSpPr>
        <p:spPr>
          <a:xfrm rot="5399976">
            <a:off x="3605601" y="3893697"/>
            <a:ext cx="1031106" cy="93674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cxnSpLocks/>
            <a:stCxn id="8" idx="2"/>
            <a:endCxn id="11" idx="0"/>
          </p:cNvCxnSpPr>
          <p:nvPr/>
        </p:nvCxnSpPr>
        <p:spPr>
          <a:xfrm rot="5399976" flipV="1">
            <a:off x="4080218" y="4362068"/>
            <a:ext cx="1031106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cxnSpLocks/>
            <a:stCxn id="8" idx="2"/>
            <a:endCxn id="13" idx="0"/>
          </p:cNvCxnSpPr>
          <p:nvPr/>
        </p:nvCxnSpPr>
        <p:spPr>
          <a:xfrm rot="5399976" flipV="1">
            <a:off x="4558101" y="3877938"/>
            <a:ext cx="1031106" cy="968258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533180" y="3713123"/>
            <a:ext cx="886169" cy="64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000" b="1"/>
              <a:t>1.1.2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500950" y="3713123"/>
            <a:ext cx="886169" cy="64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000" b="1"/>
              <a:t>1.1.3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09699" y="4877621"/>
            <a:ext cx="886169" cy="64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000" b="1"/>
              <a:t>1.2.1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158934" y="4877621"/>
            <a:ext cx="886169" cy="64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000" b="1"/>
              <a:t>1.2.2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114698" y="4877621"/>
            <a:ext cx="886169" cy="64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000" b="1"/>
              <a:t>1.2.3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835603" y="3713124"/>
            <a:ext cx="886169" cy="64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000" b="1"/>
              <a:t>1.3.1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806385" y="3713124"/>
            <a:ext cx="886169" cy="64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000" b="1"/>
              <a:t>1.3.2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7773275" y="3713124"/>
            <a:ext cx="886169" cy="64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000" b="1"/>
              <a:t>1.3.3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533180" y="2357020"/>
            <a:ext cx="886169" cy="64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000" b="1"/>
              <a:t>1.1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146440" y="3196515"/>
            <a:ext cx="886169" cy="64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000" b="1"/>
              <a:t>1.2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806385" y="2357021"/>
            <a:ext cx="886169" cy="64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000" b="1"/>
              <a:t>1.3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139319" y="2010304"/>
            <a:ext cx="886169" cy="64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000" b="1"/>
              <a:t>1</a:t>
            </a:r>
          </a:p>
        </p:txBody>
      </p:sp>
      <p:cxnSp>
        <p:nvCxnSpPr>
          <p:cNvPr id="22" name="Прямая соединительная линия 21"/>
          <p:cNvCxnSpPr>
            <a:cxnSpLocks/>
            <a:stCxn id="21" idx="1"/>
            <a:endCxn id="19" idx="3"/>
          </p:cNvCxnSpPr>
          <p:nvPr/>
        </p:nvCxnSpPr>
        <p:spPr>
          <a:xfrm rot="10799989" flipV="1">
            <a:off x="2419349" y="2335303"/>
            <a:ext cx="1719970" cy="346715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cxnSpLocks/>
            <a:stCxn id="21" idx="2"/>
            <a:endCxn id="8" idx="0"/>
          </p:cNvCxnSpPr>
          <p:nvPr/>
        </p:nvCxnSpPr>
        <p:spPr>
          <a:xfrm rot="5399976" flipV="1">
            <a:off x="4317857" y="2928408"/>
            <a:ext cx="536213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cxnSpLocks/>
            <a:stCxn id="21" idx="3"/>
            <a:endCxn id="20" idx="1"/>
          </p:cNvCxnSpPr>
          <p:nvPr/>
        </p:nvCxnSpPr>
        <p:spPr>
          <a:xfrm>
            <a:off x="5025488" y="2335303"/>
            <a:ext cx="1780896" cy="346717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cxnSpLocks/>
          </p:cNvCxnSpPr>
          <p:nvPr/>
        </p:nvCxnSpPr>
        <p:spPr>
          <a:xfrm rot="5399976">
            <a:off x="6394007" y="2891702"/>
            <a:ext cx="706104" cy="936739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cxnSpLocks/>
          </p:cNvCxnSpPr>
          <p:nvPr/>
        </p:nvCxnSpPr>
        <p:spPr>
          <a:xfrm rot="5399976" flipV="1">
            <a:off x="6868625" y="3360073"/>
            <a:ext cx="706104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cxnSpLocks/>
          </p:cNvCxnSpPr>
          <p:nvPr/>
        </p:nvCxnSpPr>
        <p:spPr>
          <a:xfrm rot="5399976" flipV="1">
            <a:off x="7346506" y="2875943"/>
            <a:ext cx="706104" cy="968258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 rot="5399976">
            <a:off x="1148595" y="2891698"/>
            <a:ext cx="706104" cy="936739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cxnSpLocks/>
          </p:cNvCxnSpPr>
          <p:nvPr/>
        </p:nvCxnSpPr>
        <p:spPr>
          <a:xfrm rot="5399976" flipV="1">
            <a:off x="1623213" y="3360070"/>
            <a:ext cx="706104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cxnSpLocks/>
          </p:cNvCxnSpPr>
          <p:nvPr/>
        </p:nvCxnSpPr>
        <p:spPr>
          <a:xfrm rot="5399976" flipV="1">
            <a:off x="2101095" y="2875940"/>
            <a:ext cx="706104" cy="968258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21864" y="5763431"/>
            <a:ext cx="7490847" cy="79105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2000"/>
              <a:t>Разделы инфоблоков и DOM-дерево браузера имеют древовидную структуру.</a:t>
            </a: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695844" y="698396"/>
            <a:ext cx="7846013" cy="1068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Применение древовидного графа в задачах кадрового учёта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49312" y="2001865"/>
            <a:ext cx="2365008" cy="82758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200" b="1">
                <a:solidFill>
                  <a:schemeClr val="tx1"/>
                </a:solidFill>
              </a:rPr>
              <a:t>Дирекция</a:t>
            </a:r>
            <a:endParaRPr sz="2000" b="1">
              <a:solidFill>
                <a:schemeClr val="tx1"/>
              </a:solidFill>
            </a:endParaRPr>
          </a:p>
        </p:txBody>
      </p:sp>
      <p:cxnSp>
        <p:nvCxnSpPr>
          <p:cNvPr id="7" name="Прямая соединительная линия 6"/>
          <p:cNvCxnSpPr>
            <a:cxnSpLocks/>
            <a:stCxn id="6" idx="2"/>
            <a:endCxn id="8" idx="0"/>
          </p:cNvCxnSpPr>
          <p:nvPr/>
        </p:nvCxnSpPr>
        <p:spPr>
          <a:xfrm rot="5399976">
            <a:off x="1824062" y="3037203"/>
            <a:ext cx="415508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849312" y="3244957"/>
            <a:ext cx="2365007" cy="65423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200" b="1">
                <a:solidFill>
                  <a:schemeClr val="tx1"/>
                </a:solidFill>
              </a:rPr>
              <a:t>Бухгалтерия</a:t>
            </a:r>
            <a:endParaRPr sz="2000" b="1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464651" y="3244957"/>
            <a:ext cx="2365007" cy="65423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200" b="1">
                <a:solidFill>
                  <a:schemeClr val="tx1"/>
                </a:solidFill>
              </a:rPr>
              <a:t>Кадры</a:t>
            </a:r>
            <a:endParaRPr sz="2000" b="1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47702" y="3244957"/>
            <a:ext cx="2365007" cy="65423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200" b="1">
                <a:solidFill>
                  <a:schemeClr val="tx1"/>
                </a:solidFill>
              </a:rPr>
              <a:t>Отдел</a:t>
            </a:r>
            <a:endParaRPr sz="2000" b="1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19194" y="4149025"/>
            <a:ext cx="1695125" cy="58542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200" b="1">
                <a:solidFill>
                  <a:schemeClr val="tx1"/>
                </a:solidFill>
              </a:rPr>
              <a:t>бухгалтер</a:t>
            </a:r>
            <a:endParaRPr sz="2000" b="1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519193" y="4875507"/>
            <a:ext cx="1695125" cy="58542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200" b="1">
                <a:solidFill>
                  <a:schemeClr val="tx1"/>
                </a:solidFill>
              </a:rPr>
              <a:t>бухгалтер</a:t>
            </a:r>
            <a:endParaRPr sz="2000" b="1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19193" y="5601990"/>
            <a:ext cx="1695125" cy="58542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200" b="1">
                <a:solidFill>
                  <a:schemeClr val="tx1"/>
                </a:solidFill>
              </a:rPr>
              <a:t>бухгалтер</a:t>
            </a:r>
            <a:endParaRPr sz="2000" b="1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134533" y="4149024"/>
            <a:ext cx="1695125" cy="58542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200" b="1">
                <a:solidFill>
                  <a:schemeClr val="tx1"/>
                </a:solidFill>
              </a:rPr>
              <a:t>менеджер</a:t>
            </a:r>
            <a:endParaRPr sz="2000" b="1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134533" y="4875507"/>
            <a:ext cx="1695125" cy="58542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менеджер</a:t>
            </a:r>
            <a:endParaRPr sz="2000" b="1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134533" y="5601990"/>
            <a:ext cx="1695125" cy="58542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менеджер</a:t>
            </a:r>
            <a:endParaRPr sz="2000" b="1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717584" y="4149024"/>
            <a:ext cx="1695125" cy="58542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2200" b="1">
                <a:solidFill>
                  <a:schemeClr val="tx1"/>
                </a:solidFill>
              </a:rPr>
              <a:t>инженер</a:t>
            </a:r>
            <a:endParaRPr sz="2000" b="1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717584" y="4875507"/>
            <a:ext cx="1695125" cy="58542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инженер</a:t>
            </a:r>
            <a:endParaRPr sz="2000" b="1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717584" y="5601990"/>
            <a:ext cx="1695125" cy="58542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инженер</a:t>
            </a:r>
            <a:endParaRPr sz="2000" b="1">
              <a:solidFill>
                <a:schemeClr val="tx1"/>
              </a:solidFill>
            </a:endParaRPr>
          </a:p>
        </p:txBody>
      </p:sp>
      <p:cxnSp>
        <p:nvCxnSpPr>
          <p:cNvPr id="20" name="Прямая соединительная линия 19"/>
          <p:cNvCxnSpPr>
            <a:cxnSpLocks/>
          </p:cNvCxnSpPr>
          <p:nvPr/>
        </p:nvCxnSpPr>
        <p:spPr>
          <a:xfrm rot="5399976">
            <a:off x="133986" y="4894830"/>
            <a:ext cx="2027796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cxnSpLocks/>
            <a:stCxn id="20" idx="1"/>
            <a:endCxn id="13" idx="1"/>
          </p:cNvCxnSpPr>
          <p:nvPr/>
        </p:nvCxnSpPr>
        <p:spPr>
          <a:xfrm flipV="1">
            <a:off x="1147884" y="5901715"/>
            <a:ext cx="371308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cxnSpLocks/>
          </p:cNvCxnSpPr>
          <p:nvPr/>
        </p:nvCxnSpPr>
        <p:spPr>
          <a:xfrm flipV="1">
            <a:off x="1147884" y="5168219"/>
            <a:ext cx="37130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cxnSpLocks/>
          </p:cNvCxnSpPr>
          <p:nvPr/>
        </p:nvCxnSpPr>
        <p:spPr>
          <a:xfrm flipV="1">
            <a:off x="1147884" y="4441737"/>
            <a:ext cx="37130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cxnSpLocks/>
          </p:cNvCxnSpPr>
          <p:nvPr/>
        </p:nvCxnSpPr>
        <p:spPr>
          <a:xfrm rot="5399976">
            <a:off x="2749326" y="4913091"/>
            <a:ext cx="2027795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cxnSpLocks/>
          </p:cNvCxnSpPr>
          <p:nvPr/>
        </p:nvCxnSpPr>
        <p:spPr>
          <a:xfrm flipV="1">
            <a:off x="3763225" y="5919976"/>
            <a:ext cx="37130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cxnSpLocks/>
          </p:cNvCxnSpPr>
          <p:nvPr/>
        </p:nvCxnSpPr>
        <p:spPr>
          <a:xfrm flipV="1">
            <a:off x="3763225" y="5186480"/>
            <a:ext cx="37130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cxnSpLocks/>
          </p:cNvCxnSpPr>
          <p:nvPr/>
        </p:nvCxnSpPr>
        <p:spPr>
          <a:xfrm flipV="1">
            <a:off x="3763225" y="4459997"/>
            <a:ext cx="37130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 rot="5399976">
            <a:off x="5320512" y="4913091"/>
            <a:ext cx="2027795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cxnSpLocks/>
          </p:cNvCxnSpPr>
          <p:nvPr/>
        </p:nvCxnSpPr>
        <p:spPr>
          <a:xfrm flipV="1">
            <a:off x="6334411" y="5919976"/>
            <a:ext cx="37130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cxnSpLocks/>
          </p:cNvCxnSpPr>
          <p:nvPr/>
        </p:nvCxnSpPr>
        <p:spPr>
          <a:xfrm flipV="1">
            <a:off x="6334411" y="5186480"/>
            <a:ext cx="37130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cxnSpLocks/>
          </p:cNvCxnSpPr>
          <p:nvPr/>
        </p:nvCxnSpPr>
        <p:spPr>
          <a:xfrm flipV="1">
            <a:off x="6334411" y="4459997"/>
            <a:ext cx="37130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cxnSpLocks/>
            <a:stCxn id="6" idx="3"/>
            <a:endCxn id="33" idx="0"/>
          </p:cNvCxnSpPr>
          <p:nvPr/>
        </p:nvCxnSpPr>
        <p:spPr>
          <a:xfrm flipV="1">
            <a:off x="3214321" y="2413109"/>
            <a:ext cx="4015884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cxnSpLocks/>
          </p:cNvCxnSpPr>
          <p:nvPr/>
        </p:nvCxnSpPr>
        <p:spPr>
          <a:xfrm rot="5399976">
            <a:off x="4207176" y="2833283"/>
            <a:ext cx="82334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cxnSpLocks/>
          </p:cNvCxnSpPr>
          <p:nvPr/>
        </p:nvCxnSpPr>
        <p:spPr>
          <a:xfrm rot="5399976">
            <a:off x="6818533" y="2822235"/>
            <a:ext cx="82334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243813" y="641952"/>
            <a:ext cx="8588643" cy="859443"/>
          </a:xfrm>
          <a:prstGeom prst="rect">
            <a:avLst/>
          </a:prstGeom>
          <a:noFill/>
          <a:ln>
            <a:noFill/>
          </a:ln>
        </p:spPr>
        <p:txBody>
          <a:bodyPr numCol="1" anchor="ctr">
            <a:noAutofit/>
          </a:bodyPr>
          <a:lstStyle/>
          <a:p>
            <a:pPr algn="ctr">
              <a:defRPr/>
            </a:pPr>
            <a:r>
              <a:rPr lang="ru-RU" altLang="ru-RU" sz="3000" b="1" i="0" u="none" strike="noStrike" cap="none" spc="0">
                <a:solidFill>
                  <a:srgbClr val="0070C0"/>
                </a:solidFill>
                <a:latin typeface="Arial"/>
                <a:ea typeface="Verdana"/>
                <a:cs typeface="Arial"/>
              </a:rPr>
              <a:t>Алгоритм выборки записей из</a:t>
            </a:r>
            <a:r>
              <a:rPr lang="ru-RU" altLang="ru-RU" sz="3000" b="1" strike="noStrike" spc="0">
                <a:solidFill>
                  <a:srgbClr val="0070C0"/>
                </a:solidFill>
                <a:latin typeface="Arial"/>
                <a:ea typeface="Verdana"/>
              </a:rPr>
              <a:t> инфоблока</a:t>
            </a:r>
            <a:endParaRPr sz="3000" b="1" strike="noStrike" spc="0">
              <a:solidFill>
                <a:srgbClr val="0070C0"/>
              </a:solidFill>
              <a:latin typeface="Arial"/>
            </a:endParaRPr>
          </a:p>
        </p:txBody>
      </p:sp>
      <p:pic>
        <p:nvPicPr>
          <p:cNvPr id="5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pic>
        <p:nvPicPr>
          <p:cNvPr id="6" name="Picture 2" descr="C:\Users\Аня\AppData\Local\Microsoft\Windows\Temporary Internet Files\Content.Outlook\36VJRQY6\line (2).png"/>
          <p:cNvPicPr/>
          <p:nvPr/>
        </p:nvPicPr>
        <p:blipFill>
          <a:blip r:embed="rId3"/>
          <a:stretch/>
        </p:blipFill>
        <p:spPr>
          <a:xfrm>
            <a:off x="0" y="6451560"/>
            <a:ext cx="8915400" cy="19080"/>
          </a:xfrm>
          <a:prstGeom prst="rect">
            <a:avLst/>
          </a:prstGeom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065162" y="1501396"/>
            <a:ext cx="7042808" cy="485791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695844" y="698395"/>
            <a:ext cx="7846012" cy="1068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Задача выделения подграфа из древовидного графа</a:t>
            </a:r>
            <a:endParaRPr sz="3200" b="1" strike="noStrike" spc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9448" y="2131015"/>
            <a:ext cx="3890720" cy="385843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1700" b="0" i="0" u="none" strike="noStrike" cap="none" spc="0">
                <a:latin typeface="Arial"/>
                <a:ea typeface="Arial"/>
                <a:cs typeface="Arial"/>
              </a:rPr>
              <a:t>В инфоблоках для построения дерева категорий используется параметры:</a:t>
            </a:r>
            <a:endParaRPr sz="17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700" b="0" i="0" u="none" strike="noStrike" cap="none" spc="0">
                <a:latin typeface="Arial"/>
                <a:ea typeface="Arial"/>
                <a:cs typeface="Arial"/>
              </a:rPr>
              <a:t>LEFT_MARGIN — левый край дерева;</a:t>
            </a:r>
            <a:endParaRPr sz="17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700" b="0" i="0" u="none" strike="noStrike" cap="none" spc="0">
                <a:latin typeface="Arial"/>
                <a:ea typeface="Arial"/>
                <a:cs typeface="Arial"/>
              </a:rPr>
              <a:t>RIGHT_MARGIN — правый край дерева;</a:t>
            </a:r>
            <a:endParaRPr sz="17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700" b="0" i="0" u="none" strike="noStrike" cap="none" spc="0">
                <a:latin typeface="Arial"/>
                <a:ea typeface="Arial"/>
                <a:cs typeface="Arial"/>
              </a:rPr>
              <a:t>DEPTH_LEVEL — уровень вложенности подраздела;</a:t>
            </a:r>
            <a:endParaRPr sz="17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700" b="0" i="0" u="none" strike="noStrike" cap="none" spc="0">
                <a:latin typeface="Arial"/>
                <a:ea typeface="Arial"/>
                <a:cs typeface="Arial"/>
              </a:rPr>
              <a:t>Обычно эти данные автоматически генерируются ядром Битрикса.</a:t>
            </a:r>
            <a:endParaRPr sz="17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7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700" b="1" i="0" u="none" strike="noStrike" cap="none" spc="0">
                <a:latin typeface="Arial"/>
                <a:ea typeface="Arial"/>
                <a:cs typeface="Arial"/>
              </a:rPr>
              <a:t>Первоисточник:</a:t>
            </a:r>
            <a:endParaRPr sz="1700" b="1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700" b="0" i="0" u="none" strike="noStrike" cap="none" spc="0">
                <a:latin typeface="Arial"/>
                <a:ea typeface="Arial"/>
                <a:cs typeface="Arial"/>
              </a:rPr>
              <a:t>www.miraweb-studio.ru</a:t>
            </a:r>
            <a:endParaRPr sz="17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0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0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0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000" b="0" i="0" u="none" strike="noStrike" cap="none" spc="0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US" sz="2000" b="0" i="0" u="none" strike="noStrike" cap="none" spc="0">
              <a:latin typeface="Arial"/>
              <a:ea typeface="Arial"/>
              <a:cs typeface="Arial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79325" y="2177592"/>
            <a:ext cx="4239523" cy="335982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695843" y="698394"/>
            <a:ext cx="7846011" cy="16909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i="0" u="none" strike="noStrike" cap="none" spc="0">
                <a:solidFill>
                  <a:srgbClr val="0070C0"/>
                </a:solidFill>
                <a:latin typeface="Arial"/>
                <a:ea typeface="Arial"/>
                <a:cs typeface="Arial"/>
              </a:rPr>
              <a:t>Блок-схема дефолтного алгоритма выделения подграфа из древовидного графа</a:t>
            </a:r>
            <a:endParaRPr sz="3200" b="1" strike="noStrike" spc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6" name="Блок-схема: знак завершения 5"/>
          <p:cNvSpPr/>
          <p:nvPr/>
        </p:nvSpPr>
        <p:spPr>
          <a:xfrm>
            <a:off x="5580957" y="2472510"/>
            <a:ext cx="1598261" cy="597330"/>
          </a:xfrm>
          <a:prstGeom prst="flowChartTerminato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Финиш</a:t>
            </a:r>
            <a:endParaRPr sz="2200"/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1662235" y="2519938"/>
            <a:ext cx="1598260" cy="597330"/>
          </a:xfrm>
          <a:prstGeom prst="flowChartTerminato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Старт</a:t>
            </a:r>
            <a:endParaRPr sz="1800"/>
          </a:p>
        </p:txBody>
      </p:sp>
      <p:sp>
        <p:nvSpPr>
          <p:cNvPr id="8" name="Блок-схема: данные 7"/>
          <p:cNvSpPr/>
          <p:nvPr/>
        </p:nvSpPr>
        <p:spPr>
          <a:xfrm>
            <a:off x="891105" y="3390704"/>
            <a:ext cx="3354185" cy="662920"/>
          </a:xfrm>
          <a:prstGeom prst="flowChartInputOutpu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Ввод ID корневого </a:t>
            </a: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элемента подграфа</a:t>
            </a:r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>
          <a:xfrm rot="5399976">
            <a:off x="2340285" y="4174706"/>
            <a:ext cx="242161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Блок-схема: данные 9"/>
          <p:cNvSpPr/>
          <p:nvPr/>
        </p:nvSpPr>
        <p:spPr>
          <a:xfrm>
            <a:off x="4636528" y="3359430"/>
            <a:ext cx="3487118" cy="726483"/>
          </a:xfrm>
          <a:prstGeom prst="flowChartInputOutpu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Вывод списка </a:t>
            </a: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подразделений в виде </a:t>
            </a: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массива</a:t>
            </a:r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1656175" y="5580246"/>
            <a:ext cx="5773276" cy="733548"/>
          </a:xfrm>
          <a:prstGeom prst="flowChart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Повторная выборка по найденным параметрам списка всех входящих в поддерево подразделений</a:t>
            </a:r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4597697" y="4350825"/>
            <a:ext cx="3600126" cy="865173"/>
          </a:xfrm>
          <a:prstGeom prst="flowChart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Фильтрация полученного списка по наличию сотрудников в подразделении</a:t>
            </a:r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887324" y="4334681"/>
            <a:ext cx="3357965" cy="881317"/>
          </a:xfrm>
          <a:prstGeom prst="flowChart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Выборка из базы данных корневого элемента с полями LEFT_MARGIN и RIGHT_MARGIN</a:t>
            </a:r>
          </a:p>
        </p:txBody>
      </p:sp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 rot="5399976">
            <a:off x="6276680" y="4213600"/>
            <a:ext cx="242161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 rot="5399976">
            <a:off x="2279949" y="5398828"/>
            <a:ext cx="362834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cxnSpLocks/>
          </p:cNvCxnSpPr>
          <p:nvPr/>
        </p:nvCxnSpPr>
        <p:spPr>
          <a:xfrm rot="5399976">
            <a:off x="6195697" y="5409225"/>
            <a:ext cx="38645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cxnSpLocks/>
            <a:stCxn id="7" idx="2"/>
          </p:cNvCxnSpPr>
          <p:nvPr/>
        </p:nvCxnSpPr>
        <p:spPr>
          <a:xfrm rot="5399976">
            <a:off x="2324647" y="3253985"/>
            <a:ext cx="273436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cxnSpLocks/>
          </p:cNvCxnSpPr>
          <p:nvPr/>
        </p:nvCxnSpPr>
        <p:spPr>
          <a:xfrm rot="5399976">
            <a:off x="6276680" y="3238349"/>
            <a:ext cx="242161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695844" y="698395"/>
            <a:ext cx="7846012" cy="1068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Программный код выделения подграфа из древовидного графа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44291" y="2000551"/>
            <a:ext cx="8281420" cy="416648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90720" y="1981080"/>
            <a:ext cx="7845096" cy="4357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>
              <a:defRPr/>
            </a:pPr>
            <a:r>
              <a:rPr lang="ru-RU" altLang="ru-RU" sz="2400" b="0" strike="noStrike" spc="0">
                <a:solidFill>
                  <a:srgbClr val="000000"/>
                </a:solidFill>
                <a:latin typeface="Arial"/>
              </a:rPr>
              <a:t>Выбор средств анализа, отладки и логгирования программного кода;</a:t>
            </a:r>
            <a:endParaRPr lang="en-US" sz="2400" b="1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ru-RU" altLang="ru-RU" sz="2400" b="0" strike="noStrike" spc="0">
                <a:solidFill>
                  <a:srgbClr val="000000"/>
                </a:solidFill>
                <a:latin typeface="Arial"/>
              </a:rPr>
              <a:t>Высокоуровневые методы работы с базой данных системы управления корпоративным контентом (информационной системы);</a:t>
            </a:r>
          </a:p>
          <a:p>
            <a:pPr>
              <a:defRPr/>
            </a:pPr>
            <a:r>
              <a:rPr lang="ru-RU" altLang="ru-RU" sz="2400" b="0" strike="noStrike" spc="0">
                <a:solidFill>
                  <a:srgbClr val="000000"/>
                </a:solidFill>
                <a:latin typeface="Arial"/>
              </a:rPr>
              <a:t>Работа со структурой папок и маршрутизацией статических ссылок;</a:t>
            </a:r>
            <a:endParaRPr lang="en-US" sz="2400" b="1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ru-RU" altLang="ru-RU" sz="2400" b="0" strike="noStrike" spc="0">
                <a:solidFill>
                  <a:srgbClr val="000000"/>
                </a:solidFill>
                <a:latin typeface="Arial"/>
              </a:rPr>
              <a:t>Кастомизация шаблонов и компонентов в модулях информационной системы.</a:t>
            </a:r>
            <a:endParaRPr lang="en-US" sz="2400" b="1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 lang="en-US" sz="2400" b="1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 lang="en-US" sz="2400" b="1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ru-RU" altLang="ru-RU" sz="2400" b="0" strike="noStrike" spc="0">
                <a:solidFill>
                  <a:srgbClr val="000000"/>
                </a:solidFill>
                <a:latin typeface="Arial"/>
              </a:rPr>
              <a:t> </a:t>
            </a:r>
            <a:endParaRPr lang="en-US" sz="24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2" descr="C:\Users\Аня\AppData\Local\Microsoft\Windows\Temporary Internet Files\Content.Outlook\36VJRQY6\line (2).png"/>
          <p:cNvPicPr/>
          <p:nvPr/>
        </p:nvPicPr>
        <p:blipFill>
          <a:blip r:embed="rId2"/>
          <a:stretch/>
        </p:blipFill>
        <p:spPr>
          <a:xfrm>
            <a:off x="-152280" y="6451560"/>
            <a:ext cx="8915400" cy="19080"/>
          </a:xfrm>
          <a:prstGeom prst="rect">
            <a:avLst/>
          </a:prstGeom>
          <a:ln>
            <a:noFill/>
          </a:ln>
        </p:spPr>
      </p:pic>
      <p:pic>
        <p:nvPicPr>
          <p:cNvPr id="6" name="Picture 3" descr="C:\Users\Natalia\Documents\Для презентаций\stickers-bullet\sticker-right.png"/>
          <p:cNvPicPr/>
          <p:nvPr/>
        </p:nvPicPr>
        <p:blipFill>
          <a:blip r:embed="rId3"/>
          <a:stretch/>
        </p:blipFill>
        <p:spPr>
          <a:xfrm>
            <a:off x="7010280" y="0"/>
            <a:ext cx="2133720" cy="749159"/>
          </a:xfrm>
          <a:prstGeom prst="rect">
            <a:avLst/>
          </a:prstGeom>
          <a:ln>
            <a:noFill/>
          </a:ln>
        </p:spPr>
      </p:pic>
      <p:pic>
        <p:nvPicPr>
          <p:cNvPr id="7" name="Picture 4" descr="C:\Users\Natalia\Documents\Для презентаций\stickers-bullet\strelka.png"/>
          <p:cNvPicPr/>
          <p:nvPr/>
        </p:nvPicPr>
        <p:blipFill>
          <a:blip r:embed="rId4"/>
          <a:stretch/>
        </p:blipFill>
        <p:spPr>
          <a:xfrm>
            <a:off x="685800" y="2819340"/>
            <a:ext cx="304920" cy="304920"/>
          </a:xfrm>
          <a:prstGeom prst="rect">
            <a:avLst/>
          </a:prstGeom>
          <a:ln>
            <a:noFill/>
          </a:ln>
        </p:spPr>
      </p:pic>
      <p:pic>
        <p:nvPicPr>
          <p:cNvPr id="8" name="Picture 4" descr="C:\Users\Natalia\Documents\Для презентаций\stickers-bullet\strelka.png"/>
          <p:cNvPicPr/>
          <p:nvPr/>
        </p:nvPicPr>
        <p:blipFill>
          <a:blip r:embed="rId4"/>
          <a:stretch/>
        </p:blipFill>
        <p:spPr>
          <a:xfrm>
            <a:off x="685800" y="2057400"/>
            <a:ext cx="304920" cy="30492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76320" y="698398"/>
            <a:ext cx="9060120" cy="10689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sp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000000"/>
                </a:solidFill>
                <a:latin typeface="Arial"/>
              </a:rPr>
              <a:t>Этапы разработки нового функционала в системах управления контентом</a:t>
            </a:r>
            <a:endParaRPr lang="en-US" sz="32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Picture 4" descr="C:\Users\Natalia\Documents\Для презентаций\stickers-bullet\strelka.png"/>
          <p:cNvPicPr/>
          <p:nvPr/>
        </p:nvPicPr>
        <p:blipFill>
          <a:blip r:embed="rId4"/>
          <a:stretch/>
        </p:blipFill>
        <p:spPr>
          <a:xfrm>
            <a:off x="685800" y="3855406"/>
            <a:ext cx="304920" cy="304560"/>
          </a:xfrm>
          <a:prstGeom prst="rect">
            <a:avLst/>
          </a:prstGeom>
          <a:ln>
            <a:noFill/>
          </a:ln>
        </p:spPr>
      </p:pic>
      <p:pic>
        <p:nvPicPr>
          <p:cNvPr id="11" name="Picture 4" descr="C:\Users\Natalia\Documents\Для презентаций\stickers-bullet\strelka.png"/>
          <p:cNvPicPr/>
          <p:nvPr/>
        </p:nvPicPr>
        <p:blipFill>
          <a:blip r:embed="rId4"/>
          <a:stretch/>
        </p:blipFill>
        <p:spPr>
          <a:xfrm>
            <a:off x="685800" y="4609980"/>
            <a:ext cx="304920" cy="304920"/>
          </a:xfrm>
          <a:prstGeom prst="rect">
            <a:avLst/>
          </a:prstGeom>
          <a:ln>
            <a:noFill/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7460181" y="5226633"/>
            <a:ext cx="1302937" cy="130293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695844" y="698395"/>
            <a:ext cx="7846012" cy="1068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Кастомизация алгоритма выделения подграфа из древовидного графа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38867" y="1944972"/>
            <a:ext cx="7959963" cy="438350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695843" y="698394"/>
            <a:ext cx="7846011" cy="18039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Пояснения по кастомизированному алгоритму выделения подграфа в древовидной структуре данных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907405" y="2329489"/>
            <a:ext cx="7634445" cy="39021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defRPr/>
            </a:pPr>
            <a:r>
              <a:rPr lang="ru-RU" altLang="ru-RU" sz="2000" b="0" strike="noStrike" spc="0">
                <a:solidFill>
                  <a:srgbClr val="000000"/>
                </a:solidFill>
                <a:latin typeface="Arial"/>
              </a:rPr>
              <a:t>Необходимость кастомизации компонента возникла из-за того что его алгоритм выделения оказался ненадёжным и выдавал некорректные данные;</a:t>
            </a:r>
            <a:endParaRPr sz="2000" b="0" strike="noStrike" spc="0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131"/>
              </a:spcAft>
              <a:defRPr/>
            </a:pPr>
            <a:r>
              <a:rPr lang="ru-RU" altLang="ru-RU" sz="2000" b="0" strike="noStrike" spc="0">
                <a:solidFill>
                  <a:srgbClr val="000000"/>
                </a:solidFill>
                <a:latin typeface="Arial"/>
              </a:rPr>
              <a:t>Было принято решение использовать вложенный в рекурсию цикл, где рекурсия обеспечивает переход между уровнями иерархии оргструктуры, а цикл осуществляет выборку всех подразделений одного уровня;</a:t>
            </a:r>
            <a:endParaRPr sz="2000" b="0" strike="noStrike" spc="0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defRPr/>
            </a:pPr>
            <a:r>
              <a:rPr lang="ru-RU" altLang="ru-RU" sz="2000" b="0" strike="noStrike" spc="0">
                <a:solidFill>
                  <a:srgbClr val="000000"/>
                </a:solidFill>
                <a:latin typeface="Arial"/>
              </a:rPr>
              <a:t>Кроме того, стояла задача </a:t>
            </a:r>
            <a:r>
              <a:rPr lang="ru-RU" altLang="ru-RU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из выделенного поддерева вырезать другие поддеревья или ветки, решённая введением в цикл проверки номера в вырезаемой ветке корневого подразделения</a:t>
            </a:r>
            <a:r>
              <a:rPr lang="ru-RU" altLang="ru-RU" sz="2000" b="0" strike="noStrike" spc="0">
                <a:solidFill>
                  <a:srgbClr val="000000"/>
                </a:solidFill>
                <a:latin typeface="Arial"/>
              </a:rPr>
              <a:t>.</a:t>
            </a:r>
            <a:endParaRPr sz="2000" b="0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89478" y="2380250"/>
            <a:ext cx="304920" cy="244155"/>
          </a:xfrm>
          <a:prstGeom prst="rect">
            <a:avLst/>
          </a:prstGeom>
          <a:ln>
            <a:noFill/>
          </a:ln>
        </p:spPr>
      </p:pic>
      <p:pic>
        <p:nvPicPr>
          <p:cNvPr id="8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89477" y="3453114"/>
            <a:ext cx="304920" cy="244155"/>
          </a:xfrm>
          <a:prstGeom prst="rect">
            <a:avLst/>
          </a:prstGeom>
          <a:ln>
            <a:noFill/>
          </a:ln>
        </p:spPr>
      </p:pic>
      <p:pic>
        <p:nvPicPr>
          <p:cNvPr id="9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89477" y="4808396"/>
            <a:ext cx="304920" cy="24386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777680" y="958410"/>
            <a:ext cx="7846013" cy="1068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strike="noStrike" spc="0" dirty="0">
                <a:solidFill>
                  <a:srgbClr val="00B050"/>
                </a:solidFill>
                <a:latin typeface="Arial"/>
              </a:rPr>
              <a:t>Проектирование структурной схемы банка резюме</a:t>
            </a:r>
            <a:endParaRPr sz="3200" b="1" strike="noStrike" spc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91474" y="5461603"/>
            <a:ext cx="4770986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82137" indent="-482137" algn="l">
              <a:buFont typeface="Wingdings"/>
              <a:buChar char="v"/>
              <a:defRPr/>
            </a:pPr>
            <a:r>
              <a:rPr sz="2400" b="1" dirty="0" err="1">
                <a:ln w="15773"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B0F0"/>
                </a:solidFill>
              </a:rPr>
              <a:t>Архитектурные</a:t>
            </a:r>
            <a:r>
              <a:rPr sz="2400" b="1" dirty="0">
                <a:ln w="15773"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B0F0"/>
                </a:solidFill>
              </a:rPr>
              <a:t> </a:t>
            </a:r>
            <a:r>
              <a:rPr sz="2400" b="1" dirty="0" err="1" smtClean="0">
                <a:ln w="15773"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B0F0"/>
                </a:solidFill>
              </a:rPr>
              <a:t>паттерны</a:t>
            </a:r>
            <a:endParaRPr lang="ru-RU" sz="2400" b="1" dirty="0" smtClean="0">
              <a:ln w="15773">
                <a:solidFill>
                  <a:schemeClr val="accent5">
                    <a:lumMod val="75000"/>
                  </a:schemeClr>
                </a:solidFill>
              </a:ln>
              <a:solidFill>
                <a:srgbClr val="00B0F0"/>
              </a:solidFill>
            </a:endParaRPr>
          </a:p>
          <a:p>
            <a:pPr marL="482137" indent="-482137" algn="l">
              <a:buFont typeface="Wingdings"/>
              <a:buChar char="v"/>
              <a:defRPr/>
            </a:pPr>
            <a:r>
              <a:rPr lang="ru-RU" sz="2400" b="1" dirty="0" smtClean="0">
                <a:ln w="15773"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B0F0"/>
                </a:solidFill>
              </a:rPr>
              <a:t>Паттерны проектирования</a:t>
            </a:r>
            <a:endParaRPr sz="3200" b="1" dirty="0">
              <a:ln w="15773">
                <a:solidFill>
                  <a:schemeClr val="accent5">
                    <a:lumMod val="75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680" y="2536350"/>
            <a:ext cx="1533686" cy="904067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algn="ctr">
              <a:defRPr/>
            </a:pPr>
            <a:r>
              <a:rPr sz="1800"/>
              <a:t>Почтовый сервис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32976" y="3940883"/>
            <a:ext cx="1533685" cy="90406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algn="ctr">
              <a:defRPr/>
            </a:pPr>
            <a:r>
              <a:rPr sz="1800"/>
              <a:t>Highload блок</a:t>
            </a:r>
          </a:p>
        </p:txBody>
      </p:sp>
      <p:cxnSp>
        <p:nvCxnSpPr>
          <p:cNvPr id="9" name="Прямая соединительная линия 8"/>
          <p:cNvCxnSpPr>
            <a:cxnSpLocks/>
            <a:stCxn id="7" idx="3"/>
            <a:endCxn id="10" idx="1"/>
          </p:cNvCxnSpPr>
          <p:nvPr/>
        </p:nvCxnSpPr>
        <p:spPr>
          <a:xfrm flipV="1">
            <a:off x="2311367" y="2988382"/>
            <a:ext cx="904061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50822" y="3940883"/>
            <a:ext cx="1824280" cy="9040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algn="ctr">
              <a:defRPr/>
            </a:pPr>
            <a:r>
              <a:rPr sz="1800"/>
              <a:t>Форма</a:t>
            </a:r>
          </a:p>
          <a:p>
            <a:pPr algn="ctr">
              <a:defRPr/>
            </a:pPr>
            <a:r>
              <a:rPr sz="1800"/>
              <a:t>ввода/вывода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5428" y="2536350"/>
            <a:ext cx="1194662" cy="9040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algn="ctr">
              <a:defRPr/>
            </a:pPr>
            <a:r>
              <a:rPr sz="1800">
                <a:solidFill>
                  <a:srgbClr val="FF0000"/>
                </a:solidFill>
              </a:rPr>
              <a:t>Меню банка</a:t>
            </a:r>
            <a:endParaRPr sz="1800"/>
          </a:p>
        </p:txBody>
      </p:sp>
      <p:sp>
        <p:nvSpPr>
          <p:cNvPr id="12" name="TextBox 11"/>
          <p:cNvSpPr txBox="1"/>
          <p:nvPr/>
        </p:nvSpPr>
        <p:spPr>
          <a:xfrm>
            <a:off x="5305944" y="2536350"/>
            <a:ext cx="2970508" cy="90406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algn="ctr">
              <a:defRPr/>
            </a:pPr>
            <a:r>
              <a:rPr sz="1800"/>
              <a:t>Таблица Grid с карточками кандидатов</a:t>
            </a:r>
          </a:p>
        </p:txBody>
      </p:sp>
      <p:cxnSp>
        <p:nvCxnSpPr>
          <p:cNvPr id="13" name="Прямая соединительная линия 12"/>
          <p:cNvCxnSpPr>
            <a:cxnSpLocks/>
            <a:stCxn id="10" idx="3"/>
            <a:endCxn id="12" idx="1"/>
          </p:cNvCxnSpPr>
          <p:nvPr/>
        </p:nvCxnSpPr>
        <p:spPr>
          <a:xfrm>
            <a:off x="4410092" y="2988382"/>
            <a:ext cx="89585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none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cxnSpLocks/>
            <a:stCxn id="11" idx="3"/>
            <a:endCxn id="8" idx="1"/>
          </p:cNvCxnSpPr>
          <p:nvPr/>
        </p:nvCxnSpPr>
        <p:spPr>
          <a:xfrm>
            <a:off x="4075103" y="4392916"/>
            <a:ext cx="65787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arrow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cxnSpLocks/>
            <a:stCxn id="16" idx="0"/>
          </p:cNvCxnSpPr>
          <p:nvPr/>
        </p:nvCxnSpPr>
        <p:spPr>
          <a:xfrm>
            <a:off x="1544523" y="4381819"/>
            <a:ext cx="70629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none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cxnSpLocks/>
          </p:cNvCxnSpPr>
          <p:nvPr/>
        </p:nvCxnSpPr>
        <p:spPr>
          <a:xfrm rot="16199969">
            <a:off x="6314544" y="3917070"/>
            <a:ext cx="953307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none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cxnSpLocks/>
          </p:cNvCxnSpPr>
          <p:nvPr/>
        </p:nvCxnSpPr>
        <p:spPr>
          <a:xfrm rot="16199969" flipV="1">
            <a:off x="1073822" y="3911118"/>
            <a:ext cx="94140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none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cxnSpLocks/>
            <a:endCxn id="17" idx="0"/>
          </p:cNvCxnSpPr>
          <p:nvPr/>
        </p:nvCxnSpPr>
        <p:spPr>
          <a:xfrm>
            <a:off x="6266661" y="4393725"/>
            <a:ext cx="524536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705419" y="857160"/>
            <a:ext cx="7846013" cy="1068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000000"/>
                </a:solidFill>
                <a:latin typeface="Arial"/>
              </a:rPr>
              <a:t>Лежащие в основе бизнес-логики банка резюме алгоритмы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1129915" y="2119969"/>
            <a:ext cx="7663682" cy="42847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CRUD-операции на Highload-блоках (выборка, добавление, обновление и удаление записей);</a:t>
            </a:r>
          </a:p>
          <a:p>
            <a:pPr>
              <a:defRPr/>
            </a:pPr>
            <a:endParaRPr sz="1400" b="1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ru-RU" altLang="ru-RU" sz="2400" b="0" strike="noStrike" spc="0">
                <a:solidFill>
                  <a:srgbClr val="000000"/>
                </a:solidFill>
                <a:latin typeface="Arial"/>
              </a:rPr>
              <a:t>Серверный рендеринг графического интерфейса в соответствии с паттерном MVC;</a:t>
            </a:r>
          </a:p>
          <a:p>
            <a:pPr>
              <a:defRPr/>
            </a:pPr>
            <a:endParaRPr sz="1400" b="0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ru-RU" altLang="ru-RU" sz="2400" b="0" strike="noStrike" spc="0">
                <a:solidFill>
                  <a:srgbClr val="000000"/>
                </a:solidFill>
                <a:latin typeface="Arial"/>
              </a:rPr>
              <a:t>Браузерный рендеринг слайдера и модальных окон;</a:t>
            </a:r>
          </a:p>
          <a:p>
            <a:pPr>
              <a:defRPr/>
            </a:pPr>
            <a:endParaRPr sz="1400" b="0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Arial"/>
              </a:rPr>
              <a:t>AJAX-запросы при внесении изменений в графический интерфейс, в частности при сортировке и фильтрации карточек.</a:t>
            </a:r>
          </a:p>
        </p:txBody>
      </p:sp>
      <p:pic>
        <p:nvPicPr>
          <p:cNvPr id="7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695841" y="3163005"/>
            <a:ext cx="304920" cy="304920"/>
          </a:xfrm>
          <a:prstGeom prst="rect">
            <a:avLst/>
          </a:prstGeom>
          <a:ln>
            <a:noFill/>
          </a:ln>
        </p:spPr>
      </p:pic>
      <p:pic>
        <p:nvPicPr>
          <p:cNvPr id="8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695842" y="2218646"/>
            <a:ext cx="304920" cy="304920"/>
          </a:xfrm>
          <a:prstGeom prst="rect">
            <a:avLst/>
          </a:prstGeom>
          <a:ln>
            <a:noFill/>
          </a:ln>
        </p:spPr>
      </p:pic>
      <p:pic>
        <p:nvPicPr>
          <p:cNvPr id="9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705420" y="4109876"/>
            <a:ext cx="304920" cy="304920"/>
          </a:xfrm>
          <a:prstGeom prst="rect">
            <a:avLst/>
          </a:prstGeom>
          <a:ln>
            <a:noFill/>
          </a:ln>
        </p:spPr>
      </p:pic>
      <p:pic>
        <p:nvPicPr>
          <p:cNvPr id="10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705420" y="4716185"/>
            <a:ext cx="304920" cy="30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695844" y="698396"/>
            <a:ext cx="7846013" cy="1068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000000"/>
                </a:solidFill>
                <a:latin typeface="Arial"/>
              </a:rPr>
              <a:t>Дизайн графического интерфейса банка резюме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50545" y="1992631"/>
            <a:ext cx="8136612" cy="4195063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71313" y="267139"/>
            <a:ext cx="6136398" cy="1004742"/>
          </a:xfrm>
          <a:prstGeom prst="rect">
            <a:avLst/>
          </a:prstGeom>
          <a:noFill/>
          <a:ln>
            <a:noFill/>
          </a:ln>
        </p:spPr>
        <p:txBody>
          <a:bodyPr numCol="1" anchor="ctr">
            <a:no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0070C0"/>
                </a:solidFill>
                <a:latin typeface="Arial"/>
                <a:ea typeface="Verdana"/>
              </a:rPr>
              <a:t>Алгоритм выборки записей из Highload-блока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pic>
        <p:nvPicPr>
          <p:cNvPr id="6" name="Picture 2" descr="C:\Users\Аня\AppData\Local\Microsoft\Windows\Temporary Internet Files\Content.Outlook\36VJRQY6\line (2).png"/>
          <p:cNvPicPr/>
          <p:nvPr/>
        </p:nvPicPr>
        <p:blipFill>
          <a:blip r:embed="rId3"/>
          <a:stretch/>
        </p:blipFill>
        <p:spPr>
          <a:xfrm>
            <a:off x="0" y="6451560"/>
            <a:ext cx="8915400" cy="19080"/>
          </a:xfrm>
          <a:prstGeom prst="rect">
            <a:avLst/>
          </a:prstGeom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217099" y="1502787"/>
            <a:ext cx="6838949" cy="483869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518258" y="1005131"/>
            <a:ext cx="8023604" cy="16424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00B050"/>
                </a:solidFill>
                <a:latin typeface="Arial"/>
              </a:rPr>
              <a:t>Алгоритм сортировки элементов ассоциативного массива по строковому полю</a:t>
            </a:r>
            <a:endParaRPr sz="3200" b="1" strike="noStrike" spc="0">
              <a:solidFill>
                <a:srgbClr val="00B050"/>
              </a:solidFill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18258" y="2955331"/>
            <a:ext cx="8143202" cy="279195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695843" y="762971"/>
            <a:ext cx="7846011" cy="1626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Алгоритм сортировки элементов ассоциативного массива по числовому полю</a:t>
            </a: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47411" y="2671923"/>
            <a:ext cx="7822307" cy="2994643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695844" y="698394"/>
            <a:ext cx="7846011" cy="1068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Блок-схема алгоритма фильтрации повторений в массиве</a:t>
            </a:r>
            <a:endParaRPr sz="3200" b="1" strike="noStrike" spc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6" name="Блок-схема: знак завершения 5"/>
          <p:cNvSpPr/>
          <p:nvPr/>
        </p:nvSpPr>
        <p:spPr>
          <a:xfrm>
            <a:off x="3711261" y="4788348"/>
            <a:ext cx="1598261" cy="597330"/>
          </a:xfrm>
          <a:prstGeom prst="flowChartTerminato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Финиш</a:t>
            </a:r>
            <a:endParaRPr sz="2200"/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1289392" y="1824277"/>
            <a:ext cx="1598260" cy="597330"/>
          </a:xfrm>
          <a:prstGeom prst="flowChartTerminato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Старт</a:t>
            </a:r>
            <a:endParaRPr sz="1800"/>
          </a:p>
        </p:txBody>
      </p:sp>
      <p:sp>
        <p:nvSpPr>
          <p:cNvPr id="8" name="Блок-схема: данные 7"/>
          <p:cNvSpPr/>
          <p:nvPr/>
        </p:nvSpPr>
        <p:spPr>
          <a:xfrm>
            <a:off x="326923" y="2792536"/>
            <a:ext cx="3523192" cy="508536"/>
          </a:xfrm>
          <a:prstGeom prst="flowChartInputOutpu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Ввод subTeam, arrId</a:t>
            </a:r>
          </a:p>
        </p:txBody>
      </p:sp>
      <p:cxnSp>
        <p:nvCxnSpPr>
          <p:cNvPr id="9" name="Прямая соединительная линия 8"/>
          <p:cNvCxnSpPr>
            <a:cxnSpLocks/>
            <a:stCxn id="8" idx="4"/>
            <a:endCxn id="10" idx="0"/>
          </p:cNvCxnSpPr>
          <p:nvPr/>
        </p:nvCxnSpPr>
        <p:spPr>
          <a:xfrm rot="5399977" flipV="1">
            <a:off x="1931244" y="3458348"/>
            <a:ext cx="314551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cxnSpLocks/>
            <a:endCxn id="8" idx="1"/>
          </p:cNvCxnSpPr>
          <p:nvPr/>
        </p:nvCxnSpPr>
        <p:spPr>
          <a:xfrm rot="5399977">
            <a:off x="1903056" y="2607071"/>
            <a:ext cx="370927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Блок-схема: типовой процесс 11"/>
          <p:cNvSpPr/>
          <p:nvPr/>
        </p:nvSpPr>
        <p:spPr>
          <a:xfrm>
            <a:off x="780852" y="4649491"/>
            <a:ext cx="2615337" cy="419745"/>
          </a:xfrm>
          <a:prstGeom prst="flowChartPredefined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fun(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subTeam[i], arrId</a:t>
            </a:r>
            <a:r>
              <a:rPr sz="14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 rot="5399976" flipV="1">
            <a:off x="1883693" y="5274065"/>
            <a:ext cx="409657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решение 13"/>
          <p:cNvSpPr/>
          <p:nvPr/>
        </p:nvSpPr>
        <p:spPr>
          <a:xfrm>
            <a:off x="5652066" y="2774701"/>
            <a:ext cx="2889788" cy="1131936"/>
          </a:xfrm>
          <a:prstGeom prst="flowChartDecision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DejaVu Sans"/>
                <a:cs typeface="DejaVu Sans"/>
              </a:rPr>
              <a:t>subTeam[i][ID] </a:t>
            </a:r>
          </a:p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DejaVu Sans"/>
                <a:cs typeface="DejaVu Sans"/>
              </a:rPr>
              <a:t>имеется в </a:t>
            </a:r>
          </a:p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DejaVu Sans"/>
                <a:cs typeface="DejaVu Sans"/>
              </a:rPr>
              <a:t>arrId</a:t>
            </a:r>
            <a:r>
              <a:rPr sz="140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" name="Блок-схема: решение 14"/>
          <p:cNvSpPr/>
          <p:nvPr/>
        </p:nvSpPr>
        <p:spPr>
          <a:xfrm>
            <a:off x="1079516" y="5274065"/>
            <a:ext cx="2018007" cy="1113939"/>
          </a:xfrm>
          <a:prstGeom prst="flowChartDecision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 = 0?</a:t>
            </a:r>
          </a:p>
        </p:txBody>
      </p:sp>
      <p:sp>
        <p:nvSpPr>
          <p:cNvPr id="16" name="Блок-схема: знак завершения 15"/>
          <p:cNvSpPr/>
          <p:nvPr/>
        </p:nvSpPr>
        <p:spPr>
          <a:xfrm>
            <a:off x="5876854" y="1949722"/>
            <a:ext cx="2419134" cy="597330"/>
          </a:xfrm>
          <a:prstGeom prst="flowChartTerminato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fun(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DejaVu Sans"/>
                <a:cs typeface="DejaVu Sans"/>
              </a:rPr>
              <a:t>subTeam[i], arrId</a:t>
            </a:r>
            <a:r>
              <a:rPr sz="1400">
                <a:solidFill>
                  <a:schemeClr val="tx1"/>
                </a:solidFill>
              </a:rPr>
              <a:t>)</a:t>
            </a:r>
            <a:endParaRPr sz="1800"/>
          </a:p>
        </p:txBody>
      </p:sp>
      <p:sp>
        <p:nvSpPr>
          <p:cNvPr id="17" name="Блок-схема: знак завершения 16"/>
          <p:cNvSpPr/>
          <p:nvPr/>
        </p:nvSpPr>
        <p:spPr>
          <a:xfrm>
            <a:off x="4000410" y="3042004"/>
            <a:ext cx="1454856" cy="597330"/>
          </a:xfrm>
          <a:prstGeom prst="flowChartTerminato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Return</a:t>
            </a:r>
            <a:endParaRPr sz="1800"/>
          </a:p>
        </p:txBody>
      </p:sp>
      <p:sp>
        <p:nvSpPr>
          <p:cNvPr id="18" name="Блок-схема: данные 17"/>
          <p:cNvSpPr/>
          <p:nvPr/>
        </p:nvSpPr>
        <p:spPr>
          <a:xfrm>
            <a:off x="3327330" y="5715000"/>
            <a:ext cx="2391333" cy="538179"/>
          </a:xfrm>
          <a:prstGeom prst="flowChartInputOutpu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Вывод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DejaVu Sans"/>
                <a:cs typeface="DejaVu Sans"/>
              </a:rPr>
              <a:t>Subordinate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1386254" y="4195440"/>
            <a:ext cx="1404531" cy="292610"/>
          </a:xfrm>
          <a:prstGeom prst="flowChart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 = i - 1</a:t>
            </a:r>
          </a:p>
        </p:txBody>
      </p:sp>
      <p:cxnSp>
        <p:nvCxnSpPr>
          <p:cNvPr id="20" name="Прямая соединительная линия 19"/>
          <p:cNvCxnSpPr>
            <a:cxnSpLocks/>
          </p:cNvCxnSpPr>
          <p:nvPr/>
        </p:nvCxnSpPr>
        <p:spPr>
          <a:xfrm>
            <a:off x="5455265" y="3340669"/>
            <a:ext cx="245233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55288" y="2862257"/>
            <a:ext cx="571498" cy="3690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1400"/>
              <a:t>Да</a:t>
            </a:r>
          </a:p>
        </p:txBody>
      </p:sp>
      <p:cxnSp>
        <p:nvCxnSpPr>
          <p:cNvPr id="22" name="Прямая соединительная линия 21"/>
          <p:cNvCxnSpPr>
            <a:cxnSpLocks/>
            <a:endCxn id="23" idx="1"/>
          </p:cNvCxnSpPr>
          <p:nvPr/>
        </p:nvCxnSpPr>
        <p:spPr>
          <a:xfrm rot="5399977" flipV="1">
            <a:off x="4352925" y="6416447"/>
            <a:ext cx="326533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cxnSpLocks/>
          </p:cNvCxnSpPr>
          <p:nvPr/>
        </p:nvCxnSpPr>
        <p:spPr>
          <a:xfrm rot="5399976">
            <a:off x="2007806" y="4568771"/>
            <a:ext cx="16144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cxnSpLocks/>
            <a:stCxn id="26" idx="1"/>
          </p:cNvCxnSpPr>
          <p:nvPr/>
        </p:nvCxnSpPr>
        <p:spPr>
          <a:xfrm>
            <a:off x="328819" y="5831034"/>
            <a:ext cx="750697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none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cxnSpLocks/>
            <a:endCxn id="23" idx="0"/>
          </p:cNvCxnSpPr>
          <p:nvPr/>
        </p:nvCxnSpPr>
        <p:spPr>
          <a:xfrm rot="5399977">
            <a:off x="1992665" y="6483859"/>
            <a:ext cx="19170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14982" y="6302482"/>
            <a:ext cx="571351" cy="36894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1400"/>
              <a:t>Да</a:t>
            </a:r>
          </a:p>
        </p:txBody>
      </p:sp>
      <p:cxnSp>
        <p:nvCxnSpPr>
          <p:cNvPr id="23" name="Прямая соединительная линия 22"/>
          <p:cNvCxnSpPr>
            <a:cxnSpLocks/>
          </p:cNvCxnSpPr>
          <p:nvPr/>
        </p:nvCxnSpPr>
        <p:spPr>
          <a:xfrm flipV="1">
            <a:off x="2088520" y="6579714"/>
            <a:ext cx="243347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cxnSpLocks/>
            <a:endCxn id="19" idx="1"/>
          </p:cNvCxnSpPr>
          <p:nvPr/>
        </p:nvCxnSpPr>
        <p:spPr>
          <a:xfrm flipV="1">
            <a:off x="326869" y="4345733"/>
            <a:ext cx="1059384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cxnSpLocks/>
          </p:cNvCxnSpPr>
          <p:nvPr/>
        </p:nvCxnSpPr>
        <p:spPr>
          <a:xfrm rot="5399977">
            <a:off x="-423392" y="5078822"/>
            <a:ext cx="1504424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Блок-схема: процесс 9"/>
          <p:cNvSpPr/>
          <p:nvPr/>
        </p:nvSpPr>
        <p:spPr>
          <a:xfrm>
            <a:off x="1136019" y="3615624"/>
            <a:ext cx="1905000" cy="352770"/>
          </a:xfrm>
          <a:prstGeom prst="flowChart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 = count(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subTeam</a:t>
            </a:r>
            <a:r>
              <a:rPr sz="14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0" name="Прямая соединительная линия 29"/>
          <p:cNvCxnSpPr>
            <a:cxnSpLocks/>
          </p:cNvCxnSpPr>
          <p:nvPr/>
        </p:nvCxnSpPr>
        <p:spPr>
          <a:xfrm rot="16199969" flipH="1">
            <a:off x="1974699" y="4082219"/>
            <a:ext cx="227649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Блок-схема: процесс 30"/>
          <p:cNvSpPr/>
          <p:nvPr/>
        </p:nvSpPr>
        <p:spPr>
          <a:xfrm>
            <a:off x="5841038" y="4134286"/>
            <a:ext cx="2566905" cy="501474"/>
          </a:xfrm>
          <a:prstGeom prst="flowChart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Запись числа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DejaVu Sans"/>
                <a:cs typeface="DejaVu Sans"/>
              </a:rPr>
              <a:t> subTeam[i][ID] в масив arrId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32" name="Блок-схема: процесс 31"/>
          <p:cNvSpPr/>
          <p:nvPr/>
        </p:nvSpPr>
        <p:spPr>
          <a:xfrm>
            <a:off x="5792606" y="4872255"/>
            <a:ext cx="2684681" cy="503492"/>
          </a:xfrm>
          <a:prstGeom prst="flowChart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Запись элемента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DejaVu Sans"/>
                <a:cs typeface="DejaVu Sans"/>
              </a:rPr>
              <a:t>subTeam[i] в масив Subordinate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33" name="Прямая соединительная линия 32"/>
          <p:cNvCxnSpPr>
            <a:cxnSpLocks/>
          </p:cNvCxnSpPr>
          <p:nvPr/>
        </p:nvCxnSpPr>
        <p:spPr>
          <a:xfrm rot="16199933" flipH="1">
            <a:off x="7010665" y="5489572"/>
            <a:ext cx="22764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Блок-схема: знак завершения 33"/>
          <p:cNvSpPr/>
          <p:nvPr/>
        </p:nvSpPr>
        <p:spPr>
          <a:xfrm>
            <a:off x="6397063" y="5586820"/>
            <a:ext cx="1454854" cy="597330"/>
          </a:xfrm>
          <a:prstGeom prst="flowChartTerminato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Return</a:t>
            </a:r>
            <a:endParaRPr sz="1800"/>
          </a:p>
        </p:txBody>
      </p:sp>
      <p:cxnSp>
        <p:nvCxnSpPr>
          <p:cNvPr id="35" name="Прямая соединительная линия 34"/>
          <p:cNvCxnSpPr>
            <a:cxnSpLocks/>
          </p:cNvCxnSpPr>
          <p:nvPr/>
        </p:nvCxnSpPr>
        <p:spPr>
          <a:xfrm rot="16199933" flipH="1">
            <a:off x="6983137" y="2660877"/>
            <a:ext cx="22764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cxnSpLocks/>
          </p:cNvCxnSpPr>
          <p:nvPr/>
        </p:nvCxnSpPr>
        <p:spPr>
          <a:xfrm rot="16199933" flipH="1">
            <a:off x="6989980" y="4020462"/>
            <a:ext cx="22764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cxnSpLocks/>
          </p:cNvCxnSpPr>
          <p:nvPr/>
        </p:nvCxnSpPr>
        <p:spPr>
          <a:xfrm rot="16199933" flipH="1">
            <a:off x="7010665" y="4764495"/>
            <a:ext cx="22764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cxnSpLocks/>
          </p:cNvCxnSpPr>
          <p:nvPr/>
        </p:nvCxnSpPr>
        <p:spPr>
          <a:xfrm rot="5399977" flipV="1">
            <a:off x="4347125" y="5548944"/>
            <a:ext cx="32653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695843" y="857160"/>
            <a:ext cx="7846011" cy="17555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000000"/>
                </a:solidFill>
                <a:latin typeface="Arial"/>
              </a:rPr>
              <a:t>Алгоритм фильтрации повторяющихся элементов ассоциативного массива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44729" y="2837642"/>
            <a:ext cx="8548241" cy="285244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91188" y="1961207"/>
            <a:ext cx="7663683" cy="42847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Математические: алгебраические, логические, псевдослучайные;</a:t>
            </a:r>
            <a:endParaRPr lang="en-US" sz="2400" b="1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ru-RU" altLang="ru-RU" sz="2400" b="0" strike="noStrike" spc="0">
                <a:solidFill>
                  <a:srgbClr val="000000"/>
                </a:solidFill>
                <a:latin typeface="Arial"/>
              </a:rPr>
              <a:t>Программные: линейный алгоритм, ветвление, циклы, вложенные циклы;</a:t>
            </a:r>
          </a:p>
          <a:p>
            <a:pPr>
              <a:defRPr/>
            </a:pPr>
            <a:r>
              <a:rPr lang="ru-RU" altLang="ru-RU" sz="2400" b="0" strike="noStrike" spc="-1">
                <a:solidFill>
                  <a:srgbClr val="000000"/>
                </a:solidFill>
                <a:latin typeface="Arial"/>
              </a:rPr>
              <a:t>Комбинаторные: поиск, перестановка, сортировка, фильтрация, оптимизация, рекурсия;</a:t>
            </a:r>
            <a:endParaRPr lang="ru-RU" altLang="ru-RU" sz="2400" b="0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Arial"/>
              </a:rPr>
              <a:t>Реальные: комбинация указанных выше алгоритмов с другими, например, сетевой график может быть построен на основе диаграммы Ганта и проанализирован с помощью алгоритмов </a:t>
            </a:r>
          </a:p>
          <a:p>
            <a:pPr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Arial"/>
              </a:rPr>
              <a:t>на графах.</a:t>
            </a:r>
          </a:p>
        </p:txBody>
      </p:sp>
      <p:pic>
        <p:nvPicPr>
          <p:cNvPr id="5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7010280" y="0"/>
            <a:ext cx="2133720" cy="749160"/>
          </a:xfrm>
          <a:prstGeom prst="rect">
            <a:avLst/>
          </a:prstGeom>
          <a:ln>
            <a:noFill/>
          </a:ln>
        </p:spPr>
      </p:pic>
      <p:pic>
        <p:nvPicPr>
          <p:cNvPr id="6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686267" y="2771062"/>
            <a:ext cx="304920" cy="304920"/>
          </a:xfrm>
          <a:prstGeom prst="rect">
            <a:avLst/>
          </a:prstGeom>
          <a:ln>
            <a:noFill/>
          </a:ln>
        </p:spPr>
      </p:pic>
      <p:pic>
        <p:nvPicPr>
          <p:cNvPr id="7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686267" y="2059883"/>
            <a:ext cx="304920" cy="304920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86183" y="698399"/>
            <a:ext cx="9058320" cy="1068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spAutoFit/>
          </a:bodyPr>
          <a:lstStyle/>
          <a:p>
            <a:pPr algn="ctr">
              <a:defRPr/>
            </a:pPr>
            <a:r>
              <a:rPr lang="ru-RU" altLang="ru-RU" sz="3200" b="1" strike="noStrike" spc="-1">
                <a:solidFill>
                  <a:srgbClr val="000000"/>
                </a:solidFill>
                <a:latin typeface="Arial"/>
              </a:rPr>
              <a:t>Лежащие в основе разрабатываемого функционала алгоритмы</a:t>
            </a:r>
            <a:endParaRPr lang="en-US" sz="32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686267" y="3471066"/>
            <a:ext cx="304920" cy="304920"/>
          </a:xfrm>
          <a:prstGeom prst="rect">
            <a:avLst/>
          </a:prstGeom>
          <a:ln>
            <a:noFill/>
          </a:ln>
        </p:spPr>
      </p:pic>
      <p:pic>
        <p:nvPicPr>
          <p:cNvPr id="10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686267" y="4234541"/>
            <a:ext cx="304920" cy="304560"/>
          </a:xfrm>
          <a:prstGeom prst="rect">
            <a:avLst/>
          </a:prstGeom>
          <a:ln>
            <a:noFill/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7511568" y="5231880"/>
            <a:ext cx="1302937" cy="130293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336720" y="200016"/>
            <a:ext cx="6409199" cy="1432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2800" b="1" i="0" u="none" strike="noStrike" cap="none" spc="0">
                <a:solidFill>
                  <a:srgbClr val="7030A0"/>
                </a:solidFill>
                <a:latin typeface="Arial"/>
                <a:ea typeface="Arial"/>
                <a:cs typeface="Arial"/>
              </a:rPr>
              <a:t>Блок-схема алгоритма сортировки массива со списком сотрудников по рангу в оргструктуре</a:t>
            </a:r>
            <a:endParaRPr sz="2800" b="1" strike="noStrike" spc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6" name="Блок-схема: данные 5"/>
          <p:cNvSpPr/>
          <p:nvPr/>
        </p:nvSpPr>
        <p:spPr>
          <a:xfrm>
            <a:off x="1032918" y="1987809"/>
            <a:ext cx="3648559" cy="734230"/>
          </a:xfrm>
          <a:prstGeom prst="flowChartInputOutpu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Ввод в компонент массива </a:t>
            </a:r>
          </a:p>
          <a:p>
            <a:pPr algn="ctr"/>
            <a:r>
              <a:rPr sz="1400">
                <a:solidFill>
                  <a:schemeClr val="tx1"/>
                </a:solidFill>
              </a:rPr>
              <a:t>со списком сотрудников</a:t>
            </a:r>
          </a:p>
        </p:txBody>
      </p:sp>
      <p:cxnSp>
        <p:nvCxnSpPr>
          <p:cNvPr id="7" name="Прямая соединительная линия 6"/>
          <p:cNvCxnSpPr>
            <a:cxnSpLocks/>
          </p:cNvCxnSpPr>
          <p:nvPr/>
        </p:nvCxnSpPr>
        <p:spPr>
          <a:xfrm rot="5399942">
            <a:off x="2697284" y="2843124"/>
            <a:ext cx="24216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Блок-схема: данные 7"/>
          <p:cNvSpPr/>
          <p:nvPr/>
        </p:nvSpPr>
        <p:spPr>
          <a:xfrm>
            <a:off x="4993527" y="2027849"/>
            <a:ext cx="3708545" cy="726481"/>
          </a:xfrm>
          <a:prstGeom prst="flowChartInputOutpu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Вывод в шаблон списка </a:t>
            </a: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подразделений в виде </a:t>
            </a: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массива</a:t>
            </a: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4954696" y="3019244"/>
            <a:ext cx="3600126" cy="865171"/>
          </a:xfrm>
          <a:prstGeom prst="flowChart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Фильтрация повторений полученных после слияния массивов</a:t>
            </a: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1244324" y="3003099"/>
            <a:ext cx="3357964" cy="881316"/>
          </a:xfrm>
          <a:prstGeom prst="flowChart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Добавление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 инфоблока </a:t>
            </a:r>
            <a:r>
              <a:rPr sz="1400">
                <a:solidFill>
                  <a:schemeClr val="tx1"/>
                </a:solidFill>
              </a:rPr>
              <a:t>в элементы массива нового поля GRADE_SORT</a:t>
            </a:r>
          </a:p>
        </p:txBody>
      </p:sp>
      <p:cxnSp>
        <p:nvCxnSpPr>
          <p:cNvPr id="11" name="Прямая соединительная линия 10"/>
          <p:cNvCxnSpPr>
            <a:cxnSpLocks/>
          </p:cNvCxnSpPr>
          <p:nvPr/>
        </p:nvCxnSpPr>
        <p:spPr>
          <a:xfrm rot="5399942">
            <a:off x="6633680" y="2882018"/>
            <a:ext cx="24216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cxnSpLocks/>
          </p:cNvCxnSpPr>
          <p:nvPr/>
        </p:nvCxnSpPr>
        <p:spPr>
          <a:xfrm rot="5399942" flipV="1">
            <a:off x="2719409" y="3984785"/>
            <a:ext cx="197909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 rot="5399942" flipV="1">
            <a:off x="6630116" y="4000223"/>
            <a:ext cx="231609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процесс 13"/>
          <p:cNvSpPr/>
          <p:nvPr/>
        </p:nvSpPr>
        <p:spPr>
          <a:xfrm>
            <a:off x="4993527" y="4116028"/>
            <a:ext cx="3600126" cy="865170"/>
          </a:xfrm>
          <a:prstGeom prst="flowChart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Сортировка элементов массива по должностям сотрудников ранжированным в инфоблоке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5" name="Блок-схема: процесс 14"/>
          <p:cNvSpPr/>
          <p:nvPr/>
        </p:nvSpPr>
        <p:spPr>
          <a:xfrm>
            <a:off x="1283154" y="4099883"/>
            <a:ext cx="3357963" cy="881316"/>
          </a:xfrm>
          <a:prstGeom prst="flowChart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Сортировка элементов массива по отчествам сотрудников в поле SECOND_NAME</a:t>
            </a:r>
          </a:p>
        </p:txBody>
      </p:sp>
      <p:cxnSp>
        <p:nvCxnSpPr>
          <p:cNvPr id="16" name="Прямая соединительная линия 15"/>
          <p:cNvCxnSpPr>
            <a:cxnSpLocks/>
          </p:cNvCxnSpPr>
          <p:nvPr/>
        </p:nvCxnSpPr>
        <p:spPr>
          <a:xfrm rot="5399909" flipV="1">
            <a:off x="2758241" y="5081568"/>
            <a:ext cx="19790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cxnSpLocks/>
          </p:cNvCxnSpPr>
          <p:nvPr/>
        </p:nvCxnSpPr>
        <p:spPr>
          <a:xfrm rot="5399909" flipV="1">
            <a:off x="6668948" y="5097007"/>
            <a:ext cx="23160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Блок-схема: процесс 17"/>
          <p:cNvSpPr/>
          <p:nvPr/>
        </p:nvSpPr>
        <p:spPr>
          <a:xfrm>
            <a:off x="4978919" y="5212811"/>
            <a:ext cx="3600126" cy="865170"/>
          </a:xfrm>
          <a:prstGeom prst="flowChart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Сортировка элементов массива по фамилиям сотрудников в поле LAST_NAME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1268546" y="5196667"/>
            <a:ext cx="3357963" cy="881316"/>
          </a:xfrm>
          <a:prstGeom prst="flowChartProcess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Сортировка элементов массива по именам записанном в поле NAME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20" name="Прямая соединительная линия 19"/>
          <p:cNvCxnSpPr>
            <a:cxnSpLocks/>
          </p:cNvCxnSpPr>
          <p:nvPr/>
        </p:nvCxnSpPr>
        <p:spPr>
          <a:xfrm rot="5399977" flipV="1">
            <a:off x="2743632" y="6178352"/>
            <a:ext cx="19790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cxnSpLocks/>
          </p:cNvCxnSpPr>
          <p:nvPr/>
        </p:nvCxnSpPr>
        <p:spPr>
          <a:xfrm rot="5399909" flipV="1">
            <a:off x="6654339" y="6193791"/>
            <a:ext cx="23160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cxnSpLocks/>
            <a:stCxn id="20" idx="1"/>
            <a:endCxn id="21" idx="1"/>
          </p:cNvCxnSpPr>
          <p:nvPr/>
        </p:nvCxnSpPr>
        <p:spPr>
          <a:xfrm>
            <a:off x="2842587" y="6277306"/>
            <a:ext cx="3927558" cy="322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cxnSpLocks/>
          </p:cNvCxnSpPr>
          <p:nvPr/>
        </p:nvCxnSpPr>
        <p:spPr>
          <a:xfrm rot="5399909">
            <a:off x="2697284" y="1866728"/>
            <a:ext cx="242159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cxnSpLocks/>
          </p:cNvCxnSpPr>
          <p:nvPr/>
        </p:nvCxnSpPr>
        <p:spPr>
          <a:xfrm rot="5399909">
            <a:off x="6633680" y="1906769"/>
            <a:ext cx="242159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headEnd type="arrow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356821" y="698394"/>
            <a:ext cx="8346482" cy="15133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000" b="1" strike="noStrike" spc="0">
                <a:solidFill>
                  <a:srgbClr val="000000"/>
                </a:solidFill>
                <a:latin typeface="Arial"/>
              </a:rPr>
              <a:t>Кастомизация дефолтного алгоритма сортировки списка сотрудников по алфавиту и по должности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73861" y="2246762"/>
            <a:ext cx="8416543" cy="422700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469830" y="857160"/>
            <a:ext cx="8459491" cy="1610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000" b="1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Результат сортировки списка сотрудников по алфавиту и по должности</a:t>
            </a:r>
            <a:endParaRPr sz="3000" b="1" strike="noStrike" spc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432" y="2066438"/>
            <a:ext cx="7539279" cy="42297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lang="en-US" sz="28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Найти: иван</a:t>
            </a:r>
            <a:endParaRPr sz="2800" b="0" i="0" u="none" strike="noStrike" cap="none" spc="0"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sz="2800" b="0" i="0" u="none" strike="noStrike" cap="none" spc="0">
                <a:latin typeface="Arial"/>
                <a:ea typeface="Arial"/>
                <a:cs typeface="Arial"/>
              </a:rPr>
              <a:t>Аксёнов Иван Игоревич, директор</a:t>
            </a:r>
          </a:p>
          <a:p>
            <a:pPr algn="l">
              <a:defRPr/>
            </a:pPr>
            <a:r>
              <a:rPr sz="2800" b="0" i="0" u="none" strike="noStrike" cap="none" spc="0">
                <a:latin typeface="Arial"/>
                <a:ea typeface="Arial"/>
                <a:cs typeface="Arial"/>
              </a:rPr>
              <a:t>Белецкий Станисла Иванович, директор</a:t>
            </a:r>
          </a:p>
          <a:p>
            <a:pPr algn="l"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Шпак Иван Александрович</a:t>
            </a:r>
            <a:r>
              <a:rPr sz="2800" b="0" i="0" u="none" strike="noStrike" cap="none" spc="0">
                <a:latin typeface="Arial"/>
                <a:ea typeface="Arial"/>
                <a:cs typeface="Arial"/>
              </a:rPr>
              <a:t>, зам. директора</a:t>
            </a:r>
          </a:p>
          <a:p>
            <a:pPr algn="l"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Иванова Яна Олеговна, начальник отдела</a:t>
            </a:r>
          </a:p>
          <a:p>
            <a:pPr algn="l"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Зимин Денис Иванович, бухгалтер</a:t>
            </a:r>
            <a:endParaRPr sz="2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Иванов Андрей Григорьевич, менеджер</a:t>
            </a:r>
            <a:endParaRPr sz="2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Иванов Павел Виктовович</a:t>
            </a:r>
            <a:r>
              <a:rPr sz="2800" b="0" i="0" u="none" strike="noStrike" cap="none" spc="0">
                <a:latin typeface="Arial"/>
                <a:ea typeface="Arial"/>
                <a:cs typeface="Arial"/>
              </a:rPr>
              <a:t>, инженер</a:t>
            </a:r>
          </a:p>
          <a:p>
            <a:pPr algn="l"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Петров Иван Алексеевич</a:t>
            </a:r>
            <a:r>
              <a:rPr sz="2800" b="0" i="0" u="none" strike="noStrike" cap="none" spc="0">
                <a:latin typeface="Arial"/>
                <a:ea typeface="Arial"/>
                <a:cs typeface="Arial"/>
              </a:rPr>
              <a:t>, инженер</a:t>
            </a:r>
            <a:endParaRPr lang="en-US" sz="2800" b="0" i="0" u="none" strike="noStrike" cap="none" spc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3558" y="167382"/>
            <a:ext cx="6423432" cy="1379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2800" b="1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Комментарии к алгоритмау сортировки списка сотрудников по ключевому слову</a:t>
            </a:r>
            <a:endParaRPr sz="3000" b="1" strike="noStrike" spc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857375" y="1688895"/>
            <a:ext cx="7634444" cy="49140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131"/>
              </a:spcAft>
              <a:defRPr/>
            </a:pPr>
            <a:r>
              <a:rPr lang="ru-RU" altLang="ru-RU" sz="2000" b="0" strike="noStrike" spc="0">
                <a:solidFill>
                  <a:srgbClr val="000000"/>
                </a:solidFill>
                <a:latin typeface="Arial"/>
              </a:rPr>
              <a:t>Список сотрудников</a:t>
            </a:r>
            <a:r>
              <a:rPr lang="ru-RU" altLang="ru-RU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в виде объекта содержащего массив </a:t>
            </a:r>
            <a:r>
              <a:rPr lang="ru-RU" altLang="ru-RU" sz="2000" b="0" strike="noStrike" spc="0">
                <a:solidFill>
                  <a:srgbClr val="000000"/>
                </a:solidFill>
                <a:latin typeface="Arial"/>
              </a:rPr>
              <a:t>получается при запросе по ключевому слову через сущность главного модуля;</a:t>
            </a:r>
            <a:endParaRPr sz="2000" b="0" strike="noStrike" spc="0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defRPr/>
            </a:pPr>
            <a:r>
              <a:rPr lang="ru-RU" altLang="ru-RU" sz="2000" b="0" strike="noStrike" spc="0">
                <a:solidFill>
                  <a:srgbClr val="000000"/>
                </a:solidFill>
                <a:latin typeface="Arial"/>
              </a:rPr>
              <a:t>Необходимость кастомизации алгоритма возникла из-за примитивности встроенной в запрос сортировки, фильтрация массива по </a:t>
            </a:r>
            <a:r>
              <a:rPr lang="ru-RU" altLang="ru-RU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имени или логину </a:t>
            </a:r>
            <a:r>
              <a:rPr lang="ru-RU" altLang="ru-RU" sz="2000" b="0" strike="noStrike" spc="0">
                <a:solidFill>
                  <a:srgbClr val="000000"/>
                </a:solidFill>
                <a:latin typeface="Arial"/>
              </a:rPr>
              <a:t>зависит от того сделан запрос на кирилице или на латинице;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defRPr/>
            </a:pPr>
            <a:r>
              <a:rPr lang="ru-RU" altLang="ru-RU" sz="2000" b="0" strike="noStrike" spc="0">
                <a:solidFill>
                  <a:srgbClr val="000000"/>
                </a:solidFill>
                <a:latin typeface="Arial"/>
              </a:rPr>
              <a:t>После запроса к базе данных и преобразования объекта в массив список сотрудников сортируется сперва по отчеству, потом по имени, затем по фамилии;</a:t>
            </a:r>
            <a:endParaRPr sz="2000" b="0" strike="noStrike" spc="0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131"/>
              </a:spcAft>
              <a:defRPr/>
            </a:pPr>
            <a:r>
              <a:rPr lang="ru-RU" altLang="ru-RU" sz="2000" b="0" strike="noStrike" spc="0">
                <a:solidFill>
                  <a:srgbClr val="000000"/>
                </a:solidFill>
                <a:latin typeface="Arial"/>
              </a:rPr>
              <a:t>Далее, если запрос сделан на кирилице, список дополнительно сортируется по соответствию ключу поиска в фамилии, имени и отчестве, полученные при разветвлении и суммировании повторы фильтруются.</a:t>
            </a:r>
          </a:p>
        </p:txBody>
      </p:sp>
      <p:pic>
        <p:nvPicPr>
          <p:cNvPr id="7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39448" y="1739656"/>
            <a:ext cx="304920" cy="244154"/>
          </a:xfrm>
          <a:prstGeom prst="rect">
            <a:avLst/>
          </a:prstGeom>
          <a:ln>
            <a:noFill/>
          </a:ln>
        </p:spPr>
      </p:pic>
      <p:pic>
        <p:nvPicPr>
          <p:cNvPr id="8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39447" y="2812520"/>
            <a:ext cx="304920" cy="244154"/>
          </a:xfrm>
          <a:prstGeom prst="rect">
            <a:avLst/>
          </a:prstGeom>
          <a:ln>
            <a:noFill/>
          </a:ln>
        </p:spPr>
      </p:pic>
      <p:pic>
        <p:nvPicPr>
          <p:cNvPr id="9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39447" y="4167802"/>
            <a:ext cx="304920" cy="243866"/>
          </a:xfrm>
          <a:prstGeom prst="rect">
            <a:avLst/>
          </a:prstGeom>
          <a:ln>
            <a:noFill/>
          </a:ln>
        </p:spPr>
      </p:pic>
      <p:pic>
        <p:nvPicPr>
          <p:cNvPr id="10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39448" y="5274523"/>
            <a:ext cx="304920" cy="24386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695844" y="698393"/>
            <a:ext cx="7846011" cy="15294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000" b="1" strike="noStrike" spc="0">
                <a:solidFill>
                  <a:srgbClr val="000000"/>
                </a:solidFill>
                <a:latin typeface="Arial"/>
              </a:rPr>
              <a:t>Алгоритм сортировки элементов списка сотрудников по алфавиту и по соответствию ключу поиска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04421" y="2227881"/>
            <a:ext cx="8428855" cy="436104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437542" y="698395"/>
            <a:ext cx="8298050" cy="14971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2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Алгоритм сортировки элементов списка сотрудников по алфавиту и по соответствию ключу поиска</a:t>
            </a:r>
            <a:r>
              <a:rPr lang="en-US" sz="2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(продолжение)</a:t>
            </a:r>
            <a:endParaRPr sz="28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766271" y="2098728"/>
            <a:ext cx="7640593" cy="442511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05720" y="0"/>
            <a:ext cx="2438280" cy="8571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469830" y="857160"/>
            <a:ext cx="8459491" cy="1610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000" b="1" i="0" u="none" strike="noStrike" cap="none" spc="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Результат сортировки списка сотрудников по алфавиту и по соответствию ключу поиска</a:t>
            </a:r>
            <a:endParaRPr sz="3000" b="1" strike="noStrike" spc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098" y="2340887"/>
            <a:ext cx="5728714" cy="403601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lang="en-US" sz="28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Найти: иван</a:t>
            </a:r>
            <a:endParaRPr sz="2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Иванов Андрей Григорьевич</a:t>
            </a:r>
            <a:endParaRPr sz="2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Иванов Павел Виктовович</a:t>
            </a:r>
            <a:endParaRPr sz="2800" b="0" i="0" u="none" strike="noStrike" cap="none" spc="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latin typeface="Arial"/>
                <a:ea typeface="Arial"/>
                <a:cs typeface="Arial"/>
              </a:rPr>
              <a:t>Иванова Яна Олеговна</a:t>
            </a:r>
            <a:endParaRPr sz="2800" b="0" i="0" u="none" strike="noStrike" cap="none" spc="0"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sz="2800" b="0" i="0" u="none" strike="noStrike" cap="none" spc="0">
                <a:latin typeface="Arial"/>
                <a:ea typeface="Arial"/>
                <a:cs typeface="Arial"/>
              </a:rPr>
              <a:t>Аксёнов Иван Игоревич</a:t>
            </a:r>
          </a:p>
          <a:p>
            <a:pPr algn="l">
              <a:defRPr/>
            </a:pPr>
            <a:r>
              <a:rPr sz="2800" b="0" i="0" u="none" strike="noStrike" cap="none" spc="0">
                <a:latin typeface="Arial"/>
                <a:ea typeface="Arial"/>
                <a:cs typeface="Arial"/>
              </a:rPr>
              <a:t>Петров Иван Алексеевич</a:t>
            </a:r>
          </a:p>
          <a:p>
            <a:pPr algn="l">
              <a:defRPr/>
            </a:pPr>
            <a:r>
              <a:rPr sz="2800" b="0" i="0" u="none" strike="noStrike" cap="none" spc="0">
                <a:latin typeface="Arial"/>
                <a:ea typeface="Arial"/>
                <a:cs typeface="Arial"/>
              </a:rPr>
              <a:t>Шпак Иван Александрович</a:t>
            </a:r>
          </a:p>
          <a:p>
            <a:pPr algn="l">
              <a:defRPr/>
            </a:pPr>
            <a:r>
              <a:rPr sz="2800" b="0" i="0" u="none" strike="noStrike" cap="none" spc="0">
                <a:latin typeface="Arial"/>
                <a:ea typeface="Arial"/>
                <a:cs typeface="Arial"/>
              </a:rPr>
              <a:t>Белецкий Станисла Иванович</a:t>
            </a:r>
          </a:p>
          <a:p>
            <a:pPr algn="l">
              <a:defRPr/>
            </a:pPr>
            <a:r>
              <a:rPr sz="2800" b="0" i="0" u="none" strike="noStrike" cap="none" spc="0">
                <a:latin typeface="Arial"/>
                <a:ea typeface="Arial"/>
                <a:cs typeface="Arial"/>
              </a:rPr>
              <a:t>Зимин Денис Иванович</a:t>
            </a:r>
          </a:p>
          <a:p>
            <a:pPr algn="l">
              <a:defRPr/>
            </a:pPr>
            <a:endParaRPr sz="2800" b="0" i="0" u="none" strike="noStrike" cap="none" spc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838080" y="1210803"/>
            <a:ext cx="8180352" cy="50804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>
              <a:defRPr/>
            </a:pPr>
            <a:r>
              <a:rPr lang="ru-RU" altLang="ru-RU" sz="2000" b="0" strike="noStrike" spc="-1">
                <a:solidFill>
                  <a:srgbClr val="000000"/>
                </a:solidFill>
                <a:latin typeface="Arial"/>
                <a:ea typeface="Malgun Gothic"/>
              </a:rPr>
              <a:t>Цель работы заключалась в систематизации существующих и разработке новых методик кастомизации системы управления контентом.</a:t>
            </a:r>
            <a:endParaRPr sz="2000" b="0" strike="noStrike" spc="0">
              <a:solidFill>
                <a:srgbClr val="000000"/>
              </a:solidFill>
              <a:latin typeface="Arial"/>
              <a:ea typeface="Malgun Gothic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 качестве объекта исследования рассмотрен состоящий из большого количества разделов корпоративный веб-портал.</a:t>
            </a:r>
            <a:endParaRPr sz="20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Предметом исследования является работающий на комбинаторных алгоритмах пользовательский функционал разделов корпоративного портала.</a:t>
            </a:r>
            <a:endParaRPr sz="20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altLang="ru-RU" sz="2000" b="0" strike="noStrike" spc="-1">
                <a:solidFill>
                  <a:srgbClr val="000000"/>
                </a:solidFill>
                <a:latin typeface="Arial"/>
                <a:ea typeface="Malgun Gothic"/>
              </a:rPr>
              <a:t>Научная новизна состоит в построении математической модели паттерна MVC, в разработке алгоритмов фильтрации ассоциативных массивов и выделения поддеревьев из древовидных структур данных, в усовершенствован</a:t>
            </a:r>
            <a:r>
              <a:rPr lang="ru-RU" altLang="ru-RU" sz="2000" b="0" strike="noStrike" spc="0">
                <a:solidFill>
                  <a:srgbClr val="000000"/>
                </a:solidFill>
                <a:latin typeface="Arial"/>
                <a:ea typeface="Malgun Gothic"/>
              </a:rPr>
              <a:t>ии методики логгирования событий системы.</a:t>
            </a:r>
            <a:endParaRPr sz="2000" b="0" strike="noStrike" spc="0">
              <a:solidFill>
                <a:srgbClr val="000000"/>
              </a:solidFill>
              <a:latin typeface="Arial"/>
              <a:ea typeface="Malgun Gothic"/>
            </a:endParaRPr>
          </a:p>
          <a:p>
            <a:pPr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Arial"/>
                <a:ea typeface="Malgun Gothic"/>
              </a:rPr>
              <a:t>Достоверность результатов подтверждена проведением большого количества вычислительных экспериментов.</a:t>
            </a:r>
          </a:p>
          <a:p>
            <a:pPr>
              <a:defRPr/>
            </a:pPr>
            <a:r>
              <a:rPr lang="ru-RU" altLang="ru-RU" sz="2000" b="0" i="0" u="none" strike="noStrike" cap="none" spc="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Практическая значимость рассмотрена во введении.</a:t>
            </a:r>
            <a:endParaRPr lang="en-US" sz="2000" b="0" strike="noStrike" spc="0">
              <a:solidFill>
                <a:srgbClr val="000000"/>
              </a:solidFill>
              <a:latin typeface="Arial"/>
              <a:ea typeface="Malgun Gothic"/>
            </a:endParaRPr>
          </a:p>
          <a:p>
            <a:pPr>
              <a:defRPr/>
            </a:pPr>
            <a:endParaRPr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ru-RU" altLang="ru-RU" sz="2000" b="0" strike="noStrike" spc="-1">
                <a:solidFill>
                  <a:srgbClr val="000000"/>
                </a:solidFill>
                <a:latin typeface="Arial"/>
                <a:ea typeface="Malgun Gothic"/>
              </a:rPr>
              <a:t> </a:t>
            </a:r>
            <a:endParaRPr sz="20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7010280" y="0"/>
            <a:ext cx="2133720" cy="749160"/>
          </a:xfrm>
          <a:prstGeom prst="rect">
            <a:avLst/>
          </a:prstGeom>
          <a:ln>
            <a:noFill/>
          </a:ln>
        </p:spPr>
      </p:pic>
      <p:pic>
        <p:nvPicPr>
          <p:cNvPr id="6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57200" y="1286763"/>
            <a:ext cx="304920" cy="30492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340677" y="490854"/>
            <a:ext cx="6570634" cy="7199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600" b="1" strike="noStrike" spc="-1">
                <a:solidFill>
                  <a:srgbClr val="000000"/>
                </a:solidFill>
                <a:latin typeface="Arial"/>
                <a:ea typeface="Malgun Gothic"/>
              </a:rPr>
              <a:t>Выводы по работе:</a:t>
            </a:r>
            <a:endParaRPr sz="36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57200" y="2210909"/>
            <a:ext cx="304920" cy="304920"/>
          </a:xfrm>
          <a:prstGeom prst="rect">
            <a:avLst/>
          </a:prstGeom>
          <a:ln>
            <a:noFill/>
          </a:ln>
        </p:spPr>
      </p:pic>
      <p:pic>
        <p:nvPicPr>
          <p:cNvPr id="9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57200" y="2775947"/>
            <a:ext cx="304920" cy="304920"/>
          </a:xfrm>
          <a:prstGeom prst="rect">
            <a:avLst/>
          </a:prstGeom>
          <a:ln>
            <a:noFill/>
          </a:ln>
        </p:spPr>
      </p:pic>
      <p:pic>
        <p:nvPicPr>
          <p:cNvPr id="10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57200" y="3686434"/>
            <a:ext cx="304920" cy="304920"/>
          </a:xfrm>
          <a:prstGeom prst="rect">
            <a:avLst/>
          </a:prstGeom>
          <a:ln>
            <a:noFill/>
          </a:ln>
        </p:spPr>
      </p:pic>
      <p:pic>
        <p:nvPicPr>
          <p:cNvPr id="11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7010280" y="0"/>
            <a:ext cx="2133720" cy="749160"/>
          </a:xfrm>
          <a:prstGeom prst="rect">
            <a:avLst/>
          </a:prstGeom>
          <a:ln>
            <a:noFill/>
          </a:ln>
        </p:spPr>
      </p:pic>
      <p:pic>
        <p:nvPicPr>
          <p:cNvPr id="12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57200" y="5227283"/>
            <a:ext cx="304920" cy="304920"/>
          </a:xfrm>
          <a:prstGeom prst="rect">
            <a:avLst/>
          </a:prstGeom>
          <a:ln>
            <a:noFill/>
          </a:ln>
        </p:spPr>
      </p:pic>
      <p:pic>
        <p:nvPicPr>
          <p:cNvPr id="13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57200" y="5785162"/>
            <a:ext cx="304920" cy="30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atalia\Downloads\9560810_m.jpg"/>
          <p:cNvPicPr/>
          <p:nvPr/>
        </p:nvPicPr>
        <p:blipFill>
          <a:blip r:embed="rId2"/>
          <a:stretch/>
        </p:blipFill>
        <p:spPr>
          <a:xfrm>
            <a:off x="4587840" y="26694"/>
            <a:ext cx="4525068" cy="6796636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722219" y="3758045"/>
            <a:ext cx="3865619" cy="1446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/>
              <a:t/>
            </a:r>
            <a:br>
              <a:rPr/>
            </a:br>
            <a:r>
              <a:rPr lang="ru-RU" altLang="ru-RU" sz="6000" b="0" strike="noStrike" spc="0">
                <a:solidFill>
                  <a:srgbClr val="000000"/>
                </a:solidFill>
                <a:latin typeface="Calibri"/>
              </a:rPr>
              <a:t>Вопросы?</a:t>
            </a:r>
            <a:endParaRPr sz="6000" b="0" strike="noStrike" spc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Picture 3" descr="C:\Users\Natalia\Documents\Для презентаций\stickers-bullet\sticker-right.png"/>
          <p:cNvPicPr/>
          <p:nvPr/>
        </p:nvPicPr>
        <p:blipFill>
          <a:blip r:embed="rId3"/>
          <a:stretch/>
        </p:blipFill>
        <p:spPr>
          <a:xfrm>
            <a:off x="6979548" y="165240"/>
            <a:ext cx="2133360" cy="74916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675289" y="4962408"/>
            <a:ext cx="5493529" cy="13811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 anchor="ctr">
            <a:noAutofit/>
          </a:bodyPr>
          <a:lstStyle/>
          <a:p>
            <a:pPr>
              <a:defRPr/>
            </a:pPr>
            <a:r>
              <a:rPr lang="ru-RU" altLang="ru-RU" sz="2800" b="1" strike="noStrike" spc="-1">
                <a:solidFill>
                  <a:srgbClr val="000000"/>
                </a:solidFill>
                <a:latin typeface="Arial"/>
              </a:rPr>
              <a:t>Гончаров Владимир</a:t>
            </a:r>
            <a:endParaRPr lang="en-US" sz="2800" b="1" strike="noStrike" spc="-1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ru-RU" altLang="ru-RU" sz="2400" b="0" strike="noStrike" spc="-1">
                <a:solidFill>
                  <a:srgbClr val="000000"/>
                </a:solidFill>
                <a:latin typeface="Arial"/>
              </a:rPr>
              <a:t>веб-программист</a:t>
            </a:r>
            <a:r>
              <a:rPr lang="ru-RU" altLang="ru-RU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altLang="ru-RU" sz="2400" b="0" strike="noStrike" spc="-1">
                <a:solidFill>
                  <a:srgbClr val="000000"/>
                </a:solidFill>
                <a:latin typeface="Arial"/>
              </a:rPr>
              <a:t>РТУ МИРЭА</a:t>
            </a:r>
            <a:endParaRPr lang="en-US" sz="24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571379" y="165240"/>
            <a:ext cx="5284735" cy="340841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857287" y="2242928"/>
            <a:ext cx="7878303" cy="35850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marL="482136" indent="-482136">
              <a:buFont typeface="Wingdings"/>
              <a:buChar char="w"/>
              <a:defRPr/>
            </a:pPr>
            <a:r>
              <a:rPr lang="en-US" sz="3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https://sandbox.onlinephpfunctions.com/</a:t>
            </a:r>
            <a:endParaRPr sz="3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482137" indent="-482137">
              <a:buFont typeface="Wingdings"/>
              <a:buChar char="w"/>
              <a:defRPr/>
            </a:pPr>
            <a:r>
              <a:rPr lang="ru-RU" altLang="ru-RU" sz="3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https://academy.1c-bitrix.ru/</a:t>
            </a:r>
          </a:p>
          <a:p>
            <a:pPr marL="482137" indent="-482137">
              <a:buFont typeface="Wingdings"/>
              <a:buChar char="w"/>
              <a:defRPr/>
            </a:pPr>
            <a:r>
              <a:rPr lang="en-US" sz="3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https://dev.1c-bitrix.ru/</a:t>
            </a:r>
            <a:endParaRPr sz="3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482137" indent="-482137">
              <a:buFont typeface="Wingdings"/>
              <a:buChar char="w"/>
              <a:defRPr/>
            </a:pPr>
            <a:r>
              <a:rPr lang="ru-RU" altLang="ru-RU" sz="3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https://metanit.com/</a:t>
            </a:r>
            <a:endParaRPr sz="3000" b="0" strike="noStrike" spc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82137" indent="-482137">
              <a:buFont typeface="Wingdings"/>
              <a:buChar char="w"/>
              <a:defRPr/>
            </a:pPr>
            <a:r>
              <a:rPr lang="en-US" sz="3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http://htmlbook.ru/</a:t>
            </a:r>
            <a:endParaRPr sz="3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482137" indent="-482137">
              <a:buFont typeface="Wingdings"/>
              <a:buChar char="w"/>
              <a:defRPr/>
            </a:pPr>
            <a:r>
              <a:rPr lang="en-US" sz="3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https://www.w3schools.com/</a:t>
            </a:r>
            <a:endParaRPr sz="3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482137" indent="-482137">
              <a:buFont typeface="Wingdings"/>
              <a:buChar char="w"/>
              <a:defRPr/>
            </a:pPr>
            <a:r>
              <a:rPr lang="en-US" sz="3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https://w3schoolsrus.github.io/</a:t>
            </a:r>
            <a:endParaRPr sz="3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482136" indent="-482136">
              <a:buFont typeface="Wingdings"/>
              <a:buChar char="w"/>
              <a:defRPr/>
            </a:pPr>
            <a:endParaRPr sz="3600" b="0" strike="noStrike" spc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defRPr/>
            </a:pPr>
            <a:endParaRPr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ru-RU" altLang="ru-RU" sz="2400" b="0" strike="noStrike" spc="-1">
                <a:solidFill>
                  <a:srgbClr val="000000"/>
                </a:solidFill>
                <a:latin typeface="Arial"/>
                <a:ea typeface="Malgun Gothic"/>
              </a:rPr>
              <a:t> </a:t>
            </a:r>
            <a:endParaRPr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7010280" y="0"/>
            <a:ext cx="2133720" cy="749160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>
            <a:off x="457199" y="878310"/>
            <a:ext cx="8326824" cy="1268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600" b="1" strike="noStrike" spc="-1">
                <a:solidFill>
                  <a:srgbClr val="C00000"/>
                </a:solidFill>
                <a:latin typeface="Arial"/>
              </a:rPr>
              <a:t>Классные ресурсы для изучения основ веб-разработки в онлайне</a:t>
            </a:r>
            <a:endParaRPr sz="4000" b="1" strike="noStrike" spc="-1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7010280" y="0"/>
            <a:ext cx="2133720" cy="74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2912" y="2873347"/>
            <a:ext cx="3257892" cy="2532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>
              <a:defRPr/>
            </a:pPr>
            <a:r>
              <a:rPr lang="ru-RU" altLang="ru-RU" sz="3200" b="0" strike="noStrike" spc="-1">
                <a:solidFill>
                  <a:srgbClr val="000000"/>
                </a:solidFill>
                <a:latin typeface="Arial"/>
              </a:rPr>
              <a:t>Движки сайтов</a:t>
            </a:r>
            <a:endParaRPr lang="en-US" sz="3200" b="1" strike="noStrike" spc="-1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 sz="2000" b="1" strike="noStrike" spc="-1">
              <a:solidFill>
                <a:srgbClr val="000000"/>
              </a:solidFill>
              <a:latin typeface="Arial"/>
            </a:endParaRPr>
          </a:p>
          <a:p>
            <a:pPr marL="349965" indent="-349965">
              <a:buAutoNum type="arabicPeriod"/>
              <a:defRPr/>
            </a:pPr>
            <a:r>
              <a:rPr lang="ru-RU" altLang="ru-RU" sz="2400" b="0" strike="noStrike" spc="-1">
                <a:solidFill>
                  <a:srgbClr val="000000"/>
                </a:solidFill>
                <a:latin typeface="Arial"/>
              </a:rPr>
              <a:t>1С-Битрикс</a:t>
            </a:r>
            <a:endParaRPr lang="ru-RU" altLang="ru-RU" sz="2400" b="0" strike="noStrike" spc="0">
              <a:solidFill>
                <a:srgbClr val="000000"/>
              </a:solidFill>
              <a:latin typeface="Arial"/>
            </a:endParaRPr>
          </a:p>
          <a:p>
            <a:pPr marL="349965" indent="-349965">
              <a:buAutoNum type="arabicPeriod"/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Arial"/>
              </a:rPr>
              <a:t>Wordpress</a:t>
            </a:r>
          </a:p>
          <a:p>
            <a:pPr marL="349965" indent="-349965">
              <a:buAutoNum type="arabicPeriod"/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Arial"/>
              </a:rPr>
              <a:t>Joomla</a:t>
            </a:r>
          </a:p>
          <a:p>
            <a:pPr marL="349965" indent="-349965">
              <a:buAutoNum type="arabicPeriod"/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Arial"/>
              </a:rPr>
              <a:t>Drupal</a:t>
            </a:r>
            <a:endParaRPr lang="en-US" sz="24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7010280" y="0"/>
            <a:ext cx="2133720" cy="749160"/>
          </a:xfrm>
          <a:prstGeom prst="rect">
            <a:avLst/>
          </a:prstGeom>
          <a:ln>
            <a:noFill/>
          </a:ln>
        </p:spPr>
      </p:pic>
      <p:pic>
        <p:nvPicPr>
          <p:cNvPr id="6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362152" y="3028867"/>
            <a:ext cx="304920" cy="30492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5162751" y="2889187"/>
            <a:ext cx="3023943" cy="2532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>
              <a:defRPr/>
            </a:pPr>
            <a:r>
              <a:rPr lang="ru-RU" altLang="ru-RU" sz="3200" b="0" strike="noStrike" spc="-1">
                <a:solidFill>
                  <a:srgbClr val="000000"/>
                </a:solidFill>
                <a:latin typeface="Arial"/>
              </a:rPr>
              <a:t>Фреймворки</a:t>
            </a:r>
            <a:endParaRPr lang="en-US" sz="3200" b="1" strike="noStrike" spc="-1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 sz="2000" b="1" strike="noStrike" spc="-1">
              <a:solidFill>
                <a:srgbClr val="000000"/>
              </a:solidFill>
              <a:latin typeface="Arial"/>
            </a:endParaRPr>
          </a:p>
          <a:p>
            <a:pPr marL="349965" indent="-349965">
              <a:buAutoNum type="arabicPeriod"/>
              <a:defRPr/>
            </a:pPr>
            <a:r>
              <a:rPr lang="ru-RU" altLang="ru-RU" sz="2400" b="0" strike="noStrike" spc="-1">
                <a:solidFill>
                  <a:srgbClr val="000000"/>
                </a:solidFill>
                <a:latin typeface="Arial"/>
              </a:rPr>
              <a:t>1С-Битрикс</a:t>
            </a:r>
            <a:endParaRPr lang="ru-RU" altLang="ru-RU" sz="2400" b="0" strike="noStrike" spc="0">
              <a:solidFill>
                <a:srgbClr val="000000"/>
              </a:solidFill>
              <a:latin typeface="Arial"/>
            </a:endParaRPr>
          </a:p>
          <a:p>
            <a:pPr marL="349965" indent="-349965">
              <a:buAutoNum type="arabicPeriod"/>
              <a:defRPr/>
            </a:pPr>
            <a:r>
              <a:rPr lang="ru-RU" altLang="ru-RU" sz="2400" b="0" strike="noStrike" spc="-1">
                <a:solidFill>
                  <a:srgbClr val="000000"/>
                </a:solidFill>
                <a:latin typeface="Arial"/>
              </a:rPr>
              <a:t>Laravel</a:t>
            </a:r>
            <a:endParaRPr lang="ru-RU" altLang="ru-RU" sz="2400" b="0" strike="noStrike" spc="0">
              <a:solidFill>
                <a:srgbClr val="000000"/>
              </a:solidFill>
              <a:latin typeface="Arial"/>
            </a:endParaRPr>
          </a:p>
          <a:p>
            <a:pPr marL="349965" indent="-349965">
              <a:buAutoNum type="arabicPeriod"/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Arial"/>
              </a:rPr>
              <a:t>Symfony</a:t>
            </a:r>
          </a:p>
          <a:p>
            <a:pPr marL="349965" indent="-349965">
              <a:buAutoNum type="arabicPeriod"/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Arial"/>
              </a:rPr>
              <a:t>Yii</a:t>
            </a:r>
            <a:endParaRPr lang="en-US" sz="24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362152" y="3041827"/>
            <a:ext cx="304920" cy="304560"/>
          </a:xfrm>
          <a:prstGeom prst="rect">
            <a:avLst/>
          </a:prstGeom>
          <a:ln>
            <a:noFill/>
          </a:ln>
        </p:spPr>
      </p:pic>
      <p:pic>
        <p:nvPicPr>
          <p:cNvPr id="9" name="Picture 4" descr="C:\Users\Natalia\Documents\Для презентаций\stickers-bullet\strelka.png"/>
          <p:cNvPicPr/>
          <p:nvPr/>
        </p:nvPicPr>
        <p:blipFill>
          <a:blip r:embed="rId3"/>
          <a:stretch/>
        </p:blipFill>
        <p:spPr>
          <a:xfrm>
            <a:off x="4857832" y="3041827"/>
            <a:ext cx="304920" cy="304560"/>
          </a:xfrm>
          <a:prstGeom prst="rect">
            <a:avLst/>
          </a:prstGeom>
          <a:ln>
            <a:noFill/>
          </a:ln>
        </p:spPr>
      </p:pic>
      <p:sp>
        <p:nvSpPr>
          <p:cNvPr id="10" name="CustomShape 3"/>
          <p:cNvSpPr/>
          <p:nvPr/>
        </p:nvSpPr>
        <p:spPr>
          <a:xfrm>
            <a:off x="328933" y="920707"/>
            <a:ext cx="7859976" cy="1739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600" b="1" strike="noStrike" spc="-1">
                <a:solidFill>
                  <a:srgbClr val="000000"/>
                </a:solidFill>
                <a:latin typeface="Arial"/>
              </a:rPr>
              <a:t>Системы управления контеном на php-интерпретаторе</a:t>
            </a: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Line 4"/>
          <p:cNvSpPr/>
          <p:nvPr/>
        </p:nvSpPr>
        <p:spPr>
          <a:xfrm flipH="1">
            <a:off x="2647792" y="2127427"/>
            <a:ext cx="609480" cy="685800"/>
          </a:xfrm>
          <a:prstGeom prst="line">
            <a:avLst/>
          </a:prstGeom>
          <a:ln w="572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5"/>
          <p:cNvSpPr/>
          <p:nvPr/>
        </p:nvSpPr>
        <p:spPr>
          <a:xfrm>
            <a:off x="5543632" y="2127427"/>
            <a:ext cx="457200" cy="685800"/>
          </a:xfrm>
          <a:prstGeom prst="line">
            <a:avLst/>
          </a:prstGeom>
          <a:ln w="572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Прямоугольник 12"/>
          <p:cNvSpPr/>
          <p:nvPr/>
        </p:nvSpPr>
        <p:spPr>
          <a:xfrm>
            <a:off x="5692830" y="5405382"/>
            <a:ext cx="2825834" cy="82299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sz="4800" b="1">
                <a:ln w="15773"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B0F0"/>
                </a:solidFill>
              </a:rPr>
              <a:t>PHP 80%</a:t>
            </a:r>
            <a:endParaRPr sz="5400" b="1">
              <a:ln w="15773">
                <a:solidFill>
                  <a:schemeClr val="accent5">
                    <a:lumMod val="75000"/>
                  </a:schemeClr>
                </a:solidFill>
              </a:ln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380999"/>
            <a:ext cx="9144000" cy="6095999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1544863" y="563590"/>
            <a:ext cx="7360227" cy="1672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altLang="ru-RU" sz="5500" b="0" strike="noStrike" spc="0">
                <a:solidFill>
                  <a:schemeClr val="tx1"/>
                </a:solidFill>
                <a:latin typeface="Calibri"/>
              </a:rPr>
              <a:t>Спасибо за внимание!</a:t>
            </a:r>
            <a:r>
              <a:rPr lang="en-US" sz="5500" b="0" strike="noStrike" spc="0">
                <a:solidFill>
                  <a:schemeClr val="tx1"/>
                </a:solidFill>
                <a:latin typeface="Calibri"/>
              </a:rPr>
              <a:t> </a:t>
            </a:r>
            <a:endParaRPr sz="5500" b="1" strike="noStrike" spc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62120" y="1905120"/>
            <a:ext cx="8179272" cy="44556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>
              <a:defRPr/>
            </a:pPr>
            <a:r>
              <a:rPr lang="ru-RU" altLang="ru-RU" sz="2400" b="0" strike="noStrike" spc="0">
                <a:solidFill>
                  <a:srgbClr val="000000"/>
                </a:solidFill>
                <a:latin typeface="Arial"/>
              </a:rPr>
              <a:t>Информационная система состоит из модулей, модули состоят из компонентов, классов и событий;</a:t>
            </a:r>
          </a:p>
          <a:p>
            <a:pPr>
              <a:defRPr/>
            </a:pPr>
            <a:r>
              <a:rPr lang="ru-RU" altLang="ru-RU" sz="2400" b="0" strike="noStrike" spc="-1">
                <a:solidFill>
                  <a:srgbClr val="000000"/>
                </a:solidFill>
                <a:latin typeface="Arial"/>
              </a:rPr>
              <a:t>Элементарным звеном проектируемого функционала системы является компонент;</a:t>
            </a:r>
            <a:endParaRPr lang="ru-RU" altLang="ru-RU" sz="2400" b="0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Arial"/>
              </a:rPr>
              <a:t>В основе реализации компонента лежат паттерны MVC, синглтон, наблюдатель, адаптер;</a:t>
            </a:r>
          </a:p>
          <a:p>
            <a:pPr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Arial"/>
              </a:rPr>
              <a:t>В состав компонента входит шаблон, который состоит из объединённых в папку файлов. Динамическая часть шаблона (php-код) рендерится на сервере, а статическая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(js-код)</a:t>
            </a:r>
            <a:r>
              <a:rPr lang="en-US" sz="2400" b="0" strike="noStrike" spc="0">
                <a:solidFill>
                  <a:srgbClr val="000000"/>
                </a:solidFill>
                <a:latin typeface="Arial"/>
              </a:rPr>
              <a:t> в браузере.</a:t>
            </a:r>
          </a:p>
        </p:txBody>
      </p:sp>
      <p:pic>
        <p:nvPicPr>
          <p:cNvPr id="5" name="Picture 2" descr="C:\Users\Аня\AppData\Local\Microsoft\Windows\Temporary Internet Files\Content.Outlook\36VJRQY6\line (2).png"/>
          <p:cNvPicPr/>
          <p:nvPr/>
        </p:nvPicPr>
        <p:blipFill>
          <a:blip r:embed="rId2"/>
          <a:stretch/>
        </p:blipFill>
        <p:spPr>
          <a:xfrm>
            <a:off x="-152280" y="6451560"/>
            <a:ext cx="8915400" cy="19080"/>
          </a:xfrm>
          <a:prstGeom prst="rect">
            <a:avLst/>
          </a:prstGeom>
          <a:ln>
            <a:noFill/>
          </a:ln>
        </p:spPr>
      </p:pic>
      <p:pic>
        <p:nvPicPr>
          <p:cNvPr id="6" name="Picture 3" descr="C:\Users\Natalia\Documents\Для презентаций\stickers-bullet\sticker-right.png"/>
          <p:cNvPicPr/>
          <p:nvPr/>
        </p:nvPicPr>
        <p:blipFill>
          <a:blip r:embed="rId3"/>
          <a:stretch/>
        </p:blipFill>
        <p:spPr>
          <a:xfrm>
            <a:off x="7010280" y="0"/>
            <a:ext cx="2133720" cy="749160"/>
          </a:xfrm>
          <a:prstGeom prst="rect">
            <a:avLst/>
          </a:prstGeom>
          <a:ln>
            <a:noFill/>
          </a:ln>
        </p:spPr>
      </p:pic>
      <p:pic>
        <p:nvPicPr>
          <p:cNvPr id="7" name="Picture 4" descr="C:\Users\Natalia\Documents\Для презентаций\stickers-bullet\strelka.png"/>
          <p:cNvPicPr/>
          <p:nvPr/>
        </p:nvPicPr>
        <p:blipFill>
          <a:blip r:embed="rId4"/>
          <a:stretch/>
        </p:blipFill>
        <p:spPr>
          <a:xfrm>
            <a:off x="457200" y="1955880"/>
            <a:ext cx="304920" cy="304920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695847" y="698399"/>
            <a:ext cx="7846016" cy="10689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numCol="1">
            <a:noAutofit/>
          </a:bodyPr>
          <a:lstStyle/>
          <a:p>
            <a:pPr algn="ctr">
              <a:defRPr/>
            </a:pPr>
            <a:r>
              <a:rPr lang="ru-RU" altLang="ru-RU" sz="3000" b="1" strike="noStrike" spc="-1">
                <a:solidFill>
                  <a:srgbClr val="000000"/>
                </a:solidFill>
                <a:latin typeface="Arial"/>
              </a:rPr>
              <a:t>Лежащие в основе модульной архитектуры системы принципы</a:t>
            </a:r>
            <a:endParaRPr lang="en-US" sz="32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Picture 4" descr="C:\Users\Natalia\Documents\Для презентаций\stickers-bullet\strelka.png"/>
          <p:cNvPicPr/>
          <p:nvPr/>
        </p:nvPicPr>
        <p:blipFill>
          <a:blip r:embed="rId4"/>
          <a:stretch/>
        </p:blipFill>
        <p:spPr>
          <a:xfrm>
            <a:off x="457200" y="2743200"/>
            <a:ext cx="304920" cy="304920"/>
          </a:xfrm>
          <a:prstGeom prst="rect">
            <a:avLst/>
          </a:prstGeom>
          <a:ln>
            <a:noFill/>
          </a:ln>
        </p:spPr>
      </p:pic>
      <p:pic>
        <p:nvPicPr>
          <p:cNvPr id="10" name="Picture 4" descr="C:\Users\Natalia\Documents\Для презентаций\stickers-bullet\strelka.png"/>
          <p:cNvPicPr/>
          <p:nvPr/>
        </p:nvPicPr>
        <p:blipFill>
          <a:blip r:embed="rId4"/>
          <a:stretch/>
        </p:blipFill>
        <p:spPr>
          <a:xfrm>
            <a:off x="457200" y="3464636"/>
            <a:ext cx="304920" cy="304920"/>
          </a:xfrm>
          <a:prstGeom prst="rect">
            <a:avLst/>
          </a:prstGeom>
          <a:ln>
            <a:noFill/>
          </a:ln>
        </p:spPr>
      </p:pic>
      <p:pic>
        <p:nvPicPr>
          <p:cNvPr id="11" name="Picture 4" descr="C:\Users\Natalia\Documents\Для презентаций\stickers-bullet\strelka.png"/>
          <p:cNvPicPr/>
          <p:nvPr/>
        </p:nvPicPr>
        <p:blipFill>
          <a:blip r:embed="rId4"/>
          <a:stretch/>
        </p:blipFill>
        <p:spPr>
          <a:xfrm>
            <a:off x="457200" y="4213661"/>
            <a:ext cx="304920" cy="30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-141421" y="677526"/>
            <a:ext cx="8879237" cy="990720"/>
          </a:xfrm>
          <a:prstGeom prst="rect">
            <a:avLst/>
          </a:prstGeom>
          <a:noFill/>
          <a:ln>
            <a:noFill/>
          </a:ln>
        </p:spPr>
        <p:txBody>
          <a:bodyPr numCol="1" anchor="ctr">
            <a:noAutofit/>
          </a:bodyPr>
          <a:lstStyle/>
          <a:p>
            <a:pPr algn="ctr">
              <a:defRPr/>
            </a:pPr>
            <a:r>
              <a:rPr lang="ru-RU" altLang="ru-RU" sz="3000" b="1" strike="noStrike" spc="-1">
                <a:solidFill>
                  <a:schemeClr val="bg1"/>
                </a:solidFill>
                <a:latin typeface="Arial"/>
                <a:ea typeface="Verdana"/>
              </a:rPr>
              <a:t>Доработка системы через административную часть системы</a:t>
            </a:r>
            <a:endParaRPr sz="3200" b="1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5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81680" y="0"/>
            <a:ext cx="2362320" cy="830160"/>
          </a:xfrm>
          <a:prstGeom prst="rect">
            <a:avLst/>
          </a:prstGeom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73819" y="1889934"/>
            <a:ext cx="7890640" cy="439010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-547248" y="334800"/>
            <a:ext cx="8185043" cy="990720"/>
          </a:xfrm>
          <a:prstGeom prst="rect">
            <a:avLst/>
          </a:prstGeom>
          <a:noFill/>
          <a:ln>
            <a:noFill/>
          </a:ln>
        </p:spPr>
        <p:txBody>
          <a:bodyPr numCol="1" anchor="ctr">
            <a:noAutofit/>
          </a:bodyPr>
          <a:lstStyle/>
          <a:p>
            <a:pPr algn="ctr">
              <a:defRPr/>
            </a:pPr>
            <a:r>
              <a:rPr lang="ru-RU" altLang="ru-RU" sz="3200" b="1" strike="noStrike" spc="0">
                <a:solidFill>
                  <a:srgbClr val="000000"/>
                </a:solidFill>
                <a:latin typeface="Arial"/>
                <a:ea typeface="Verdana"/>
              </a:rPr>
              <a:t>Кастомизация системы через файловый менеджер</a:t>
            </a:r>
            <a:endParaRPr sz="32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81680" y="0"/>
            <a:ext cx="2362320" cy="830160"/>
          </a:xfrm>
          <a:prstGeom prst="rect">
            <a:avLst/>
          </a:prstGeom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05250" y="1406240"/>
            <a:ext cx="4411271" cy="4488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2869383" y="2633841"/>
            <a:ext cx="5706930" cy="29700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2308601" y="3890899"/>
            <a:ext cx="4699576" cy="267297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63091" y="709813"/>
            <a:ext cx="8879236" cy="1179039"/>
          </a:xfrm>
          <a:prstGeom prst="rect">
            <a:avLst/>
          </a:prstGeom>
          <a:noFill/>
          <a:ln>
            <a:noFill/>
          </a:ln>
        </p:spPr>
        <p:txBody>
          <a:bodyPr numCol="1" anchor="ctr">
            <a:noAutofit/>
          </a:bodyPr>
          <a:lstStyle/>
          <a:p>
            <a:pPr algn="ctr">
              <a:defRPr/>
            </a:pPr>
            <a:r>
              <a:rPr sz="2700" b="1" strike="noStrike" spc="0">
                <a:solidFill>
                  <a:srgbClr val="000000"/>
                </a:solidFill>
                <a:latin typeface="Arial"/>
              </a:rPr>
              <a:t>Анализ, синтез и оптимизация программного кода системы управления контентом в IDE VS Code</a:t>
            </a:r>
            <a:endParaRPr sz="3000" b="1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3" descr="C:\Users\Natalia\Documents\Для презентаций\stickers-bullet\sticker-right.png"/>
          <p:cNvPicPr/>
          <p:nvPr/>
        </p:nvPicPr>
        <p:blipFill>
          <a:blip r:embed="rId2"/>
          <a:stretch/>
        </p:blipFill>
        <p:spPr>
          <a:xfrm>
            <a:off x="6781680" y="0"/>
            <a:ext cx="2362320" cy="830160"/>
          </a:xfrm>
          <a:prstGeom prst="rect">
            <a:avLst/>
          </a:prstGeom>
          <a:ln>
            <a:noFill/>
          </a:ln>
        </p:spPr>
      </p:pic>
      <p:pic>
        <p:nvPicPr>
          <p:cNvPr id="6" name="Picture 2" descr="C:\Users\Аня\AppData\Local\Microsoft\Windows\Temporary Internet Files\Content.Outlook\36VJRQY6\line (2).png"/>
          <p:cNvPicPr/>
          <p:nvPr/>
        </p:nvPicPr>
        <p:blipFill>
          <a:blip r:embed="rId3"/>
          <a:stretch/>
        </p:blipFill>
        <p:spPr>
          <a:xfrm>
            <a:off x="0" y="6451560"/>
            <a:ext cx="8915400" cy="19080"/>
          </a:xfrm>
          <a:prstGeom prst="rect">
            <a:avLst/>
          </a:prstGeom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549822" y="2089365"/>
            <a:ext cx="8105774" cy="42291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1830</Words>
  <Application>Microsoft Office PowerPoint</Application>
  <PresentationFormat>Экран (4:3)</PresentationFormat>
  <Paragraphs>323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50</vt:i4>
      </vt:variant>
    </vt:vector>
  </HeadingPairs>
  <TitlesOfParts>
    <vt:vector size="62" baseType="lpstr">
      <vt:lpstr>Malgun Gothic</vt:lpstr>
      <vt:lpstr>Arial</vt:lpstr>
      <vt:lpstr>Calibri</vt:lpstr>
      <vt:lpstr>Cambria Math</vt:lpstr>
      <vt:lpstr>DejaVu Sans</vt:lpstr>
      <vt:lpstr>Ubuntu</vt:lpstr>
      <vt:lpstr>Verdana</vt:lpstr>
      <vt:lpstr>Wingdings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Тиражные решения на платформе «1С-Битрикс»</dc:title>
  <dc:subject/>
  <dc:creator>Natalia Grikhina</dc:creator>
  <cp:keywords/>
  <dc:description/>
  <cp:lastModifiedBy>user</cp:lastModifiedBy>
  <cp:revision>1435</cp:revision>
  <dcterms:created xsi:type="dcterms:W3CDTF">2004-09-13T14:38:15Z</dcterms:created>
  <dcterms:modified xsi:type="dcterms:W3CDTF">2022-06-27T10:58:06Z</dcterms:modified>
  <cp:category/>
  <dc:identifier/>
  <cp:contentStatus/>
  <dc:language>en-US</dc:language>
  <cp:version/>
</cp:coreProperties>
</file>