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8" r:id="rId3"/>
    <p:sldId id="257" r:id="rId4"/>
    <p:sldId id="259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7" autoAdjust="0"/>
    <p:restoredTop sz="9466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9:36:3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24575,'1'24'0,"2"0"0,6 30 0,-5-27 0,4 42 0,-7 353 0,-3-201 0,1-197 0,-1 1 0,-7 28 0,4-27 0,-3 42 0,7 437 81,3-246-1527,-2-238-5380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9:36:3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24575,'0'-19'0,"1"1"0,0-1 0,2 1 0,0-1 0,1 1 0,0 0 0,2 1 0,0-1 0,1 1 0,12-21 0,-15 30 0,-1 0 0,0 0 0,-1-1 0,0 1 0,0-1 0,0-15 0,-1 15 0,0 0 0,1 0 0,0 0 0,0 0 0,7-16 0,-8 23 0,0 0 0,1-1 0,-1 1 0,1 0 0,-1 0 0,1 0 0,0 1 0,0-1 0,0 0 0,0 1 0,0-1 0,1 1 0,-1-1 0,0 1 0,1 0 0,-1 0 0,1 0 0,-1 1 0,1-1 0,-1 0 0,1 1 0,0 0 0,-1-1 0,5 1 0,-5 0 0,0 0 0,0 0 0,0 1 0,0-1 0,0 0 0,0 1 0,0-1 0,0 1 0,0-1 0,-1 1 0,1 0 0,0 0 0,0 0 0,-1 0 0,1 0 0,0 0 0,-1 0 0,0 1 0,1-1 0,-1 1 0,0-1 0,1 1 0,-1-1 0,0 1 0,0 0 0,0-1 0,0 1 0,-1 0 0,1 0 0,0 2 0,2 6 0,-1 0 0,0 1 0,-1 0 0,0 17 0,1 10 0,7 13 0,-6-28 0,1-1 0,0 1 0,10 22 0,-12-41 12,0 0 1,1 0-1,-1 0 0,1 0 0,0 0 0,0-1 0,1 1 1,-1-1-1,1 0 0,5 4 0,-4-4-262,0 1 0,-1 0 0,0 0 1,0 0-1,7 9 0,-4 1-6576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9:36:3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24575,'1'24'0,"2"0"0,6 30 0,-5-27 0,4 42 0,-7 353 0,-3-201 0,1-197 0,-1 1 0,-7 28 0,4-27 0,-3 42 0,7 437 81,3-246-1527,-2-238-5380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31T19:36:3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24575,'0'-19'0,"1"1"0,0-1 0,2 1 0,0-1 0,1 1 0,0 0 0,2 1 0,0-1 0,1 1 0,12-21 0,-15 30 0,-1 0 0,0 0 0,-1-1 0,0 1 0,0-1 0,0-15 0,-1 15 0,0 0 0,1 0 0,0 0 0,0 0 0,7-16 0,-8 23 0,0 0 0,1-1 0,-1 1 0,1 0 0,-1 0 0,1 0 0,0 1 0,0-1 0,0 0 0,0 1 0,0-1 0,1 1 0,-1-1 0,0 1 0,1 0 0,-1 0 0,1 0 0,-1 1 0,1-1 0,-1 0 0,1 1 0,0 0 0,-1-1 0,5 1 0,-5 0 0,0 0 0,0 0 0,0 1 0,0-1 0,0 0 0,0 1 0,0-1 0,0 1 0,0-1 0,-1 1 0,1 0 0,0 0 0,0 0 0,-1 0 0,1 0 0,0 0 0,-1 0 0,0 1 0,1-1 0,-1 1 0,0-1 0,1 1 0,-1-1 0,0 1 0,0 0 0,0-1 0,0 1 0,-1 0 0,1 0 0,0 2 0,2 6 0,-1 0 0,0 1 0,-1 0 0,0 17 0,1 10 0,7 13 0,-6-28 0,1-1 0,0 1 0,10 22 0,-12-41 12,0 0 1,1 0-1,-1 0 0,1 0 0,0 0 0,0-1 0,1 1 1,-1-1-1,1 0 0,5 4 0,-4-4-262,0 1 0,-1 0 0,0 0 1,0 0-1,7 9 0,-4 1-6576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65113"/>
            <a:ext cx="6048375" cy="110966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25538"/>
            <a:ext cx="6048375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211888" y="260350"/>
            <a:ext cx="1962150" cy="58769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5735638" cy="58769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836613"/>
            <a:ext cx="3775075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51325" y="836613"/>
            <a:ext cx="3776663" cy="5300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6613"/>
            <a:ext cx="7704138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88912"/>
            <a:ext cx="6408390" cy="1007839"/>
          </a:xfrm>
          <a:noFill/>
        </p:spPr>
        <p:txBody>
          <a:bodyPr/>
          <a:lstStyle/>
          <a:p>
            <a:r>
              <a:rPr lang="en-US" sz="3000" dirty="0">
                <a:latin typeface="Tahoma" charset="0"/>
              </a:rPr>
              <a:t>Minimum Coin Change using dynamic programming</a:t>
            </a:r>
            <a:endParaRPr lang="uk-UA" sz="300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711" y="1196752"/>
            <a:ext cx="5472112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300" dirty="0"/>
              <a:t>Ahmed Hussein Mohamed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210883</a:t>
            </a:r>
            <a:endParaRPr lang="uk-UA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1B7249-6C4D-E271-F6CC-73B3E8621549}"/>
                  </a:ext>
                </a:extLst>
              </p14:cNvPr>
              <p14:cNvContentPartPr/>
              <p14:nvPr/>
            </p14:nvContentPartPr>
            <p14:xfrm>
              <a:off x="8361979" y="5654548"/>
              <a:ext cx="10440" cy="65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1B7249-6C4D-E271-F6CC-73B3E8621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979" y="5645908"/>
                <a:ext cx="280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3A5FA5-C2D7-AEAB-BF5F-8AAB3990B059}"/>
                  </a:ext>
                </a:extLst>
              </p14:cNvPr>
              <p14:cNvContentPartPr/>
              <p14:nvPr/>
            </p14:nvContentPartPr>
            <p14:xfrm>
              <a:off x="8309059" y="5565628"/>
              <a:ext cx="114120" cy="14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3A5FA5-C2D7-AEAB-BF5F-8AAB3990B0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19" y="5556628"/>
                <a:ext cx="131760" cy="160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EC3FF1A-BF91-CDED-71B8-4BA7372424B6}"/>
              </a:ext>
            </a:extLst>
          </p:cNvPr>
          <p:cNvSpPr txBox="1"/>
          <p:nvPr/>
        </p:nvSpPr>
        <p:spPr>
          <a:xfrm>
            <a:off x="7967479" y="6255003"/>
            <a:ext cx="788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5+6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1B7249-6C4D-E271-F6CC-73B3E8621549}"/>
                  </a:ext>
                </a:extLst>
              </p14:cNvPr>
              <p14:cNvContentPartPr/>
              <p14:nvPr/>
            </p14:nvContentPartPr>
            <p14:xfrm>
              <a:off x="8361979" y="5654548"/>
              <a:ext cx="10440" cy="65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1B7249-6C4D-E271-F6CC-73B3E8621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2979" y="5645908"/>
                <a:ext cx="280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3A5FA5-C2D7-AEAB-BF5F-8AAB3990B059}"/>
                  </a:ext>
                </a:extLst>
              </p14:cNvPr>
              <p14:cNvContentPartPr/>
              <p14:nvPr/>
            </p14:nvContentPartPr>
            <p14:xfrm>
              <a:off x="8309059" y="5565628"/>
              <a:ext cx="114120" cy="14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3A5FA5-C2D7-AEAB-BF5F-8AAB3990B0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0419" y="5556628"/>
                <a:ext cx="131760" cy="160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EC3FF1A-BF91-CDED-71B8-4BA7372424B6}"/>
              </a:ext>
            </a:extLst>
          </p:cNvPr>
          <p:cNvSpPr txBox="1"/>
          <p:nvPr/>
        </p:nvSpPr>
        <p:spPr>
          <a:xfrm>
            <a:off x="7967479" y="6255003"/>
            <a:ext cx="788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5+6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3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The Implementation</a:t>
            </a:r>
            <a:endParaRPr lang="uk-UA" sz="2800" b="1" dirty="0"/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CFA38C4-4E99-6DC0-6870-9E11866C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7704138" cy="3563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913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Time complexity </a:t>
            </a:r>
          </a:p>
        </p:txBody>
      </p:sp>
      <p:pic>
        <p:nvPicPr>
          <p:cNvPr id="2" name="Picture 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9A5B015-4FDD-C23A-5443-0642576B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5362"/>
            <a:ext cx="7704138" cy="3563163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78863F-9EF5-5B90-AC5F-AFAE371F9AB4}"/>
              </a:ext>
            </a:extLst>
          </p:cNvPr>
          <p:cNvCxnSpPr>
            <a:cxnSpLocks/>
          </p:cNvCxnSpPr>
          <p:nvPr/>
        </p:nvCxnSpPr>
        <p:spPr>
          <a:xfrm flipH="1">
            <a:off x="6516216" y="357301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DCCC2410-4422-6514-3A0A-87B8AAAA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076" y="3535781"/>
            <a:ext cx="558962" cy="4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kern="0" dirty="0"/>
              <a:t>1</a:t>
            </a:r>
          </a:p>
          <a:p>
            <a:pPr>
              <a:lnSpc>
                <a:spcPct val="90000"/>
              </a:lnSpc>
            </a:pPr>
            <a:endParaRPr 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27429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Time complexity </a:t>
            </a:r>
          </a:p>
        </p:txBody>
      </p:sp>
      <p:pic>
        <p:nvPicPr>
          <p:cNvPr id="2" name="Picture 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9A5B015-4FDD-C23A-5443-0642576B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5362"/>
            <a:ext cx="7704138" cy="3563163"/>
          </a:xfrm>
          <a:prstGeom prst="rect">
            <a:avLst/>
          </a:prstGeom>
          <a:noFill/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375B273-5A75-6FA0-F1E5-D36FC0E80F4B}"/>
              </a:ext>
            </a:extLst>
          </p:cNvPr>
          <p:cNvCxnSpPr>
            <a:cxnSpLocks/>
          </p:cNvCxnSpPr>
          <p:nvPr/>
        </p:nvCxnSpPr>
        <p:spPr>
          <a:xfrm>
            <a:off x="323850" y="3429000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1E887E06-1E17-57ED-C1BB-2540B4C0ED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909634"/>
                <a:ext cx="1932047" cy="122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𝑐𝑜𝑖𝑛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1E887E06-1E17-57ED-C1BB-2540B4C0E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909634"/>
                <a:ext cx="1932047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AD56A0D-D4E1-DDFE-F6FC-D04DBF4FAD1E}"/>
              </a:ext>
            </a:extLst>
          </p:cNvPr>
          <p:cNvSpPr/>
          <p:nvPr/>
        </p:nvSpPr>
        <p:spPr>
          <a:xfrm>
            <a:off x="2699792" y="3284984"/>
            <a:ext cx="360040" cy="256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C12AC1-2EC2-2A8A-B4DF-F8B0570802C5}"/>
              </a:ext>
            </a:extLst>
          </p:cNvPr>
          <p:cNvSpPr/>
          <p:nvPr/>
        </p:nvSpPr>
        <p:spPr>
          <a:xfrm>
            <a:off x="3131840" y="3265248"/>
            <a:ext cx="936104" cy="256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BF0E66D-CC98-2033-91DE-812062C18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200" y="2833182"/>
            <a:ext cx="2835766" cy="4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kern="0" dirty="0">
                <a:solidFill>
                  <a:srgbClr val="FFFF00"/>
                </a:solidFill>
              </a:rPr>
              <a:t>Assume that (amount +1) is m </a:t>
            </a:r>
          </a:p>
        </p:txBody>
      </p:sp>
    </p:spTree>
    <p:extLst>
      <p:ext uri="{BB962C8B-B14F-4D97-AF65-F5344CB8AC3E}">
        <p14:creationId xmlns:p14="http://schemas.microsoft.com/office/powerpoint/2010/main" val="321180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Time complexity </a:t>
            </a:r>
          </a:p>
        </p:txBody>
      </p:sp>
      <p:pic>
        <p:nvPicPr>
          <p:cNvPr id="2" name="Picture 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9A5B015-4FDD-C23A-5443-0642576B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705362"/>
            <a:ext cx="7704138" cy="3563163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645C53-7371-EFF7-0C92-A20D6BC94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909634"/>
                <a:ext cx="1932047" cy="122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𝑐𝑜𝑖𝑛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5645C53-7371-EFF7-0C92-A20D6BC9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909634"/>
                <a:ext cx="1932047" cy="1224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BC386D9-276A-9886-0231-49040354F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176" y="2909634"/>
                <a:ext cx="1932047" cy="122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2pPr>
                <a:lvl3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3pPr>
                <a:lvl4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4pPr>
                <a:lvl5pPr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BC386D9-276A-9886-0231-49040354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2909634"/>
                <a:ext cx="1932047" cy="1224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AAC1D-153D-0222-7B53-D7F8B6F0BE12}"/>
              </a:ext>
            </a:extLst>
          </p:cNvPr>
          <p:cNvCxnSpPr>
            <a:cxnSpLocks/>
          </p:cNvCxnSpPr>
          <p:nvPr/>
        </p:nvCxnSpPr>
        <p:spPr>
          <a:xfrm>
            <a:off x="0" y="321297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B2FA161-349D-5C08-8E4B-1B5B107AFAC5}"/>
              </a:ext>
            </a:extLst>
          </p:cNvPr>
          <p:cNvSpPr/>
          <p:nvPr/>
        </p:nvSpPr>
        <p:spPr>
          <a:xfrm>
            <a:off x="1512168" y="3084748"/>
            <a:ext cx="360040" cy="256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F85DA-A064-8A0C-566D-32281A97FF4C}"/>
              </a:ext>
            </a:extLst>
          </p:cNvPr>
          <p:cNvSpPr/>
          <p:nvPr/>
        </p:nvSpPr>
        <p:spPr>
          <a:xfrm>
            <a:off x="2102225" y="3065259"/>
            <a:ext cx="669575" cy="256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4B374C-2255-987F-5E59-C971224A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928" y="2712584"/>
            <a:ext cx="2835766" cy="4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kern="0" dirty="0">
                <a:solidFill>
                  <a:srgbClr val="FFFF00"/>
                </a:solidFill>
              </a:rPr>
              <a:t>Assume that (coins) is n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ADF5288-5876-FFA4-D250-06C58F69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483" y="2672889"/>
            <a:ext cx="669575" cy="4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kern="0" dirty="0">
                <a:solidFill>
                  <a:srgbClr val="FFFF00"/>
                </a:solidFill>
              </a:rPr>
              <a:t>j=1</a:t>
            </a:r>
          </a:p>
        </p:txBody>
      </p:sp>
    </p:spTree>
    <p:extLst>
      <p:ext uri="{BB962C8B-B14F-4D97-AF65-F5344CB8AC3E}">
        <p14:creationId xmlns:p14="http://schemas.microsoft.com/office/powerpoint/2010/main" val="248503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Time complexity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8774C9-BA8E-D1F8-2522-0A07841B7AF1}"/>
                  </a:ext>
                </a:extLst>
              </p:cNvPr>
              <p:cNvSpPr txBox="1"/>
              <p:nvPr/>
            </p:nvSpPr>
            <p:spPr>
              <a:xfrm>
                <a:off x="2123728" y="1340768"/>
                <a:ext cx="5184576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C000"/>
                    </a:solidFill>
                  </a:rPr>
                  <a:t>T(n, m)=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  <m:nary>
                      <m:naryPr>
                        <m:chr m:val="∑"/>
                        <m:ctrlPr>
                          <a:rPr lang="pt-BR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𝑐𝑜𝑖𝑛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8774C9-BA8E-D1F8-2522-0A07841B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40768"/>
                <a:ext cx="5184576" cy="504754"/>
              </a:xfrm>
              <a:prstGeom prst="rect">
                <a:avLst/>
              </a:prstGeom>
              <a:blipFill>
                <a:blip r:embed="rId2"/>
                <a:stretch>
                  <a:fillRect l="-1763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0FB9EE-1FE9-7F32-F5C6-8D91870E49EE}"/>
                  </a:ext>
                </a:extLst>
              </p:cNvPr>
              <p:cNvSpPr txBox="1"/>
              <p:nvPr/>
            </p:nvSpPr>
            <p:spPr>
              <a:xfrm>
                <a:off x="2129646" y="1845522"/>
                <a:ext cx="5184576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C000"/>
                    </a:solidFill>
                  </a:rPr>
                  <a:t>T(n, m)=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0FB9EE-1FE9-7F32-F5C6-8D91870E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646" y="1845522"/>
                <a:ext cx="5184576" cy="504754"/>
              </a:xfrm>
              <a:prstGeom prst="rect">
                <a:avLst/>
              </a:prstGeom>
              <a:blipFill>
                <a:blip r:embed="rId3"/>
                <a:stretch>
                  <a:fillRect l="-1763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43BE57-4379-372C-2416-A0A8C7B4B412}"/>
                  </a:ext>
                </a:extLst>
              </p:cNvPr>
              <p:cNvSpPr txBox="1"/>
              <p:nvPr/>
            </p:nvSpPr>
            <p:spPr>
              <a:xfrm>
                <a:off x="2135564" y="2345932"/>
                <a:ext cx="2508444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C000"/>
                    </a:solidFill>
                  </a:rPr>
                  <a:t>T(n, m)=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43BE57-4379-372C-2416-A0A8C7B4B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4" y="2345932"/>
                <a:ext cx="2508444" cy="504754"/>
              </a:xfrm>
              <a:prstGeom prst="rect">
                <a:avLst/>
              </a:prstGeom>
              <a:blipFill>
                <a:blip r:embed="rId4"/>
                <a:stretch>
                  <a:fillRect l="-3641" t="-118072" r="-2184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20E36C-0639-8E30-763E-1930EB1D42E3}"/>
                  </a:ext>
                </a:extLst>
              </p:cNvPr>
              <p:cNvSpPr txBox="1"/>
              <p:nvPr/>
            </p:nvSpPr>
            <p:spPr>
              <a:xfrm>
                <a:off x="4427984" y="2345932"/>
                <a:ext cx="1728192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C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𝑐𝑜𝑖𝑛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20E36C-0639-8E30-763E-1930EB1D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345932"/>
                <a:ext cx="1728192" cy="504754"/>
              </a:xfrm>
              <a:prstGeom prst="rect">
                <a:avLst/>
              </a:prstGeom>
              <a:blipFill>
                <a:blip r:embed="rId5"/>
                <a:stretch>
                  <a:fillRect l="-17254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31A037-831A-A668-BB1E-C1CD86EABEBF}"/>
                  </a:ext>
                </a:extLst>
              </p:cNvPr>
              <p:cNvSpPr txBox="1"/>
              <p:nvPr/>
            </p:nvSpPr>
            <p:spPr>
              <a:xfrm>
                <a:off x="6013798" y="2345932"/>
                <a:ext cx="1728192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pt-BR" sz="2400" dirty="0">
                    <a:solidFill>
                      <a:srgbClr val="FFC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31A037-831A-A668-BB1E-C1CD86EA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98" y="2345932"/>
                <a:ext cx="1728192" cy="504754"/>
              </a:xfrm>
              <a:prstGeom prst="rect">
                <a:avLst/>
              </a:prstGeom>
              <a:blipFill>
                <a:blip r:embed="rId6"/>
                <a:stretch>
                  <a:fillRect l="-13428" t="-118072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862DEE-911E-29AE-B65E-8FF0EBBC84AE}"/>
              </a:ext>
            </a:extLst>
          </p:cNvPr>
          <p:cNvSpPr txBox="1"/>
          <p:nvPr/>
        </p:nvSpPr>
        <p:spPr>
          <a:xfrm>
            <a:off x="6013798" y="2924944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dirty="0">
                <a:solidFill>
                  <a:srgbClr val="FFC000"/>
                </a:solidFill>
              </a:rPr>
              <a:t>+   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DA4164-5E5E-450A-0AA9-5AE6964B1356}"/>
              </a:ext>
            </a:extLst>
          </p:cNvPr>
          <p:cNvSpPr txBox="1"/>
          <p:nvPr/>
        </p:nvSpPr>
        <p:spPr>
          <a:xfrm>
            <a:off x="4716016" y="2930121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dirty="0">
                <a:solidFill>
                  <a:srgbClr val="FFC000"/>
                </a:solidFill>
              </a:rPr>
              <a:t>-   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C3ADC-F353-7A60-9052-51B7F999B46B}"/>
              </a:ext>
            </a:extLst>
          </p:cNvPr>
          <p:cNvSpPr txBox="1"/>
          <p:nvPr/>
        </p:nvSpPr>
        <p:spPr>
          <a:xfrm>
            <a:off x="3389786" y="2924943"/>
            <a:ext cx="17281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400" dirty="0">
                <a:solidFill>
                  <a:srgbClr val="FFC000"/>
                </a:solidFill>
              </a:rPr>
              <a:t>  n .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C4877B-CED0-C31B-9E34-99602C7CAB52}"/>
              </a:ext>
            </a:extLst>
          </p:cNvPr>
          <p:cNvSpPr txBox="1"/>
          <p:nvPr/>
        </p:nvSpPr>
        <p:spPr>
          <a:xfrm>
            <a:off x="2411760" y="3610231"/>
            <a:ext cx="5184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pt-BR" sz="2400" dirty="0">
                <a:solidFill>
                  <a:srgbClr val="FFC000"/>
                </a:solidFill>
              </a:rPr>
              <a:t>O(n.m) = O(nm)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5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2309CC3-1EBD-5848-A56F-30067515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692696"/>
            <a:ext cx="46805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5888"/>
            <a:ext cx="7056438" cy="7191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8050"/>
            <a:ext cx="7056438" cy="576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  <a:p>
            <a:r>
              <a:rPr lang="en-US" dirty="0">
                <a:solidFill>
                  <a:schemeClr val="tx1"/>
                </a:solidFill>
              </a:rPr>
              <a:t>The strategy</a:t>
            </a:r>
          </a:p>
          <a:p>
            <a:r>
              <a:rPr lang="en-US" dirty="0">
                <a:solidFill>
                  <a:schemeClr val="tx1"/>
                </a:solidFill>
              </a:rPr>
              <a:t>The algorithm</a:t>
            </a:r>
          </a:p>
          <a:p>
            <a:r>
              <a:rPr lang="en-US" dirty="0">
                <a:solidFill>
                  <a:schemeClr val="tx1"/>
                </a:solidFill>
              </a:rPr>
              <a:t>The implementation</a:t>
            </a:r>
          </a:p>
          <a:p>
            <a:r>
              <a:rPr lang="en-US" dirty="0">
                <a:solidFill>
                  <a:schemeClr val="tx1"/>
                </a:solidFill>
              </a:rPr>
              <a:t>The analysis </a:t>
            </a:r>
            <a:r>
              <a:rPr lang="en-US" sz="1200" dirty="0">
                <a:solidFill>
                  <a:schemeClr val="tx1"/>
                </a:solidFill>
              </a:rPr>
              <a:t>(Time complexity)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The problem</a:t>
            </a:r>
            <a:endParaRPr lang="uk-UA" sz="2800" b="1"/>
          </a:p>
        </p:txBody>
      </p:sp>
      <p:pic>
        <p:nvPicPr>
          <p:cNvPr id="1026" name="Picture 2" descr="money">
            <a:extLst>
              <a:ext uri="{FF2B5EF4-FFF2-40B4-BE49-F238E27FC236}">
                <a16:creationId xmlns:a16="http://schemas.microsoft.com/office/drawing/2014/main" id="{355875E1-0DF6-2670-ADBF-73627614A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850" y="2071291"/>
            <a:ext cx="3775075" cy="283130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34442" y="1888654"/>
            <a:ext cx="4857114" cy="3013943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Finding the </a:t>
            </a:r>
            <a:r>
              <a:rPr lang="en-US" altLang="ko-KR" sz="1700" b="1" u="sng" dirty="0">
                <a:solidFill>
                  <a:schemeClr val="bg2"/>
                </a:solidFill>
              </a:rPr>
              <a:t>minimum</a:t>
            </a:r>
            <a:r>
              <a:rPr lang="en-US" altLang="ko-KR" sz="1700" dirty="0"/>
              <a:t> number of ways to make a specific amount of money (Target) using a given set of coin denominations.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Target = 11, coin_denominations [1, 5, 6, 8].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7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0C1364-1D22-8ECA-6F41-90188B54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84784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b="1" kern="0" dirty="0"/>
              <a:t>Coin Change</a:t>
            </a:r>
            <a:endParaRPr lang="uk-UA" sz="2800" b="1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The strategy</a:t>
            </a:r>
            <a:endParaRPr lang="uk-UA" sz="28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134442" y="1888654"/>
            <a:ext cx="4857114" cy="3013943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Breaking down the complex problem into smaller “Subproblems”, then solve each subproblem once and finally record solutions in a table.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E72CE-6B60-9974-F186-9D21ACD2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4" y="1916832"/>
            <a:ext cx="417772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1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6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8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05725" cy="508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How does the algorithm work!</a:t>
            </a:r>
            <a:endParaRPr lang="uk-UA" sz="2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F72CAD-7112-931A-3442-29379D4A817E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56792"/>
          <a:ext cx="8424936" cy="44644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58081518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2083105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3605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7952192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6547379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37616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741287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544220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398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4898217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1282724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53788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184098359"/>
                    </a:ext>
                  </a:extLst>
                </a:gridCol>
              </a:tblGrid>
              <a:tr h="654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15674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33441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4498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34666"/>
                  </a:ext>
                </a:extLst>
              </a:tr>
              <a:tr h="9524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6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6990F7B-5835-CAB4-B808-A9BE346F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616576" cy="648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9971D9-88A1-D1B1-1D59-A14709EE8BFF}"/>
              </a:ext>
            </a:extLst>
          </p:cNvPr>
          <p:cNvSpPr txBox="1"/>
          <p:nvPr/>
        </p:nvSpPr>
        <p:spPr>
          <a:xfrm>
            <a:off x="559808" y="925178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Min( 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6788515-AEA0-2A51-4B60-016EBB047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723371"/>
            <a:ext cx="770572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kern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many minimum ways needed to get these targets?</a:t>
            </a:r>
            <a:endParaRPr lang="uk-UA" sz="2000" kern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69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4D4D4D"/>
      </a:dk1>
      <a:lt1>
        <a:srgbClr val="FFFFFF"/>
      </a:lt1>
      <a:dk2>
        <a:srgbClr val="4D4D4D"/>
      </a:dk2>
      <a:lt2>
        <a:srgbClr val="2057D6"/>
      </a:lt2>
      <a:accent1>
        <a:srgbClr val="3D99F0"/>
      </a:accent1>
      <a:accent2>
        <a:srgbClr val="1280E4"/>
      </a:accent2>
      <a:accent3>
        <a:srgbClr val="FFFFFF"/>
      </a:accent3>
      <a:accent4>
        <a:srgbClr val="404040"/>
      </a:accent4>
      <a:accent5>
        <a:srgbClr val="AFCAF6"/>
      </a:accent5>
      <a:accent6>
        <a:srgbClr val="0F73CF"/>
      </a:accent6>
      <a:hlink>
        <a:srgbClr val="58AEF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2057D6"/>
        </a:lt2>
        <a:accent1>
          <a:srgbClr val="3D99F0"/>
        </a:accent1>
        <a:accent2>
          <a:srgbClr val="1280E4"/>
        </a:accent2>
        <a:accent3>
          <a:srgbClr val="FFFFFF"/>
        </a:accent3>
        <a:accent4>
          <a:srgbClr val="404040"/>
        </a:accent4>
        <a:accent5>
          <a:srgbClr val="AFCAF6"/>
        </a:accent5>
        <a:accent6>
          <a:srgbClr val="0F73CF"/>
        </a:accent6>
        <a:hlink>
          <a:srgbClr val="58AEF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519E"/>
        </a:lt2>
        <a:accent1>
          <a:srgbClr val="037AB9"/>
        </a:accent1>
        <a:accent2>
          <a:srgbClr val="019ACD"/>
        </a:accent2>
        <a:accent3>
          <a:srgbClr val="FFFFFF"/>
        </a:accent3>
        <a:accent4>
          <a:srgbClr val="404040"/>
        </a:accent4>
        <a:accent5>
          <a:srgbClr val="AABED9"/>
        </a:accent5>
        <a:accent6>
          <a:srgbClr val="018BBA"/>
        </a:accent6>
        <a:hlink>
          <a:srgbClr val="B0A6C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A3384"/>
        </a:lt2>
        <a:accent1>
          <a:srgbClr val="3075D1"/>
        </a:accent1>
        <a:accent2>
          <a:srgbClr val="63B1FF"/>
        </a:accent2>
        <a:accent3>
          <a:srgbClr val="FFFFFF"/>
        </a:accent3>
        <a:accent4>
          <a:srgbClr val="404040"/>
        </a:accent4>
        <a:accent5>
          <a:srgbClr val="ADBDE5"/>
        </a:accent5>
        <a:accent6>
          <a:srgbClr val="59A0E7"/>
        </a:accent6>
        <a:hlink>
          <a:srgbClr val="4390E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2B7A"/>
        </a:lt2>
        <a:accent1>
          <a:srgbClr val="50AAFF"/>
        </a:accent1>
        <a:accent2>
          <a:srgbClr val="5182BA"/>
        </a:accent2>
        <a:accent3>
          <a:srgbClr val="FFFFFF"/>
        </a:accent3>
        <a:accent4>
          <a:srgbClr val="404040"/>
        </a:accent4>
        <a:accent5>
          <a:srgbClr val="B3D2FF"/>
        </a:accent5>
        <a:accent6>
          <a:srgbClr val="4975A8"/>
        </a:accent6>
        <a:hlink>
          <a:srgbClr val="87C5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246D"/>
        </a:lt2>
        <a:accent1>
          <a:srgbClr val="225FB3"/>
        </a:accent1>
        <a:accent2>
          <a:srgbClr val="4EA8FF"/>
        </a:accent2>
        <a:accent3>
          <a:srgbClr val="FFFFFF"/>
        </a:accent3>
        <a:accent4>
          <a:srgbClr val="404040"/>
        </a:accent4>
        <a:accent5>
          <a:srgbClr val="ABB6D6"/>
        </a:accent5>
        <a:accent6>
          <a:srgbClr val="4698E7"/>
        </a:accent6>
        <a:hlink>
          <a:srgbClr val="61B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00236E"/>
        </a:lt2>
        <a:accent1>
          <a:srgbClr val="7399BE"/>
        </a:accent1>
        <a:accent2>
          <a:srgbClr val="4FA7FF"/>
        </a:accent2>
        <a:accent3>
          <a:srgbClr val="FFFFFF"/>
        </a:accent3>
        <a:accent4>
          <a:srgbClr val="404040"/>
        </a:accent4>
        <a:accent5>
          <a:srgbClr val="BCCADB"/>
        </a:accent5>
        <a:accent6>
          <a:srgbClr val="4797E7"/>
        </a:accent6>
        <a:hlink>
          <a:srgbClr val="D5E5F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00246C"/>
        </a:lt2>
        <a:accent1>
          <a:srgbClr val="1C79DA"/>
        </a:accent1>
        <a:accent2>
          <a:srgbClr val="5DB9FF"/>
        </a:accent2>
        <a:accent3>
          <a:srgbClr val="FFFFFF"/>
        </a:accent3>
        <a:accent4>
          <a:srgbClr val="404040"/>
        </a:accent4>
        <a:accent5>
          <a:srgbClr val="ABBEEA"/>
        </a:accent5>
        <a:accent6>
          <a:srgbClr val="53A7E7"/>
        </a:accent6>
        <a:hlink>
          <a:srgbClr val="0766B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062D6A"/>
        </a:lt2>
        <a:accent1>
          <a:srgbClr val="969696"/>
        </a:accent1>
        <a:accent2>
          <a:srgbClr val="46BBF5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3FA9DE"/>
        </a:accent6>
        <a:hlink>
          <a:srgbClr val="10467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3436C"/>
        </a:lt2>
        <a:accent1>
          <a:srgbClr val="1F8FD0"/>
        </a:accent1>
        <a:accent2>
          <a:srgbClr val="2E3CA1"/>
        </a:accent2>
        <a:accent3>
          <a:srgbClr val="FFFFFF"/>
        </a:accent3>
        <a:accent4>
          <a:srgbClr val="404040"/>
        </a:accent4>
        <a:accent5>
          <a:srgbClr val="ABC6E4"/>
        </a:accent5>
        <a:accent6>
          <a:srgbClr val="293591"/>
        </a:accent6>
        <a:hlink>
          <a:srgbClr val="9B999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104573"/>
        </a:lt2>
        <a:accent1>
          <a:srgbClr val="46BBF6"/>
        </a:accent1>
        <a:accent2>
          <a:srgbClr val="63C8F6"/>
        </a:accent2>
        <a:accent3>
          <a:srgbClr val="FFFFFF"/>
        </a:accent3>
        <a:accent4>
          <a:srgbClr val="404040"/>
        </a:accent4>
        <a:accent5>
          <a:srgbClr val="B0DAFA"/>
        </a:accent5>
        <a:accent6>
          <a:srgbClr val="59B5DF"/>
        </a:accent6>
        <a:hlink>
          <a:srgbClr val="CBA47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0F3F68"/>
        </a:lt2>
        <a:accent1>
          <a:srgbClr val="30A6DF"/>
        </a:accent1>
        <a:accent2>
          <a:srgbClr val="76D0F8"/>
        </a:accent2>
        <a:accent3>
          <a:srgbClr val="FFFFFF"/>
        </a:accent3>
        <a:accent4>
          <a:srgbClr val="404040"/>
        </a:accent4>
        <a:accent5>
          <a:srgbClr val="ADD0EC"/>
        </a:accent5>
        <a:accent6>
          <a:srgbClr val="6ABCE1"/>
        </a:accent6>
        <a:hlink>
          <a:srgbClr val="1F7BB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597</Words>
  <Application>Microsoft Office PowerPoint</Application>
  <PresentationFormat>On-screen Show (4:3)</PresentationFormat>
  <Paragraphs>348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Tahoma</vt:lpstr>
      <vt:lpstr>Times New Roman</vt:lpstr>
      <vt:lpstr>template</vt:lpstr>
      <vt:lpstr>Minimum Coin Change using dynamic programming</vt:lpstr>
      <vt:lpstr>Agenda</vt:lpstr>
      <vt:lpstr>The problem</vt:lpstr>
      <vt:lpstr>The strategy</vt:lpstr>
      <vt:lpstr>How does the algorithm work!</vt:lpstr>
      <vt:lpstr>How does the algorithm work!</vt:lpstr>
      <vt:lpstr>How does the algorithm work!</vt:lpstr>
      <vt:lpstr>How does the algorithm work!</vt:lpstr>
      <vt:lpstr>How does the algorithm work!</vt:lpstr>
      <vt:lpstr>How does the algorithm work!</vt:lpstr>
      <vt:lpstr>How does the algorithm work!</vt:lpstr>
      <vt:lpstr>The Implementation</vt:lpstr>
      <vt:lpstr>Time complexity </vt:lpstr>
      <vt:lpstr>Time complexity </vt:lpstr>
      <vt:lpstr>Time complexity </vt:lpstr>
      <vt:lpstr>Time complexity 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Ahmed Hussein</cp:lastModifiedBy>
  <cp:revision>139</cp:revision>
  <dcterms:created xsi:type="dcterms:W3CDTF">2005-12-15T13:44:20Z</dcterms:created>
  <dcterms:modified xsi:type="dcterms:W3CDTF">2024-01-02T18:07:25Z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2023-12-31T19:08:40Z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7381d3dc-a7b6-45f2-908e-dcfcae9e6cfe</vt:lpwstr>
  </property>
  <property fmtid="{D5CDD505-2E9C-101B-9397-08002B2CF9AE}" pid="7" name="MSIP_Label_defa4170-0d19-0005-0004-bc88714345d2_ActionId">
    <vt:lpwstr>33215530-4d6e-47c2-b9b9-04ebb95bc02d</vt:lpwstr>
  </property>
  <property fmtid="{D5CDD505-2E9C-101B-9397-08002B2CF9AE}" pid="8" name="MSIP_Label_defa4170-0d19-0005-0004-bc88714345d2_ContentBits">
    <vt:lpwstr>0</vt:lpwstr>
  </property>
</Properties>
</file>