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handoutMasterIdLst>
    <p:handoutMasterId r:id="rId38"/>
  </p:handoutMasterIdLst>
  <p:sldIdLst>
    <p:sldId id="256" r:id="rId2"/>
    <p:sldId id="287" r:id="rId3"/>
    <p:sldId id="289" r:id="rId4"/>
    <p:sldId id="284" r:id="rId5"/>
    <p:sldId id="283" r:id="rId6"/>
    <p:sldId id="334" r:id="rId7"/>
    <p:sldId id="320" r:id="rId8"/>
    <p:sldId id="321" r:id="rId9"/>
    <p:sldId id="291" r:id="rId10"/>
    <p:sldId id="324" r:id="rId11"/>
    <p:sldId id="301" r:id="rId12"/>
    <p:sldId id="335" r:id="rId13"/>
    <p:sldId id="323" r:id="rId14"/>
    <p:sldId id="325" r:id="rId15"/>
    <p:sldId id="322" r:id="rId16"/>
    <p:sldId id="311" r:id="rId17"/>
    <p:sldId id="292" r:id="rId18"/>
    <p:sldId id="326" r:id="rId19"/>
    <p:sldId id="328" r:id="rId20"/>
    <p:sldId id="337" r:id="rId21"/>
    <p:sldId id="338" r:id="rId22"/>
    <p:sldId id="296" r:id="rId23"/>
    <p:sldId id="310" r:id="rId24"/>
    <p:sldId id="316" r:id="rId25"/>
    <p:sldId id="317" r:id="rId26"/>
    <p:sldId id="333" r:id="rId27"/>
    <p:sldId id="330" r:id="rId28"/>
    <p:sldId id="331" r:id="rId29"/>
    <p:sldId id="329" r:id="rId30"/>
    <p:sldId id="312" r:id="rId31"/>
    <p:sldId id="303" r:id="rId32"/>
    <p:sldId id="308" r:id="rId33"/>
    <p:sldId id="314" r:id="rId34"/>
    <p:sldId id="332" r:id="rId35"/>
    <p:sldId id="293" r:id="rId36"/>
  </p:sldIdLst>
  <p:sldSz cx="9144000" cy="6858000" type="screen4x3"/>
  <p:notesSz cx="6797675" cy="98726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3110">
          <p15:clr>
            <a:srgbClr val="A4A3A4"/>
          </p15:clr>
        </p15:guide>
        <p15:guide id="4"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FF"/>
    <a:srgbClr val="FF7C80"/>
    <a:srgbClr val="FF0066"/>
    <a:srgbClr val="E3E3E3"/>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72" autoAdjust="0"/>
    <p:restoredTop sz="94660"/>
  </p:normalViewPr>
  <p:slideViewPr>
    <p:cSldViewPr showGuides="1">
      <p:cViewPr>
        <p:scale>
          <a:sx n="110" d="100"/>
          <a:sy n="110" d="100"/>
        </p:scale>
        <p:origin x="-1014" y="13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85" d="100"/>
          <a:sy n="85" d="100"/>
        </p:scale>
        <p:origin x="-3834" y="-96"/>
      </p:cViewPr>
      <p:guideLst>
        <p:guide orient="horz" pos="2880"/>
        <p:guide pos="2160"/>
        <p:guide orient="horz" pos="3110"/>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v>Modified</c:v>
          </c:tx>
          <c:marker>
            <c:symbol val="none"/>
          </c:marker>
          <c:xVal>
            <c:numRef>
              <c:f>(Sheet1!$C$2,Sheet1!$C$5,Sheet1!$C$12)</c:f>
              <c:numCache>
                <c:formatCode>General</c:formatCode>
                <c:ptCount val="3"/>
                <c:pt idx="0">
                  <c:v>0</c:v>
                </c:pt>
                <c:pt idx="1">
                  <c:v>0.3</c:v>
                </c:pt>
                <c:pt idx="2">
                  <c:v>1</c:v>
                </c:pt>
              </c:numCache>
            </c:numRef>
          </c:xVal>
          <c:yVal>
            <c:numRef>
              <c:f>(Sheet1!$D$2,Sheet1!$D$5,Sheet1!$D$12)</c:f>
              <c:numCache>
                <c:formatCode>General</c:formatCode>
                <c:ptCount val="3"/>
                <c:pt idx="0">
                  <c:v>1</c:v>
                </c:pt>
                <c:pt idx="1">
                  <c:v>0.3</c:v>
                </c:pt>
                <c:pt idx="2">
                  <c:v>0</c:v>
                </c:pt>
              </c:numCache>
            </c:numRef>
          </c:yVal>
          <c:smooth val="0"/>
          <c:extLst>
            <c:ext xmlns:c16="http://schemas.microsoft.com/office/drawing/2014/chart" uri="{C3380CC4-5D6E-409C-BE32-E72D297353CC}">
              <c16:uniqueId val="{00000000-8B1A-4493-83F1-5FFA9050F90C}"/>
            </c:ext>
          </c:extLst>
        </c:ser>
        <c:ser>
          <c:idx val="1"/>
          <c:order val="1"/>
          <c:tx>
            <c:v>Standard</c:v>
          </c:tx>
          <c:marker>
            <c:symbol val="none"/>
          </c:marker>
          <c:trendline>
            <c:trendlineType val="log"/>
            <c:dispRSqr val="0"/>
            <c:dispEq val="0"/>
          </c:trendline>
          <c:xVal>
            <c:numRef>
              <c:f>(Sheet1!$C$2,Sheet1!$C$3,Sheet1!$C$12)</c:f>
              <c:numCache>
                <c:formatCode>General</c:formatCode>
                <c:ptCount val="3"/>
                <c:pt idx="0">
                  <c:v>0</c:v>
                </c:pt>
                <c:pt idx="1">
                  <c:v>0.1</c:v>
                </c:pt>
                <c:pt idx="2">
                  <c:v>1</c:v>
                </c:pt>
              </c:numCache>
            </c:numRef>
          </c:xVal>
          <c:yVal>
            <c:numRef>
              <c:f>(Sheet1!$D$2,Sheet1!$D$3,Sheet1!$D$12)</c:f>
              <c:numCache>
                <c:formatCode>General</c:formatCode>
                <c:ptCount val="3"/>
                <c:pt idx="0">
                  <c:v>1</c:v>
                </c:pt>
                <c:pt idx="1">
                  <c:v>0.1</c:v>
                </c:pt>
                <c:pt idx="2">
                  <c:v>0</c:v>
                </c:pt>
              </c:numCache>
            </c:numRef>
          </c:yVal>
          <c:smooth val="0"/>
          <c:extLst>
            <c:ext xmlns:c16="http://schemas.microsoft.com/office/drawing/2014/chart" uri="{C3380CC4-5D6E-409C-BE32-E72D297353CC}">
              <c16:uniqueId val="{00000002-8B1A-4493-83F1-5FFA9050F90C}"/>
            </c:ext>
          </c:extLst>
        </c:ser>
        <c:dLbls>
          <c:showLegendKey val="0"/>
          <c:showVal val="0"/>
          <c:showCatName val="0"/>
          <c:showSerName val="0"/>
          <c:showPercent val="0"/>
          <c:showBubbleSize val="0"/>
        </c:dLbls>
        <c:axId val="50861952"/>
        <c:axId val="50863488"/>
      </c:scatterChart>
      <c:valAx>
        <c:axId val="50861952"/>
        <c:scaling>
          <c:orientation val="minMax"/>
          <c:max val="1"/>
          <c:min val="0"/>
        </c:scaling>
        <c:delete val="0"/>
        <c:axPos val="b"/>
        <c:numFmt formatCode="General" sourceLinked="1"/>
        <c:majorTickMark val="out"/>
        <c:minorTickMark val="none"/>
        <c:tickLblPos val="nextTo"/>
        <c:crossAx val="50863488"/>
        <c:crosses val="autoZero"/>
        <c:crossBetween val="midCat"/>
      </c:valAx>
      <c:valAx>
        <c:axId val="50863488"/>
        <c:scaling>
          <c:orientation val="minMax"/>
          <c:max val="1"/>
          <c:min val="0"/>
        </c:scaling>
        <c:delete val="0"/>
        <c:axPos val="l"/>
        <c:majorGridlines/>
        <c:numFmt formatCode="General" sourceLinked="1"/>
        <c:majorTickMark val="out"/>
        <c:minorTickMark val="none"/>
        <c:tickLblPos val="nextTo"/>
        <c:crossAx val="50861952"/>
        <c:crosses val="autoZero"/>
        <c:crossBetween val="midCat"/>
      </c:valAx>
    </c:plotArea>
    <c:plotVisOnly val="1"/>
    <c:dispBlanksAs val="gap"/>
    <c:showDLblsOverMax val="0"/>
  </c:chart>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3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633"/>
          </a:xfrm>
          <a:prstGeom prst="rect">
            <a:avLst/>
          </a:prstGeom>
        </p:spPr>
        <p:txBody>
          <a:bodyPr vert="horz" lIns="91440" tIns="45720" rIns="91440" bIns="45720" rtlCol="0"/>
          <a:lstStyle>
            <a:lvl1pPr algn="l">
              <a:defRPr sz="1200"/>
            </a:lvl1pPr>
          </a:lstStyle>
          <a:p>
            <a:endParaRPr lang="en-GB" dirty="0">
              <a:latin typeface="Arial" panose="020B0604020202020204" pitchFamily="34" charset="0"/>
            </a:endParaRPr>
          </a:p>
        </p:txBody>
      </p:sp>
      <p:sp>
        <p:nvSpPr>
          <p:cNvPr id="3" name="Date Placeholder 2"/>
          <p:cNvSpPr>
            <a:spLocks noGrp="1"/>
          </p:cNvSpPr>
          <p:nvPr>
            <p:ph type="dt" sz="quarter" idx="1"/>
          </p:nvPr>
        </p:nvSpPr>
        <p:spPr>
          <a:xfrm>
            <a:off x="3850443" y="0"/>
            <a:ext cx="2945659" cy="493633"/>
          </a:xfrm>
          <a:prstGeom prst="rect">
            <a:avLst/>
          </a:prstGeom>
        </p:spPr>
        <p:txBody>
          <a:bodyPr vert="horz" lIns="91440" tIns="45720" rIns="91440" bIns="45720" rtlCol="0"/>
          <a:lstStyle>
            <a:lvl1pPr algn="r">
              <a:defRPr sz="1200"/>
            </a:lvl1pPr>
          </a:lstStyle>
          <a:p>
            <a:fld id="{15B2C45A-E869-45FE-B529-AF49C0F3C669}" type="datetimeFigureOut">
              <a:rPr lang="en-GB" smtClean="0">
                <a:latin typeface="Arial" panose="020B0604020202020204" pitchFamily="34" charset="0"/>
              </a:rPr>
              <a:t>19/01/2017</a:t>
            </a:fld>
            <a:endParaRPr lang="en-GB" dirty="0">
              <a:latin typeface="Arial" panose="020B0604020202020204" pitchFamily="34" charset="0"/>
            </a:endParaRPr>
          </a:p>
        </p:txBody>
      </p:sp>
      <p:sp>
        <p:nvSpPr>
          <p:cNvPr id="4" name="Footer Placeholder 3"/>
          <p:cNvSpPr>
            <a:spLocks noGrp="1"/>
          </p:cNvSpPr>
          <p:nvPr>
            <p:ph type="ftr" sz="quarter" idx="2"/>
          </p:nvPr>
        </p:nvSpPr>
        <p:spPr>
          <a:xfrm>
            <a:off x="0" y="9377316"/>
            <a:ext cx="2945659" cy="493633"/>
          </a:xfrm>
          <a:prstGeom prst="rect">
            <a:avLst/>
          </a:prstGeom>
        </p:spPr>
        <p:txBody>
          <a:bodyPr vert="horz" lIns="91440" tIns="45720" rIns="91440" bIns="45720" rtlCol="0" anchor="b"/>
          <a:lstStyle>
            <a:lvl1pPr algn="l">
              <a:defRPr sz="1200"/>
            </a:lvl1pPr>
          </a:lstStyle>
          <a:p>
            <a:endParaRPr lang="en-GB" dirty="0">
              <a:latin typeface="Arial" panose="020B0604020202020204" pitchFamily="34" charset="0"/>
            </a:endParaRPr>
          </a:p>
        </p:txBody>
      </p:sp>
      <p:sp>
        <p:nvSpPr>
          <p:cNvPr id="5" name="Slide Number Placeholder 4"/>
          <p:cNvSpPr>
            <a:spLocks noGrp="1"/>
          </p:cNvSpPr>
          <p:nvPr>
            <p:ph type="sldNum" sz="quarter" idx="3"/>
          </p:nvPr>
        </p:nvSpPr>
        <p:spPr>
          <a:xfrm>
            <a:off x="3850443" y="9377316"/>
            <a:ext cx="2945659" cy="493633"/>
          </a:xfrm>
          <a:prstGeom prst="rect">
            <a:avLst/>
          </a:prstGeom>
        </p:spPr>
        <p:txBody>
          <a:bodyPr vert="horz" lIns="91440" tIns="45720" rIns="91440" bIns="45720" rtlCol="0" anchor="b"/>
          <a:lstStyle>
            <a:lvl1pPr algn="r">
              <a:defRPr sz="1200"/>
            </a:lvl1pPr>
          </a:lstStyle>
          <a:p>
            <a:fld id="{A1166760-0E69-430F-A97F-08802152DB5E}" type="slidenum">
              <a:rPr lang="en-GB" smtClean="0">
                <a:latin typeface="Arial" panose="020B0604020202020204" pitchFamily="34" charset="0"/>
              </a:rPr>
              <a:t>0</a:t>
            </a:fld>
            <a:endParaRPr lang="en-GB" dirty="0">
              <a:latin typeface="Arial" panose="020B0604020202020204" pitchFamily="34" charset="0"/>
            </a:endParaRPr>
          </a:p>
        </p:txBody>
      </p:sp>
    </p:spTree>
    <p:extLst>
      <p:ext uri="{BB962C8B-B14F-4D97-AF65-F5344CB8AC3E}">
        <p14:creationId xmlns:p14="http://schemas.microsoft.com/office/powerpoint/2010/main" val="29436496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633"/>
          </a:xfrm>
          <a:prstGeom prst="rect">
            <a:avLst/>
          </a:prstGeom>
        </p:spPr>
        <p:txBody>
          <a:bodyPr vert="horz" lIns="91440" tIns="45720" rIns="91440" bIns="45720" rtlCol="0"/>
          <a:lstStyle>
            <a:lvl1pPr algn="l">
              <a:defRPr sz="1200">
                <a:latin typeface="Arial" panose="020B0604020202020204" pitchFamily="34" charset="0"/>
              </a:defRPr>
            </a:lvl1pPr>
          </a:lstStyle>
          <a:p>
            <a:endParaRPr lang="en-GB" dirty="0"/>
          </a:p>
        </p:txBody>
      </p:sp>
      <p:sp>
        <p:nvSpPr>
          <p:cNvPr id="3" name="Date Placeholder 2"/>
          <p:cNvSpPr>
            <a:spLocks noGrp="1"/>
          </p:cNvSpPr>
          <p:nvPr>
            <p:ph type="dt" idx="1"/>
          </p:nvPr>
        </p:nvSpPr>
        <p:spPr>
          <a:xfrm>
            <a:off x="3850443" y="0"/>
            <a:ext cx="2945659" cy="493633"/>
          </a:xfrm>
          <a:prstGeom prst="rect">
            <a:avLst/>
          </a:prstGeom>
        </p:spPr>
        <p:txBody>
          <a:bodyPr vert="horz" lIns="91440" tIns="45720" rIns="91440" bIns="45720" rtlCol="0"/>
          <a:lstStyle>
            <a:lvl1pPr algn="r">
              <a:defRPr sz="1200">
                <a:latin typeface="Arial" panose="020B0604020202020204" pitchFamily="34" charset="0"/>
              </a:defRPr>
            </a:lvl1pPr>
          </a:lstStyle>
          <a:p>
            <a:fld id="{F93E6C17-F35F-4654-8DE9-B693AC206066}" type="datetimeFigureOut">
              <a:rPr lang="en-GB" smtClean="0"/>
              <a:pPr/>
              <a:t>19/01/2017</a:t>
            </a:fld>
            <a:endParaRPr lang="en-GB" dirty="0"/>
          </a:p>
        </p:txBody>
      </p:sp>
      <p:sp>
        <p:nvSpPr>
          <p:cNvPr id="4" name="Slide Image Placeholder 3"/>
          <p:cNvSpPr>
            <a:spLocks noGrp="1" noRot="1" noChangeAspect="1"/>
          </p:cNvSpPr>
          <p:nvPr>
            <p:ph type="sldImg" idx="2"/>
          </p:nvPr>
        </p:nvSpPr>
        <p:spPr>
          <a:xfrm>
            <a:off x="930275" y="739775"/>
            <a:ext cx="4937125" cy="3703638"/>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79768" y="4689515"/>
            <a:ext cx="5438140" cy="4442698"/>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0" y="9377316"/>
            <a:ext cx="2945659" cy="493633"/>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en-GB" dirty="0"/>
          </a:p>
        </p:txBody>
      </p:sp>
      <p:sp>
        <p:nvSpPr>
          <p:cNvPr id="7" name="Slide Number Placeholder 6"/>
          <p:cNvSpPr>
            <a:spLocks noGrp="1"/>
          </p:cNvSpPr>
          <p:nvPr>
            <p:ph type="sldNum" sz="quarter" idx="5"/>
          </p:nvPr>
        </p:nvSpPr>
        <p:spPr>
          <a:xfrm>
            <a:off x="3850443" y="9377316"/>
            <a:ext cx="2945659" cy="493633"/>
          </a:xfrm>
          <a:prstGeom prst="rect">
            <a:avLst/>
          </a:prstGeom>
        </p:spPr>
        <p:txBody>
          <a:bodyPr vert="horz" lIns="91440" tIns="45720" rIns="91440" bIns="45720" rtlCol="0" anchor="b"/>
          <a:lstStyle>
            <a:lvl1pPr algn="r">
              <a:defRPr sz="1200">
                <a:latin typeface="Arial" panose="020B0604020202020204" pitchFamily="34" charset="0"/>
              </a:defRPr>
            </a:lvl1pPr>
          </a:lstStyle>
          <a:p>
            <a:fld id="{49027E0A-1465-4A40-B1D5-9126D49509FC}" type="slidenum">
              <a:rPr lang="en-GB" smtClean="0"/>
              <a:pPr/>
              <a:t>‹#›</a:t>
            </a:fld>
            <a:endParaRPr lang="en-GB" dirty="0"/>
          </a:p>
        </p:txBody>
      </p:sp>
    </p:spTree>
    <p:extLst>
      <p:ext uri="{BB962C8B-B14F-4D97-AF65-F5344CB8AC3E}">
        <p14:creationId xmlns:p14="http://schemas.microsoft.com/office/powerpoint/2010/main" val="2513348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Comment on</a:t>
            </a:r>
            <a:r>
              <a:rPr lang="en-GB" baseline="0" dirty="0"/>
              <a:t> some direct interactions e.g. WPDIV and HHFM, and lack of direct interactions with ITER and F4E. </a:t>
            </a:r>
            <a:endParaRPr lang="en-GB" dirty="0"/>
          </a:p>
        </p:txBody>
      </p:sp>
      <p:sp>
        <p:nvSpPr>
          <p:cNvPr id="4" name="Slide Number Placeholder 3"/>
          <p:cNvSpPr>
            <a:spLocks noGrp="1"/>
          </p:cNvSpPr>
          <p:nvPr>
            <p:ph type="sldNum" sz="quarter" idx="10"/>
          </p:nvPr>
        </p:nvSpPr>
        <p:spPr/>
        <p:txBody>
          <a:bodyPr/>
          <a:lstStyle/>
          <a:p>
            <a:fld id="{49027E0A-1465-4A40-B1D5-9126D49509FC}" type="slidenum">
              <a:rPr lang="en-GB" smtClean="0"/>
              <a:pPr/>
              <a:t>2</a:t>
            </a:fld>
            <a:endParaRPr lang="en-GB" dirty="0"/>
          </a:p>
        </p:txBody>
      </p:sp>
    </p:spTree>
    <p:extLst>
      <p:ext uri="{BB962C8B-B14F-4D97-AF65-F5344CB8AC3E}">
        <p14:creationId xmlns:p14="http://schemas.microsoft.com/office/powerpoint/2010/main" val="40087802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Strcutre</a:t>
            </a:r>
            <a:r>
              <a:rPr lang="en-GB" dirty="0"/>
              <a:t> to the workshop</a:t>
            </a:r>
            <a:r>
              <a:rPr lang="en-GB" baseline="0" dirty="0"/>
              <a:t> is to have a split with today focusing on a summary of EDDI to bring everyone up to </a:t>
            </a:r>
            <a:r>
              <a:rPr lang="en-GB" baseline="0" dirty="0" err="1"/>
              <a:t>spedd</a:t>
            </a:r>
            <a:r>
              <a:rPr lang="en-GB" baseline="0" dirty="0"/>
              <a:t> and enable us to </a:t>
            </a:r>
            <a:r>
              <a:rPr lang="en-GB" baseline="0" dirty="0" err="1"/>
              <a:t>highligh</a:t>
            </a:r>
            <a:r>
              <a:rPr lang="en-GB" baseline="0" dirty="0"/>
              <a:t> some of the efforts that are ongoing. This is very much seen as the trial for a first </a:t>
            </a:r>
            <a:r>
              <a:rPr lang="en-GB" baseline="0" dirty="0" err="1"/>
              <a:t>wroshop</a:t>
            </a:r>
            <a:r>
              <a:rPr lang="en-GB" baseline="0" dirty="0"/>
              <a:t> that will hopefully be replicated several times </a:t>
            </a:r>
            <a:r>
              <a:rPr lang="en-GB" baseline="0" dirty="0" err="1"/>
              <a:t>int</a:t>
            </a:r>
            <a:r>
              <a:rPr lang="en-GB" baseline="0" dirty="0"/>
              <a:t> eh coming years as we develop new tools and have specific important updates to provide tot eh designers. This first day then covers several areas. </a:t>
            </a:r>
            <a:endParaRPr lang="en-GB" dirty="0"/>
          </a:p>
        </p:txBody>
      </p:sp>
      <p:sp>
        <p:nvSpPr>
          <p:cNvPr id="4" name="Slide Number Placeholder 3"/>
          <p:cNvSpPr>
            <a:spLocks noGrp="1"/>
          </p:cNvSpPr>
          <p:nvPr>
            <p:ph type="sldNum" sz="quarter" idx="10"/>
          </p:nvPr>
        </p:nvSpPr>
        <p:spPr/>
        <p:txBody>
          <a:bodyPr/>
          <a:lstStyle/>
          <a:p>
            <a:fld id="{49027E0A-1465-4A40-B1D5-9126D49509FC}" type="slidenum">
              <a:rPr lang="en-GB" smtClean="0"/>
              <a:pPr/>
              <a:t>26</a:t>
            </a:fld>
            <a:endParaRPr lang="en-GB" dirty="0"/>
          </a:p>
        </p:txBody>
      </p:sp>
    </p:spTree>
    <p:extLst>
      <p:ext uri="{BB962C8B-B14F-4D97-AF65-F5344CB8AC3E}">
        <p14:creationId xmlns:p14="http://schemas.microsoft.com/office/powerpoint/2010/main" val="4925377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9027E0A-1465-4A40-B1D5-9126D49509FC}" type="slidenum">
              <a:rPr lang="en-GB" smtClean="0"/>
              <a:pPr/>
              <a:t>27</a:t>
            </a:fld>
            <a:endParaRPr lang="en-GB" dirty="0"/>
          </a:p>
        </p:txBody>
      </p:sp>
    </p:spTree>
    <p:extLst>
      <p:ext uri="{BB962C8B-B14F-4D97-AF65-F5344CB8AC3E}">
        <p14:creationId xmlns:p14="http://schemas.microsoft.com/office/powerpoint/2010/main" val="24348781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W10PF: 0.7µm powder + source of carbon (phenol formaldehyde resin)</a:t>
            </a:r>
          </a:p>
          <a:p>
            <a:r>
              <a:rPr lang="en-US" dirty="0"/>
              <a:t>W10G: 0.7µm powder + source of carbon (graphene)</a:t>
            </a:r>
          </a:p>
        </p:txBody>
      </p:sp>
      <p:sp>
        <p:nvSpPr>
          <p:cNvPr id="4" name="Fußzeilenplatzhalter 3"/>
          <p:cNvSpPr>
            <a:spLocks noGrp="1"/>
          </p:cNvSpPr>
          <p:nvPr>
            <p:ph type="ftr" sz="quarter" idx="10"/>
          </p:nvPr>
        </p:nvSpPr>
        <p:spPr/>
        <p:txBody>
          <a:bodyPr/>
          <a:lstStyle/>
          <a:p>
            <a:pPr>
              <a:defRPr/>
            </a:pPr>
            <a:r>
              <a:rPr lang="de-DE"/>
              <a:t>Prof. Dr. Max Mustermann | </a:t>
            </a:r>
            <a:br>
              <a:rPr lang="de-DE"/>
            </a:br>
            <a:r>
              <a:rPr lang="de-DE"/>
              <a:t>Name of Faculty</a:t>
            </a:r>
          </a:p>
        </p:txBody>
      </p:sp>
      <p:sp>
        <p:nvSpPr>
          <p:cNvPr id="5" name="Foliennummernplatzhalter 4"/>
          <p:cNvSpPr>
            <a:spLocks noGrp="1"/>
          </p:cNvSpPr>
          <p:nvPr>
            <p:ph type="sldNum" sz="quarter" idx="11"/>
          </p:nvPr>
        </p:nvSpPr>
        <p:spPr/>
        <p:txBody>
          <a:bodyPr/>
          <a:lstStyle/>
          <a:p>
            <a:pPr>
              <a:defRPr/>
            </a:pPr>
            <a:fld id="{0D2D8B58-C6D9-470C-9B08-7BE5C4CE1A6D}" type="slidenum">
              <a:rPr lang="de-DE" smtClean="0"/>
              <a:pPr>
                <a:defRPr/>
              </a:pPr>
              <a:t>28</a:t>
            </a:fld>
            <a:endParaRPr lang="de-DE"/>
          </a:p>
        </p:txBody>
      </p:sp>
    </p:spTree>
    <p:extLst>
      <p:ext uri="{BB962C8B-B14F-4D97-AF65-F5344CB8AC3E}">
        <p14:creationId xmlns:p14="http://schemas.microsoft.com/office/powerpoint/2010/main" val="20283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Comment on </a:t>
            </a:r>
            <a:r>
              <a:rPr lang="en-GB" dirty="0" err="1"/>
              <a:t>nesesity</a:t>
            </a:r>
            <a:r>
              <a:rPr lang="en-GB" dirty="0"/>
              <a:t> for a slow start to</a:t>
            </a:r>
            <a:r>
              <a:rPr lang="en-GB" baseline="0" dirty="0"/>
              <a:t> the testing due to EDDI formative years but current extrapolation of testing campaigns to support critical DEMO data. </a:t>
            </a:r>
            <a:endParaRPr lang="en-GB" dirty="0"/>
          </a:p>
        </p:txBody>
      </p:sp>
      <p:sp>
        <p:nvSpPr>
          <p:cNvPr id="4" name="Slide Number Placeholder 3"/>
          <p:cNvSpPr>
            <a:spLocks noGrp="1"/>
          </p:cNvSpPr>
          <p:nvPr>
            <p:ph type="sldNum" sz="quarter" idx="10"/>
          </p:nvPr>
        </p:nvSpPr>
        <p:spPr/>
        <p:txBody>
          <a:bodyPr/>
          <a:lstStyle/>
          <a:p>
            <a:fld id="{49027E0A-1465-4A40-B1D5-9126D49509FC}" type="slidenum">
              <a:rPr lang="en-GB" smtClean="0"/>
              <a:pPr/>
              <a:t>36</a:t>
            </a:fld>
            <a:endParaRPr lang="en-GB" dirty="0"/>
          </a:p>
        </p:txBody>
      </p:sp>
    </p:spTree>
    <p:extLst>
      <p:ext uri="{BB962C8B-B14F-4D97-AF65-F5344CB8AC3E}">
        <p14:creationId xmlns:p14="http://schemas.microsoft.com/office/powerpoint/2010/main" val="1350764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a:defRPr/>
            </a:pPr>
            <a:fld id="{D0FECCAF-BF8C-4B99-A080-DCE7FC334319}" type="slidenum">
              <a:rPr lang="de-DE" smtClean="0"/>
              <a:pPr>
                <a:defRPr/>
              </a:pPr>
              <a:t>6</a:t>
            </a:fld>
            <a:endParaRPr lang="de-DE"/>
          </a:p>
        </p:txBody>
      </p:sp>
    </p:spTree>
    <p:extLst>
      <p:ext uri="{BB962C8B-B14F-4D97-AF65-F5344CB8AC3E}">
        <p14:creationId xmlns:p14="http://schemas.microsoft.com/office/powerpoint/2010/main" val="4328826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a:defRPr/>
            </a:pPr>
            <a:fld id="{D0FECCAF-BF8C-4B99-A080-DCE7FC334319}" type="slidenum">
              <a:rPr lang="de-DE" smtClean="0"/>
              <a:pPr>
                <a:defRPr/>
              </a:pPr>
              <a:t>7</a:t>
            </a:fld>
            <a:endParaRPr lang="de-DE"/>
          </a:p>
        </p:txBody>
      </p:sp>
    </p:spTree>
    <p:extLst>
      <p:ext uri="{BB962C8B-B14F-4D97-AF65-F5344CB8AC3E}">
        <p14:creationId xmlns:p14="http://schemas.microsoft.com/office/powerpoint/2010/main" val="2164607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Readiness for fusion application not a direct measure for performance (dependent on application) </a:t>
            </a:r>
          </a:p>
        </p:txBody>
      </p:sp>
      <p:sp>
        <p:nvSpPr>
          <p:cNvPr id="4" name="Slide Number Placeholder 3"/>
          <p:cNvSpPr>
            <a:spLocks noGrp="1"/>
          </p:cNvSpPr>
          <p:nvPr>
            <p:ph type="sldNum" sz="quarter" idx="10"/>
          </p:nvPr>
        </p:nvSpPr>
        <p:spPr/>
        <p:txBody>
          <a:bodyPr/>
          <a:lstStyle/>
          <a:p>
            <a:fld id="{49027E0A-1465-4A40-B1D5-9126D49509FC}" type="slidenum">
              <a:rPr lang="en-GB" smtClean="0"/>
              <a:pPr/>
              <a:t>8</a:t>
            </a:fld>
            <a:endParaRPr lang="en-GB" dirty="0"/>
          </a:p>
        </p:txBody>
      </p:sp>
    </p:spTree>
    <p:extLst>
      <p:ext uri="{BB962C8B-B14F-4D97-AF65-F5344CB8AC3E}">
        <p14:creationId xmlns:p14="http://schemas.microsoft.com/office/powerpoint/2010/main" val="3077902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9027E0A-1465-4A40-B1D5-9126D49509FC}" type="slidenum">
              <a:rPr lang="en-GB" smtClean="0"/>
              <a:pPr/>
              <a:t>11</a:t>
            </a:fld>
            <a:endParaRPr lang="en-GB" dirty="0"/>
          </a:p>
        </p:txBody>
      </p:sp>
    </p:spTree>
    <p:extLst>
      <p:ext uri="{BB962C8B-B14F-4D97-AF65-F5344CB8AC3E}">
        <p14:creationId xmlns:p14="http://schemas.microsoft.com/office/powerpoint/2010/main" val="9641333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9027E0A-1465-4A40-B1D5-9126D49509FC}" type="slidenum">
              <a:rPr lang="en-GB" smtClean="0"/>
              <a:pPr/>
              <a:t>17</a:t>
            </a:fld>
            <a:endParaRPr lang="en-GB" dirty="0"/>
          </a:p>
        </p:txBody>
      </p:sp>
    </p:spTree>
    <p:extLst>
      <p:ext uri="{BB962C8B-B14F-4D97-AF65-F5344CB8AC3E}">
        <p14:creationId xmlns:p14="http://schemas.microsoft.com/office/powerpoint/2010/main" val="40047119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9027E0A-1465-4A40-B1D5-9126D49509FC}" type="slidenum">
              <a:rPr lang="en-GB" smtClean="0"/>
              <a:pPr/>
              <a:t>18</a:t>
            </a:fld>
            <a:endParaRPr lang="en-GB" dirty="0"/>
          </a:p>
        </p:txBody>
      </p:sp>
    </p:spTree>
    <p:extLst>
      <p:ext uri="{BB962C8B-B14F-4D97-AF65-F5344CB8AC3E}">
        <p14:creationId xmlns:p14="http://schemas.microsoft.com/office/powerpoint/2010/main" val="2697780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9027E0A-1465-4A40-B1D5-9126D49509FC}" type="slidenum">
              <a:rPr lang="en-GB" smtClean="0"/>
              <a:pPr/>
              <a:t>21</a:t>
            </a:fld>
            <a:endParaRPr lang="en-GB" dirty="0"/>
          </a:p>
        </p:txBody>
      </p:sp>
    </p:spTree>
    <p:extLst>
      <p:ext uri="{BB962C8B-B14F-4D97-AF65-F5344CB8AC3E}">
        <p14:creationId xmlns:p14="http://schemas.microsoft.com/office/powerpoint/2010/main" val="36368610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9027E0A-1465-4A40-B1D5-9126D49509FC}" type="slidenum">
              <a:rPr lang="en-GB" smtClean="0"/>
              <a:pPr/>
              <a:t>22</a:t>
            </a:fld>
            <a:endParaRPr lang="en-GB" dirty="0"/>
          </a:p>
        </p:txBody>
      </p:sp>
    </p:spTree>
    <p:extLst>
      <p:ext uri="{BB962C8B-B14F-4D97-AF65-F5344CB8AC3E}">
        <p14:creationId xmlns:p14="http://schemas.microsoft.com/office/powerpoint/2010/main" val="36600503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image1.png" descr="EUROFUSION PowerPoint MASTER DECKBLATT.png"/>
          <p:cNvPicPr/>
          <p:nvPr userDrawn="1"/>
        </p:nvPicPr>
        <p:blipFill>
          <a:blip r:embed="rId2" cstate="email">
            <a:extLst>
              <a:ext uri="{28A0092B-C50C-407E-A947-70E740481C1C}">
                <a14:useLocalDpi xmlns:a14="http://schemas.microsoft.com/office/drawing/2010/main"/>
              </a:ext>
            </a:extLst>
          </a:blip>
          <a:stretch>
            <a:fillRect/>
          </a:stretch>
        </p:blipFill>
        <p:spPr>
          <a:xfrm>
            <a:off x="0" y="219456"/>
            <a:ext cx="9144000" cy="6419089"/>
          </a:xfrm>
          <a:prstGeom prst="rect">
            <a:avLst/>
          </a:prstGeom>
          <a:ln w="12700">
            <a:miter lim="400000"/>
          </a:ln>
        </p:spPr>
      </p:pic>
      <p:sp>
        <p:nvSpPr>
          <p:cNvPr id="2" name="Title 1"/>
          <p:cNvSpPr>
            <a:spLocks noGrp="1"/>
          </p:cNvSpPr>
          <p:nvPr>
            <p:ph type="ctrTitle"/>
          </p:nvPr>
        </p:nvSpPr>
        <p:spPr>
          <a:xfrm>
            <a:off x="395536" y="2348880"/>
            <a:ext cx="8496944" cy="1296144"/>
          </a:xfrm>
        </p:spPr>
        <p:txBody>
          <a:bodyPr>
            <a:noAutofit/>
          </a:bodyPr>
          <a:lstStyle>
            <a:lvl1pPr algn="l">
              <a:defRPr sz="3500">
                <a:latin typeface="Arial" panose="020B0604020202020204" pitchFamily="34" charset="0"/>
                <a:cs typeface="Arial" panose="020B0604020202020204" pitchFamily="34" charset="0"/>
              </a:defRPr>
            </a:lvl1pPr>
          </a:lstStyle>
          <a:p>
            <a:r>
              <a:rPr lang="en-US" dirty="0"/>
              <a:t>Click to edit Master title style</a:t>
            </a:r>
            <a:endParaRPr lang="en-GB" dirty="0"/>
          </a:p>
        </p:txBody>
      </p:sp>
      <p:sp>
        <p:nvSpPr>
          <p:cNvPr id="3" name="Subtitle 2"/>
          <p:cNvSpPr>
            <a:spLocks noGrp="1"/>
          </p:cNvSpPr>
          <p:nvPr>
            <p:ph type="subTitle" idx="1" hasCustomPrompt="1"/>
          </p:nvPr>
        </p:nvSpPr>
        <p:spPr>
          <a:xfrm>
            <a:off x="395536" y="4293096"/>
            <a:ext cx="4392488" cy="432048"/>
          </a:xfrm>
        </p:spPr>
        <p:txBody>
          <a:bodyPr>
            <a:normAutofit/>
          </a:bodyPr>
          <a:lstStyle>
            <a:lvl1pPr marL="0" indent="0" algn="l">
              <a:buNone/>
              <a:defRPr sz="2200" b="1" baseline="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name of presenter</a:t>
            </a:r>
          </a:p>
        </p:txBody>
      </p:sp>
      <p:sp>
        <p:nvSpPr>
          <p:cNvPr id="11" name="Picture Placeholder 10"/>
          <p:cNvSpPr>
            <a:spLocks noGrp="1"/>
          </p:cNvSpPr>
          <p:nvPr>
            <p:ph type="pic" sz="quarter" idx="10" hasCustomPrompt="1"/>
          </p:nvPr>
        </p:nvSpPr>
        <p:spPr>
          <a:xfrm>
            <a:off x="395536" y="5691683"/>
            <a:ext cx="1295375" cy="905669"/>
          </a:xfrm>
        </p:spPr>
        <p:txBody>
          <a:bodyPr>
            <a:normAutofit/>
          </a:bodyPr>
          <a:lstStyle>
            <a:lvl1pPr marL="0" indent="0" algn="ctr">
              <a:buFontTx/>
              <a:buNone/>
              <a:defRPr sz="1800">
                <a:latin typeface="Arial" panose="020B0604020202020204" pitchFamily="34" charset="0"/>
                <a:cs typeface="Arial" panose="020B0604020202020204" pitchFamily="34" charset="0"/>
              </a:defRPr>
            </a:lvl1pPr>
          </a:lstStyle>
          <a:p>
            <a:r>
              <a:rPr lang="en-US" dirty="0"/>
              <a:t>Logo of presenter</a:t>
            </a:r>
            <a:endParaRPr lang="en-GB" dirty="0"/>
          </a:p>
        </p:txBody>
      </p:sp>
    </p:spTree>
    <p:extLst>
      <p:ext uri="{BB962C8B-B14F-4D97-AF65-F5344CB8AC3E}">
        <p14:creationId xmlns:p14="http://schemas.microsoft.com/office/powerpoint/2010/main" val="1694295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image2.png" descr="EUROFUSION PowerPoint Master Inhalt.png"/>
          <p:cNvPicPr/>
          <p:nvPr userDrawn="1"/>
        </p:nvPicPr>
        <p:blipFill rotWithShape="1">
          <a:blip r:embed="rId2" cstate="email">
            <a:extLst>
              <a:ext uri="{28A0092B-C50C-407E-A947-70E740481C1C}">
                <a14:useLocalDpi xmlns:a14="http://schemas.microsoft.com/office/drawing/2010/main"/>
              </a:ext>
            </a:extLst>
          </a:blip>
          <a:srcRect t="10632" b="10632"/>
          <a:stretch/>
        </p:blipFill>
        <p:spPr>
          <a:xfrm>
            <a:off x="-199" y="298"/>
            <a:ext cx="9144306" cy="936000"/>
          </a:xfrm>
          <a:prstGeom prst="rect">
            <a:avLst/>
          </a:prstGeom>
          <a:ln w="12700">
            <a:miter lim="400000"/>
          </a:ln>
        </p:spPr>
      </p:pic>
      <p:sp>
        <p:nvSpPr>
          <p:cNvPr id="2" name="Title 1"/>
          <p:cNvSpPr>
            <a:spLocks noGrp="1"/>
          </p:cNvSpPr>
          <p:nvPr>
            <p:ph type="title"/>
          </p:nvPr>
        </p:nvSpPr>
        <p:spPr>
          <a:xfrm>
            <a:off x="457200" y="25893"/>
            <a:ext cx="7427168" cy="891216"/>
          </a:xfrm>
        </p:spPr>
        <p:txBody>
          <a:bodyPr>
            <a:noAutofit/>
          </a:bodyPr>
          <a:lstStyle>
            <a:lvl1pPr algn="l">
              <a:defRPr sz="2400">
                <a:latin typeface="Arial" panose="020B0604020202020204" pitchFamily="34" charset="0"/>
                <a:cs typeface="Arial" panose="020B0604020202020204" pitchFamily="34" charset="0"/>
              </a:defRPr>
            </a:lvl1pPr>
          </a:lstStyle>
          <a:p>
            <a:r>
              <a:rPr lang="en-US" dirty="0"/>
              <a:t>Click to edit Master title style</a:t>
            </a:r>
            <a:endParaRPr lang="en-GB" dirty="0"/>
          </a:p>
        </p:txBody>
      </p:sp>
      <p:sp>
        <p:nvSpPr>
          <p:cNvPr id="3" name="Content Placeholder 2"/>
          <p:cNvSpPr>
            <a:spLocks noGrp="1"/>
          </p:cNvSpPr>
          <p:nvPr>
            <p:ph idx="1"/>
          </p:nvPr>
        </p:nvSpPr>
        <p:spPr>
          <a:xfrm>
            <a:off x="457200" y="1412776"/>
            <a:ext cx="8229600" cy="4896544"/>
          </a:xfrm>
        </p:spPr>
        <p:txBody>
          <a:bodyPr/>
          <a:lstStyle>
            <a:lvl1pPr marL="342900" indent="-342900">
              <a:buFont typeface="Arial" panose="020B0604020202020204" pitchFamily="34" charset="0"/>
              <a:buChar char="•"/>
              <a:defRPr sz="2400">
                <a:latin typeface="Arial" panose="020B0604020202020204" pitchFamily="34" charset="0"/>
                <a:cs typeface="Arial" panose="020B0604020202020204" pitchFamily="34" charset="0"/>
              </a:defRPr>
            </a:lvl1pPr>
            <a:lvl2pPr marL="742950" indent="-285750">
              <a:buFont typeface="Arial" panose="020B0604020202020204" pitchFamily="34" charset="0"/>
              <a:buChar char="•"/>
              <a:defRPr sz="2000">
                <a:latin typeface="Arial" panose="020B0604020202020204" pitchFamily="34" charset="0"/>
                <a:cs typeface="Arial" panose="020B0604020202020204" pitchFamily="34" charset="0"/>
              </a:defRPr>
            </a:lvl2pPr>
            <a:lvl3pPr marL="1143000" indent="-228600">
              <a:buFont typeface="Arial" panose="020B0604020202020204" pitchFamily="34" charset="0"/>
              <a:buChar char="•"/>
              <a:defRPr sz="1800">
                <a:latin typeface="Arial" panose="020B0604020202020204" pitchFamily="34" charset="0"/>
                <a:cs typeface="Arial" panose="020B0604020202020204" pitchFamily="34" charset="0"/>
              </a:defRPr>
            </a:lvl3pPr>
            <a:lvl4pPr>
              <a:defRPr/>
            </a:lvl4pPr>
            <a:lvl5pPr>
              <a:defRPr/>
            </a:lvl5pPr>
          </a:lstStyle>
          <a:p>
            <a:pPr lvl="0"/>
            <a:r>
              <a:rPr lang="en-US" dirty="0"/>
              <a:t>Click to edit Master text styles</a:t>
            </a:r>
          </a:p>
          <a:p>
            <a:pPr lvl="1"/>
            <a:r>
              <a:rPr lang="en-US" dirty="0"/>
              <a:t>Second level</a:t>
            </a:r>
          </a:p>
          <a:p>
            <a:pPr lvl="2"/>
            <a:r>
              <a:rPr lang="en-US" dirty="0"/>
              <a:t>Third level</a:t>
            </a:r>
          </a:p>
        </p:txBody>
      </p:sp>
      <p:sp>
        <p:nvSpPr>
          <p:cNvPr id="8" name="Footer Placeholder 4"/>
          <p:cNvSpPr>
            <a:spLocks noGrp="1"/>
          </p:cNvSpPr>
          <p:nvPr>
            <p:ph type="ftr" sz="quarter" idx="11"/>
          </p:nvPr>
        </p:nvSpPr>
        <p:spPr>
          <a:xfrm>
            <a:off x="467544" y="6453336"/>
            <a:ext cx="8240228" cy="268139"/>
          </a:xfrm>
        </p:spPr>
        <p:txBody>
          <a:bodyPr/>
          <a:lstStyle>
            <a:lvl1pPr>
              <a:defRPr sz="1100">
                <a:solidFill>
                  <a:schemeClr val="tx1"/>
                </a:solidFill>
                <a:latin typeface="Arial" panose="020B0604020202020204" pitchFamily="34" charset="0"/>
                <a:cs typeface="Arial" panose="020B0604020202020204" pitchFamily="34" charset="0"/>
              </a:defRPr>
            </a:lvl1pPr>
          </a:lstStyle>
          <a:p>
            <a:pPr algn="r"/>
            <a:r>
              <a:rPr lang="en-GB" dirty="0"/>
              <a:t>Mike Gorley | WPMAT – EDDI Q1 Workshop | KIT, Germany | 3</a:t>
            </a:r>
            <a:r>
              <a:rPr lang="en-GB" baseline="30000" dirty="0"/>
              <a:t>rd</a:t>
            </a:r>
            <a:r>
              <a:rPr lang="en-GB" dirty="0"/>
              <a:t> &amp; 4</a:t>
            </a:r>
            <a:r>
              <a:rPr lang="en-GB" baseline="30000" dirty="0"/>
              <a:t>th</a:t>
            </a:r>
            <a:r>
              <a:rPr lang="en-GB" dirty="0"/>
              <a:t> March 2016 | Page </a:t>
            </a:r>
            <a:fld id="{6A6D9FA1-99C7-4910-8E32-B85D378B0060}" type="slidenum">
              <a:rPr lang="en-GB" smtClean="0"/>
              <a:pPr algn="r"/>
              <a:t>‹#›</a:t>
            </a:fld>
            <a:endParaRPr lang="en-GB" dirty="0"/>
          </a:p>
        </p:txBody>
      </p:sp>
    </p:spTree>
    <p:extLst>
      <p:ext uri="{BB962C8B-B14F-4D97-AF65-F5344CB8AC3E}">
        <p14:creationId xmlns:p14="http://schemas.microsoft.com/office/powerpoint/2010/main" val="1996975160"/>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Shape 29"/>
          <p:cNvSpPr/>
          <p:nvPr userDrawn="1"/>
        </p:nvSpPr>
        <p:spPr>
          <a:xfrm>
            <a:off x="-2956" y="6237312"/>
            <a:ext cx="9144001" cy="755952"/>
          </a:xfrm>
          <a:prstGeom prst="rect">
            <a:avLst/>
          </a:prstGeom>
          <a:solidFill>
            <a:srgbClr val="E3E3E3"/>
          </a:solidFill>
          <a:ln w="12700">
            <a:miter lim="400000"/>
          </a:ln>
        </p:spPr>
        <p:txBody>
          <a:bodyPr lIns="0" tIns="0" rIns="0" bIns="0" anchor="ctr"/>
          <a:lstStyle/>
          <a:p>
            <a:pPr lvl="0"/>
            <a:endParaRPr dirty="0">
              <a:latin typeface="Arial" panose="020B0604020202020204" pitchFamily="34" charset="0"/>
            </a:endParaRPr>
          </a:p>
        </p:txBody>
      </p:sp>
      <p:pic>
        <p:nvPicPr>
          <p:cNvPr id="7" name="image2.png" descr="EUROFUSION PowerPoint Master Inhalt.png"/>
          <p:cNvPicPr/>
          <p:nvPr userDrawn="1"/>
        </p:nvPicPr>
        <p:blipFill rotWithShape="1">
          <a:blip r:embed="rId2" cstate="email">
            <a:extLst>
              <a:ext uri="{28A0092B-C50C-407E-A947-70E740481C1C}">
                <a14:useLocalDpi xmlns:a14="http://schemas.microsoft.com/office/drawing/2010/main"/>
              </a:ext>
            </a:extLst>
          </a:blip>
          <a:srcRect t="10632" b="10632"/>
          <a:stretch/>
        </p:blipFill>
        <p:spPr>
          <a:xfrm>
            <a:off x="-199" y="298"/>
            <a:ext cx="9144306" cy="936000"/>
          </a:xfrm>
          <a:prstGeom prst="rect">
            <a:avLst/>
          </a:prstGeom>
          <a:ln w="12700">
            <a:miter lim="400000"/>
          </a:ln>
        </p:spPr>
      </p:pic>
      <p:sp>
        <p:nvSpPr>
          <p:cNvPr id="2" name="Title 1"/>
          <p:cNvSpPr>
            <a:spLocks noGrp="1"/>
          </p:cNvSpPr>
          <p:nvPr>
            <p:ph type="title"/>
          </p:nvPr>
        </p:nvSpPr>
        <p:spPr>
          <a:xfrm>
            <a:off x="457200" y="25893"/>
            <a:ext cx="7427168" cy="891216"/>
          </a:xfrm>
        </p:spPr>
        <p:txBody>
          <a:bodyPr>
            <a:noAutofit/>
          </a:bodyPr>
          <a:lstStyle>
            <a:lvl1pPr algn="l">
              <a:defRPr sz="2400">
                <a:latin typeface="Arial" panose="020B0604020202020204" pitchFamily="34" charset="0"/>
                <a:cs typeface="Arial" panose="020B0604020202020204" pitchFamily="34" charset="0"/>
              </a:defRPr>
            </a:lvl1pPr>
          </a:lstStyle>
          <a:p>
            <a:r>
              <a:rPr lang="en-US" dirty="0"/>
              <a:t>Click to edit Master title style</a:t>
            </a:r>
            <a:endParaRPr lang="en-GB" dirty="0"/>
          </a:p>
        </p:txBody>
      </p:sp>
      <p:sp>
        <p:nvSpPr>
          <p:cNvPr id="3" name="Content Placeholder 2"/>
          <p:cNvSpPr>
            <a:spLocks noGrp="1"/>
          </p:cNvSpPr>
          <p:nvPr>
            <p:ph idx="1"/>
          </p:nvPr>
        </p:nvSpPr>
        <p:spPr>
          <a:xfrm>
            <a:off x="457200" y="1412776"/>
            <a:ext cx="8229600" cy="4896544"/>
          </a:xfrm>
        </p:spPr>
        <p:txBody>
          <a:bodyPr/>
          <a:lstStyle>
            <a:lvl1pPr marL="342900" indent="-342900">
              <a:buFont typeface="Arial" panose="020B0604020202020204" pitchFamily="34" charset="0"/>
              <a:buChar char="•"/>
              <a:defRPr sz="2400">
                <a:latin typeface="Arial" panose="020B0604020202020204" pitchFamily="34" charset="0"/>
                <a:cs typeface="Arial" panose="020B0604020202020204" pitchFamily="34" charset="0"/>
              </a:defRPr>
            </a:lvl1pPr>
            <a:lvl2pPr marL="742950" indent="-285750">
              <a:buFont typeface="Arial" panose="020B0604020202020204" pitchFamily="34" charset="0"/>
              <a:buChar char="•"/>
              <a:defRPr sz="2000">
                <a:latin typeface="Arial" panose="020B0604020202020204" pitchFamily="34" charset="0"/>
                <a:cs typeface="Arial" panose="020B0604020202020204" pitchFamily="34" charset="0"/>
              </a:defRPr>
            </a:lvl2pPr>
            <a:lvl3pPr marL="1143000" indent="-228600">
              <a:buFont typeface="Arial" panose="020B0604020202020204" pitchFamily="34" charset="0"/>
              <a:buChar char="•"/>
              <a:defRPr sz="1800">
                <a:latin typeface="Arial" panose="020B0604020202020204" pitchFamily="34" charset="0"/>
                <a:cs typeface="Arial" panose="020B0604020202020204" pitchFamily="34" charset="0"/>
              </a:defRPr>
            </a:lvl3pPr>
            <a:lvl4pPr>
              <a:defRPr/>
            </a:lvl4pPr>
            <a:lvl5pPr>
              <a:defRPr/>
            </a:lvl5pPr>
          </a:lstStyle>
          <a:p>
            <a:pPr lvl="0"/>
            <a:r>
              <a:rPr lang="en-US" dirty="0"/>
              <a:t>Click to edit Master text styles</a:t>
            </a:r>
          </a:p>
          <a:p>
            <a:pPr lvl="1"/>
            <a:r>
              <a:rPr lang="en-US" dirty="0"/>
              <a:t>Second level</a:t>
            </a:r>
          </a:p>
          <a:p>
            <a:pPr lvl="2"/>
            <a:r>
              <a:rPr lang="en-US" dirty="0"/>
              <a:t>Third level</a:t>
            </a:r>
          </a:p>
        </p:txBody>
      </p:sp>
      <p:sp>
        <p:nvSpPr>
          <p:cNvPr id="8" name="Footer Placeholder 4"/>
          <p:cNvSpPr>
            <a:spLocks noGrp="1"/>
          </p:cNvSpPr>
          <p:nvPr>
            <p:ph type="ftr" sz="quarter" idx="11"/>
          </p:nvPr>
        </p:nvSpPr>
        <p:spPr>
          <a:xfrm>
            <a:off x="467544" y="6453336"/>
            <a:ext cx="8240228" cy="268139"/>
          </a:xfrm>
        </p:spPr>
        <p:txBody>
          <a:bodyPr/>
          <a:lstStyle>
            <a:lvl1pPr>
              <a:defRPr sz="1100">
                <a:solidFill>
                  <a:schemeClr val="tx1"/>
                </a:solidFill>
                <a:latin typeface="Arial" panose="020B0604020202020204" pitchFamily="34" charset="0"/>
                <a:cs typeface="Arial" panose="020B0604020202020204" pitchFamily="34" charset="0"/>
              </a:defRPr>
            </a:lvl1pPr>
          </a:lstStyle>
          <a:p>
            <a:pPr algn="r"/>
            <a:r>
              <a:rPr lang="en-GB" dirty="0"/>
              <a:t>Author | Conference | Venue | Date | Page </a:t>
            </a:r>
            <a:fld id="{6A6D9FA1-99C7-4910-8E32-B85D378B0060}" type="slidenum">
              <a:rPr lang="en-GB" smtClean="0"/>
              <a:pPr algn="r"/>
              <a:t>‹#›</a:t>
            </a:fld>
            <a:endParaRPr lang="en-GB" dirty="0"/>
          </a:p>
        </p:txBody>
      </p:sp>
      <p:sp>
        <p:nvSpPr>
          <p:cNvPr id="5" name="Picture Placeholder 4"/>
          <p:cNvSpPr>
            <a:spLocks noGrp="1"/>
          </p:cNvSpPr>
          <p:nvPr>
            <p:ph type="pic" sz="quarter" idx="12" hasCustomPrompt="1"/>
          </p:nvPr>
        </p:nvSpPr>
        <p:spPr>
          <a:xfrm>
            <a:off x="467544" y="6309320"/>
            <a:ext cx="504056" cy="476672"/>
          </a:xfrm>
        </p:spPr>
        <p:txBody>
          <a:bodyPr>
            <a:normAutofit/>
          </a:bodyPr>
          <a:lstStyle>
            <a:lvl1pPr marL="0" indent="0">
              <a:buNone/>
              <a:defRPr sz="1050">
                <a:latin typeface="Arial" panose="020B0604020202020204" pitchFamily="34" charset="0"/>
                <a:cs typeface="Arial" panose="020B0604020202020204" pitchFamily="34" charset="0"/>
              </a:defRPr>
            </a:lvl1pPr>
          </a:lstStyle>
          <a:p>
            <a:r>
              <a:rPr lang="en-US" dirty="0"/>
              <a:t>collaborators</a:t>
            </a:r>
            <a:endParaRPr lang="en-GB" dirty="0"/>
          </a:p>
        </p:txBody>
      </p:sp>
      <p:sp>
        <p:nvSpPr>
          <p:cNvPr id="13" name="Picture Placeholder 4"/>
          <p:cNvSpPr>
            <a:spLocks noGrp="1"/>
          </p:cNvSpPr>
          <p:nvPr>
            <p:ph type="pic" sz="quarter" idx="13" hasCustomPrompt="1"/>
          </p:nvPr>
        </p:nvSpPr>
        <p:spPr>
          <a:xfrm>
            <a:off x="1067611" y="6309320"/>
            <a:ext cx="504056" cy="476672"/>
          </a:xfrm>
        </p:spPr>
        <p:txBody>
          <a:bodyPr>
            <a:normAutofit/>
          </a:bodyPr>
          <a:lstStyle>
            <a:lvl1pPr marL="0" indent="0">
              <a:buNone/>
              <a:defRPr sz="1050">
                <a:latin typeface="Arial" panose="020B0604020202020204" pitchFamily="34" charset="0"/>
                <a:cs typeface="Arial" panose="020B0604020202020204" pitchFamily="34" charset="0"/>
              </a:defRPr>
            </a:lvl1pPr>
          </a:lstStyle>
          <a:p>
            <a:r>
              <a:rPr lang="en-US" dirty="0"/>
              <a:t>collaborators</a:t>
            </a:r>
            <a:endParaRPr lang="en-GB" dirty="0"/>
          </a:p>
        </p:txBody>
      </p:sp>
      <p:sp>
        <p:nvSpPr>
          <p:cNvPr id="14" name="Picture Placeholder 4"/>
          <p:cNvSpPr>
            <a:spLocks noGrp="1"/>
          </p:cNvSpPr>
          <p:nvPr>
            <p:ph type="pic" sz="quarter" idx="14" hasCustomPrompt="1"/>
          </p:nvPr>
        </p:nvSpPr>
        <p:spPr>
          <a:xfrm>
            <a:off x="1667678" y="6309320"/>
            <a:ext cx="504056" cy="476672"/>
          </a:xfrm>
        </p:spPr>
        <p:txBody>
          <a:bodyPr>
            <a:normAutofit/>
          </a:bodyPr>
          <a:lstStyle>
            <a:lvl1pPr marL="0" indent="0">
              <a:buNone/>
              <a:defRPr sz="1050">
                <a:latin typeface="Arial" panose="020B0604020202020204" pitchFamily="34" charset="0"/>
                <a:cs typeface="Arial" panose="020B0604020202020204" pitchFamily="34" charset="0"/>
              </a:defRPr>
            </a:lvl1pPr>
          </a:lstStyle>
          <a:p>
            <a:r>
              <a:rPr lang="en-US" dirty="0"/>
              <a:t>collaborators</a:t>
            </a:r>
            <a:endParaRPr lang="en-GB" dirty="0"/>
          </a:p>
        </p:txBody>
      </p:sp>
      <p:sp>
        <p:nvSpPr>
          <p:cNvPr id="15" name="Picture Placeholder 4"/>
          <p:cNvSpPr>
            <a:spLocks noGrp="1"/>
          </p:cNvSpPr>
          <p:nvPr>
            <p:ph type="pic" sz="quarter" idx="15" hasCustomPrompt="1"/>
          </p:nvPr>
        </p:nvSpPr>
        <p:spPr>
          <a:xfrm>
            <a:off x="2267744" y="6309320"/>
            <a:ext cx="504056" cy="476672"/>
          </a:xfrm>
        </p:spPr>
        <p:txBody>
          <a:bodyPr>
            <a:normAutofit/>
          </a:bodyPr>
          <a:lstStyle>
            <a:lvl1pPr marL="0" indent="0">
              <a:buNone/>
              <a:defRPr sz="1050">
                <a:latin typeface="Arial" panose="020B0604020202020204" pitchFamily="34" charset="0"/>
                <a:cs typeface="Arial" panose="020B0604020202020204" pitchFamily="34" charset="0"/>
              </a:defRPr>
            </a:lvl1pPr>
          </a:lstStyle>
          <a:p>
            <a:r>
              <a:rPr lang="en-US" dirty="0"/>
              <a:t>collaborators</a:t>
            </a:r>
            <a:endParaRPr lang="en-GB" dirty="0"/>
          </a:p>
        </p:txBody>
      </p:sp>
    </p:spTree>
    <p:extLst>
      <p:ext uri="{BB962C8B-B14F-4D97-AF65-F5344CB8AC3E}">
        <p14:creationId xmlns:p14="http://schemas.microsoft.com/office/powerpoint/2010/main" val="1218284958"/>
      </p:ext>
    </p:extLst>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Leer">
    <p:spTree>
      <p:nvGrpSpPr>
        <p:cNvPr id="1" name=""/>
        <p:cNvGrpSpPr/>
        <p:nvPr/>
      </p:nvGrpSpPr>
      <p:grpSpPr>
        <a:xfrm>
          <a:off x="0" y="0"/>
          <a:ext cx="0" cy="0"/>
          <a:chOff x="0" y="0"/>
          <a:chExt cx="0" cy="0"/>
        </a:xfrm>
      </p:grpSpPr>
      <p:sp>
        <p:nvSpPr>
          <p:cNvPr id="11" name="Rectangle 4"/>
          <p:cNvSpPr/>
          <p:nvPr userDrawn="1"/>
        </p:nvSpPr>
        <p:spPr>
          <a:xfrm>
            <a:off x="0" y="0"/>
            <a:ext cx="9144000" cy="685800"/>
          </a:xfrm>
          <a:prstGeom prst="rect">
            <a:avLst/>
          </a:prstGeom>
          <a:solidFill>
            <a:srgbClr val="E3E3E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2" name="Title 1"/>
          <p:cNvSpPr>
            <a:spLocks noGrp="1"/>
          </p:cNvSpPr>
          <p:nvPr>
            <p:ph type="title"/>
          </p:nvPr>
        </p:nvSpPr>
        <p:spPr>
          <a:xfrm>
            <a:off x="457200" y="0"/>
            <a:ext cx="6347048" cy="692696"/>
          </a:xfrm>
        </p:spPr>
        <p:txBody>
          <a:bodyPr>
            <a:noAutofit/>
          </a:bodyPr>
          <a:lstStyle>
            <a:lvl1pPr algn="l">
              <a:defRPr sz="2800">
                <a:effectLst>
                  <a:outerShdw blurRad="50800" dist="38100" dir="2700000" algn="tl" rotWithShape="0">
                    <a:prstClr val="black">
                      <a:alpha val="40000"/>
                    </a:prstClr>
                  </a:outerShdw>
                </a:effectLst>
                <a:latin typeface="Arial" panose="020B0604020202020204" pitchFamily="34" charset="0"/>
                <a:cs typeface="Arial" panose="020B0604020202020204" pitchFamily="34" charset="0"/>
              </a:defRPr>
            </a:lvl1pPr>
          </a:lstStyle>
          <a:p>
            <a:r>
              <a:rPr lang="en-US" dirty="0"/>
              <a:t>Click to edit Master title style</a:t>
            </a:r>
            <a:endParaRPr lang="en-GB" dirty="0"/>
          </a:p>
        </p:txBody>
      </p:sp>
      <p:pic>
        <p:nvPicPr>
          <p:cNvPr id="13" name="Picture 3" descr="EurofusionDisc.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44408" y="116632"/>
            <a:ext cx="458197" cy="465708"/>
          </a:xfrm>
          <a:prstGeom prst="rect">
            <a:avLst/>
          </a:prstGeom>
        </p:spPr>
      </p:pic>
      <p:sp>
        <p:nvSpPr>
          <p:cNvPr id="17" name="Foliennummernplatzhalter 1"/>
          <p:cNvSpPr>
            <a:spLocks noGrp="1"/>
          </p:cNvSpPr>
          <p:nvPr>
            <p:ph type="sldNum" sz="quarter" idx="4"/>
          </p:nvPr>
        </p:nvSpPr>
        <p:spPr>
          <a:xfrm>
            <a:off x="36212" y="6544977"/>
            <a:ext cx="577850" cy="350346"/>
          </a:xfrm>
          <a:prstGeom prst="rect">
            <a:avLst/>
          </a:prstGeom>
        </p:spPr>
        <p:txBody>
          <a:bodyPr/>
          <a:lstStyle>
            <a:lvl1pPr algn="ctr">
              <a:defRPr sz="1200" b="0" smtClean="0">
                <a:solidFill>
                  <a:schemeClr val="bg1">
                    <a:lumMod val="50000"/>
                  </a:schemeClr>
                </a:solidFill>
                <a:effectLst/>
              </a:defRPr>
            </a:lvl1pPr>
          </a:lstStyle>
          <a:p>
            <a:pPr>
              <a:defRPr/>
            </a:pPr>
            <a:fld id="{C910894D-AAAC-4BC3-A33C-FC7A2AFD3E6E}" type="slidenum">
              <a:rPr lang="de-DE" smtClean="0"/>
              <a:pPr>
                <a:defRPr/>
              </a:pPr>
              <a:t>‹#›</a:t>
            </a:fld>
            <a:endParaRPr lang="de-DE" dirty="0"/>
          </a:p>
        </p:txBody>
      </p:sp>
      <p:pic>
        <p:nvPicPr>
          <p:cNvPr id="8" name="Grafik 6"/>
          <p:cNvPicPr>
            <a:picLocks noChangeAspect="1"/>
          </p:cNvPicPr>
          <p:nvPr userDrawn="1"/>
        </p:nvPicPr>
        <p:blipFill>
          <a:blip r:embed="rId3"/>
          <a:stretch>
            <a:fillRect/>
          </a:stretch>
        </p:blipFill>
        <p:spPr>
          <a:xfrm>
            <a:off x="6876256" y="56386"/>
            <a:ext cx="1296144" cy="640263"/>
          </a:xfrm>
          <a:prstGeom prst="rect">
            <a:avLst/>
          </a:prstGeom>
        </p:spPr>
      </p:pic>
    </p:spTree>
    <p:extLst>
      <p:ext uri="{BB962C8B-B14F-4D97-AF65-F5344CB8AC3E}">
        <p14:creationId xmlns:p14="http://schemas.microsoft.com/office/powerpoint/2010/main" val="228909712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defRPr>
            </a:lvl1pPr>
          </a:lstStyle>
          <a:p>
            <a:fld id="{AEB1851A-CFBC-47C7-80F8-04FF84B1759D}" type="datetimeFigureOut">
              <a:rPr lang="en-GB" smtClean="0"/>
              <a:pPr/>
              <a:t>19/01/2017</a:t>
            </a:fld>
            <a:endParaRPr lang="en-GB"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defRPr>
            </a:lvl1pPr>
          </a:lstStyle>
          <a:p>
            <a:endParaRPr lang="en-GB"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defRPr>
            </a:lvl1pPr>
          </a:lstStyle>
          <a:p>
            <a:fld id="{6A6D9FA1-99C7-4910-8E32-B85D378B0060}" type="slidenum">
              <a:rPr lang="en-GB" smtClean="0"/>
              <a:pPr/>
              <a:t>‹#›</a:t>
            </a:fld>
            <a:endParaRPr lang="en-GB" dirty="0"/>
          </a:p>
        </p:txBody>
      </p:sp>
    </p:spTree>
    <p:extLst>
      <p:ext uri="{BB962C8B-B14F-4D97-AF65-F5344CB8AC3E}">
        <p14:creationId xmlns:p14="http://schemas.microsoft.com/office/powerpoint/2010/main" val="8866420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ctr" defTabSz="914400" rtl="0" eaLnBrk="1" latinLnBrk="0" hangingPunct="1">
        <a:spcBef>
          <a:spcPct val="0"/>
        </a:spcBef>
        <a:buNone/>
        <a:defRPr sz="4400" kern="1200">
          <a:solidFill>
            <a:schemeClr val="tx1"/>
          </a:solidFill>
          <a:latin typeface="Arial" panose="020B0604020202020204" pitchFamily="34"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Arial" panose="020B0604020202020204"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Arial" panose="020B0604020202020204"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0.jpeg"/><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emf"/></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1.emf"/><Relationship Id="rId5" Type="http://schemas.openxmlformats.org/officeDocument/2006/relationships/package" Target="../embeddings/Microsoft_Word_Document2.docx"/><Relationship Id="rId4" Type="http://schemas.openxmlformats.org/officeDocument/2006/relationships/image" Target="../media/image3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3" Type="http://schemas.openxmlformats.org/officeDocument/2006/relationships/hyperlink" Target="https://idm.euro-fusion.org/?uid=2MP8QC&amp;action=get_document" TargetMode="External"/><Relationship Id="rId18" Type="http://schemas.openxmlformats.org/officeDocument/2006/relationships/hyperlink" Target="https://idm.euro-fusion.org/?uid=2MUTN9&amp;action=get_document" TargetMode="External"/><Relationship Id="rId26" Type="http://schemas.openxmlformats.org/officeDocument/2006/relationships/hyperlink" Target="https://idm.euro-fusion.org/?uid=2MY6AS&amp;action=get_document" TargetMode="External"/><Relationship Id="rId3" Type="http://schemas.openxmlformats.org/officeDocument/2006/relationships/hyperlink" Target="https://idm.euro-fusion.org/?uid=2MXCPR&amp;action=get_document" TargetMode="External"/><Relationship Id="rId21" Type="http://schemas.openxmlformats.org/officeDocument/2006/relationships/hyperlink" Target="https://idm.euro-fusion.org/?uid=2MXKP7&amp;action=get_document" TargetMode="External"/><Relationship Id="rId7" Type="http://schemas.openxmlformats.org/officeDocument/2006/relationships/hyperlink" Target="https://idm.euro-fusion.org/?uid=2MSASB&amp;action=get_document" TargetMode="External"/><Relationship Id="rId12" Type="http://schemas.openxmlformats.org/officeDocument/2006/relationships/hyperlink" Target="https://idm.euro-fusion.org/?uid=2N2LGT&amp;action=get_document" TargetMode="External"/><Relationship Id="rId17" Type="http://schemas.openxmlformats.org/officeDocument/2006/relationships/hyperlink" Target="https://idm.euro-fusion.org/?uid=2MT4AM&amp;action=get_document" TargetMode="External"/><Relationship Id="rId25" Type="http://schemas.openxmlformats.org/officeDocument/2006/relationships/hyperlink" Target="https://idm.euro-fusion.org/?uid=2MZ2HG&amp;action=get_document" TargetMode="External"/><Relationship Id="rId33" Type="http://schemas.openxmlformats.org/officeDocument/2006/relationships/hyperlink" Target="https://idm.euro-fusion.org/?uid=2N6R7P&amp;action=get_document" TargetMode="External"/><Relationship Id="rId2" Type="http://schemas.openxmlformats.org/officeDocument/2006/relationships/notesSlide" Target="../notesSlides/notesSlide4.xml"/><Relationship Id="rId16" Type="http://schemas.openxmlformats.org/officeDocument/2006/relationships/hyperlink" Target="https://idm.euro-fusion.org/?uid=2MTXQ5&amp;action=get_document" TargetMode="External"/><Relationship Id="rId20" Type="http://schemas.openxmlformats.org/officeDocument/2006/relationships/hyperlink" Target="https://idm.euro-fusion.org/?uid=2MXV7V&amp;action=get_document" TargetMode="External"/><Relationship Id="rId29" Type="http://schemas.openxmlformats.org/officeDocument/2006/relationships/hyperlink" Target="https://idm.euro-fusion.org/?uid=2MR67B&amp;action=get_document" TargetMode="External"/><Relationship Id="rId1" Type="http://schemas.openxmlformats.org/officeDocument/2006/relationships/slideLayout" Target="../slideLayouts/slideLayout2.xml"/><Relationship Id="rId6" Type="http://schemas.openxmlformats.org/officeDocument/2006/relationships/hyperlink" Target="https://idm.euro-fusion.org/?uid=2N4BN2&amp;action=get_document" TargetMode="External"/><Relationship Id="rId11" Type="http://schemas.openxmlformats.org/officeDocument/2006/relationships/hyperlink" Target="https://idm.euro-fusion.org/?uid=2MT683&amp;action=get_document" TargetMode="External"/><Relationship Id="rId24" Type="http://schemas.openxmlformats.org/officeDocument/2006/relationships/hyperlink" Target="https://idm.euro-fusion.org/?uid=2N2WXH&amp;action=get_document" TargetMode="External"/><Relationship Id="rId32" Type="http://schemas.openxmlformats.org/officeDocument/2006/relationships/hyperlink" Target="https://idm.euro-fusion.org/?uid=2MVWQ5&amp;action=get_document" TargetMode="External"/><Relationship Id="rId5" Type="http://schemas.openxmlformats.org/officeDocument/2006/relationships/hyperlink" Target="https://idm.euro-fusion.org/?uid=2MREM4&amp;action=get_document" TargetMode="External"/><Relationship Id="rId15" Type="http://schemas.openxmlformats.org/officeDocument/2006/relationships/hyperlink" Target="https://idm.euro-fusion.org/?uid=2MQUJ4&amp;action=get_document" TargetMode="External"/><Relationship Id="rId23" Type="http://schemas.openxmlformats.org/officeDocument/2006/relationships/hyperlink" Target="https://idm.euro-fusion.org/?uid=2MLMH7&amp;action=get_document" TargetMode="External"/><Relationship Id="rId28" Type="http://schemas.openxmlformats.org/officeDocument/2006/relationships/hyperlink" Target="https://idm.euro-fusion.org/?uid=2N337Q&amp;action=get_document" TargetMode="External"/><Relationship Id="rId10" Type="http://schemas.openxmlformats.org/officeDocument/2006/relationships/hyperlink" Target="https://idm.euro-fusion.org/?uid=2MYZLB&amp;action=get_document" TargetMode="External"/><Relationship Id="rId19" Type="http://schemas.openxmlformats.org/officeDocument/2006/relationships/hyperlink" Target="https://idm.euro-fusion.org/?uid=2MX26K&amp;action=get_document" TargetMode="External"/><Relationship Id="rId31" Type="http://schemas.openxmlformats.org/officeDocument/2006/relationships/hyperlink" Target="https://idm.euro-fusion.org/?uid=2MUB86&amp;action=get_document" TargetMode="External"/><Relationship Id="rId4" Type="http://schemas.openxmlformats.org/officeDocument/2006/relationships/hyperlink" Target="https://idm.euro-fusion.org/?uid=2MZBF5&amp;action=get_document" TargetMode="External"/><Relationship Id="rId9" Type="http://schemas.openxmlformats.org/officeDocument/2006/relationships/hyperlink" Target="https://idm.euro-fusion.org/?uid=2MUUV8&amp;action=get_document" TargetMode="External"/><Relationship Id="rId14" Type="http://schemas.openxmlformats.org/officeDocument/2006/relationships/hyperlink" Target="https://idm.euro-fusion.org/?uid=2MTRBA&amp;action=get_document" TargetMode="External"/><Relationship Id="rId22" Type="http://schemas.openxmlformats.org/officeDocument/2006/relationships/hyperlink" Target="https://idm.euro-fusion.org/?uid=2MXCKT&amp;action=get_document" TargetMode="External"/><Relationship Id="rId27" Type="http://schemas.openxmlformats.org/officeDocument/2006/relationships/hyperlink" Target="https://idm.euro-fusion.org/?uid=2MT6VV&amp;action=get_document" TargetMode="External"/><Relationship Id="rId30" Type="http://schemas.openxmlformats.org/officeDocument/2006/relationships/hyperlink" Target="https://idm.euro-fusion.org/?uid=2MNVXN&amp;action=get_document" TargetMode="External"/><Relationship Id="rId8" Type="http://schemas.openxmlformats.org/officeDocument/2006/relationships/hyperlink" Target="https://idm.euro-fusion.org/?uid=2MV8EY&amp;action=get_document"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b="1" dirty="0"/>
              <a:t>Engineering Data and Design Integration – Overview</a:t>
            </a:r>
            <a:endParaRPr lang="en-GB" dirty="0"/>
          </a:p>
        </p:txBody>
      </p:sp>
      <p:sp>
        <p:nvSpPr>
          <p:cNvPr id="5" name="Subtitle 4"/>
          <p:cNvSpPr>
            <a:spLocks noGrp="1"/>
          </p:cNvSpPr>
          <p:nvPr>
            <p:ph type="subTitle" idx="1"/>
          </p:nvPr>
        </p:nvSpPr>
        <p:spPr>
          <a:xfrm>
            <a:off x="395536" y="4293096"/>
            <a:ext cx="5112568" cy="648072"/>
          </a:xfrm>
        </p:spPr>
        <p:txBody>
          <a:bodyPr>
            <a:normAutofit fontScale="85000" lnSpcReduction="20000"/>
          </a:bodyPr>
          <a:lstStyle/>
          <a:p>
            <a:r>
              <a:rPr lang="en-GB" dirty="0"/>
              <a:t>Dr Michael Gorley,</a:t>
            </a:r>
          </a:p>
          <a:p>
            <a:r>
              <a:rPr lang="en-GB" dirty="0"/>
              <a:t>EDDI Group Leader</a:t>
            </a:r>
          </a:p>
        </p:txBody>
      </p:sp>
      <p:pic>
        <p:nvPicPr>
          <p:cNvPr id="8" name="Picture Placeholder 1"/>
          <p:cNvPicPr>
            <a:picLocks noGrp="1"/>
          </p:cNvPicPr>
          <p:nvPr>
            <p:ph type="pic" sz="quarter" idx="10"/>
          </p:nvPr>
        </p:nvPicPr>
        <p:blipFill>
          <a:blip r:embed="rId2" cstate="print">
            <a:extLst>
              <a:ext uri="{28A0092B-C50C-407E-A947-70E740481C1C}">
                <a14:useLocalDpi xmlns:a14="http://schemas.microsoft.com/office/drawing/2010/main" val="0"/>
              </a:ext>
            </a:extLst>
          </a:blip>
          <a:stretch>
            <a:fillRect/>
          </a:stretch>
        </p:blipFill>
        <p:spPr>
          <a:xfrm>
            <a:off x="2123728" y="6011766"/>
            <a:ext cx="1296000" cy="429906"/>
          </a:xfrm>
        </p:spPr>
      </p:pic>
      <p:pic>
        <p:nvPicPr>
          <p:cNvPr id="9" name="Grafik 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528" y="5894297"/>
            <a:ext cx="1516380" cy="664845"/>
          </a:xfrm>
          <a:prstGeom prst="rect">
            <a:avLst/>
          </a:prstGeom>
          <a:noFill/>
        </p:spPr>
      </p:pic>
    </p:spTree>
    <p:extLst>
      <p:ext uri="{BB962C8B-B14F-4D97-AF65-F5344CB8AC3E}">
        <p14:creationId xmlns:p14="http://schemas.microsoft.com/office/powerpoint/2010/main" val="5361252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124744"/>
            <a:ext cx="8784976" cy="4896544"/>
          </a:xfrm>
        </p:spPr>
        <p:txBody>
          <a:bodyPr vert="horz" lIns="91440" tIns="45720" rIns="91440" bIns="45720" rtlCol="0" anchor="t">
            <a:normAutofit/>
          </a:bodyPr>
          <a:lstStyle/>
          <a:p>
            <a:pPr marL="0" indent="0">
              <a:buNone/>
            </a:pPr>
            <a:r>
              <a:rPr lang="EN-GB" u="sng" dirty="0"/>
              <a:t>EUROFER97 Database</a:t>
            </a:r>
          </a:p>
          <a:p>
            <a:pPr marL="263525" indent="-263525"/>
            <a:r>
              <a:rPr lang="EN-GB" sz="2000" dirty="0"/>
              <a:t>Tailored materials database for “raw materials testing data” created and populated (&gt;1800 records)</a:t>
            </a:r>
          </a:p>
          <a:p>
            <a:pPr marL="263525" indent="-263525"/>
            <a:r>
              <a:rPr lang="EN-GB" sz="2000" dirty="0"/>
              <a:t>Statistical and provenance screening of all materials data to ensure quality standards achieved </a:t>
            </a:r>
          </a:p>
          <a:p>
            <a:pPr marL="263525" indent="-263525"/>
            <a:r>
              <a:rPr lang="EN-GB" sz="2000" dirty="0"/>
              <a:t>Data drawn from existing available databases from KIT, CEA, old EFDA campaigns</a:t>
            </a:r>
            <a:endParaRPr lang="EN-GB" sz="2000" dirty="0">
              <a:solidFill>
                <a:schemeClr val="tx2"/>
              </a:solidFill>
            </a:endParaRPr>
          </a:p>
          <a:p>
            <a:endParaRPr lang="en-GB" dirty="0"/>
          </a:p>
        </p:txBody>
      </p:sp>
      <p:pic>
        <p:nvPicPr>
          <p:cNvPr id="1027"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 t="15926" r="66426" b="4913"/>
          <a:stretch/>
        </p:blipFill>
        <p:spPr bwMode="auto">
          <a:xfrm>
            <a:off x="5786709" y="3735886"/>
            <a:ext cx="3024336" cy="25885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888" t="19634" r="1659" b="7774"/>
          <a:stretch/>
        </p:blipFill>
        <p:spPr bwMode="auto">
          <a:xfrm>
            <a:off x="144032" y="3721059"/>
            <a:ext cx="5508000" cy="2645814"/>
          </a:xfrm>
          <a:prstGeom prst="rect">
            <a:avLst/>
          </a:prstGeom>
          <a:noFill/>
          <a:ln w="25400">
            <a:solidFill>
              <a:schemeClr val="tx2"/>
            </a:solidFill>
            <a:miter lim="800000"/>
            <a:headEnd/>
            <a:tailEnd/>
          </a:ln>
          <a:extLst>
            <a:ext uri="{909E8E84-426E-40DD-AFC4-6F175D3DCCD1}">
              <a14:hiddenFill xmlns:a14="http://schemas.microsoft.com/office/drawing/2010/main">
                <a:solidFill>
                  <a:schemeClr val="accent1"/>
                </a:solidFill>
              </a14:hiddenFill>
            </a:ext>
          </a:extLst>
        </p:spPr>
      </p:pic>
      <p:sp>
        <p:nvSpPr>
          <p:cNvPr id="4" name="Rectangle 3"/>
          <p:cNvSpPr/>
          <p:nvPr/>
        </p:nvSpPr>
        <p:spPr>
          <a:xfrm>
            <a:off x="5803476" y="3735887"/>
            <a:ext cx="1391160" cy="6256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itle 1"/>
          <p:cNvSpPr>
            <a:spLocks noGrp="1"/>
          </p:cNvSpPr>
          <p:nvPr>
            <p:ph type="title"/>
          </p:nvPr>
        </p:nvSpPr>
        <p:spPr>
          <a:xfrm>
            <a:off x="457200" y="25893"/>
            <a:ext cx="7427168" cy="891216"/>
          </a:xfrm>
        </p:spPr>
        <p:txBody>
          <a:bodyPr/>
          <a:lstStyle/>
          <a:p>
            <a:r>
              <a:rPr lang="EN-GB" dirty="0"/>
              <a:t>Progress on </a:t>
            </a:r>
            <a:r>
              <a:rPr lang="EN-US" b="1" i="1" dirty="0"/>
              <a:t>EUROfusion MPH for EUROFER97</a:t>
            </a:r>
            <a:endParaRPr lang="en-GB" dirty="0"/>
          </a:p>
        </p:txBody>
      </p:sp>
      <p:sp>
        <p:nvSpPr>
          <p:cNvPr id="8" name="Footer Placeholder 3"/>
          <p:cNvSpPr txBox="1">
            <a:spLocks/>
          </p:cNvSpPr>
          <p:nvPr/>
        </p:nvSpPr>
        <p:spPr>
          <a:xfrm>
            <a:off x="724260" y="6473229"/>
            <a:ext cx="8240228" cy="26813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sz="1100" dirty="0">
                <a:latin typeface="Arial" panose="020B0604020202020204" pitchFamily="34" charset="0"/>
                <a:cs typeface="Arial" panose="020B0604020202020204" pitchFamily="34" charset="0"/>
              </a:rPr>
              <a:t>Mike Gorley | WPMAT – “Roll Out” | Garching, Germany | January 2017 | Page </a:t>
            </a:r>
            <a:fld id="{6A6D9FA1-99C7-4910-8E32-B85D378B0060}" type="slidenum">
              <a:rPr lang="en-GB" sz="1100" smtClean="0">
                <a:latin typeface="Arial" panose="020B0604020202020204" pitchFamily="34" charset="0"/>
                <a:cs typeface="Arial" panose="020B0604020202020204" pitchFamily="34" charset="0"/>
              </a:rPr>
              <a:pPr algn="r"/>
              <a:t>10</a:t>
            </a:fld>
            <a:endParaRPr lang="en-GB" sz="1100" dirty="0">
              <a:latin typeface="Arial" panose="020B0604020202020204" pitchFamily="34" charset="0"/>
              <a:cs typeface="Arial" panose="020B0604020202020204" pitchFamily="34" charset="0"/>
            </a:endParaRPr>
          </a:p>
        </p:txBody>
      </p:sp>
      <p:sp>
        <p:nvSpPr>
          <p:cNvPr id="2" name="Textfeld 1"/>
          <p:cNvSpPr txBox="1"/>
          <p:nvPr/>
        </p:nvSpPr>
        <p:spPr>
          <a:xfrm>
            <a:off x="8749191" y="5997541"/>
            <a:ext cx="343364" cy="369332"/>
          </a:xfrm>
          <a:prstGeom prst="rect">
            <a:avLst/>
          </a:prstGeom>
          <a:noFill/>
        </p:spPr>
        <p:txBody>
          <a:bodyPr wrap="none" rtlCol="0">
            <a:spAutoFit/>
          </a:bodyPr>
          <a:lstStyle/>
          <a:p>
            <a:r>
              <a:rPr lang="de-DE" dirty="0"/>
              <a:t>…</a:t>
            </a:r>
          </a:p>
        </p:txBody>
      </p:sp>
    </p:spTree>
    <p:extLst>
      <p:ext uri="{BB962C8B-B14F-4D97-AF65-F5344CB8AC3E}">
        <p14:creationId xmlns:p14="http://schemas.microsoft.com/office/powerpoint/2010/main" val="2304392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Progress on </a:t>
            </a:r>
            <a:r>
              <a:rPr lang="EN-US" b="1" i="1" dirty="0"/>
              <a:t>EUROfusion MPH for EUROFER97</a:t>
            </a:r>
            <a:endParaRPr lang="en-GB" dirty="0"/>
          </a:p>
        </p:txBody>
      </p:sp>
      <p:sp>
        <p:nvSpPr>
          <p:cNvPr id="3" name="Content Placeholder 2"/>
          <p:cNvSpPr>
            <a:spLocks noGrp="1"/>
          </p:cNvSpPr>
          <p:nvPr>
            <p:ph idx="1"/>
          </p:nvPr>
        </p:nvSpPr>
        <p:spPr>
          <a:xfrm>
            <a:off x="179512" y="1124744"/>
            <a:ext cx="6192688" cy="5256584"/>
          </a:xfrm>
        </p:spPr>
        <p:txBody>
          <a:bodyPr vert="horz" lIns="91440" tIns="45720" rIns="91440" bIns="45720" rtlCol="0" anchor="t">
            <a:normAutofit fontScale="92500" lnSpcReduction="10000"/>
          </a:bodyPr>
          <a:lstStyle/>
          <a:p>
            <a:pPr marL="179388" indent="-179388"/>
            <a:r>
              <a:rPr lang="DE-DE" sz="2100" dirty="0"/>
              <a:t>“EUROfusion“ </a:t>
            </a:r>
            <a:r>
              <a:rPr lang="DE-DE" sz="2000" b="1" dirty="0">
                <a:solidFill>
                  <a:srgbClr val="003399"/>
                </a:solidFill>
              </a:rPr>
              <a:t>Material Properties Handbook  </a:t>
            </a:r>
            <a:r>
              <a:rPr lang="DE-DE" sz="2000" dirty="0">
                <a:solidFill>
                  <a:srgbClr val="003399"/>
                </a:solidFill>
              </a:rPr>
              <a:t>- 1st relased in March 2016</a:t>
            </a:r>
            <a:r>
              <a:rPr lang="DE-DE" sz="2000" b="1" dirty="0">
                <a:solidFill>
                  <a:srgbClr val="003399"/>
                </a:solidFill>
              </a:rPr>
              <a:t> </a:t>
            </a:r>
            <a:r>
              <a:rPr lang="DE-DE" sz="1900" dirty="0">
                <a:solidFill>
                  <a:srgbClr val="003399"/>
                </a:solidFill>
              </a:rPr>
              <a:t>(2nd release due ~March 2017) </a:t>
            </a:r>
          </a:p>
          <a:p>
            <a:pPr marL="179388" indent="-179388"/>
            <a:endParaRPr lang="de-DE" sz="1900" dirty="0">
              <a:solidFill>
                <a:srgbClr val="003399"/>
              </a:solidFill>
            </a:endParaRPr>
          </a:p>
          <a:p>
            <a:pPr marL="179388" indent="-179388"/>
            <a:r>
              <a:rPr lang="DE-DE" sz="1900" b="1" dirty="0"/>
              <a:t>Properties include</a:t>
            </a:r>
            <a:r>
              <a:rPr lang="DE-DE" sz="1900" dirty="0"/>
              <a:t>: </a:t>
            </a:r>
          </a:p>
          <a:p>
            <a:pPr marL="179388" indent="0">
              <a:buNone/>
            </a:pPr>
            <a:r>
              <a:rPr lang="DE-DE" sz="1700" i="1" dirty="0"/>
              <a:t>Chemical composition, Density, </a:t>
            </a:r>
            <a:r>
              <a:rPr lang="DE-DE" sz="1700" i="1" dirty="0" err="1"/>
              <a:t>Yield</a:t>
            </a:r>
            <a:r>
              <a:rPr lang="DE-DE" sz="1700" i="1" dirty="0"/>
              <a:t> Strength, Tensile Strength, Elongation, Reduction of Area, Young‘s Modulus, Poisson ratio, Charpy Impact Energy, Fracture Toughness, Fatigue-Crack-Growth-Rate, Fatigue, Creep, Swelling, Ratcheting, Linear Thermal Expansion, Thermal Conductivity, Specific Heat, Melting Temperature, Electrical Resistivity, Magnetic Saturation, Remenant Magnatisation, Coercive Field.</a:t>
            </a:r>
          </a:p>
          <a:p>
            <a:pPr marL="179388" indent="-179388"/>
            <a:endParaRPr lang="en-GB" sz="2000" b="1" dirty="0"/>
          </a:p>
          <a:p>
            <a:pPr marL="179388" indent="-179388"/>
            <a:r>
              <a:rPr lang="EN-GB" sz="2000" b="1" dirty="0"/>
              <a:t>Providing design data based on RCC-</a:t>
            </a:r>
            <a:r>
              <a:rPr lang="EN-GB" sz="2000" b="1" dirty="0" err="1"/>
              <a:t>MRx</a:t>
            </a:r>
            <a:r>
              <a:rPr lang="EN-GB" sz="2000" dirty="0"/>
              <a:t>, e.g. </a:t>
            </a:r>
            <a:r>
              <a:rPr lang="EN-US" sz="2000" i="1" dirty="0"/>
              <a:t>S</a:t>
            </a:r>
            <a:r>
              <a:rPr lang="EN-US" sz="2000" i="1" baseline="-25000" dirty="0"/>
              <a:t>m</a:t>
            </a:r>
            <a:endParaRPr lang="EN-US" sz="2000" i="1" dirty="0"/>
          </a:p>
          <a:p>
            <a:pPr marL="179388" indent="-179388"/>
            <a:r>
              <a:rPr lang="EN-GB" sz="2000" b="1" dirty="0"/>
              <a:t>More non-irradiated data required</a:t>
            </a:r>
          </a:p>
          <a:p>
            <a:pPr marL="179388" indent="-179388"/>
            <a:r>
              <a:rPr lang="EN-GB" sz="2000" b="1" dirty="0"/>
              <a:t>No weldment data included</a:t>
            </a:r>
          </a:p>
          <a:p>
            <a:pPr marL="179388" indent="-179388"/>
            <a:r>
              <a:rPr lang="EN-GB" sz="2000" b="1" dirty="0"/>
              <a:t>Very limited irradiation modification effects are captured</a:t>
            </a:r>
            <a:r>
              <a:rPr lang="EN-GB" sz="2000" dirty="0"/>
              <a:t> and no “spectrum” distinction currently considered; placeholders for WPMAT-IRRAD data in database but more data required)</a:t>
            </a:r>
          </a:p>
        </p:txBody>
      </p:sp>
      <p:pic>
        <p:nvPicPr>
          <p:cNvPr id="6"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88224" y="3808677"/>
            <a:ext cx="2409267" cy="24286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88225" y="1124744"/>
            <a:ext cx="2411438" cy="23762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Footer Placeholder 3"/>
          <p:cNvSpPr txBox="1">
            <a:spLocks/>
          </p:cNvSpPr>
          <p:nvPr/>
        </p:nvSpPr>
        <p:spPr>
          <a:xfrm>
            <a:off x="724260" y="6473229"/>
            <a:ext cx="8240228" cy="26813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sz="1100" dirty="0">
                <a:latin typeface="Arial" panose="020B0604020202020204" pitchFamily="34" charset="0"/>
                <a:cs typeface="Arial" panose="020B0604020202020204" pitchFamily="34" charset="0"/>
              </a:rPr>
              <a:t>Mike Gorley | WPMAT – “Roll Out” | Garching, Germany | January 2017 | Page </a:t>
            </a:r>
            <a:fld id="{6A6D9FA1-99C7-4910-8E32-B85D378B0060}" type="slidenum">
              <a:rPr lang="en-GB" sz="1100" smtClean="0">
                <a:latin typeface="Arial" panose="020B0604020202020204" pitchFamily="34" charset="0"/>
                <a:cs typeface="Arial" panose="020B0604020202020204" pitchFamily="34" charset="0"/>
              </a:rPr>
              <a:pPr algn="r"/>
              <a:t>11</a:t>
            </a:fld>
            <a:endParaRPr lang="en-GB" sz="1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40764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200"/>
            <a:ext cx="7427168" cy="892800"/>
          </a:xfrm>
        </p:spPr>
        <p:txBody>
          <a:bodyPr/>
          <a:lstStyle/>
          <a:p>
            <a:pPr marL="0" indent="0"/>
            <a:r>
              <a:rPr lang="EN-GB" b="1" dirty="0"/>
              <a:t>Reminder: EDDI - Grant deliverables (MPH)</a:t>
            </a:r>
          </a:p>
        </p:txBody>
      </p:sp>
      <p:graphicFrame>
        <p:nvGraphicFramePr>
          <p:cNvPr id="5" name="Table 4"/>
          <p:cNvGraphicFramePr>
            <a:graphicFrameLocks noGrp="1"/>
          </p:cNvGraphicFramePr>
          <p:nvPr>
            <p:extLst>
              <p:ext uri="{D42A27DB-BD31-4B8C-83A1-F6EECF244321}">
                <p14:modId xmlns:p14="http://schemas.microsoft.com/office/powerpoint/2010/main" val="2967418125"/>
              </p:ext>
            </p:extLst>
          </p:nvPr>
        </p:nvGraphicFramePr>
        <p:xfrm>
          <a:off x="609600" y="1809750"/>
          <a:ext cx="7985276" cy="2127112"/>
        </p:xfrm>
        <a:graphic>
          <a:graphicData uri="http://schemas.openxmlformats.org/drawingml/2006/table">
            <a:tbl>
              <a:tblPr/>
              <a:tblGrid>
                <a:gridCol w="653341">
                  <a:extLst>
                    <a:ext uri="{9D8B030D-6E8A-4147-A177-3AD203B41FA5}">
                      <a16:colId xmlns:a16="http://schemas.microsoft.com/office/drawing/2014/main" val="20000"/>
                    </a:ext>
                  </a:extLst>
                </a:gridCol>
                <a:gridCol w="871120">
                  <a:extLst>
                    <a:ext uri="{9D8B030D-6E8A-4147-A177-3AD203B41FA5}">
                      <a16:colId xmlns:a16="http://schemas.microsoft.com/office/drawing/2014/main" val="20001"/>
                    </a:ext>
                  </a:extLst>
                </a:gridCol>
                <a:gridCol w="5589695">
                  <a:extLst>
                    <a:ext uri="{9D8B030D-6E8A-4147-A177-3AD203B41FA5}">
                      <a16:colId xmlns:a16="http://schemas.microsoft.com/office/drawing/2014/main" val="20002"/>
                    </a:ext>
                  </a:extLst>
                </a:gridCol>
                <a:gridCol w="871120">
                  <a:extLst>
                    <a:ext uri="{9D8B030D-6E8A-4147-A177-3AD203B41FA5}">
                      <a16:colId xmlns:a16="http://schemas.microsoft.com/office/drawing/2014/main" val="20003"/>
                    </a:ext>
                  </a:extLst>
                </a:gridCol>
              </a:tblGrid>
              <a:tr h="646444">
                <a:tc>
                  <a:txBody>
                    <a:bodyPr/>
                    <a:lstStyle/>
                    <a:p>
                      <a:pPr algn="ctr" fontAlgn="ctr">
                        <a:spcBef>
                          <a:spcPts val="600"/>
                        </a:spcBef>
                        <a:spcAft>
                          <a:spcPts val="600"/>
                        </a:spcAft>
                      </a:pPr>
                      <a:r>
                        <a:rPr lang="en-GB" sz="1800" b="1" i="0" u="none" strike="noStrike" dirty="0">
                          <a:solidFill>
                            <a:srgbClr val="000000"/>
                          </a:solidFill>
                          <a:effectLst/>
                          <a:latin typeface="Arial" panose="020B0604020202020204" pitchFamily="34" charset="0"/>
                          <a:cs typeface="Arial" panose="020B0604020202020204" pitchFamily="34" charset="0"/>
                        </a:rPr>
                        <a:t>WP</a:t>
                      </a:r>
                    </a:p>
                  </a:txBody>
                  <a:tcPr marL="5561" marR="5561" marT="556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spcBef>
                          <a:spcPts val="600"/>
                        </a:spcBef>
                        <a:spcAft>
                          <a:spcPts val="600"/>
                        </a:spcAft>
                      </a:pPr>
                      <a:r>
                        <a:rPr lang="en-GB" sz="1800" b="1" i="0" u="none" strike="noStrike" dirty="0">
                          <a:solidFill>
                            <a:srgbClr val="000000"/>
                          </a:solidFill>
                          <a:effectLst/>
                          <a:latin typeface="Arial" panose="020B0604020202020204" pitchFamily="34" charset="0"/>
                          <a:cs typeface="Arial" panose="020B0604020202020204" pitchFamily="34" charset="0"/>
                        </a:rPr>
                        <a:t>ID</a:t>
                      </a:r>
                    </a:p>
                  </a:txBody>
                  <a:tcPr marL="5561" marR="5561" marT="556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spcBef>
                          <a:spcPts val="600"/>
                        </a:spcBef>
                        <a:spcAft>
                          <a:spcPts val="600"/>
                        </a:spcAft>
                      </a:pPr>
                      <a:r>
                        <a:rPr lang="en-GB" sz="1800" b="1" i="0" u="none" strike="noStrike" dirty="0">
                          <a:solidFill>
                            <a:srgbClr val="000000"/>
                          </a:solidFill>
                          <a:effectLst/>
                          <a:latin typeface="Arial" panose="020B0604020202020204" pitchFamily="34" charset="0"/>
                          <a:cs typeface="Arial" panose="020B0604020202020204" pitchFamily="34" charset="0"/>
                        </a:rPr>
                        <a:t>Title</a:t>
                      </a:r>
                    </a:p>
                  </a:txBody>
                  <a:tcPr marL="108000" marR="5561" marT="556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spcBef>
                          <a:spcPts val="600"/>
                        </a:spcBef>
                        <a:spcAft>
                          <a:spcPts val="600"/>
                        </a:spcAft>
                      </a:pPr>
                      <a:r>
                        <a:rPr lang="en-GB" sz="1800" b="1" i="0" u="none" strike="noStrike" dirty="0">
                          <a:solidFill>
                            <a:srgbClr val="000000"/>
                          </a:solidFill>
                          <a:effectLst/>
                          <a:latin typeface="Arial" panose="020B0604020202020204" pitchFamily="34" charset="0"/>
                          <a:cs typeface="Arial" panose="020B0604020202020204" pitchFamily="34" charset="0"/>
                        </a:rPr>
                        <a:t>Due date</a:t>
                      </a:r>
                    </a:p>
                  </a:txBody>
                  <a:tcPr marL="5561" marR="5561" marT="556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93556">
                <a:tc>
                  <a:txBody>
                    <a:bodyPr/>
                    <a:lstStyle/>
                    <a:p>
                      <a:pPr algn="ctr" fontAlgn="ctr">
                        <a:spcBef>
                          <a:spcPts val="0"/>
                        </a:spcBef>
                        <a:spcAft>
                          <a:spcPts val="0"/>
                        </a:spcAft>
                      </a:pPr>
                      <a:r>
                        <a:rPr lang="en-GB" sz="1700" b="0" i="0" u="none" strike="noStrike" dirty="0">
                          <a:solidFill>
                            <a:srgbClr val="000000"/>
                          </a:solidFill>
                          <a:effectLst/>
                          <a:latin typeface="Arial" panose="020B0604020202020204" pitchFamily="34" charset="0"/>
                          <a:cs typeface="Arial" panose="020B0604020202020204" pitchFamily="34" charset="0"/>
                        </a:rPr>
                        <a:t>MAT</a:t>
                      </a:r>
                    </a:p>
                  </a:txBody>
                  <a:tcPr marL="5561" marR="5561" marT="556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GB" sz="1700" b="0" i="0" u="none" strike="noStrike" dirty="0">
                          <a:solidFill>
                            <a:srgbClr val="000000"/>
                          </a:solidFill>
                          <a:effectLst/>
                          <a:latin typeface="Arial" panose="020B0604020202020204" pitchFamily="34" charset="0"/>
                          <a:cs typeface="Arial" panose="020B0604020202020204" pitchFamily="34" charset="0"/>
                        </a:rPr>
                        <a:t>D25.14</a:t>
                      </a:r>
                    </a:p>
                  </a:txBody>
                  <a:tcPr marL="5561" marR="5561" marT="556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GB" sz="1700" b="0" i="0" u="none" strike="noStrike" dirty="0">
                          <a:solidFill>
                            <a:srgbClr val="000000"/>
                          </a:solidFill>
                          <a:effectLst/>
                          <a:latin typeface="Arial" panose="020B0604020202020204" pitchFamily="34" charset="0"/>
                          <a:cs typeface="Arial" panose="020B0604020202020204" pitchFamily="34" charset="0"/>
                        </a:rPr>
                        <a:t>MAT.D06.1 MPH: (1st formal release)</a:t>
                      </a:r>
                    </a:p>
                  </a:txBody>
                  <a:tcPr marL="108000" marR="5561" marT="556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GB" sz="1700" dirty="0">
                          <a:solidFill>
                            <a:srgbClr val="000000"/>
                          </a:solidFill>
                          <a:effectLst/>
                          <a:latin typeface="Arial"/>
                          <a:cs typeface="Arial"/>
                        </a:rPr>
                        <a:t>Mar-16</a:t>
                      </a:r>
                    </a:p>
                  </a:txBody>
                  <a:tcPr marL="5561" marR="5561" marT="556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93556">
                <a:tc>
                  <a:txBody>
                    <a:bodyPr/>
                    <a:lstStyle/>
                    <a:p>
                      <a:pPr algn="ctr" fontAlgn="ctr">
                        <a:spcBef>
                          <a:spcPts val="0"/>
                        </a:spcBef>
                        <a:spcAft>
                          <a:spcPts val="0"/>
                        </a:spcAft>
                      </a:pPr>
                      <a:r>
                        <a:rPr lang="en-GB" sz="1700" b="0" i="0" u="none" strike="noStrike" dirty="0">
                          <a:solidFill>
                            <a:srgbClr val="000000"/>
                          </a:solidFill>
                          <a:effectLst/>
                          <a:latin typeface="Arial" panose="020B0604020202020204" pitchFamily="34" charset="0"/>
                          <a:cs typeface="Arial" panose="020B0604020202020204" pitchFamily="34" charset="0"/>
                        </a:rPr>
                        <a:t>MAT</a:t>
                      </a:r>
                    </a:p>
                  </a:txBody>
                  <a:tcPr marL="5561" marR="5561" marT="556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GB" sz="1700" b="0" i="0" u="none" strike="noStrike" dirty="0">
                          <a:solidFill>
                            <a:srgbClr val="000000"/>
                          </a:solidFill>
                          <a:effectLst/>
                          <a:latin typeface="Arial" panose="020B0604020202020204" pitchFamily="34" charset="0"/>
                          <a:cs typeface="Arial" panose="020B0604020202020204" pitchFamily="34" charset="0"/>
                        </a:rPr>
                        <a:t>D25.15</a:t>
                      </a:r>
                    </a:p>
                  </a:txBody>
                  <a:tcPr marL="5561" marR="5561" marT="556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GB" sz="1700" b="0" i="0" u="none" strike="noStrike" dirty="0">
                          <a:solidFill>
                            <a:srgbClr val="000000"/>
                          </a:solidFill>
                          <a:effectLst/>
                          <a:latin typeface="Arial" panose="020B0604020202020204" pitchFamily="34" charset="0"/>
                          <a:cs typeface="Arial" panose="020B0604020202020204" pitchFamily="34" charset="0"/>
                        </a:rPr>
                        <a:t>MAT.D06.2 MPH: (2nd formal release)</a:t>
                      </a:r>
                    </a:p>
                  </a:txBody>
                  <a:tcPr marL="108000" marR="5561" marT="556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GB" sz="1700" b="1" dirty="0">
                          <a:solidFill>
                            <a:srgbClr val="000000"/>
                          </a:solidFill>
                          <a:effectLst/>
                          <a:latin typeface="Arial"/>
                          <a:cs typeface="Arial"/>
                        </a:rPr>
                        <a:t>Jun-17</a:t>
                      </a:r>
                    </a:p>
                  </a:txBody>
                  <a:tcPr marL="5561" marR="5561" marT="556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93556">
                <a:tc>
                  <a:txBody>
                    <a:bodyPr/>
                    <a:lstStyle/>
                    <a:p>
                      <a:pPr algn="ctr" fontAlgn="ctr">
                        <a:spcBef>
                          <a:spcPts val="0"/>
                        </a:spcBef>
                        <a:spcAft>
                          <a:spcPts val="0"/>
                        </a:spcAft>
                      </a:pPr>
                      <a:r>
                        <a:rPr lang="en-GB" sz="1700" b="0" i="0" u="none" strike="noStrike" dirty="0">
                          <a:solidFill>
                            <a:srgbClr val="000000"/>
                          </a:solidFill>
                          <a:effectLst/>
                          <a:latin typeface="Arial" panose="020B0604020202020204" pitchFamily="34" charset="0"/>
                          <a:cs typeface="Arial" panose="020B0604020202020204" pitchFamily="34" charset="0"/>
                        </a:rPr>
                        <a:t>MAT</a:t>
                      </a:r>
                    </a:p>
                  </a:txBody>
                  <a:tcPr marL="5561" marR="5561" marT="556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GB" sz="1700" b="0" i="0" u="none" strike="noStrike" dirty="0">
                          <a:solidFill>
                            <a:srgbClr val="000000"/>
                          </a:solidFill>
                          <a:effectLst/>
                          <a:latin typeface="Arial" panose="020B0604020202020204" pitchFamily="34" charset="0"/>
                          <a:cs typeface="Arial" panose="020B0604020202020204" pitchFamily="34" charset="0"/>
                        </a:rPr>
                        <a:t>D25.16</a:t>
                      </a:r>
                    </a:p>
                  </a:txBody>
                  <a:tcPr marL="5561" marR="5561" marT="556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GB" sz="1700" b="0" i="0" u="none" strike="noStrike" dirty="0">
                          <a:solidFill>
                            <a:srgbClr val="000000"/>
                          </a:solidFill>
                          <a:effectLst/>
                          <a:latin typeface="Arial" panose="020B0604020202020204" pitchFamily="34" charset="0"/>
                          <a:cs typeface="Arial" panose="020B0604020202020204" pitchFamily="34" charset="0"/>
                        </a:rPr>
                        <a:t>MAT.D06.3 MPH: (3rd formal release)</a:t>
                      </a:r>
                    </a:p>
                  </a:txBody>
                  <a:tcPr marL="108000" marR="5561" marT="556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GB" sz="1700" b="0" i="0" u="none" strike="noStrike" dirty="0">
                          <a:solidFill>
                            <a:srgbClr val="000000"/>
                          </a:solidFill>
                          <a:effectLst/>
                          <a:latin typeface="Arial" panose="020B0604020202020204" pitchFamily="34" charset="0"/>
                          <a:cs typeface="Arial" panose="020B0604020202020204" pitchFamily="34" charset="0"/>
                        </a:rPr>
                        <a:t>Dec-18</a:t>
                      </a:r>
                    </a:p>
                  </a:txBody>
                  <a:tcPr marL="5561" marR="5561" marT="556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6" name="Footer Placeholder 3"/>
          <p:cNvSpPr>
            <a:spLocks noGrp="1"/>
          </p:cNvSpPr>
          <p:nvPr>
            <p:ph type="ftr" sz="quarter" idx="11"/>
          </p:nvPr>
        </p:nvSpPr>
        <p:spPr>
          <a:xfrm>
            <a:off x="467544" y="6453336"/>
            <a:ext cx="8240228" cy="268139"/>
          </a:xfrm>
        </p:spPr>
        <p:txBody>
          <a:bodyPr/>
          <a:lstStyle/>
          <a:p>
            <a:pPr algn="r"/>
            <a:r>
              <a:rPr lang="en-GB" dirty="0"/>
              <a:t>Mike Gorley | WPMAT – “Roll Out” | Garching, Germany | January 2017 | Page </a:t>
            </a:r>
            <a:fld id="{6A6D9FA1-99C7-4910-8E32-B85D378B0060}" type="slidenum">
              <a:rPr lang="en-GB" smtClean="0"/>
              <a:pPr algn="r"/>
              <a:t>12</a:t>
            </a:fld>
            <a:endParaRPr lang="en-GB" dirty="0"/>
          </a:p>
        </p:txBody>
      </p:sp>
    </p:spTree>
    <p:extLst>
      <p:ext uri="{BB962C8B-B14F-4D97-AF65-F5344CB8AC3E}">
        <p14:creationId xmlns:p14="http://schemas.microsoft.com/office/powerpoint/2010/main" val="4220659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DEMO Design Criteria (DDC)</a:t>
            </a:r>
          </a:p>
        </p:txBody>
      </p:sp>
      <p:sp>
        <p:nvSpPr>
          <p:cNvPr id="5" name="Footer Placeholder 3"/>
          <p:cNvSpPr txBox="1">
            <a:spLocks/>
          </p:cNvSpPr>
          <p:nvPr/>
        </p:nvSpPr>
        <p:spPr>
          <a:xfrm>
            <a:off x="724260" y="6473229"/>
            <a:ext cx="8240228" cy="26813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sz="1100" dirty="0">
                <a:latin typeface="Arial" panose="020B0604020202020204" pitchFamily="34" charset="0"/>
                <a:cs typeface="Arial" panose="020B0604020202020204" pitchFamily="34" charset="0"/>
              </a:rPr>
              <a:t>Mike Gorley | WPMAT – “Roll Out” | Garching, Germany | January 2017 | Page </a:t>
            </a:r>
            <a:fld id="{6A6D9FA1-99C7-4910-8E32-B85D378B0060}" type="slidenum">
              <a:rPr lang="en-GB" sz="1100" smtClean="0">
                <a:latin typeface="Arial" panose="020B0604020202020204" pitchFamily="34" charset="0"/>
                <a:cs typeface="Arial" panose="020B0604020202020204" pitchFamily="34" charset="0"/>
              </a:rPr>
              <a:pPr algn="r"/>
              <a:t>13</a:t>
            </a:fld>
            <a:endParaRPr lang="en-GB" sz="1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54046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893"/>
            <a:ext cx="7571184" cy="891216"/>
          </a:xfrm>
        </p:spPr>
        <p:txBody>
          <a:bodyPr/>
          <a:lstStyle/>
          <a:p>
            <a:r>
              <a:rPr lang="en-GB" altLang="en-US" dirty="0"/>
              <a:t>Structural Design Criteria, Codes &amp; Standards -</a:t>
            </a:r>
            <a:br>
              <a:rPr lang="en-GB" altLang="en-US" dirty="0"/>
            </a:br>
            <a:r>
              <a:rPr lang="en-GB" altLang="en-US" dirty="0"/>
              <a:t>Why Fusion requires significant developments</a:t>
            </a:r>
            <a:endParaRPr lang="en-GB" dirty="0"/>
          </a:p>
        </p:txBody>
      </p:sp>
      <p:sp>
        <p:nvSpPr>
          <p:cNvPr id="14" name="Content Placeholder 2"/>
          <p:cNvSpPr>
            <a:spLocks noGrp="1"/>
          </p:cNvSpPr>
          <p:nvPr/>
        </p:nvSpPr>
        <p:spPr>
          <a:xfrm>
            <a:off x="342492" y="3284985"/>
            <a:ext cx="8363272" cy="5760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000" b="1" i="0" kern="1200" baseline="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1800" b="1" i="0" kern="1200" baseline="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1600" b="1" i="0" kern="1200" baseline="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dirty="0"/>
              <a:t>Examples from current nuclear design codes</a:t>
            </a:r>
          </a:p>
        </p:txBody>
      </p:sp>
      <p:pic>
        <p:nvPicPr>
          <p:cNvPr id="15" name="table"/>
          <p:cNvPicPr>
            <a:picLocks noChangeAspect="1"/>
          </p:cNvPicPr>
          <p:nvPr/>
        </p:nvPicPr>
        <p:blipFill>
          <a:blip r:embed="rId2"/>
          <a:stretch>
            <a:fillRect/>
          </a:stretch>
        </p:blipFill>
        <p:spPr>
          <a:xfrm>
            <a:off x="211174" y="3861049"/>
            <a:ext cx="8423275" cy="1872207"/>
          </a:xfrm>
          <a:prstGeom prst="rect">
            <a:avLst/>
          </a:prstGeom>
        </p:spPr>
      </p:pic>
      <p:sp>
        <p:nvSpPr>
          <p:cNvPr id="19" name="Footer Placeholder 3"/>
          <p:cNvSpPr txBox="1">
            <a:spLocks/>
          </p:cNvSpPr>
          <p:nvPr/>
        </p:nvSpPr>
        <p:spPr>
          <a:xfrm>
            <a:off x="158523" y="5993903"/>
            <a:ext cx="8731210" cy="332656"/>
          </a:xfrm>
          <a:prstGeom prst="rect">
            <a:avLst/>
          </a:prstGeom>
        </p:spPr>
        <p:txBody>
          <a:bodyPr vert="horz" lIns="91440" tIns="45720" rIns="91440" bIns="45720" rtlCol="0" anchor="ct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altLang="en-US" sz="1400" dirty="0">
                <a:solidFill>
                  <a:srgbClr val="002060"/>
                </a:solidFill>
              </a:rPr>
              <a:t>Adapted from M. </a:t>
            </a:r>
            <a:r>
              <a:rPr lang="en-GB" altLang="en-US" sz="1400" dirty="0" err="1">
                <a:solidFill>
                  <a:srgbClr val="002060"/>
                </a:solidFill>
              </a:rPr>
              <a:t>Porton</a:t>
            </a:r>
            <a:r>
              <a:rPr lang="en-GB" altLang="en-US" sz="1400" dirty="0">
                <a:solidFill>
                  <a:srgbClr val="002060"/>
                </a:solidFill>
              </a:rPr>
              <a:t> (ISFNT 2015) and G. Aiello (EDDI-F4E interfaces 2016)</a:t>
            </a:r>
          </a:p>
        </p:txBody>
      </p:sp>
      <p:sp>
        <p:nvSpPr>
          <p:cNvPr id="3" name="TextBox 2"/>
          <p:cNvSpPr txBox="1"/>
          <p:nvPr/>
        </p:nvSpPr>
        <p:spPr>
          <a:xfrm>
            <a:off x="467544" y="1124744"/>
            <a:ext cx="7848872" cy="1723549"/>
          </a:xfrm>
          <a:prstGeom prst="rect">
            <a:avLst/>
          </a:prstGeom>
          <a:noFill/>
        </p:spPr>
        <p:txBody>
          <a:bodyPr wrap="square" rtlCol="0">
            <a:spAutoFit/>
          </a:bodyPr>
          <a:lstStyle/>
          <a:p>
            <a:r>
              <a:rPr lang="en-GB" sz="2400" b="1" dirty="0"/>
              <a:t>“As of today, there is no single set of C&amp;S that fulfils all the requirements for the design and construction of a fusion reactor and in particular the BB. “</a:t>
            </a:r>
          </a:p>
          <a:p>
            <a:endParaRPr lang="en-GB" dirty="0"/>
          </a:p>
          <a:p>
            <a:r>
              <a:rPr lang="en-GB" sz="1600" i="1" u="sng" dirty="0"/>
              <a:t>EFDA D 2MER4B - J. Aubert, WPBB, 2016</a:t>
            </a:r>
          </a:p>
        </p:txBody>
      </p:sp>
      <p:sp>
        <p:nvSpPr>
          <p:cNvPr id="8" name="Footer Placeholder 3"/>
          <p:cNvSpPr txBox="1">
            <a:spLocks/>
          </p:cNvSpPr>
          <p:nvPr/>
        </p:nvSpPr>
        <p:spPr>
          <a:xfrm>
            <a:off x="724260" y="6473229"/>
            <a:ext cx="8240228" cy="26813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sz="1100" dirty="0">
                <a:latin typeface="Arial" panose="020B0604020202020204" pitchFamily="34" charset="0"/>
                <a:cs typeface="Arial" panose="020B0604020202020204" pitchFamily="34" charset="0"/>
              </a:rPr>
              <a:t>Mike Gorley | WPMAT – “Roll Out” | Garching, Germany | January 2017 | Page </a:t>
            </a:r>
            <a:fld id="{6A6D9FA1-99C7-4910-8E32-B85D378B0060}" type="slidenum">
              <a:rPr lang="en-GB" sz="1100" smtClean="0">
                <a:latin typeface="Arial" panose="020B0604020202020204" pitchFamily="34" charset="0"/>
                <a:cs typeface="Arial" panose="020B0604020202020204" pitchFamily="34" charset="0"/>
              </a:rPr>
              <a:pPr algn="r"/>
              <a:t>14</a:t>
            </a:fld>
            <a:endParaRPr lang="en-GB" sz="1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65223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itle 2"/>
          <p:cNvSpPr>
            <a:spLocks noGrp="1"/>
          </p:cNvSpPr>
          <p:nvPr>
            <p:ph type="title"/>
          </p:nvPr>
        </p:nvSpPr>
        <p:spPr/>
        <p:txBody>
          <a:bodyPr/>
          <a:lstStyle/>
          <a:p>
            <a:pPr eaLnBrk="1" hangingPunct="1"/>
            <a:r>
              <a:rPr lang="EN-US" altLang="EN-US" b="1" dirty="0" err="1">
                <a:latin typeface="Arial" charset="0"/>
              </a:rPr>
              <a:t>EDDI</a:t>
            </a:r>
            <a:r>
              <a:rPr lang="EN-US" altLang="EN-US" b="1" dirty="0">
                <a:latin typeface="Arial" charset="0"/>
              </a:rPr>
              <a:t> – DEMO Design Criteria Objectives</a:t>
            </a:r>
          </a:p>
        </p:txBody>
      </p:sp>
      <p:sp>
        <p:nvSpPr>
          <p:cNvPr id="8" name="TextBox 1"/>
          <p:cNvSpPr txBox="1">
            <a:spLocks noChangeArrowheads="1"/>
          </p:cNvSpPr>
          <p:nvPr/>
        </p:nvSpPr>
        <p:spPr bwMode="auto">
          <a:xfrm>
            <a:off x="157947" y="1272629"/>
            <a:ext cx="2682875" cy="4676652"/>
          </a:xfrm>
          <a:prstGeom prst="roundRect">
            <a:avLst>
              <a:gd name="adj" fmla="val 7883"/>
            </a:avLst>
          </a:prstGeom>
          <a:solidFill>
            <a:schemeClr val="accent6">
              <a:lumMod val="40000"/>
              <a:lumOff val="60000"/>
            </a:schemeClr>
          </a:solidFill>
          <a:ln w="9525">
            <a:solidFill>
              <a:schemeClr val="tx1"/>
            </a:solidFill>
            <a:miter lim="800000"/>
            <a:headEnd/>
            <a:tailEnd/>
          </a:ln>
        </p:spPr>
        <p:txBody>
          <a:bodyPr>
            <a:noAutofit/>
          </a:bodyPr>
          <a:lstStyle>
            <a:lvl1pPr eaLnBrk="0" hangingPunct="0">
              <a:spcBef>
                <a:spcPct val="20000"/>
              </a:spcBef>
              <a:buChar char="•"/>
              <a:defRPr sz="2800">
                <a:solidFill>
                  <a:schemeClr val="tx1"/>
                </a:solidFill>
                <a:latin typeface="Arial" pitchFamily="34" charset="0"/>
                <a:cs typeface="Arial" pitchFamily="34" charset="0"/>
              </a:defRPr>
            </a:lvl1pPr>
            <a:lvl2pPr marL="742950" indent="-285750" eaLnBrk="0" hangingPunct="0">
              <a:spcBef>
                <a:spcPct val="20000"/>
              </a:spcBef>
              <a:buChar char="–"/>
              <a:defRPr sz="24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algn="ctr" eaLnBrk="1" hangingPunct="1">
              <a:spcBef>
                <a:spcPct val="0"/>
              </a:spcBef>
              <a:buFontTx/>
              <a:buNone/>
            </a:pPr>
            <a:r>
              <a:rPr lang="en-GB" altLang="en-US" sz="2400" dirty="0"/>
              <a:t>EDDI</a:t>
            </a:r>
          </a:p>
          <a:p>
            <a:pPr algn="ctr" eaLnBrk="1" hangingPunct="1">
              <a:spcBef>
                <a:spcPct val="0"/>
              </a:spcBef>
              <a:buFontTx/>
              <a:buNone/>
            </a:pPr>
            <a:endParaRPr lang="en-GB" altLang="en-US" sz="2400" dirty="0"/>
          </a:p>
          <a:p>
            <a:pPr algn="ctr" eaLnBrk="1" hangingPunct="1">
              <a:spcBef>
                <a:spcPct val="0"/>
              </a:spcBef>
              <a:buFontTx/>
              <a:buNone/>
            </a:pPr>
            <a:endParaRPr lang="en-GB" altLang="en-US" sz="2400" dirty="0"/>
          </a:p>
          <a:p>
            <a:pPr algn="ctr" eaLnBrk="1" hangingPunct="1">
              <a:spcBef>
                <a:spcPct val="0"/>
              </a:spcBef>
              <a:buFontTx/>
              <a:buNone/>
            </a:pPr>
            <a:endParaRPr lang="en-GB" altLang="en-US" sz="2400" dirty="0"/>
          </a:p>
          <a:p>
            <a:pPr algn="ctr" eaLnBrk="1" hangingPunct="1">
              <a:spcBef>
                <a:spcPct val="0"/>
              </a:spcBef>
              <a:buFontTx/>
              <a:buNone/>
            </a:pPr>
            <a:endParaRPr lang="en-GB" altLang="en-US" sz="2400" dirty="0"/>
          </a:p>
          <a:p>
            <a:pPr algn="ctr" eaLnBrk="1" hangingPunct="1">
              <a:spcBef>
                <a:spcPct val="0"/>
              </a:spcBef>
              <a:buFontTx/>
              <a:buNone/>
            </a:pPr>
            <a:endParaRPr lang="en-GB" altLang="en-US" sz="2400" dirty="0"/>
          </a:p>
          <a:p>
            <a:pPr algn="ctr" eaLnBrk="1" hangingPunct="1">
              <a:spcBef>
                <a:spcPct val="0"/>
              </a:spcBef>
              <a:buFontTx/>
              <a:buNone/>
            </a:pPr>
            <a:endParaRPr lang="en-GB" altLang="en-US" sz="2400" dirty="0"/>
          </a:p>
          <a:p>
            <a:pPr algn="ctr" eaLnBrk="1" hangingPunct="1">
              <a:spcBef>
                <a:spcPct val="0"/>
              </a:spcBef>
              <a:buFontTx/>
              <a:buNone/>
            </a:pPr>
            <a:endParaRPr lang="en-GB" altLang="en-US" sz="2400" dirty="0"/>
          </a:p>
          <a:p>
            <a:pPr algn="ctr" eaLnBrk="1" hangingPunct="1">
              <a:spcBef>
                <a:spcPct val="0"/>
              </a:spcBef>
              <a:buFontTx/>
              <a:buNone/>
            </a:pPr>
            <a:endParaRPr lang="en-GB" altLang="en-US" sz="2400" dirty="0"/>
          </a:p>
          <a:p>
            <a:pPr algn="ctr" eaLnBrk="1" hangingPunct="1">
              <a:spcBef>
                <a:spcPct val="0"/>
              </a:spcBef>
              <a:buFontTx/>
              <a:buNone/>
            </a:pPr>
            <a:endParaRPr lang="en-GB" altLang="en-US" sz="2400" dirty="0"/>
          </a:p>
          <a:p>
            <a:pPr algn="ctr" eaLnBrk="1" hangingPunct="1">
              <a:spcBef>
                <a:spcPct val="0"/>
              </a:spcBef>
              <a:buFontTx/>
              <a:buNone/>
            </a:pPr>
            <a:endParaRPr lang="en-GB" altLang="en-US" sz="2400" dirty="0"/>
          </a:p>
          <a:p>
            <a:pPr algn="ctr" eaLnBrk="1" hangingPunct="1">
              <a:spcBef>
                <a:spcPct val="0"/>
              </a:spcBef>
              <a:buFontTx/>
              <a:buNone/>
            </a:pPr>
            <a:endParaRPr lang="en-GB" altLang="en-US" sz="2400" dirty="0"/>
          </a:p>
        </p:txBody>
      </p:sp>
      <p:sp>
        <p:nvSpPr>
          <p:cNvPr id="9" name="Rectangle 2"/>
          <p:cNvSpPr>
            <a:spLocks noChangeArrowheads="1"/>
          </p:cNvSpPr>
          <p:nvPr/>
        </p:nvSpPr>
        <p:spPr bwMode="auto">
          <a:xfrm>
            <a:off x="319872" y="2060650"/>
            <a:ext cx="2305050" cy="576262"/>
          </a:xfrm>
          <a:prstGeom prst="rect">
            <a:avLst/>
          </a:prstGeom>
          <a:solidFill>
            <a:schemeClr val="accent5">
              <a:lumMod val="40000"/>
              <a:lumOff val="60000"/>
            </a:schemeClr>
          </a:solidFill>
          <a:ln w="9525" algn="ctr">
            <a:solidFill>
              <a:schemeClr val="tx1"/>
            </a:solidFill>
            <a:round/>
            <a:headEnd/>
            <a:tailEnd/>
          </a:ln>
        </p:spPr>
        <p:txBody>
          <a:bodyPr anchor="ctr"/>
          <a:lstStyle>
            <a:lvl1pPr eaLnBrk="0" hangingPunct="0">
              <a:spcBef>
                <a:spcPct val="20000"/>
              </a:spcBef>
              <a:buChar char="•"/>
              <a:defRPr sz="2800">
                <a:solidFill>
                  <a:schemeClr val="tx1"/>
                </a:solidFill>
                <a:latin typeface="Arial" pitchFamily="34" charset="0"/>
                <a:cs typeface="Arial" pitchFamily="34" charset="0"/>
              </a:defRPr>
            </a:lvl1pPr>
            <a:lvl2pPr marL="742950" indent="-285750" eaLnBrk="0" hangingPunct="0">
              <a:spcBef>
                <a:spcPct val="20000"/>
              </a:spcBef>
              <a:buChar char="–"/>
              <a:defRPr sz="24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algn="ctr" eaLnBrk="1" hangingPunct="1">
              <a:spcBef>
                <a:spcPct val="0"/>
              </a:spcBef>
              <a:buFontTx/>
              <a:buNone/>
            </a:pPr>
            <a:r>
              <a:rPr lang="en-GB" altLang="en-US" sz="1600" b="1" dirty="0"/>
              <a:t>Demo Design Criteria</a:t>
            </a:r>
          </a:p>
        </p:txBody>
      </p:sp>
      <p:sp>
        <p:nvSpPr>
          <p:cNvPr id="10" name="Rectangle 14"/>
          <p:cNvSpPr>
            <a:spLocks noChangeArrowheads="1"/>
          </p:cNvSpPr>
          <p:nvPr/>
        </p:nvSpPr>
        <p:spPr bwMode="auto">
          <a:xfrm>
            <a:off x="319872" y="4537075"/>
            <a:ext cx="2305050" cy="576263"/>
          </a:xfrm>
          <a:prstGeom prst="rect">
            <a:avLst/>
          </a:prstGeom>
          <a:solidFill>
            <a:schemeClr val="accent5">
              <a:lumMod val="40000"/>
              <a:lumOff val="60000"/>
            </a:schemeClr>
          </a:solidFill>
          <a:ln w="9525" algn="ctr">
            <a:solidFill>
              <a:schemeClr val="tx1"/>
            </a:solidFill>
            <a:round/>
            <a:headEnd/>
            <a:tailEnd/>
          </a:ln>
        </p:spPr>
        <p:txBody>
          <a:bodyPr/>
          <a:lstStyle>
            <a:lvl1pPr eaLnBrk="0" hangingPunct="0">
              <a:spcBef>
                <a:spcPct val="20000"/>
              </a:spcBef>
              <a:buChar char="•"/>
              <a:defRPr sz="2800">
                <a:solidFill>
                  <a:schemeClr val="tx1"/>
                </a:solidFill>
                <a:latin typeface="Arial" pitchFamily="34" charset="0"/>
                <a:cs typeface="Arial" pitchFamily="34" charset="0"/>
              </a:defRPr>
            </a:lvl1pPr>
            <a:lvl2pPr marL="742950" indent="-285750" eaLnBrk="0" hangingPunct="0">
              <a:spcBef>
                <a:spcPct val="20000"/>
              </a:spcBef>
              <a:buChar char="–"/>
              <a:defRPr sz="24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algn="ctr" eaLnBrk="1" hangingPunct="1">
              <a:spcBef>
                <a:spcPct val="0"/>
              </a:spcBef>
              <a:buFontTx/>
              <a:buNone/>
            </a:pPr>
            <a:r>
              <a:rPr lang="en-GB" altLang="en-US" sz="1600" b="0" i="1" dirty="0">
                <a:solidFill>
                  <a:schemeClr val="tx1">
                    <a:lumMod val="65000"/>
                    <a:lumOff val="35000"/>
                  </a:schemeClr>
                </a:solidFill>
              </a:rPr>
              <a:t>Material Database &amp; Handbook</a:t>
            </a:r>
          </a:p>
        </p:txBody>
      </p:sp>
      <p:sp>
        <p:nvSpPr>
          <p:cNvPr id="11" name="Rectangle 15"/>
          <p:cNvSpPr>
            <a:spLocks noChangeArrowheads="1"/>
          </p:cNvSpPr>
          <p:nvPr/>
        </p:nvSpPr>
        <p:spPr bwMode="auto">
          <a:xfrm>
            <a:off x="319872" y="3298862"/>
            <a:ext cx="2305050" cy="576262"/>
          </a:xfrm>
          <a:prstGeom prst="rect">
            <a:avLst/>
          </a:prstGeom>
          <a:solidFill>
            <a:schemeClr val="accent5">
              <a:lumMod val="40000"/>
              <a:lumOff val="60000"/>
            </a:schemeClr>
          </a:solidFill>
          <a:ln w="9525" algn="ctr">
            <a:solidFill>
              <a:schemeClr val="tx1"/>
            </a:solidFill>
            <a:round/>
            <a:headEnd/>
            <a:tailEnd/>
          </a:ln>
        </p:spPr>
        <p:txBody>
          <a:bodyPr/>
          <a:lstStyle>
            <a:lvl1pPr eaLnBrk="0" hangingPunct="0">
              <a:spcBef>
                <a:spcPct val="20000"/>
              </a:spcBef>
              <a:buChar char="•"/>
              <a:defRPr sz="2800">
                <a:solidFill>
                  <a:schemeClr val="tx1"/>
                </a:solidFill>
                <a:latin typeface="Arial" pitchFamily="34" charset="0"/>
                <a:cs typeface="Arial" pitchFamily="34" charset="0"/>
              </a:defRPr>
            </a:lvl1pPr>
            <a:lvl2pPr marL="742950" indent="-285750" eaLnBrk="0" hangingPunct="0">
              <a:spcBef>
                <a:spcPct val="20000"/>
              </a:spcBef>
              <a:buChar char="–"/>
              <a:defRPr sz="24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algn="ctr" eaLnBrk="1" hangingPunct="1">
              <a:spcBef>
                <a:spcPct val="0"/>
              </a:spcBef>
              <a:buFontTx/>
              <a:buNone/>
            </a:pPr>
            <a:r>
              <a:rPr lang="en-GB" altLang="en-US" sz="1600" b="0" i="1" dirty="0">
                <a:solidFill>
                  <a:schemeClr val="tx1">
                    <a:lumMod val="65000"/>
                    <a:lumOff val="35000"/>
                  </a:schemeClr>
                </a:solidFill>
              </a:rPr>
              <a:t>Material Testing (</a:t>
            </a:r>
            <a:r>
              <a:rPr lang="en-GB" altLang="en-US" sz="1600" b="0" i="1" dirty="0" err="1">
                <a:solidFill>
                  <a:schemeClr val="tx1">
                    <a:lumMod val="65000"/>
                    <a:lumOff val="35000"/>
                  </a:schemeClr>
                </a:solidFill>
              </a:rPr>
              <a:t>Unirradiated</a:t>
            </a:r>
            <a:r>
              <a:rPr lang="en-GB" altLang="en-US" sz="1600" b="0" i="1" dirty="0">
                <a:solidFill>
                  <a:schemeClr val="tx1">
                    <a:lumMod val="65000"/>
                    <a:lumOff val="35000"/>
                  </a:schemeClr>
                </a:solidFill>
              </a:rPr>
              <a:t>)</a:t>
            </a:r>
          </a:p>
        </p:txBody>
      </p:sp>
      <p:sp>
        <p:nvSpPr>
          <p:cNvPr id="13" name="TextBox 12"/>
          <p:cNvSpPr txBox="1"/>
          <p:nvPr/>
        </p:nvSpPr>
        <p:spPr>
          <a:xfrm>
            <a:off x="3419872" y="1268760"/>
            <a:ext cx="5616624" cy="4680521"/>
          </a:xfrm>
          <a:prstGeom prst="roundRect">
            <a:avLst>
              <a:gd name="adj" fmla="val 3768"/>
            </a:avLst>
          </a:prstGeom>
          <a:solidFill>
            <a:schemeClr val="accent3">
              <a:lumMod val="40000"/>
              <a:lumOff val="60000"/>
            </a:schemeClr>
          </a:solidFill>
          <a:ln>
            <a:solidFill>
              <a:schemeClr val="tx1"/>
            </a:solidFill>
          </a:ln>
        </p:spPr>
        <p:txBody>
          <a:bodyPr>
            <a:noAutofit/>
          </a:bodyPr>
          <a:lstStyle/>
          <a:p>
            <a:pPr>
              <a:defRPr/>
            </a:pPr>
            <a:r>
              <a:rPr lang="en-GB" b="1" dirty="0">
                <a:solidFill>
                  <a:srgbClr val="0070C0"/>
                </a:solidFill>
                <a:latin typeface="Arial" panose="020B0604020202020204" pitchFamily="34" charset="0"/>
                <a:cs typeface="Arial" panose="020B0604020202020204" pitchFamily="34" charset="0"/>
              </a:rPr>
              <a:t>long-term effort to provide </a:t>
            </a:r>
          </a:p>
          <a:p>
            <a:pPr>
              <a:defRPr/>
            </a:pPr>
            <a:r>
              <a:rPr lang="en-GB" b="1" dirty="0">
                <a:solidFill>
                  <a:srgbClr val="0070C0"/>
                </a:solidFill>
                <a:latin typeface="Arial" panose="020B0604020202020204" pitchFamily="34" charset="0"/>
                <a:cs typeface="Arial" panose="020B0604020202020204" pitchFamily="34" charset="0"/>
              </a:rPr>
              <a:t>DEMO </a:t>
            </a:r>
            <a:r>
              <a:rPr lang="en-GB" b="1" dirty="0" err="1">
                <a:solidFill>
                  <a:srgbClr val="0070C0"/>
                </a:solidFill>
                <a:latin typeface="Arial" panose="020B0604020202020204" pitchFamily="34" charset="0"/>
                <a:cs typeface="Arial" panose="020B0604020202020204" pitchFamily="34" charset="0"/>
              </a:rPr>
              <a:t>Divertor</a:t>
            </a:r>
            <a:r>
              <a:rPr lang="en-GB" b="1" dirty="0">
                <a:solidFill>
                  <a:srgbClr val="0070C0"/>
                </a:solidFill>
                <a:latin typeface="Arial" panose="020B0604020202020204" pitchFamily="34" charset="0"/>
                <a:cs typeface="Arial" panose="020B0604020202020204" pitchFamily="34" charset="0"/>
              </a:rPr>
              <a:t> and Blanket design Projects with</a:t>
            </a:r>
          </a:p>
          <a:p>
            <a:pPr>
              <a:defRPr/>
            </a:pPr>
            <a:r>
              <a:rPr lang="en-GB" b="1" u="sng" dirty="0">
                <a:solidFill>
                  <a:srgbClr val="0070C0"/>
                </a:solidFill>
                <a:latin typeface="Arial" panose="020B0604020202020204" pitchFamily="34" charset="0"/>
                <a:cs typeface="Arial" panose="020B0604020202020204" pitchFamily="34" charset="0"/>
              </a:rPr>
              <a:t>effective design validation criteria</a:t>
            </a:r>
            <a:r>
              <a:rPr lang="en-GB" b="1" dirty="0">
                <a:solidFill>
                  <a:srgbClr val="0070C0"/>
                </a:solidFill>
                <a:latin typeface="Arial" panose="020B0604020202020204" pitchFamily="34" charset="0"/>
                <a:cs typeface="Arial" panose="020B0604020202020204" pitchFamily="34" charset="0"/>
              </a:rPr>
              <a:t>:</a:t>
            </a:r>
          </a:p>
          <a:p>
            <a:pPr>
              <a:defRPr/>
            </a:pPr>
            <a:endParaRPr lang="en-GB" sz="1600" b="0" dirty="0">
              <a:latin typeface="Arial" panose="020B0604020202020204" pitchFamily="34" charset="0"/>
              <a:cs typeface="Arial" panose="020B0604020202020204" pitchFamily="34" charset="0"/>
            </a:endParaRPr>
          </a:p>
          <a:p>
            <a:pPr marL="285750" indent="-285750">
              <a:spcBef>
                <a:spcPts val="1200"/>
              </a:spcBef>
              <a:buFont typeface="Arial" panose="020B0604020202020204" pitchFamily="34" charset="0"/>
              <a:buChar char="•"/>
              <a:defRPr/>
            </a:pPr>
            <a:r>
              <a:rPr lang="en-GB" b="1" dirty="0">
                <a:solidFill>
                  <a:srgbClr val="0070C0"/>
                </a:solidFill>
                <a:latin typeface="Arial" panose="020B0604020202020204" pitchFamily="34" charset="0"/>
                <a:cs typeface="Arial" panose="020B0604020202020204" pitchFamily="34" charset="0"/>
              </a:rPr>
              <a:t>Cover key </a:t>
            </a:r>
            <a:r>
              <a:rPr lang="en-GB" b="1" u="sng" dirty="0">
                <a:solidFill>
                  <a:srgbClr val="0070C0"/>
                </a:solidFill>
                <a:latin typeface="Arial" panose="020B0604020202020204" pitchFamily="34" charset="0"/>
                <a:cs typeface="Arial" panose="020B0604020202020204" pitchFamily="34" charset="0"/>
              </a:rPr>
              <a:t>damage </a:t>
            </a:r>
            <a:r>
              <a:rPr lang="en-GB" b="1" dirty="0">
                <a:solidFill>
                  <a:srgbClr val="0070C0"/>
                </a:solidFill>
                <a:latin typeface="Arial" panose="020B0604020202020204" pitchFamily="34" charset="0"/>
                <a:cs typeface="Arial" panose="020B0604020202020204" pitchFamily="34" charset="0"/>
              </a:rPr>
              <a:t>mechanisms</a:t>
            </a:r>
          </a:p>
          <a:p>
            <a:pPr marL="285750" indent="-285750">
              <a:spcBef>
                <a:spcPts val="1200"/>
              </a:spcBef>
              <a:buFont typeface="Arial" panose="020B0604020202020204" pitchFamily="34" charset="0"/>
              <a:buChar char="•"/>
              <a:defRPr/>
            </a:pPr>
            <a:r>
              <a:rPr lang="en-GB" b="1" dirty="0">
                <a:solidFill>
                  <a:srgbClr val="0070C0"/>
                </a:solidFill>
                <a:latin typeface="Arial" panose="020B0604020202020204" pitchFamily="34" charset="0"/>
                <a:cs typeface="Arial" panose="020B0604020202020204" pitchFamily="34" charset="0"/>
              </a:rPr>
              <a:t>Cover key </a:t>
            </a:r>
            <a:r>
              <a:rPr lang="en-GB" b="1" u="sng" dirty="0">
                <a:solidFill>
                  <a:srgbClr val="0070C0"/>
                </a:solidFill>
                <a:latin typeface="Arial" panose="020B0604020202020204" pitchFamily="34" charset="0"/>
                <a:cs typeface="Arial" panose="020B0604020202020204" pitchFamily="34" charset="0"/>
              </a:rPr>
              <a:t>modifying</a:t>
            </a:r>
            <a:r>
              <a:rPr lang="en-GB" b="1" dirty="0">
                <a:solidFill>
                  <a:srgbClr val="0070C0"/>
                </a:solidFill>
                <a:latin typeface="Arial" panose="020B0604020202020204" pitchFamily="34" charset="0"/>
                <a:cs typeface="Arial" panose="020B0604020202020204" pitchFamily="34" charset="0"/>
              </a:rPr>
              <a:t> effects (e.g. irradiation)</a:t>
            </a:r>
          </a:p>
          <a:p>
            <a:pPr marL="285750" indent="-285750">
              <a:spcBef>
                <a:spcPts val="1200"/>
              </a:spcBef>
              <a:buFont typeface="Arial" panose="020B0604020202020204" pitchFamily="34" charset="0"/>
              <a:buChar char="•"/>
              <a:defRPr/>
            </a:pPr>
            <a:r>
              <a:rPr lang="en-GB" b="1" dirty="0">
                <a:solidFill>
                  <a:schemeClr val="bg1">
                    <a:lumMod val="50000"/>
                  </a:schemeClr>
                </a:solidFill>
                <a:latin typeface="Arial" panose="020B0604020202020204" pitchFamily="34" charset="0"/>
                <a:cs typeface="Arial" panose="020B0604020202020204" pitchFamily="34" charset="0"/>
              </a:rPr>
              <a:t>Cover key joining techniques</a:t>
            </a:r>
            <a:endParaRPr lang="en-GB" b="1" dirty="0">
              <a:solidFill>
                <a:srgbClr val="0070C0"/>
              </a:solidFill>
              <a:latin typeface="Arial" panose="020B0604020202020204" pitchFamily="34" charset="0"/>
              <a:cs typeface="Arial" panose="020B0604020202020204" pitchFamily="34" charset="0"/>
            </a:endParaRPr>
          </a:p>
          <a:p>
            <a:pPr marL="285750" indent="-285750">
              <a:spcBef>
                <a:spcPts val="1200"/>
              </a:spcBef>
              <a:buFont typeface="Arial" panose="020B0604020202020204" pitchFamily="34" charset="0"/>
              <a:buChar char="•"/>
              <a:defRPr/>
            </a:pPr>
            <a:r>
              <a:rPr lang="en-GB" b="1" dirty="0">
                <a:solidFill>
                  <a:srgbClr val="0070C0"/>
                </a:solidFill>
                <a:latin typeface="Arial" panose="020B0604020202020204" pitchFamily="34" charset="0"/>
                <a:cs typeface="Arial" panose="020B0604020202020204" pitchFamily="34" charset="0"/>
              </a:rPr>
              <a:t>Account for structural and </a:t>
            </a:r>
            <a:r>
              <a:rPr lang="en-GB" b="1" dirty="0">
                <a:solidFill>
                  <a:schemeClr val="bg1">
                    <a:lumMod val="50000"/>
                  </a:schemeClr>
                </a:solidFill>
                <a:latin typeface="Arial" panose="020B0604020202020204" pitchFamily="34" charset="0"/>
                <a:cs typeface="Arial" panose="020B0604020202020204" pitchFamily="34" charset="0"/>
              </a:rPr>
              <a:t>armour elements</a:t>
            </a:r>
            <a:endParaRPr lang="en-GB" b="1" dirty="0">
              <a:solidFill>
                <a:srgbClr val="0070C0"/>
              </a:solidFill>
              <a:latin typeface="Arial" panose="020B0604020202020204" pitchFamily="34" charset="0"/>
              <a:cs typeface="Arial" panose="020B0604020202020204" pitchFamily="34" charset="0"/>
            </a:endParaRPr>
          </a:p>
          <a:p>
            <a:pPr marL="285750" indent="-285750">
              <a:spcBef>
                <a:spcPts val="1200"/>
              </a:spcBef>
              <a:buFont typeface="Arial" panose="020B0604020202020204" pitchFamily="34" charset="0"/>
              <a:buChar char="•"/>
              <a:defRPr/>
            </a:pPr>
            <a:r>
              <a:rPr lang="en-GB" b="1" dirty="0">
                <a:solidFill>
                  <a:srgbClr val="0070C0"/>
                </a:solidFill>
                <a:latin typeface="Arial" panose="020B0604020202020204" pitchFamily="34" charset="0"/>
                <a:cs typeface="Arial" panose="020B0604020202020204" pitchFamily="34" charset="0"/>
              </a:rPr>
              <a:t>Provide appropriate level of conservatism</a:t>
            </a:r>
          </a:p>
          <a:p>
            <a:pPr marL="285750" indent="-285750">
              <a:spcBef>
                <a:spcPts val="1200"/>
              </a:spcBef>
              <a:buFont typeface="Arial" panose="020B0604020202020204" pitchFamily="34" charset="0"/>
              <a:buChar char="•"/>
              <a:defRPr/>
            </a:pPr>
            <a:r>
              <a:rPr lang="en-GB" b="1" dirty="0">
                <a:solidFill>
                  <a:schemeClr val="bg1">
                    <a:lumMod val="50000"/>
                  </a:schemeClr>
                </a:solidFill>
                <a:latin typeface="Arial" panose="020B0604020202020204" pitchFamily="34" charset="0"/>
                <a:cs typeface="Arial" panose="020B0604020202020204" pitchFamily="34" charset="0"/>
              </a:rPr>
              <a:t>Provide clear unambiguous assessment rules</a:t>
            </a:r>
            <a:endParaRPr lang="en-GB" b="1" dirty="0">
              <a:solidFill>
                <a:srgbClr val="0070C0"/>
              </a:solidFill>
              <a:latin typeface="Arial" panose="020B0604020202020204" pitchFamily="34" charset="0"/>
              <a:cs typeface="Arial" panose="020B0604020202020204" pitchFamily="34" charset="0"/>
            </a:endParaRPr>
          </a:p>
          <a:p>
            <a:pPr marL="285750" indent="-285750">
              <a:spcBef>
                <a:spcPts val="1200"/>
              </a:spcBef>
              <a:buFont typeface="Arial" panose="020B0604020202020204" pitchFamily="34" charset="0"/>
              <a:buChar char="•"/>
              <a:defRPr/>
            </a:pPr>
            <a:r>
              <a:rPr lang="en-GB" b="1" dirty="0">
                <a:solidFill>
                  <a:srgbClr val="0070C0"/>
                </a:solidFill>
                <a:latin typeface="Arial" panose="020B0604020202020204" pitchFamily="34" charset="0"/>
                <a:cs typeface="Arial" panose="020B0604020202020204" pitchFamily="34" charset="0"/>
              </a:rPr>
              <a:t>Align with modern FEA packages </a:t>
            </a:r>
            <a:r>
              <a:rPr lang="en-GB" sz="1600" b="0" dirty="0">
                <a:latin typeface="Arial" panose="020B0604020202020204" pitchFamily="34" charset="0"/>
                <a:cs typeface="Arial" panose="020B0604020202020204" pitchFamily="34" charset="0"/>
              </a:rPr>
              <a:t>		</a:t>
            </a:r>
          </a:p>
        </p:txBody>
      </p:sp>
      <p:sp>
        <p:nvSpPr>
          <p:cNvPr id="14" name="Right Arrow 13"/>
          <p:cNvSpPr/>
          <p:nvPr/>
        </p:nvSpPr>
        <p:spPr bwMode="auto">
          <a:xfrm>
            <a:off x="2624922" y="2056359"/>
            <a:ext cx="794950" cy="576262"/>
          </a:xfrm>
          <a:prstGeom prst="rightArrow">
            <a:avLst>
              <a:gd name="adj1" fmla="val 43386"/>
              <a:gd name="adj2" fmla="val 50000"/>
            </a:avLst>
          </a:prstGeom>
          <a:gradFill flip="none" rotWithShape="1">
            <a:gsLst>
              <a:gs pos="0">
                <a:schemeClr val="accent5">
                  <a:lumMod val="40000"/>
                  <a:lumOff val="60000"/>
                </a:schemeClr>
              </a:gs>
              <a:gs pos="50000">
                <a:schemeClr val="accent5">
                  <a:lumMod val="40000"/>
                  <a:lumOff val="60000"/>
                </a:schemeClr>
              </a:gs>
              <a:gs pos="100000">
                <a:srgbClr val="D4ECBA"/>
              </a:gs>
            </a:gsLst>
            <a:lin ang="0" scaled="1"/>
            <a:tileRect/>
          </a:gradFill>
          <a:ln w="9525" cap="flat" cmpd="sng" algn="ctr">
            <a:solidFill>
              <a:schemeClr val="tx1"/>
            </a:solidFill>
            <a:prstDash val="solid"/>
            <a:round/>
            <a:headEnd type="none" w="med" len="med"/>
            <a:tailEnd type="none" w="med" len="med"/>
          </a:ln>
          <a:effectLst/>
          <a:extLst/>
        </p:spPr>
        <p:txBody>
          <a:bodyPr/>
          <a:lstStyle/>
          <a:p>
            <a:pPr>
              <a:defRPr/>
            </a:pPr>
            <a:endParaRPr lang="en-GB">
              <a:latin typeface="Arial" panose="020B0604020202020204" pitchFamily="34" charset="0"/>
              <a:cs typeface="Arial" panose="020B0604020202020204" pitchFamily="34" charset="0"/>
            </a:endParaRPr>
          </a:p>
        </p:txBody>
      </p:sp>
      <p:sp>
        <p:nvSpPr>
          <p:cNvPr id="12" name="Footer Placeholder 3"/>
          <p:cNvSpPr txBox="1">
            <a:spLocks/>
          </p:cNvSpPr>
          <p:nvPr/>
        </p:nvSpPr>
        <p:spPr>
          <a:xfrm>
            <a:off x="724260" y="6473229"/>
            <a:ext cx="8240228" cy="26813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sz="1100" dirty="0">
                <a:latin typeface="Arial" panose="020B0604020202020204" pitchFamily="34" charset="0"/>
                <a:cs typeface="Arial" panose="020B0604020202020204" pitchFamily="34" charset="0"/>
              </a:rPr>
              <a:t>Mike Gorley | WPMAT – “Roll Out” | Garching, Germany | January 2017 | Page </a:t>
            </a:r>
            <a:fld id="{6A6D9FA1-99C7-4910-8E32-B85D378B0060}" type="slidenum">
              <a:rPr lang="en-GB" sz="1100" smtClean="0">
                <a:latin typeface="Arial" panose="020B0604020202020204" pitchFamily="34" charset="0"/>
                <a:cs typeface="Arial" panose="020B0604020202020204" pitchFamily="34" charset="0"/>
              </a:rPr>
              <a:pPr algn="r"/>
              <a:t>15</a:t>
            </a:fld>
            <a:endParaRPr lang="en-GB" sz="1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11890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hteck 1"/>
          <p:cNvSpPr>
            <a:spLocks noGrp="1"/>
          </p:cNvSpPr>
          <p:nvPr>
            <p:ph type="title"/>
          </p:nvPr>
        </p:nvSpPr>
        <p:spPr>
          <a:xfrm>
            <a:off x="457200" y="210559"/>
            <a:ext cx="5698976" cy="461665"/>
          </a:xfrm>
          <a:prstGeom prst="rect">
            <a:avLst/>
          </a:prstGeom>
        </p:spPr>
        <p:txBody>
          <a:bodyPr wrap="square">
            <a:spAutoFit/>
          </a:bodyPr>
          <a:lstStyle/>
          <a:p>
            <a:r>
              <a:rPr lang="en-GB" b="1" dirty="0"/>
              <a:t>DDC COORDINATION: 2016 Summary</a:t>
            </a:r>
            <a:endParaRPr lang="en-GB" sz="2400" b="1" i="1" cap="small" dirty="0">
              <a:solidFill>
                <a:schemeClr val="bg2">
                  <a:lumMod val="25000"/>
                </a:schemeClr>
              </a:solidFill>
            </a:endParaRPr>
          </a:p>
        </p:txBody>
      </p:sp>
      <p:sp>
        <p:nvSpPr>
          <p:cNvPr id="7" name="Slide Number Placeholder 5"/>
          <p:cNvSpPr txBox="1">
            <a:spLocks/>
          </p:cNvSpPr>
          <p:nvPr/>
        </p:nvSpPr>
        <p:spPr>
          <a:xfrm>
            <a:off x="250825" y="6237436"/>
            <a:ext cx="1582738" cy="215900"/>
          </a:xfrm>
          <a:prstGeom prst="rect">
            <a:avLst/>
          </a:prstGeom>
          <a:noFill/>
        </p:spPr>
        <p:txBody>
          <a:bodyPr vert="horz" lIns="91440" tIns="45720" rIns="91440" bIns="45720" rtlCol="0" anchor="ctr"/>
          <a:lstStyle>
            <a:defPPr>
              <a:defRPr lang="en-US"/>
            </a:defPPr>
            <a:lvl1pPr marL="0" algn="r" defTabSz="914400" rtl="0" eaLnBrk="0" latinLnBrk="0" hangingPunct="0">
              <a:spcBef>
                <a:spcPct val="20000"/>
              </a:spcBef>
              <a:buChar char="•"/>
              <a:defRPr sz="3200" kern="1200">
                <a:solidFill>
                  <a:schemeClr val="tx1"/>
                </a:solidFill>
                <a:latin typeface="Arial" pitchFamily="34" charset="0"/>
                <a:ea typeface="+mn-ea"/>
                <a:cs typeface="+mn-cs"/>
              </a:defRPr>
            </a:lvl1pPr>
            <a:lvl2pPr marL="742950" indent="-285750" algn="l" defTabSz="914400" rtl="0" eaLnBrk="0" latinLnBrk="0" hangingPunct="0">
              <a:spcBef>
                <a:spcPct val="20000"/>
              </a:spcBef>
              <a:buChar char="–"/>
              <a:defRPr sz="2800" kern="1200">
                <a:solidFill>
                  <a:schemeClr val="tx1"/>
                </a:solidFill>
                <a:latin typeface="Arial" pitchFamily="34" charset="0"/>
                <a:ea typeface="+mn-ea"/>
                <a:cs typeface="+mn-cs"/>
              </a:defRPr>
            </a:lvl2pPr>
            <a:lvl3pPr marL="1143000" indent="-228600" algn="l" defTabSz="914400" rtl="0" eaLnBrk="0" latinLnBrk="0" hangingPunct="0">
              <a:spcBef>
                <a:spcPct val="20000"/>
              </a:spcBef>
              <a:buChar char="•"/>
              <a:defRPr sz="2400" kern="1200">
                <a:solidFill>
                  <a:schemeClr val="tx1"/>
                </a:solidFill>
                <a:latin typeface="Arial" pitchFamily="34" charset="0"/>
                <a:ea typeface="+mn-ea"/>
                <a:cs typeface="+mn-cs"/>
              </a:defRPr>
            </a:lvl3pPr>
            <a:lvl4pPr marL="1600200" indent="-228600" algn="l" defTabSz="914400" rtl="0" eaLnBrk="0" latinLnBrk="0" hangingPunct="0">
              <a:spcBef>
                <a:spcPct val="20000"/>
              </a:spcBef>
              <a:buChar char="–"/>
              <a:defRPr sz="2000" kern="1200">
                <a:solidFill>
                  <a:schemeClr val="tx1"/>
                </a:solidFill>
                <a:latin typeface="Arial" pitchFamily="34" charset="0"/>
                <a:ea typeface="+mn-ea"/>
                <a:cs typeface="+mn-cs"/>
              </a:defRPr>
            </a:lvl4pPr>
            <a:lvl5pPr marL="2057400" indent="-228600" algn="l" defTabSz="914400" rtl="0" eaLnBrk="0" latinLnBrk="0" hangingPunct="0">
              <a:spcBef>
                <a:spcPct val="20000"/>
              </a:spcBef>
              <a:buChar char="»"/>
              <a:defRPr sz="2000" kern="1200">
                <a:solidFill>
                  <a:schemeClr val="tx1"/>
                </a:solidFill>
                <a:latin typeface="Arial" pitchFamily="34" charset="0"/>
                <a:ea typeface="+mn-ea"/>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Arial" pitchFamily="34" charset="0"/>
                <a:ea typeface="+mn-ea"/>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Arial" pitchFamily="34" charset="0"/>
                <a:ea typeface="+mn-ea"/>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Arial" pitchFamily="34" charset="0"/>
                <a:ea typeface="+mn-ea"/>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Arial" pitchFamily="34" charset="0"/>
                <a:ea typeface="+mn-ea"/>
                <a:cs typeface="+mn-cs"/>
              </a:defRPr>
            </a:lvl9pPr>
          </a:lstStyle>
          <a:p>
            <a:pPr eaLnBrk="1" fontAlgn="auto" hangingPunct="1">
              <a:spcBef>
                <a:spcPct val="0"/>
              </a:spcBef>
              <a:spcAft>
                <a:spcPts val="0"/>
              </a:spcAft>
              <a:buFontTx/>
              <a:buNone/>
            </a:pPr>
            <a:r>
              <a:rPr lang="en-GB" altLang="en-US" sz="1400">
                <a:solidFill>
                  <a:prstClr val="white"/>
                </a:solidFill>
                <a:cs typeface="Arial" pitchFamily="34" charset="0"/>
              </a:rPr>
              <a:t>Slide </a:t>
            </a:r>
            <a:fld id="{FB40626C-3BC2-4F39-9D0B-53526005EAD5}" type="slidenum">
              <a:rPr lang="en-GB" altLang="en-US" sz="1400" smtClean="0">
                <a:solidFill>
                  <a:prstClr val="white"/>
                </a:solidFill>
                <a:cs typeface="Arial" pitchFamily="34" charset="0"/>
              </a:rPr>
              <a:pPr eaLnBrk="1" fontAlgn="auto" hangingPunct="1">
                <a:spcBef>
                  <a:spcPct val="0"/>
                </a:spcBef>
                <a:spcAft>
                  <a:spcPts val="0"/>
                </a:spcAft>
                <a:buFontTx/>
                <a:buNone/>
              </a:pPr>
              <a:t>16</a:t>
            </a:fld>
            <a:endParaRPr lang="en-GB" altLang="en-US" sz="1400">
              <a:solidFill>
                <a:prstClr val="white"/>
              </a:solidFill>
              <a:cs typeface="Arial" pitchFamily="34" charset="0"/>
            </a:endParaRPr>
          </a:p>
        </p:txBody>
      </p:sp>
      <p:sp>
        <p:nvSpPr>
          <p:cNvPr id="10" name="TextBox 9"/>
          <p:cNvSpPr txBox="1"/>
          <p:nvPr/>
        </p:nvSpPr>
        <p:spPr>
          <a:xfrm>
            <a:off x="395288" y="1018530"/>
            <a:ext cx="3024187" cy="5355312"/>
          </a:xfrm>
          <a:prstGeom prst="rect">
            <a:avLst/>
          </a:prstGeom>
          <a:solidFill>
            <a:sysClr val="window" lastClr="FFFFFF">
              <a:lumMod val="75000"/>
            </a:sysClr>
          </a:solidFill>
          <a:ln>
            <a:solidFill>
              <a:sysClr val="windowText" lastClr="000000"/>
            </a:solidFill>
          </a:ln>
        </p:spPr>
        <p:txBody>
          <a:bodyP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Coordination</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black"/>
              </a:solidFill>
              <a:effectLst/>
              <a:uLnTx/>
              <a:uFillTx/>
              <a:latin typeface="Calibri"/>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black"/>
              </a:solidFill>
              <a:effectLst/>
              <a:uLnTx/>
              <a:uFillTx/>
              <a:latin typeface="Calibri"/>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black"/>
              </a:solidFill>
              <a:effectLst/>
              <a:uLnTx/>
              <a:uFillTx/>
              <a:latin typeface="Calibri"/>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black"/>
              </a:solidFill>
              <a:effectLst/>
              <a:uLnTx/>
              <a:uFillTx/>
              <a:latin typeface="Calibri"/>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black"/>
              </a:solidFill>
              <a:effectLst/>
              <a:uLnTx/>
              <a:uFillTx/>
              <a:latin typeface="Calibri"/>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black"/>
              </a:solidFill>
              <a:effectLst/>
              <a:uLnTx/>
              <a:uFillTx/>
              <a:latin typeface="Calibri"/>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black"/>
              </a:solidFill>
              <a:effectLst/>
              <a:uLnTx/>
              <a:uFillTx/>
              <a:latin typeface="Calibri"/>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black"/>
              </a:solidFill>
              <a:effectLst/>
              <a:uLnTx/>
              <a:uFillTx/>
              <a:latin typeface="Calibri"/>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black"/>
              </a:solidFill>
              <a:effectLst/>
              <a:uLnTx/>
              <a:uFillTx/>
              <a:latin typeface="Calibri"/>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black"/>
              </a:solidFill>
              <a:effectLst/>
              <a:uLnTx/>
              <a:uFillTx/>
              <a:latin typeface="Calibri"/>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black"/>
              </a:solidFill>
              <a:effectLst/>
              <a:uLnTx/>
              <a:uFillTx/>
              <a:latin typeface="Calibri"/>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black"/>
              </a:solidFill>
              <a:effectLst/>
              <a:uLnTx/>
              <a:uFillTx/>
              <a:latin typeface="Calibri"/>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black"/>
              </a:solidFill>
              <a:effectLst/>
              <a:uLnTx/>
              <a:uFillTx/>
              <a:latin typeface="Calibri"/>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black"/>
              </a:solidFill>
              <a:effectLst/>
              <a:uLnTx/>
              <a:uFillTx/>
              <a:latin typeface="Calibri"/>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black"/>
              </a:solidFill>
              <a:effectLst/>
              <a:uLnTx/>
              <a:uFillTx/>
              <a:latin typeface="Calibri"/>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black"/>
              </a:solidFill>
              <a:effectLst/>
              <a:uLnTx/>
              <a:uFillTx/>
              <a:latin typeface="Calibri"/>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black"/>
              </a:solidFill>
              <a:effectLst/>
              <a:uLnTx/>
              <a:uFillTx/>
              <a:latin typeface="Calibri"/>
              <a:cs typeface="+mn-cs"/>
            </a:endParaRPr>
          </a:p>
        </p:txBody>
      </p:sp>
      <p:sp>
        <p:nvSpPr>
          <p:cNvPr id="11" name="Rectangle 4"/>
          <p:cNvSpPr>
            <a:spLocks noChangeArrowheads="1"/>
          </p:cNvSpPr>
          <p:nvPr/>
        </p:nvSpPr>
        <p:spPr bwMode="auto">
          <a:xfrm>
            <a:off x="539750" y="2060848"/>
            <a:ext cx="2736850" cy="863600"/>
          </a:xfrm>
          <a:prstGeom prst="rect">
            <a:avLst/>
          </a:prstGeom>
          <a:solidFill>
            <a:srgbClr val="FFFF99"/>
          </a:solidFill>
          <a:ln w="9525">
            <a:solidFill>
              <a:sysClr val="windowText" lastClr="000000"/>
            </a:solidFill>
            <a:miter lim="800000"/>
            <a:headEnd/>
            <a:tailEnd/>
          </a:ln>
        </p:spPr>
        <p:txBody>
          <a:bodyPr wrap="none" anchor="ctr"/>
          <a:lstStyle>
            <a:lvl1pPr eaLnBrk="0" hangingPunct="0">
              <a:spcBef>
                <a:spcPct val="20000"/>
              </a:spcBef>
              <a:buChar char="•"/>
              <a:defRPr sz="2800">
                <a:solidFill>
                  <a:schemeClr val="tx1"/>
                </a:solidFill>
                <a:latin typeface="Arial" pitchFamily="34" charset="0"/>
                <a:cs typeface="Arial" pitchFamily="34" charset="0"/>
              </a:defRPr>
            </a:lvl1pPr>
            <a:lvl2pPr marL="742950" indent="-285750" eaLnBrk="0" hangingPunct="0">
              <a:spcBef>
                <a:spcPct val="20000"/>
              </a:spcBef>
              <a:buChar char="–"/>
              <a:defRPr sz="24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GB" altLang="en-US" sz="1800" b="0" i="0" u="none" strike="noStrike" kern="0" cap="none" spc="0" normalizeH="0" baseline="0" noProof="0" dirty="0">
                <a:ln>
                  <a:noFill/>
                </a:ln>
                <a:solidFill>
                  <a:prstClr val="black"/>
                </a:solidFill>
                <a:effectLst/>
                <a:uLnTx/>
                <a:uFillTx/>
                <a:latin typeface="Arial" pitchFamily="34" charset="0"/>
                <a:cs typeface="Arial" pitchFamily="34" charset="0"/>
              </a:rPr>
              <a:t>1. Fill Priority Gaps</a:t>
            </a:r>
            <a:r>
              <a:rPr kumimoji="0" lang="en-GB" altLang="en-US" sz="2000" b="0" i="0" u="none" strike="noStrike" kern="0" cap="none" spc="0" normalizeH="0" baseline="0" noProof="0" dirty="0">
                <a:ln>
                  <a:noFill/>
                </a:ln>
                <a:solidFill>
                  <a:prstClr val="black"/>
                </a:solidFill>
                <a:effectLst/>
                <a:uLnTx/>
                <a:uFillTx/>
                <a:latin typeface="Arial" pitchFamily="34" charset="0"/>
                <a:cs typeface="Arial" pitchFamily="34" charset="0"/>
              </a:rPr>
              <a:t> </a:t>
            </a:r>
          </a:p>
          <a:p>
            <a:pPr marL="0" marR="0" lvl="0" indent="0" algn="ctr" defTabSz="914400" eaLnBrk="1" fontAlgn="auto" latinLnBrk="0" hangingPunct="1">
              <a:lnSpc>
                <a:spcPct val="100000"/>
              </a:lnSpc>
              <a:spcBef>
                <a:spcPct val="0"/>
              </a:spcBef>
              <a:spcAft>
                <a:spcPts val="0"/>
              </a:spcAft>
              <a:buClrTx/>
              <a:buSzTx/>
              <a:buFontTx/>
              <a:buNone/>
              <a:tabLst/>
              <a:defRPr/>
            </a:pPr>
            <a:endParaRPr kumimoji="0" lang="en-GB" altLang="en-US" sz="2000" b="0" i="0" u="none" strike="noStrike" kern="0" cap="none" spc="0" normalizeH="0" baseline="0" noProof="0" dirty="0">
              <a:ln>
                <a:noFill/>
              </a:ln>
              <a:solidFill>
                <a:prstClr val="black"/>
              </a:solidFill>
              <a:effectLst/>
              <a:uLnTx/>
              <a:uFillTx/>
              <a:latin typeface="Arial" pitchFamily="34" charset="0"/>
              <a:cs typeface="Arial" pitchFamily="34" charset="0"/>
            </a:endParaRPr>
          </a:p>
        </p:txBody>
      </p:sp>
      <p:sp>
        <p:nvSpPr>
          <p:cNvPr id="12" name="Rectangle 5"/>
          <p:cNvSpPr>
            <a:spLocks noChangeArrowheads="1"/>
          </p:cNvSpPr>
          <p:nvPr/>
        </p:nvSpPr>
        <p:spPr bwMode="auto">
          <a:xfrm>
            <a:off x="539750" y="3069455"/>
            <a:ext cx="2735263" cy="1133599"/>
          </a:xfrm>
          <a:prstGeom prst="rect">
            <a:avLst/>
          </a:prstGeom>
          <a:solidFill>
            <a:srgbClr val="FFCC99"/>
          </a:solidFill>
          <a:ln w="9525">
            <a:solidFill>
              <a:sysClr val="windowText" lastClr="000000"/>
            </a:solidFill>
            <a:miter lim="800000"/>
            <a:headEnd/>
            <a:tailEnd/>
          </a:ln>
        </p:spPr>
        <p:txBody>
          <a:bodyPr wrap="none" anchor="ctr"/>
          <a:lstStyle>
            <a:lvl1pPr eaLnBrk="0" hangingPunct="0">
              <a:spcBef>
                <a:spcPct val="20000"/>
              </a:spcBef>
              <a:buChar char="•"/>
              <a:defRPr sz="2800">
                <a:solidFill>
                  <a:schemeClr val="tx1"/>
                </a:solidFill>
                <a:latin typeface="Arial" pitchFamily="34" charset="0"/>
                <a:cs typeface="Arial" pitchFamily="34" charset="0"/>
              </a:defRPr>
            </a:lvl1pPr>
            <a:lvl2pPr marL="742950" indent="-285750" eaLnBrk="0" hangingPunct="0">
              <a:spcBef>
                <a:spcPct val="20000"/>
              </a:spcBef>
              <a:buChar char="–"/>
              <a:defRPr sz="24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GB" altLang="en-US" sz="1800" b="0" i="0" u="none" strike="noStrike" kern="0" cap="none" spc="0" normalizeH="0" baseline="0" noProof="0" dirty="0">
                <a:ln>
                  <a:noFill/>
                </a:ln>
                <a:solidFill>
                  <a:prstClr val="black"/>
                </a:solidFill>
                <a:effectLst/>
                <a:uLnTx/>
                <a:uFillTx/>
                <a:latin typeface="Arial" pitchFamily="34" charset="0"/>
                <a:cs typeface="Arial" pitchFamily="34" charset="0"/>
              </a:rPr>
              <a:t>2. Improve </a:t>
            </a:r>
          </a:p>
          <a:p>
            <a:pPr marL="0" marR="0" lvl="0" indent="0" algn="ctr" defTabSz="914400" eaLnBrk="1" fontAlgn="auto" latinLnBrk="0" hangingPunct="1">
              <a:lnSpc>
                <a:spcPct val="100000"/>
              </a:lnSpc>
              <a:spcBef>
                <a:spcPct val="0"/>
              </a:spcBef>
              <a:spcAft>
                <a:spcPts val="0"/>
              </a:spcAft>
              <a:buClrTx/>
              <a:buSzTx/>
              <a:buFontTx/>
              <a:buNone/>
              <a:tabLst/>
              <a:defRPr/>
            </a:pPr>
            <a:r>
              <a:rPr kumimoji="0" lang="en-GB" altLang="en-US" sz="1800" b="0" i="0" u="none" strike="noStrike" kern="0" cap="none" spc="0" normalizeH="0" baseline="0" noProof="0" dirty="0">
                <a:ln>
                  <a:noFill/>
                </a:ln>
                <a:solidFill>
                  <a:prstClr val="black"/>
                </a:solidFill>
                <a:effectLst/>
                <a:uLnTx/>
                <a:uFillTx/>
                <a:latin typeface="Arial" pitchFamily="34" charset="0"/>
                <a:cs typeface="Arial" pitchFamily="34" charset="0"/>
              </a:rPr>
              <a:t>Technical Content</a:t>
            </a:r>
          </a:p>
        </p:txBody>
      </p:sp>
      <p:sp>
        <p:nvSpPr>
          <p:cNvPr id="13" name="Rectangle 6"/>
          <p:cNvSpPr>
            <a:spLocks noChangeArrowheads="1"/>
          </p:cNvSpPr>
          <p:nvPr/>
        </p:nvSpPr>
        <p:spPr bwMode="auto">
          <a:xfrm>
            <a:off x="539750" y="4382442"/>
            <a:ext cx="2735263" cy="874713"/>
          </a:xfrm>
          <a:prstGeom prst="rect">
            <a:avLst/>
          </a:prstGeom>
          <a:solidFill>
            <a:srgbClr val="8064A2">
              <a:lumMod val="40000"/>
              <a:lumOff val="60000"/>
            </a:srgbClr>
          </a:solidFill>
          <a:ln w="9525">
            <a:solidFill>
              <a:sysClr val="windowText" lastClr="000000"/>
            </a:solidFill>
            <a:miter lim="800000"/>
            <a:headEnd/>
            <a:tailEnd/>
          </a:ln>
        </p:spPr>
        <p:txBody>
          <a:bodyPr wrap="none" anchor="ctr"/>
          <a:lstStyle>
            <a:lvl1pPr eaLnBrk="0" hangingPunct="0">
              <a:spcBef>
                <a:spcPct val="20000"/>
              </a:spcBef>
              <a:buChar char="•"/>
              <a:defRPr sz="2800">
                <a:solidFill>
                  <a:schemeClr val="tx1"/>
                </a:solidFill>
                <a:latin typeface="Arial" pitchFamily="34" charset="0"/>
                <a:cs typeface="Arial" pitchFamily="34" charset="0"/>
              </a:defRPr>
            </a:lvl1pPr>
            <a:lvl2pPr marL="742950" indent="-285750" eaLnBrk="0" hangingPunct="0">
              <a:spcBef>
                <a:spcPct val="20000"/>
              </a:spcBef>
              <a:buChar char="–"/>
              <a:defRPr sz="24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GB" altLang="en-US" sz="1800" b="0" i="0" u="none" strike="noStrike" kern="0" cap="none" spc="0" normalizeH="0" baseline="0" noProof="0" dirty="0">
                <a:ln>
                  <a:noFill/>
                </a:ln>
                <a:solidFill>
                  <a:prstClr val="black"/>
                </a:solidFill>
                <a:effectLst/>
                <a:uLnTx/>
                <a:uFillTx/>
                <a:latin typeface="Arial" pitchFamily="34" charset="0"/>
                <a:cs typeface="Arial" pitchFamily="34" charset="0"/>
              </a:rPr>
              <a:t>3. Improve use-ability</a:t>
            </a:r>
          </a:p>
        </p:txBody>
      </p:sp>
      <p:sp>
        <p:nvSpPr>
          <p:cNvPr id="14" name="Rectangle 7"/>
          <p:cNvSpPr>
            <a:spLocks noChangeArrowheads="1"/>
          </p:cNvSpPr>
          <p:nvPr/>
        </p:nvSpPr>
        <p:spPr bwMode="auto">
          <a:xfrm>
            <a:off x="539750" y="5361930"/>
            <a:ext cx="2735263" cy="874712"/>
          </a:xfrm>
          <a:prstGeom prst="rect">
            <a:avLst/>
          </a:prstGeom>
          <a:solidFill>
            <a:srgbClr val="CCFFFF"/>
          </a:solidFill>
          <a:ln w="9525">
            <a:solidFill>
              <a:sysClr val="windowText" lastClr="000000"/>
            </a:solidFill>
            <a:miter lim="800000"/>
            <a:headEnd/>
            <a:tailEnd/>
          </a:ln>
        </p:spPr>
        <p:txBody>
          <a:bodyPr wrap="none" anchor="ctr"/>
          <a:lstStyle>
            <a:lvl1pPr eaLnBrk="0" hangingPunct="0">
              <a:spcBef>
                <a:spcPct val="20000"/>
              </a:spcBef>
              <a:buChar char="•"/>
              <a:defRPr sz="2800">
                <a:solidFill>
                  <a:schemeClr val="tx1"/>
                </a:solidFill>
                <a:latin typeface="Arial" pitchFamily="34" charset="0"/>
                <a:cs typeface="Arial" pitchFamily="34" charset="0"/>
              </a:defRPr>
            </a:lvl1pPr>
            <a:lvl2pPr marL="742950" indent="-285750" eaLnBrk="0" hangingPunct="0">
              <a:spcBef>
                <a:spcPct val="20000"/>
              </a:spcBef>
              <a:buChar char="–"/>
              <a:defRPr sz="24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GB" altLang="en-US" sz="1800" b="0" i="0" u="none" strike="noStrike" kern="0" cap="none" spc="0" normalizeH="0" baseline="0" noProof="0" dirty="0">
                <a:ln>
                  <a:noFill/>
                </a:ln>
                <a:solidFill>
                  <a:prstClr val="black"/>
                </a:solidFill>
                <a:effectLst/>
                <a:uLnTx/>
                <a:uFillTx/>
                <a:latin typeface="Arial" pitchFamily="34" charset="0"/>
                <a:cs typeface="Arial" pitchFamily="34" charset="0"/>
              </a:rPr>
              <a:t>4. Educate the User</a:t>
            </a:r>
          </a:p>
        </p:txBody>
      </p:sp>
      <p:sp>
        <p:nvSpPr>
          <p:cNvPr id="15" name="Rectangle 4"/>
          <p:cNvSpPr>
            <a:spLocks noChangeArrowheads="1"/>
          </p:cNvSpPr>
          <p:nvPr/>
        </p:nvSpPr>
        <p:spPr bwMode="auto">
          <a:xfrm>
            <a:off x="3563938" y="2093562"/>
            <a:ext cx="5256212" cy="215900"/>
          </a:xfrm>
          <a:prstGeom prst="rect">
            <a:avLst/>
          </a:prstGeom>
          <a:solidFill>
            <a:srgbClr val="FFFF99"/>
          </a:solidFill>
          <a:ln w="9525">
            <a:solidFill>
              <a:sysClr val="windowText" lastClr="000000"/>
            </a:solidFill>
            <a:miter lim="800000"/>
            <a:headEnd/>
            <a:tailEnd/>
          </a:ln>
        </p:spPr>
        <p:txBody>
          <a:bodyPr wrap="none" anchor="ctr"/>
          <a:lstStyle>
            <a:lvl1pPr eaLnBrk="0" hangingPunct="0">
              <a:spcBef>
                <a:spcPct val="20000"/>
              </a:spcBef>
              <a:buChar char="•"/>
              <a:defRPr sz="2800">
                <a:solidFill>
                  <a:schemeClr val="tx1"/>
                </a:solidFill>
                <a:latin typeface="Arial" pitchFamily="34" charset="0"/>
                <a:cs typeface="Arial" pitchFamily="34" charset="0"/>
              </a:defRPr>
            </a:lvl1pPr>
            <a:lvl2pPr marL="742950" indent="-285750" eaLnBrk="0" hangingPunct="0">
              <a:spcBef>
                <a:spcPct val="20000"/>
              </a:spcBef>
              <a:buChar char="–"/>
              <a:defRPr sz="24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GB" altLang="en-US" sz="1200" b="0" i="0" u="none" strike="noStrike" kern="0" cap="none" spc="0" normalizeH="0" baseline="0" noProof="0" dirty="0">
                <a:ln>
                  <a:noFill/>
                </a:ln>
                <a:solidFill>
                  <a:prstClr val="black"/>
                </a:solidFill>
                <a:effectLst/>
                <a:uLnTx/>
                <a:uFillTx/>
                <a:latin typeface="Arial" pitchFamily="34" charset="0"/>
                <a:cs typeface="Arial" pitchFamily="34" charset="0"/>
              </a:rPr>
              <a:t>Brittle Fracture Rule development </a:t>
            </a:r>
            <a:endParaRPr kumimoji="0" lang="en-GB" altLang="en-US" sz="2000" b="0" i="0" u="none" strike="noStrike" kern="0" cap="none" spc="0" normalizeH="0" baseline="0" noProof="0" dirty="0">
              <a:ln>
                <a:noFill/>
              </a:ln>
              <a:solidFill>
                <a:prstClr val="black"/>
              </a:solidFill>
              <a:effectLst/>
              <a:uLnTx/>
              <a:uFillTx/>
              <a:latin typeface="Arial" pitchFamily="34" charset="0"/>
              <a:cs typeface="Arial" pitchFamily="34" charset="0"/>
            </a:endParaRPr>
          </a:p>
        </p:txBody>
      </p:sp>
      <p:sp>
        <p:nvSpPr>
          <p:cNvPr id="16" name="Rectangle 4"/>
          <p:cNvSpPr>
            <a:spLocks noChangeArrowheads="1"/>
          </p:cNvSpPr>
          <p:nvPr/>
        </p:nvSpPr>
        <p:spPr bwMode="auto">
          <a:xfrm>
            <a:off x="3563938" y="2392012"/>
            <a:ext cx="5256212" cy="215900"/>
          </a:xfrm>
          <a:prstGeom prst="rect">
            <a:avLst/>
          </a:prstGeom>
          <a:solidFill>
            <a:srgbClr val="FFFF99"/>
          </a:solidFill>
          <a:ln w="9525">
            <a:solidFill>
              <a:sysClr val="windowText" lastClr="000000"/>
            </a:solidFill>
            <a:miter lim="800000"/>
            <a:headEnd/>
            <a:tailEnd/>
          </a:ln>
        </p:spPr>
        <p:txBody>
          <a:bodyPr wrap="none" anchor="ctr"/>
          <a:lstStyle>
            <a:lvl1pPr eaLnBrk="0" hangingPunct="0">
              <a:spcBef>
                <a:spcPct val="20000"/>
              </a:spcBef>
              <a:buChar char="•"/>
              <a:defRPr sz="2800">
                <a:solidFill>
                  <a:schemeClr val="tx1"/>
                </a:solidFill>
                <a:latin typeface="Arial" pitchFamily="34" charset="0"/>
                <a:cs typeface="Arial" pitchFamily="34" charset="0"/>
              </a:defRPr>
            </a:lvl1pPr>
            <a:lvl2pPr marL="742950" indent="-285750" eaLnBrk="0" hangingPunct="0">
              <a:spcBef>
                <a:spcPct val="20000"/>
              </a:spcBef>
              <a:buChar char="–"/>
              <a:defRPr sz="24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GB" altLang="en-US" sz="1200" b="0" i="0" u="none" strike="noStrike" kern="0" cap="none" spc="0" normalizeH="0" baseline="0" noProof="0" dirty="0">
                <a:ln>
                  <a:noFill/>
                </a:ln>
                <a:solidFill>
                  <a:prstClr val="black"/>
                </a:solidFill>
                <a:effectLst/>
                <a:uLnTx/>
                <a:uFillTx/>
                <a:latin typeface="Arial" pitchFamily="34" charset="0"/>
                <a:cs typeface="Arial" pitchFamily="34" charset="0"/>
              </a:rPr>
              <a:t>Creep Fatigue Rule development </a:t>
            </a:r>
            <a:endParaRPr kumimoji="0" lang="en-GB" altLang="en-US" sz="2000" b="0" i="0" u="none" strike="noStrike" kern="0" cap="none" spc="0" normalizeH="0" baseline="0" noProof="0" dirty="0">
              <a:ln>
                <a:noFill/>
              </a:ln>
              <a:solidFill>
                <a:prstClr val="black"/>
              </a:solidFill>
              <a:effectLst/>
              <a:uLnTx/>
              <a:uFillTx/>
              <a:latin typeface="Arial" pitchFamily="34" charset="0"/>
              <a:cs typeface="Arial" pitchFamily="34" charset="0"/>
            </a:endParaRPr>
          </a:p>
        </p:txBody>
      </p:sp>
      <p:sp>
        <p:nvSpPr>
          <p:cNvPr id="17" name="Rectangle 4"/>
          <p:cNvSpPr>
            <a:spLocks noChangeArrowheads="1"/>
          </p:cNvSpPr>
          <p:nvPr/>
        </p:nvSpPr>
        <p:spPr bwMode="auto">
          <a:xfrm>
            <a:off x="3563938" y="2679350"/>
            <a:ext cx="5256212" cy="215900"/>
          </a:xfrm>
          <a:prstGeom prst="rect">
            <a:avLst/>
          </a:prstGeom>
          <a:solidFill>
            <a:srgbClr val="FFFF99"/>
          </a:solidFill>
          <a:ln w="9525">
            <a:solidFill>
              <a:sysClr val="windowText" lastClr="000000"/>
            </a:solidFill>
            <a:miter lim="800000"/>
            <a:headEnd/>
            <a:tailEnd/>
          </a:ln>
        </p:spPr>
        <p:txBody>
          <a:bodyPr wrap="none" anchor="ctr"/>
          <a:lstStyle>
            <a:lvl1pPr eaLnBrk="0" hangingPunct="0">
              <a:spcBef>
                <a:spcPct val="20000"/>
              </a:spcBef>
              <a:buChar char="•"/>
              <a:defRPr sz="2800">
                <a:solidFill>
                  <a:schemeClr val="tx1"/>
                </a:solidFill>
                <a:latin typeface="Arial" pitchFamily="34" charset="0"/>
                <a:cs typeface="Arial" pitchFamily="34" charset="0"/>
              </a:defRPr>
            </a:lvl1pPr>
            <a:lvl2pPr marL="742950" indent="-285750" eaLnBrk="0" hangingPunct="0">
              <a:spcBef>
                <a:spcPct val="20000"/>
              </a:spcBef>
              <a:buChar char="–"/>
              <a:defRPr sz="24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GB" altLang="en-US" sz="1200" b="0" i="0" u="none" strike="noStrike" kern="0" cap="none" spc="0" normalizeH="0" baseline="0" noProof="0" dirty="0">
                <a:ln>
                  <a:noFill/>
                </a:ln>
                <a:solidFill>
                  <a:prstClr val="black"/>
                </a:solidFill>
                <a:effectLst/>
                <a:uLnTx/>
                <a:uFillTx/>
                <a:latin typeface="Arial" pitchFamily="34" charset="0"/>
                <a:cs typeface="Arial" pitchFamily="34" charset="0"/>
              </a:rPr>
              <a:t>Armour and Joint Design Assessment </a:t>
            </a:r>
            <a:endParaRPr kumimoji="0" lang="en-GB" altLang="en-US" sz="2000" b="0" i="0" u="none" strike="noStrike" kern="0" cap="none" spc="0" normalizeH="0" baseline="0" noProof="0" dirty="0">
              <a:ln>
                <a:noFill/>
              </a:ln>
              <a:solidFill>
                <a:prstClr val="black"/>
              </a:solidFill>
              <a:effectLst/>
              <a:uLnTx/>
              <a:uFillTx/>
              <a:latin typeface="Arial" pitchFamily="34" charset="0"/>
              <a:cs typeface="Arial" pitchFamily="34" charset="0"/>
            </a:endParaRPr>
          </a:p>
        </p:txBody>
      </p:sp>
      <p:sp>
        <p:nvSpPr>
          <p:cNvPr id="18" name="Rectangle 5"/>
          <p:cNvSpPr>
            <a:spLocks noChangeArrowheads="1"/>
          </p:cNvSpPr>
          <p:nvPr/>
        </p:nvSpPr>
        <p:spPr bwMode="auto">
          <a:xfrm>
            <a:off x="3563938" y="3073393"/>
            <a:ext cx="5256212" cy="215900"/>
          </a:xfrm>
          <a:prstGeom prst="rect">
            <a:avLst/>
          </a:prstGeom>
          <a:solidFill>
            <a:srgbClr val="FFCC99"/>
          </a:solidFill>
          <a:ln w="9525">
            <a:solidFill>
              <a:sysClr val="windowText" lastClr="000000"/>
            </a:solidFill>
            <a:miter lim="800000"/>
            <a:headEnd/>
            <a:tailEnd/>
          </a:ln>
        </p:spPr>
        <p:txBody>
          <a:bodyPr wrap="none" anchor="ctr"/>
          <a:lstStyle>
            <a:lvl1pPr eaLnBrk="0" hangingPunct="0">
              <a:spcBef>
                <a:spcPct val="20000"/>
              </a:spcBef>
              <a:buChar char="•"/>
              <a:defRPr sz="2800">
                <a:solidFill>
                  <a:schemeClr val="tx1"/>
                </a:solidFill>
                <a:latin typeface="Arial" pitchFamily="34" charset="0"/>
                <a:cs typeface="Arial" pitchFamily="34" charset="0"/>
              </a:defRPr>
            </a:lvl1pPr>
            <a:lvl2pPr marL="742950" indent="-285750" eaLnBrk="0" hangingPunct="0">
              <a:spcBef>
                <a:spcPct val="20000"/>
              </a:spcBef>
              <a:buChar char="–"/>
              <a:defRPr sz="24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GB" altLang="en-US" sz="1200" b="0" i="0" u="none" strike="noStrike" kern="0" cap="none" spc="0" normalizeH="0" baseline="0" noProof="0" dirty="0">
                <a:ln>
                  <a:noFill/>
                </a:ln>
                <a:solidFill>
                  <a:prstClr val="black"/>
                </a:solidFill>
                <a:effectLst/>
                <a:uLnTx/>
                <a:uFillTx/>
                <a:latin typeface="Arial" pitchFamily="34" charset="0"/>
                <a:cs typeface="Arial" pitchFamily="34" charset="0"/>
              </a:rPr>
              <a:t>Fatigue initiation and crack propagation</a:t>
            </a:r>
          </a:p>
        </p:txBody>
      </p:sp>
      <p:sp>
        <p:nvSpPr>
          <p:cNvPr id="19" name="Rectangle 5"/>
          <p:cNvSpPr>
            <a:spLocks noChangeArrowheads="1"/>
          </p:cNvSpPr>
          <p:nvPr/>
        </p:nvSpPr>
        <p:spPr bwMode="auto">
          <a:xfrm>
            <a:off x="3563938" y="3705838"/>
            <a:ext cx="5256212" cy="215900"/>
          </a:xfrm>
          <a:prstGeom prst="rect">
            <a:avLst/>
          </a:prstGeom>
          <a:solidFill>
            <a:srgbClr val="FFCC99"/>
          </a:solidFill>
          <a:ln w="9525">
            <a:solidFill>
              <a:sysClr val="windowText" lastClr="000000"/>
            </a:solidFill>
            <a:miter lim="800000"/>
            <a:headEnd/>
            <a:tailEnd/>
          </a:ln>
        </p:spPr>
        <p:txBody>
          <a:bodyPr wrap="none" anchor="ctr"/>
          <a:lstStyle>
            <a:lvl1pPr eaLnBrk="0" hangingPunct="0">
              <a:spcBef>
                <a:spcPct val="20000"/>
              </a:spcBef>
              <a:buChar char="•"/>
              <a:defRPr sz="2800">
                <a:solidFill>
                  <a:schemeClr val="tx1"/>
                </a:solidFill>
                <a:latin typeface="Arial" pitchFamily="34" charset="0"/>
                <a:cs typeface="Arial" pitchFamily="34" charset="0"/>
              </a:defRPr>
            </a:lvl1pPr>
            <a:lvl2pPr marL="742950" indent="-285750" eaLnBrk="0" hangingPunct="0">
              <a:spcBef>
                <a:spcPct val="20000"/>
              </a:spcBef>
              <a:buChar char="–"/>
              <a:defRPr sz="24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GB" altLang="en-US" sz="1200" b="0" i="0" u="none" strike="noStrike" kern="0" cap="none" spc="0" normalizeH="0" baseline="0" noProof="0" dirty="0">
                <a:ln>
                  <a:noFill/>
                </a:ln>
                <a:solidFill>
                  <a:prstClr val="black"/>
                </a:solidFill>
                <a:effectLst/>
                <a:uLnTx/>
                <a:uFillTx/>
                <a:latin typeface="Arial" pitchFamily="34" charset="0"/>
                <a:cs typeface="Arial" pitchFamily="34" charset="0"/>
              </a:rPr>
              <a:t>Ratcheting rules</a:t>
            </a:r>
          </a:p>
        </p:txBody>
      </p:sp>
      <p:sp>
        <p:nvSpPr>
          <p:cNvPr id="20" name="Rectangle 5"/>
          <p:cNvSpPr>
            <a:spLocks noChangeArrowheads="1"/>
          </p:cNvSpPr>
          <p:nvPr/>
        </p:nvSpPr>
        <p:spPr bwMode="auto">
          <a:xfrm>
            <a:off x="3563938" y="4393225"/>
            <a:ext cx="5256212" cy="215900"/>
          </a:xfrm>
          <a:prstGeom prst="rect">
            <a:avLst/>
          </a:prstGeom>
          <a:solidFill>
            <a:srgbClr val="8064A2">
              <a:lumMod val="40000"/>
              <a:lumOff val="60000"/>
            </a:srgbClr>
          </a:solidFill>
          <a:ln w="9525">
            <a:solidFill>
              <a:sysClr val="windowText" lastClr="000000"/>
            </a:solidFill>
            <a:miter lim="800000"/>
            <a:headEnd/>
            <a:tailEnd/>
          </a:ln>
        </p:spPr>
        <p:txBody>
          <a:bodyPr wrap="none" anchor="ctr"/>
          <a:lstStyle>
            <a:lvl1pPr eaLnBrk="0" hangingPunct="0">
              <a:spcBef>
                <a:spcPct val="20000"/>
              </a:spcBef>
              <a:buChar char="•"/>
              <a:defRPr sz="2800">
                <a:solidFill>
                  <a:schemeClr val="tx1"/>
                </a:solidFill>
                <a:latin typeface="Arial" pitchFamily="34" charset="0"/>
                <a:cs typeface="Arial" pitchFamily="34" charset="0"/>
              </a:defRPr>
            </a:lvl1pPr>
            <a:lvl2pPr marL="742950" indent="-285750" eaLnBrk="0" hangingPunct="0">
              <a:spcBef>
                <a:spcPct val="20000"/>
              </a:spcBef>
              <a:buChar char="–"/>
              <a:defRPr sz="24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GB" altLang="en-US" sz="1200" b="0" i="0" u="none" strike="noStrike" kern="0" cap="none" spc="0" normalizeH="0" baseline="0" noProof="0" dirty="0">
                <a:ln>
                  <a:noFill/>
                </a:ln>
                <a:solidFill>
                  <a:prstClr val="black"/>
                </a:solidFill>
                <a:effectLst/>
                <a:uLnTx/>
                <a:uFillTx/>
                <a:latin typeface="Arial" pitchFamily="34" charset="0"/>
                <a:cs typeface="Arial" pitchFamily="34" charset="0"/>
              </a:rPr>
              <a:t>Creep Fatigue assessment tool</a:t>
            </a:r>
          </a:p>
        </p:txBody>
      </p:sp>
      <p:sp>
        <p:nvSpPr>
          <p:cNvPr id="21" name="Rectangle 4"/>
          <p:cNvSpPr>
            <a:spLocks noChangeArrowheads="1"/>
          </p:cNvSpPr>
          <p:nvPr/>
        </p:nvSpPr>
        <p:spPr bwMode="auto">
          <a:xfrm>
            <a:off x="3563938" y="1115528"/>
            <a:ext cx="5256212" cy="215900"/>
          </a:xfrm>
          <a:prstGeom prst="rect">
            <a:avLst/>
          </a:prstGeom>
          <a:solidFill>
            <a:sysClr val="window" lastClr="FFFFFF">
              <a:lumMod val="85000"/>
            </a:sysClr>
          </a:solidFill>
          <a:ln w="9525">
            <a:solidFill>
              <a:sysClr val="windowText" lastClr="000000"/>
            </a:solidFill>
            <a:miter lim="800000"/>
            <a:headEnd/>
            <a:tailEnd/>
          </a:ln>
        </p:spPr>
        <p:txBody>
          <a:bodyPr wrap="none" anchor="ctr"/>
          <a:lstStyle>
            <a:lvl1pPr eaLnBrk="0" hangingPunct="0">
              <a:spcBef>
                <a:spcPct val="20000"/>
              </a:spcBef>
              <a:buChar char="•"/>
              <a:defRPr sz="2800">
                <a:solidFill>
                  <a:schemeClr val="tx1"/>
                </a:solidFill>
                <a:latin typeface="Arial" pitchFamily="34" charset="0"/>
                <a:cs typeface="Arial" pitchFamily="34" charset="0"/>
              </a:defRPr>
            </a:lvl1pPr>
            <a:lvl2pPr marL="742950" indent="-285750" eaLnBrk="0" hangingPunct="0">
              <a:spcBef>
                <a:spcPct val="20000"/>
              </a:spcBef>
              <a:buChar char="–"/>
              <a:defRPr sz="24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lang="en-GB" altLang="en-US" sz="1200" kern="0" dirty="0">
                <a:solidFill>
                  <a:prstClr val="black"/>
                </a:solidFill>
              </a:rPr>
              <a:t>DDC Coordination</a:t>
            </a:r>
            <a:endParaRPr kumimoji="0" lang="en-GB" altLang="en-US" sz="2000" b="0" i="0" u="none" strike="noStrike" kern="0" cap="none" spc="0" normalizeH="0" baseline="0" noProof="0" dirty="0">
              <a:ln>
                <a:noFill/>
              </a:ln>
              <a:solidFill>
                <a:prstClr val="black"/>
              </a:solidFill>
              <a:effectLst/>
              <a:uLnTx/>
              <a:uFillTx/>
              <a:latin typeface="Arial" pitchFamily="34" charset="0"/>
              <a:cs typeface="Arial" pitchFamily="34" charset="0"/>
            </a:endParaRPr>
          </a:p>
        </p:txBody>
      </p:sp>
      <p:sp>
        <p:nvSpPr>
          <p:cNvPr id="22" name="Rectangle 4"/>
          <p:cNvSpPr>
            <a:spLocks noChangeArrowheads="1"/>
          </p:cNvSpPr>
          <p:nvPr/>
        </p:nvSpPr>
        <p:spPr bwMode="auto">
          <a:xfrm>
            <a:off x="3563144" y="1407628"/>
            <a:ext cx="5257006" cy="215900"/>
          </a:xfrm>
          <a:prstGeom prst="rect">
            <a:avLst/>
          </a:prstGeom>
          <a:solidFill>
            <a:sysClr val="window" lastClr="FFFFFF">
              <a:lumMod val="85000"/>
            </a:sysClr>
          </a:solidFill>
          <a:ln w="9525">
            <a:solidFill>
              <a:sysClr val="windowText" lastClr="000000"/>
            </a:solidFill>
            <a:miter lim="800000"/>
            <a:headEnd/>
            <a:tailEnd/>
          </a:ln>
        </p:spPr>
        <p:txBody>
          <a:bodyPr wrap="none" anchor="ctr"/>
          <a:lstStyle>
            <a:lvl1pPr eaLnBrk="0" hangingPunct="0">
              <a:spcBef>
                <a:spcPct val="20000"/>
              </a:spcBef>
              <a:buChar char="•"/>
              <a:defRPr sz="2800">
                <a:solidFill>
                  <a:schemeClr val="tx1"/>
                </a:solidFill>
                <a:latin typeface="Arial" pitchFamily="34" charset="0"/>
                <a:cs typeface="Arial" pitchFamily="34" charset="0"/>
              </a:defRPr>
            </a:lvl1pPr>
            <a:lvl2pPr marL="742950" indent="-285750" eaLnBrk="0" hangingPunct="0">
              <a:spcBef>
                <a:spcPct val="20000"/>
              </a:spcBef>
              <a:buChar char="–"/>
              <a:defRPr sz="24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lang="en-GB" altLang="en-US" sz="1200" kern="0" dirty="0">
                <a:solidFill>
                  <a:prstClr val="black"/>
                </a:solidFill>
              </a:rPr>
              <a:t>DDC Development</a:t>
            </a:r>
            <a:endParaRPr kumimoji="0" lang="en-GB" altLang="en-US" sz="1200" b="0" i="0" u="none" strike="noStrike" kern="0" cap="none" spc="0" normalizeH="0" baseline="0" noProof="0" dirty="0">
              <a:ln>
                <a:noFill/>
              </a:ln>
              <a:solidFill>
                <a:prstClr val="black"/>
              </a:solidFill>
              <a:effectLst/>
              <a:uLnTx/>
              <a:uFillTx/>
              <a:latin typeface="Arial" pitchFamily="34" charset="0"/>
              <a:cs typeface="Arial" pitchFamily="34" charset="0"/>
            </a:endParaRPr>
          </a:p>
        </p:txBody>
      </p:sp>
      <p:sp>
        <p:nvSpPr>
          <p:cNvPr id="25" name="Rectangle 5"/>
          <p:cNvSpPr>
            <a:spLocks noChangeArrowheads="1"/>
          </p:cNvSpPr>
          <p:nvPr/>
        </p:nvSpPr>
        <p:spPr bwMode="auto">
          <a:xfrm>
            <a:off x="3563938" y="5412106"/>
            <a:ext cx="5256212" cy="215900"/>
          </a:xfrm>
          <a:prstGeom prst="rect">
            <a:avLst/>
          </a:prstGeom>
          <a:solidFill>
            <a:srgbClr val="CCFFFF"/>
          </a:solidFill>
          <a:ln w="9525">
            <a:solidFill>
              <a:sysClr val="windowText" lastClr="000000"/>
            </a:solidFill>
            <a:miter lim="800000"/>
            <a:headEnd/>
            <a:tailEnd/>
          </a:ln>
        </p:spPr>
        <p:txBody>
          <a:bodyPr wrap="none" anchor="ctr"/>
          <a:lstStyle>
            <a:lvl1pPr eaLnBrk="0" hangingPunct="0">
              <a:spcBef>
                <a:spcPct val="20000"/>
              </a:spcBef>
              <a:buChar char="•"/>
              <a:defRPr sz="2800">
                <a:solidFill>
                  <a:schemeClr val="tx1"/>
                </a:solidFill>
                <a:latin typeface="Arial" pitchFamily="34" charset="0"/>
                <a:cs typeface="Arial" pitchFamily="34" charset="0"/>
              </a:defRPr>
            </a:lvl1pPr>
            <a:lvl2pPr marL="742950" indent="-285750" eaLnBrk="0" hangingPunct="0">
              <a:spcBef>
                <a:spcPct val="20000"/>
              </a:spcBef>
              <a:buChar char="–"/>
              <a:defRPr sz="24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GB" altLang="en-US" sz="1200" b="0" i="0" u="none" strike="noStrike" kern="0" cap="none" spc="0" normalizeH="0" baseline="0" noProof="0" dirty="0" err="1">
                <a:ln>
                  <a:noFill/>
                </a:ln>
                <a:solidFill>
                  <a:prstClr val="black"/>
                </a:solidFill>
                <a:effectLst/>
                <a:uLnTx/>
                <a:uFillTx/>
                <a:latin typeface="Arial" pitchFamily="34" charset="0"/>
                <a:cs typeface="Arial" pitchFamily="34" charset="0"/>
              </a:rPr>
              <a:t>Divertor</a:t>
            </a:r>
            <a:r>
              <a:rPr kumimoji="0" lang="en-GB" altLang="en-US" sz="1200" b="0" i="0" u="none" strike="noStrike" kern="0" cap="none" spc="0" normalizeH="0" baseline="0" noProof="0" dirty="0">
                <a:ln>
                  <a:noFill/>
                </a:ln>
                <a:solidFill>
                  <a:prstClr val="black"/>
                </a:solidFill>
                <a:effectLst/>
                <a:uLnTx/>
                <a:uFillTx/>
                <a:latin typeface="Arial" pitchFamily="34" charset="0"/>
                <a:cs typeface="Arial" pitchFamily="34" charset="0"/>
              </a:rPr>
              <a:t> and Blanket Case Studies</a:t>
            </a:r>
          </a:p>
        </p:txBody>
      </p:sp>
      <p:sp>
        <p:nvSpPr>
          <p:cNvPr id="26" name="Rectangle 5"/>
          <p:cNvSpPr>
            <a:spLocks noChangeArrowheads="1"/>
          </p:cNvSpPr>
          <p:nvPr/>
        </p:nvSpPr>
        <p:spPr bwMode="auto">
          <a:xfrm>
            <a:off x="3563938" y="5707381"/>
            <a:ext cx="5256212" cy="215900"/>
          </a:xfrm>
          <a:prstGeom prst="rect">
            <a:avLst/>
          </a:prstGeom>
          <a:solidFill>
            <a:srgbClr val="CCFFFF"/>
          </a:solidFill>
          <a:ln w="9525">
            <a:solidFill>
              <a:sysClr val="windowText" lastClr="000000"/>
            </a:solidFill>
            <a:miter lim="800000"/>
            <a:headEnd/>
            <a:tailEnd/>
          </a:ln>
        </p:spPr>
        <p:txBody>
          <a:bodyPr wrap="none" anchor="ctr"/>
          <a:lstStyle>
            <a:lvl1pPr eaLnBrk="0" hangingPunct="0">
              <a:spcBef>
                <a:spcPct val="20000"/>
              </a:spcBef>
              <a:buChar char="•"/>
              <a:defRPr sz="2800">
                <a:solidFill>
                  <a:schemeClr val="tx1"/>
                </a:solidFill>
                <a:latin typeface="Arial" pitchFamily="34" charset="0"/>
                <a:cs typeface="Arial" pitchFamily="34" charset="0"/>
              </a:defRPr>
            </a:lvl1pPr>
            <a:lvl2pPr marL="742950" indent="-285750" eaLnBrk="0" hangingPunct="0">
              <a:spcBef>
                <a:spcPct val="20000"/>
              </a:spcBef>
              <a:buChar char="–"/>
              <a:defRPr sz="24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GB" altLang="en-US" sz="1200" b="0" i="0" u="none" strike="noStrike" kern="0" cap="none" spc="0" normalizeH="0" baseline="0" noProof="0" dirty="0">
                <a:ln>
                  <a:noFill/>
                </a:ln>
                <a:solidFill>
                  <a:prstClr val="black"/>
                </a:solidFill>
                <a:effectLst/>
                <a:uLnTx/>
                <a:uFillTx/>
                <a:latin typeface="Arial" pitchFamily="34" charset="0"/>
                <a:cs typeface="Arial" pitchFamily="34" charset="0"/>
              </a:rPr>
              <a:t>Damage Mechanism Physical Examples </a:t>
            </a:r>
          </a:p>
        </p:txBody>
      </p:sp>
      <p:sp>
        <p:nvSpPr>
          <p:cNvPr id="27" name="Rectangle 4"/>
          <p:cNvSpPr>
            <a:spLocks noChangeArrowheads="1"/>
          </p:cNvSpPr>
          <p:nvPr/>
        </p:nvSpPr>
        <p:spPr bwMode="auto">
          <a:xfrm>
            <a:off x="3567112" y="1702903"/>
            <a:ext cx="5253037" cy="215900"/>
          </a:xfrm>
          <a:prstGeom prst="rect">
            <a:avLst/>
          </a:prstGeom>
          <a:solidFill>
            <a:sysClr val="window" lastClr="FFFFFF">
              <a:lumMod val="85000"/>
            </a:sysClr>
          </a:solidFill>
          <a:ln w="9525">
            <a:solidFill>
              <a:sysClr val="windowText" lastClr="000000"/>
            </a:solidFill>
            <a:miter lim="800000"/>
            <a:headEnd/>
            <a:tailEnd/>
          </a:ln>
        </p:spPr>
        <p:txBody>
          <a:bodyPr wrap="none" anchor="ctr"/>
          <a:lstStyle>
            <a:lvl1pPr eaLnBrk="0" hangingPunct="0">
              <a:spcBef>
                <a:spcPct val="20000"/>
              </a:spcBef>
              <a:buChar char="•"/>
              <a:defRPr sz="2800">
                <a:solidFill>
                  <a:schemeClr val="tx1"/>
                </a:solidFill>
                <a:latin typeface="Arial" pitchFamily="34" charset="0"/>
                <a:cs typeface="Arial" pitchFamily="34" charset="0"/>
              </a:defRPr>
            </a:lvl1pPr>
            <a:lvl2pPr marL="742950" indent="-285750" eaLnBrk="0" hangingPunct="0">
              <a:spcBef>
                <a:spcPct val="20000"/>
              </a:spcBef>
              <a:buChar char="–"/>
              <a:defRPr sz="24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GB" altLang="en-US" sz="1200" b="0" i="0" u="none" strike="noStrike" kern="0" cap="none" spc="0" normalizeH="0" baseline="0" noProof="0" dirty="0">
                <a:ln>
                  <a:noFill/>
                </a:ln>
                <a:solidFill>
                  <a:prstClr val="black"/>
                </a:solidFill>
                <a:effectLst/>
                <a:uLnTx/>
                <a:uFillTx/>
                <a:latin typeface="Arial" pitchFamily="34" charset="0"/>
                <a:cs typeface="Arial" pitchFamily="34" charset="0"/>
              </a:rPr>
              <a:t>DDC Industrial Review, Future developments, Classifications </a:t>
            </a:r>
          </a:p>
        </p:txBody>
      </p:sp>
      <p:sp>
        <p:nvSpPr>
          <p:cNvPr id="32" name="Rectangle 5"/>
          <p:cNvSpPr>
            <a:spLocks noChangeArrowheads="1"/>
          </p:cNvSpPr>
          <p:nvPr/>
        </p:nvSpPr>
        <p:spPr bwMode="auto">
          <a:xfrm>
            <a:off x="3563938" y="3991588"/>
            <a:ext cx="5256212" cy="215900"/>
          </a:xfrm>
          <a:prstGeom prst="rect">
            <a:avLst/>
          </a:prstGeom>
          <a:solidFill>
            <a:srgbClr val="FFCC99"/>
          </a:solidFill>
          <a:ln w="9525">
            <a:solidFill>
              <a:sysClr val="windowText" lastClr="000000"/>
            </a:solidFill>
            <a:miter lim="800000"/>
            <a:headEnd/>
            <a:tailEnd/>
          </a:ln>
        </p:spPr>
        <p:txBody>
          <a:bodyPr wrap="none" anchor="ctr"/>
          <a:lstStyle>
            <a:lvl1pPr eaLnBrk="0" hangingPunct="0">
              <a:spcBef>
                <a:spcPct val="20000"/>
              </a:spcBef>
              <a:buChar char="•"/>
              <a:defRPr sz="2800">
                <a:solidFill>
                  <a:schemeClr val="tx1"/>
                </a:solidFill>
                <a:latin typeface="Arial" pitchFamily="34" charset="0"/>
                <a:cs typeface="Arial" pitchFamily="34" charset="0"/>
              </a:defRPr>
            </a:lvl1pPr>
            <a:lvl2pPr marL="742950" indent="-285750" eaLnBrk="0" hangingPunct="0">
              <a:spcBef>
                <a:spcPct val="20000"/>
              </a:spcBef>
              <a:buChar char="–"/>
              <a:defRPr sz="24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GB" altLang="en-US" sz="1200" b="0" i="0" u="none" strike="noStrike" kern="0" cap="none" spc="0" normalizeH="0" baseline="0" noProof="0" dirty="0">
                <a:ln>
                  <a:noFill/>
                </a:ln>
                <a:solidFill>
                  <a:prstClr val="black"/>
                </a:solidFill>
                <a:effectLst/>
                <a:uLnTx/>
                <a:uFillTx/>
                <a:latin typeface="Arial" pitchFamily="34" charset="0"/>
                <a:cs typeface="Arial" pitchFamily="34" charset="0"/>
              </a:rPr>
              <a:t>Plastic Flow Localisation Rule development </a:t>
            </a:r>
          </a:p>
        </p:txBody>
      </p:sp>
      <p:sp>
        <p:nvSpPr>
          <p:cNvPr id="33" name="Rectangle 5"/>
          <p:cNvSpPr>
            <a:spLocks noChangeArrowheads="1"/>
          </p:cNvSpPr>
          <p:nvPr/>
        </p:nvSpPr>
        <p:spPr bwMode="auto">
          <a:xfrm>
            <a:off x="3563938" y="5993131"/>
            <a:ext cx="5256212" cy="215900"/>
          </a:xfrm>
          <a:prstGeom prst="rect">
            <a:avLst/>
          </a:prstGeom>
          <a:solidFill>
            <a:srgbClr val="CCFFFF"/>
          </a:solidFill>
          <a:ln w="9525">
            <a:solidFill>
              <a:sysClr val="windowText" lastClr="000000"/>
            </a:solidFill>
            <a:miter lim="800000"/>
            <a:headEnd/>
            <a:tailEnd/>
          </a:ln>
        </p:spPr>
        <p:txBody>
          <a:bodyPr wrap="none" anchor="ctr"/>
          <a:lstStyle>
            <a:lvl1pPr eaLnBrk="0" hangingPunct="0">
              <a:spcBef>
                <a:spcPct val="20000"/>
              </a:spcBef>
              <a:buChar char="•"/>
              <a:defRPr sz="2800">
                <a:solidFill>
                  <a:schemeClr val="tx1"/>
                </a:solidFill>
                <a:latin typeface="Arial" pitchFamily="34" charset="0"/>
                <a:cs typeface="Arial" pitchFamily="34" charset="0"/>
              </a:defRPr>
            </a:lvl1pPr>
            <a:lvl2pPr marL="742950" indent="-285750" eaLnBrk="0" hangingPunct="0">
              <a:spcBef>
                <a:spcPct val="20000"/>
              </a:spcBef>
              <a:buChar char="–"/>
              <a:defRPr sz="24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GB" altLang="en-US" sz="1200" b="0" i="0" u="none" strike="noStrike" kern="0" cap="none" spc="0" normalizeH="0" baseline="0" noProof="0" dirty="0">
                <a:ln>
                  <a:noFill/>
                </a:ln>
                <a:solidFill>
                  <a:prstClr val="black"/>
                </a:solidFill>
                <a:effectLst/>
                <a:uLnTx/>
                <a:uFillTx/>
                <a:latin typeface="Arial" pitchFamily="34" charset="0"/>
                <a:cs typeface="Arial" pitchFamily="34" charset="0"/>
              </a:rPr>
              <a:t>DDC Workshops</a:t>
            </a:r>
          </a:p>
        </p:txBody>
      </p:sp>
      <p:sp>
        <p:nvSpPr>
          <p:cNvPr id="34" name="Rectangle 5"/>
          <p:cNvSpPr>
            <a:spLocks noChangeArrowheads="1"/>
          </p:cNvSpPr>
          <p:nvPr/>
        </p:nvSpPr>
        <p:spPr bwMode="auto">
          <a:xfrm>
            <a:off x="3563888" y="3393097"/>
            <a:ext cx="5256212" cy="215900"/>
          </a:xfrm>
          <a:prstGeom prst="rect">
            <a:avLst/>
          </a:prstGeom>
          <a:solidFill>
            <a:srgbClr val="FFCC99"/>
          </a:solidFill>
          <a:ln w="9525">
            <a:solidFill>
              <a:sysClr val="windowText" lastClr="000000"/>
            </a:solidFill>
            <a:miter lim="800000"/>
            <a:headEnd/>
            <a:tailEnd/>
          </a:ln>
        </p:spPr>
        <p:txBody>
          <a:bodyPr wrap="none" anchor="ctr"/>
          <a:lstStyle>
            <a:lvl1pPr eaLnBrk="0" hangingPunct="0">
              <a:spcBef>
                <a:spcPct val="20000"/>
              </a:spcBef>
              <a:buChar char="•"/>
              <a:defRPr sz="2800">
                <a:solidFill>
                  <a:schemeClr val="tx1"/>
                </a:solidFill>
                <a:latin typeface="Arial" pitchFamily="34" charset="0"/>
                <a:cs typeface="Arial" pitchFamily="34" charset="0"/>
              </a:defRPr>
            </a:lvl1pPr>
            <a:lvl2pPr marL="742950" indent="-285750" eaLnBrk="0" hangingPunct="0">
              <a:spcBef>
                <a:spcPct val="20000"/>
              </a:spcBef>
              <a:buChar char="–"/>
              <a:defRPr sz="24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GB" altLang="en-US" sz="1200" b="0" i="0" u="none" strike="noStrike" kern="0" cap="none" spc="0" normalizeH="0" baseline="0" noProof="0" dirty="0">
                <a:ln>
                  <a:noFill/>
                </a:ln>
                <a:solidFill>
                  <a:prstClr val="black"/>
                </a:solidFill>
                <a:effectLst/>
                <a:uLnTx/>
                <a:uFillTx/>
                <a:latin typeface="Arial" pitchFamily="34" charset="0"/>
                <a:cs typeface="Arial" pitchFamily="34" charset="0"/>
              </a:rPr>
              <a:t>Fatigue advanced modelling</a:t>
            </a:r>
          </a:p>
        </p:txBody>
      </p:sp>
      <p:sp>
        <p:nvSpPr>
          <p:cNvPr id="29" name="Footer Placeholder 3"/>
          <p:cNvSpPr txBox="1">
            <a:spLocks/>
          </p:cNvSpPr>
          <p:nvPr/>
        </p:nvSpPr>
        <p:spPr>
          <a:xfrm>
            <a:off x="724260" y="6473229"/>
            <a:ext cx="8240228" cy="26813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sz="1100" dirty="0">
                <a:latin typeface="Arial" panose="020B0604020202020204" pitchFamily="34" charset="0"/>
                <a:cs typeface="Arial" panose="020B0604020202020204" pitchFamily="34" charset="0"/>
              </a:rPr>
              <a:t>Mike Gorley | WPMAT – “Roll Out” | Garching, Germany | January 2017 | Page </a:t>
            </a:r>
            <a:fld id="{6A6D9FA1-99C7-4910-8E32-B85D378B0060}" type="slidenum">
              <a:rPr lang="en-GB" sz="1100" smtClean="0">
                <a:latin typeface="Arial" panose="020B0604020202020204" pitchFamily="34" charset="0"/>
                <a:cs typeface="Arial" panose="020B0604020202020204" pitchFamily="34" charset="0"/>
              </a:rPr>
              <a:pPr algn="r"/>
              <a:t>16</a:t>
            </a:fld>
            <a:endParaRPr lang="en-GB" sz="1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32873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893"/>
            <a:ext cx="7571184" cy="891216"/>
          </a:xfrm>
        </p:spPr>
        <p:txBody>
          <a:bodyPr/>
          <a:lstStyle/>
          <a:p>
            <a:r>
              <a:rPr lang="en-GB" dirty="0"/>
              <a:t>Progress on </a:t>
            </a:r>
            <a:r>
              <a:rPr lang="en-US" b="1" i="1" dirty="0"/>
              <a:t>DEMO Design Criteria</a:t>
            </a:r>
            <a:endParaRPr lang="en-GB" dirty="0"/>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31640" y="1072641"/>
            <a:ext cx="5763587" cy="3436479"/>
          </a:xfrm>
          <a:prstGeom prst="rect">
            <a:avLst/>
          </a:prstGeom>
          <a:noFill/>
        </p:spPr>
      </p:pic>
      <p:sp>
        <p:nvSpPr>
          <p:cNvPr id="18" name="Content Placeholder 2"/>
          <p:cNvSpPr txBox="1">
            <a:spLocks/>
          </p:cNvSpPr>
          <p:nvPr/>
        </p:nvSpPr>
        <p:spPr>
          <a:xfrm>
            <a:off x="219075" y="5067300"/>
            <a:ext cx="8712968" cy="923330"/>
          </a:xfrm>
          <a:prstGeom prst="rect">
            <a:avLst/>
          </a:prstGeom>
        </p:spPr>
        <p:txBody>
          <a:bodyPr vert="horz" lIns="91440" tIns="45720" rIns="91440" bIns="45720" rtlCol="0" anchor="t">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b="1" dirty="0">
                <a:solidFill>
                  <a:schemeClr val="tx2"/>
                </a:solidFill>
                <a:latin typeface="Arial" panose="020B0604020202020204" pitchFamily="34" charset="0"/>
                <a:cs typeface="Arial" panose="020B0604020202020204" pitchFamily="34" charset="0"/>
              </a:rPr>
              <a:t>DDC contribution/oversight to “procedures and methodologies” for BB and DIV design during “pre-CDA” and CDA are </a:t>
            </a:r>
            <a:r>
              <a:rPr lang="EN-GB" b="1" dirty="0">
                <a:solidFill>
                  <a:schemeClr val="tx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NOT</a:t>
            </a:r>
            <a:r>
              <a:rPr lang="EN-GB" b="1" dirty="0">
                <a:solidFill>
                  <a:schemeClr val="tx2"/>
                </a:solidFill>
                <a:latin typeface="Arial" panose="020B0604020202020204" pitchFamily="34" charset="0"/>
                <a:cs typeface="Arial" panose="020B0604020202020204" pitchFamily="34" charset="0"/>
              </a:rPr>
              <a:t> established, despite working relationship </a:t>
            </a:r>
            <a:endParaRPr lang="en-GB" dirty="0">
              <a:solidFill>
                <a:schemeClr val="tx2"/>
              </a:solidFill>
              <a:latin typeface="Arial" panose="020B0604020202020204" pitchFamily="34" charset="0"/>
              <a:cs typeface="Arial" panose="020B0604020202020204" pitchFamily="34" charset="0"/>
            </a:endParaRPr>
          </a:p>
        </p:txBody>
      </p:sp>
      <p:sp>
        <p:nvSpPr>
          <p:cNvPr id="20" name="Footer Placeholder 3"/>
          <p:cNvSpPr txBox="1">
            <a:spLocks/>
          </p:cNvSpPr>
          <p:nvPr/>
        </p:nvSpPr>
        <p:spPr>
          <a:xfrm>
            <a:off x="6228184" y="4133261"/>
            <a:ext cx="2736304" cy="332656"/>
          </a:xfrm>
          <a:prstGeom prst="rect">
            <a:avLst/>
          </a:prstGeom>
        </p:spPr>
        <p:txBody>
          <a:bodyPr vert="horz" lIns="91440" tIns="45720" rIns="91440" bIns="45720" rtlCol="0" anchor="ct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rgbClr val="002060"/>
                </a:solidFill>
                <a:latin typeface="Arial" panose="020B0604020202020204" pitchFamily="34" charset="0"/>
                <a:cs typeface="Arial" panose="020B0604020202020204" pitchFamily="34" charset="0"/>
              </a:rPr>
              <a:t>M. Kalsey, EDDI – Designers Workshop KIT 3-4</a:t>
            </a:r>
            <a:r>
              <a:rPr lang="en-US" sz="1400" baseline="30000" dirty="0">
                <a:solidFill>
                  <a:srgbClr val="002060"/>
                </a:solidFill>
                <a:latin typeface="Arial" panose="020B0604020202020204" pitchFamily="34" charset="0"/>
                <a:cs typeface="Arial" panose="020B0604020202020204" pitchFamily="34" charset="0"/>
              </a:rPr>
              <a:t>nd</a:t>
            </a:r>
            <a:r>
              <a:rPr lang="en-US" sz="1400" dirty="0">
                <a:solidFill>
                  <a:srgbClr val="002060"/>
                </a:solidFill>
                <a:latin typeface="Arial" panose="020B0604020202020204" pitchFamily="34" charset="0"/>
                <a:cs typeface="Arial" panose="020B0604020202020204" pitchFamily="34" charset="0"/>
              </a:rPr>
              <a:t> March 2016 </a:t>
            </a:r>
            <a:endParaRPr lang="en-GB" sz="1400" dirty="0">
              <a:solidFill>
                <a:srgbClr val="002060"/>
              </a:solidFill>
              <a:latin typeface="Arial" panose="020B0604020202020204" pitchFamily="34" charset="0"/>
              <a:cs typeface="Arial" panose="020B0604020202020204" pitchFamily="34" charset="0"/>
            </a:endParaRPr>
          </a:p>
        </p:txBody>
      </p:sp>
      <p:sp>
        <p:nvSpPr>
          <p:cNvPr id="7" name="Footer Placeholder 3"/>
          <p:cNvSpPr txBox="1">
            <a:spLocks/>
          </p:cNvSpPr>
          <p:nvPr/>
        </p:nvSpPr>
        <p:spPr>
          <a:xfrm>
            <a:off x="724260" y="6473229"/>
            <a:ext cx="8240228" cy="26813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sz="1100" dirty="0">
                <a:latin typeface="Arial" panose="020B0604020202020204" pitchFamily="34" charset="0"/>
                <a:cs typeface="Arial" panose="020B0604020202020204" pitchFamily="34" charset="0"/>
              </a:rPr>
              <a:t>Mike Gorley | WPMAT – “Roll Out” | Garching, Germany | January 2017 | Page </a:t>
            </a:r>
            <a:fld id="{6A6D9FA1-99C7-4910-8E32-B85D378B0060}" type="slidenum">
              <a:rPr lang="en-GB" sz="1100" smtClean="0">
                <a:latin typeface="Arial" panose="020B0604020202020204" pitchFamily="34" charset="0"/>
                <a:cs typeface="Arial" panose="020B0604020202020204" pitchFamily="34" charset="0"/>
              </a:rPr>
              <a:pPr algn="r"/>
              <a:t>17</a:t>
            </a:fld>
            <a:endParaRPr lang="en-GB" sz="1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12532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200"/>
            <a:ext cx="5770984" cy="891216"/>
          </a:xfrm>
        </p:spPr>
        <p:txBody>
          <a:bodyPr/>
          <a:lstStyle/>
          <a:p>
            <a:r>
              <a:rPr lang="en-GB" dirty="0"/>
              <a:t>Progress on </a:t>
            </a:r>
            <a:r>
              <a:rPr lang="en-US" b="1" i="1" dirty="0"/>
              <a:t>DEMO Design Criteria</a:t>
            </a:r>
            <a:endParaRPr lang="en-GB" dirty="0">
              <a:solidFill>
                <a:srgbClr val="002060"/>
              </a:solidFill>
            </a:endParaRPr>
          </a:p>
        </p:txBody>
      </p:sp>
      <p:sp>
        <p:nvSpPr>
          <p:cNvPr id="16" name="Content Placeholder 2"/>
          <p:cNvSpPr>
            <a:spLocks noGrp="1"/>
          </p:cNvSpPr>
          <p:nvPr>
            <p:ph idx="1"/>
          </p:nvPr>
        </p:nvSpPr>
        <p:spPr>
          <a:xfrm>
            <a:off x="179512" y="1124744"/>
            <a:ext cx="6192688" cy="5256584"/>
          </a:xfrm>
        </p:spPr>
        <p:txBody>
          <a:bodyPr vert="horz" lIns="91440" tIns="45720" rIns="91440" bIns="45720" rtlCol="0" anchor="t">
            <a:normAutofit lnSpcReduction="10000"/>
          </a:bodyPr>
          <a:lstStyle/>
          <a:p>
            <a:pPr marL="263525" indent="-263525"/>
            <a:r>
              <a:rPr lang="DE-DE" sz="2000" dirty="0"/>
              <a:t>“DEMO Design Criteria“</a:t>
            </a:r>
            <a:r>
              <a:rPr lang="DE-DE" sz="2000" b="1" dirty="0"/>
              <a:t> </a:t>
            </a:r>
            <a:r>
              <a:rPr lang="EN-GB" sz="2000" b="1" dirty="0">
                <a:solidFill>
                  <a:schemeClr val="tx2"/>
                </a:solidFill>
              </a:rPr>
              <a:t>Intermediate report (structure) </a:t>
            </a:r>
            <a:r>
              <a:rPr lang="DE-DE" sz="2000" dirty="0">
                <a:solidFill>
                  <a:srgbClr val="003399"/>
                </a:solidFill>
              </a:rPr>
              <a:t>– release imminent</a:t>
            </a:r>
          </a:p>
          <a:p>
            <a:pPr marL="263525" indent="-263525"/>
            <a:endParaRPr lang="de-DE" sz="1900" dirty="0">
              <a:solidFill>
                <a:srgbClr val="003399"/>
              </a:solidFill>
            </a:endParaRPr>
          </a:p>
          <a:p>
            <a:pPr marL="263525" indent="-263525"/>
            <a:r>
              <a:rPr lang="DE-DE" sz="1900" b="1" dirty="0" err="1"/>
              <a:t>Structure</a:t>
            </a:r>
            <a:r>
              <a:rPr lang="DE-DE" sz="1900" b="1" dirty="0"/>
              <a:t> </a:t>
            </a:r>
            <a:r>
              <a:rPr lang="DE-DE" sz="1900" b="1" dirty="0" err="1"/>
              <a:t>includes</a:t>
            </a:r>
            <a:r>
              <a:rPr lang="DE-DE" sz="1900" dirty="0"/>
              <a:t>: </a:t>
            </a:r>
          </a:p>
          <a:p>
            <a:pPr marL="263525" indent="0">
              <a:buNone/>
            </a:pPr>
            <a:r>
              <a:rPr lang="DE-DE" sz="1900" dirty="0"/>
              <a:t>1. </a:t>
            </a:r>
            <a:r>
              <a:rPr lang="EN-GB" sz="2000" dirty="0"/>
              <a:t>General Information</a:t>
            </a:r>
            <a:endParaRPr lang="EN-GB" sz="1900" dirty="0"/>
          </a:p>
          <a:p>
            <a:pPr marL="263525" indent="0">
              <a:buNone/>
            </a:pPr>
            <a:r>
              <a:rPr lang="DE-DE" sz="1900" dirty="0"/>
              <a:t>2. </a:t>
            </a:r>
            <a:r>
              <a:rPr lang="EN-GB" sz="2000" dirty="0"/>
              <a:t>Design Assessment</a:t>
            </a:r>
            <a:endParaRPr lang="EN-GB" sz="1900" dirty="0"/>
          </a:p>
          <a:p>
            <a:pPr marL="263525" indent="0">
              <a:buNone/>
            </a:pPr>
            <a:r>
              <a:rPr lang="DE-DE" sz="1900" dirty="0"/>
              <a:t>3. </a:t>
            </a:r>
            <a:r>
              <a:rPr lang="EN-GB" sz="2000" dirty="0"/>
              <a:t>Material Data</a:t>
            </a:r>
            <a:endParaRPr lang="DE-DE" sz="1900" dirty="0"/>
          </a:p>
          <a:p>
            <a:pPr marL="263525" indent="0">
              <a:buNone/>
            </a:pPr>
            <a:r>
              <a:rPr lang="DE-DE" sz="1900" dirty="0"/>
              <a:t>4. </a:t>
            </a:r>
            <a:r>
              <a:rPr lang="EN-GB" sz="2000" dirty="0"/>
              <a:t>Example Calculations</a:t>
            </a:r>
          </a:p>
          <a:p>
            <a:pPr marL="263525" indent="0">
              <a:buNone/>
            </a:pPr>
            <a:r>
              <a:rPr lang="DE-DE" sz="1900" dirty="0"/>
              <a:t>5. </a:t>
            </a:r>
            <a:r>
              <a:rPr lang="EN-GB" sz="2000" dirty="0"/>
              <a:t>Rule Justifications</a:t>
            </a:r>
            <a:r>
              <a:rPr lang="DE-DE" sz="1900" dirty="0"/>
              <a:t> </a:t>
            </a:r>
          </a:p>
          <a:p>
            <a:pPr marL="263525" indent="-263525"/>
            <a:endParaRPr lang="en-GB" sz="2000" b="1" dirty="0"/>
          </a:p>
          <a:p>
            <a:pPr marL="263525" indent="-263525"/>
            <a:r>
              <a:rPr lang="EN-GB" sz="2000" b="1" u="sng" dirty="0"/>
              <a:t>NO</a:t>
            </a:r>
            <a:r>
              <a:rPr lang="EN-GB" sz="2000" b="1" dirty="0"/>
              <a:t> joining, corrosion, or irradiation </a:t>
            </a:r>
            <a:r>
              <a:rPr lang="EN-GB" sz="2000" b="1" i="1" u="sng" dirty="0"/>
              <a:t>modifying</a:t>
            </a:r>
            <a:r>
              <a:rPr lang="EN-GB" sz="2000" b="1" i="1" dirty="0"/>
              <a:t> </a:t>
            </a:r>
            <a:r>
              <a:rPr lang="EN-GB" sz="2000" b="1" dirty="0"/>
              <a:t>effect included to date</a:t>
            </a:r>
          </a:p>
          <a:p>
            <a:pPr marL="263525" indent="-263525"/>
            <a:endParaRPr lang="en-GB" sz="2000" b="1" dirty="0"/>
          </a:p>
          <a:p>
            <a:pPr marL="263525" indent="-263525"/>
            <a:r>
              <a:rPr lang="EN-GB" sz="2000" b="1" dirty="0"/>
              <a:t>Key requirement for peer review and evaluation from EUROfusion design teams as well as international community</a:t>
            </a:r>
            <a:endParaRPr lang="EN-GB" dirty="0"/>
          </a:p>
        </p:txBody>
      </p:sp>
      <p:pic>
        <p:nvPicPr>
          <p:cNvPr id="409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8023" t="15634" r="38201" b="53158"/>
          <a:stretch/>
        </p:blipFill>
        <p:spPr bwMode="auto">
          <a:xfrm>
            <a:off x="6245133" y="3854689"/>
            <a:ext cx="2736304" cy="24823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831" t="15572" r="23156" b="7260"/>
          <a:stretch/>
        </p:blipFill>
        <p:spPr bwMode="auto">
          <a:xfrm>
            <a:off x="6308819" y="1116577"/>
            <a:ext cx="2736000" cy="26019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Footer Placeholder 3"/>
          <p:cNvSpPr txBox="1">
            <a:spLocks/>
          </p:cNvSpPr>
          <p:nvPr/>
        </p:nvSpPr>
        <p:spPr>
          <a:xfrm>
            <a:off x="724260" y="6473229"/>
            <a:ext cx="8240228" cy="26813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sz="1100" dirty="0">
                <a:latin typeface="Arial" panose="020B0604020202020204" pitchFamily="34" charset="0"/>
                <a:cs typeface="Arial" panose="020B0604020202020204" pitchFamily="34" charset="0"/>
              </a:rPr>
              <a:t>Mike Gorley | WPMAT – “Roll Out” | Garching, Germany | January 2017 | Page </a:t>
            </a:r>
            <a:fld id="{6A6D9FA1-99C7-4910-8E32-B85D378B0060}" type="slidenum">
              <a:rPr lang="en-GB" sz="1100" smtClean="0">
                <a:latin typeface="Arial" panose="020B0604020202020204" pitchFamily="34" charset="0"/>
                <a:cs typeface="Arial" panose="020B0604020202020204" pitchFamily="34" charset="0"/>
              </a:rPr>
              <a:pPr algn="r"/>
              <a:t>18</a:t>
            </a:fld>
            <a:endParaRPr lang="en-GB" sz="1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293925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893"/>
            <a:ext cx="7571184" cy="891216"/>
          </a:xfrm>
        </p:spPr>
        <p:txBody>
          <a:bodyPr/>
          <a:lstStyle/>
          <a:p>
            <a:r>
              <a:rPr lang="en-GB" dirty="0"/>
              <a:t>Progress on </a:t>
            </a:r>
            <a:r>
              <a:rPr lang="en-US" b="1" i="1" dirty="0"/>
              <a:t>DEMO Design Criteria</a:t>
            </a:r>
            <a:endParaRPr lang="en-GB" dirty="0"/>
          </a:p>
        </p:txBody>
      </p:sp>
      <p:sp>
        <p:nvSpPr>
          <p:cNvPr id="6" name="Footer Placeholder 3"/>
          <p:cNvSpPr>
            <a:spLocks noGrp="1"/>
          </p:cNvSpPr>
          <p:nvPr>
            <p:ph type="ftr" sz="quarter" idx="11"/>
          </p:nvPr>
        </p:nvSpPr>
        <p:spPr>
          <a:xfrm>
            <a:off x="467544" y="6434460"/>
            <a:ext cx="8240228" cy="268139"/>
          </a:xfrm>
        </p:spPr>
        <p:txBody>
          <a:bodyPr/>
          <a:lstStyle/>
          <a:p>
            <a:pPr algn="r"/>
            <a:r>
              <a:rPr lang="en-GB" dirty="0"/>
              <a:t>Mike Gorley | WPMAT – IREMEV MM | Garching, Germany | November 2016 | Page </a:t>
            </a:r>
            <a:fld id="{6A6D9FA1-99C7-4910-8E32-B85D378B0060}" type="slidenum">
              <a:rPr lang="en-GB" smtClean="0"/>
              <a:pPr algn="r"/>
              <a:t>19</a:t>
            </a:fld>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val="2394704766"/>
              </p:ext>
            </p:extLst>
          </p:nvPr>
        </p:nvGraphicFramePr>
        <p:xfrm>
          <a:off x="251520" y="1223189"/>
          <a:ext cx="8640960" cy="4870107"/>
        </p:xfrm>
        <a:graphic>
          <a:graphicData uri="http://schemas.openxmlformats.org/drawingml/2006/table">
            <a:tbl>
              <a:tblPr firstRow="1" firstCol="1" bandRow="1"/>
              <a:tblGrid>
                <a:gridCol w="1872208">
                  <a:extLst>
                    <a:ext uri="{9D8B030D-6E8A-4147-A177-3AD203B41FA5}">
                      <a16:colId xmlns:a16="http://schemas.microsoft.com/office/drawing/2014/main" val="20000"/>
                    </a:ext>
                  </a:extLst>
                </a:gridCol>
                <a:gridCol w="2808312">
                  <a:extLst>
                    <a:ext uri="{9D8B030D-6E8A-4147-A177-3AD203B41FA5}">
                      <a16:colId xmlns:a16="http://schemas.microsoft.com/office/drawing/2014/main" val="20001"/>
                    </a:ext>
                  </a:extLst>
                </a:gridCol>
                <a:gridCol w="2376264">
                  <a:extLst>
                    <a:ext uri="{9D8B030D-6E8A-4147-A177-3AD203B41FA5}">
                      <a16:colId xmlns:a16="http://schemas.microsoft.com/office/drawing/2014/main" val="20002"/>
                    </a:ext>
                  </a:extLst>
                </a:gridCol>
                <a:gridCol w="1584176">
                  <a:extLst>
                    <a:ext uri="{9D8B030D-6E8A-4147-A177-3AD203B41FA5}">
                      <a16:colId xmlns:a16="http://schemas.microsoft.com/office/drawing/2014/main" val="20003"/>
                    </a:ext>
                  </a:extLst>
                </a:gridCol>
              </a:tblGrid>
              <a:tr h="432670">
                <a:tc>
                  <a:txBody>
                    <a:bodyPr/>
                    <a:lstStyle/>
                    <a:p>
                      <a:pPr algn="just">
                        <a:lnSpc>
                          <a:spcPct val="115000"/>
                        </a:lnSpc>
                        <a:spcAft>
                          <a:spcPts val="0"/>
                        </a:spcAft>
                      </a:pPr>
                      <a:r>
                        <a:rPr lang="en-GB" sz="1200" b="1" dirty="0">
                          <a:effectLst/>
                          <a:latin typeface="Arial" panose="020B0604020202020204" pitchFamily="34" charset="0"/>
                          <a:ea typeface="Calibri"/>
                          <a:cs typeface="Arial" panose="020B0604020202020204" pitchFamily="34" charset="0"/>
                        </a:rPr>
                        <a:t>Damage Mechanisms</a:t>
                      </a:r>
                      <a:endParaRPr lang="en-GB" sz="1200" dirty="0">
                        <a:effectLst/>
                        <a:latin typeface="Arial" panose="020B0604020202020204" pitchFamily="34" charset="0"/>
                        <a:ea typeface="Calibri"/>
                        <a:cs typeface="Arial" panose="020B0604020202020204" pitchFamily="34" charset="0"/>
                      </a:endParaRPr>
                    </a:p>
                  </a:txBody>
                  <a:tcPr marL="47354" marR="47354"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48DD4"/>
                    </a:solidFill>
                  </a:tcPr>
                </a:tc>
                <a:tc>
                  <a:txBody>
                    <a:bodyPr/>
                    <a:lstStyle/>
                    <a:p>
                      <a:pPr algn="just">
                        <a:lnSpc>
                          <a:spcPct val="115000"/>
                        </a:lnSpc>
                        <a:spcAft>
                          <a:spcPts val="0"/>
                        </a:spcAft>
                      </a:pPr>
                      <a:r>
                        <a:rPr lang="en-GB" sz="1200" b="1" dirty="0">
                          <a:effectLst/>
                          <a:latin typeface="Arial" panose="020B0604020202020204" pitchFamily="34" charset="0"/>
                          <a:ea typeface="Calibri"/>
                          <a:cs typeface="Arial" panose="020B0604020202020204" pitchFamily="34" charset="0"/>
                        </a:rPr>
                        <a:t>From existing C&amp;S, rewritten.</a:t>
                      </a:r>
                      <a:endParaRPr lang="en-GB" sz="1200" dirty="0">
                        <a:effectLst/>
                        <a:latin typeface="Arial" panose="020B0604020202020204" pitchFamily="34" charset="0"/>
                        <a:ea typeface="Calibri"/>
                        <a:cs typeface="Arial" panose="020B0604020202020204" pitchFamily="34" charset="0"/>
                      </a:endParaRPr>
                    </a:p>
                  </a:txBody>
                  <a:tcPr marL="47354" marR="47354"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48DD4"/>
                    </a:solidFill>
                  </a:tcPr>
                </a:tc>
                <a:tc>
                  <a:txBody>
                    <a:bodyPr/>
                    <a:lstStyle/>
                    <a:p>
                      <a:pPr algn="l">
                        <a:lnSpc>
                          <a:spcPct val="115000"/>
                        </a:lnSpc>
                        <a:spcAft>
                          <a:spcPts val="0"/>
                        </a:spcAft>
                      </a:pPr>
                      <a:r>
                        <a:rPr lang="en-GB" sz="1200" b="1" dirty="0">
                          <a:effectLst/>
                          <a:latin typeface="Arial" panose="020B0604020202020204" pitchFamily="34" charset="0"/>
                          <a:ea typeface="Calibri"/>
                          <a:cs typeface="Arial" panose="020B0604020202020204" pitchFamily="34" charset="0"/>
                        </a:rPr>
                        <a:t>From existing C&amp;S, with technical modifications.</a:t>
                      </a:r>
                      <a:endParaRPr lang="en-GB" sz="1200" dirty="0">
                        <a:effectLst/>
                        <a:latin typeface="Arial" panose="020B0604020202020204" pitchFamily="34" charset="0"/>
                        <a:ea typeface="Calibri"/>
                        <a:cs typeface="Arial" panose="020B0604020202020204" pitchFamily="34" charset="0"/>
                      </a:endParaRPr>
                    </a:p>
                  </a:txBody>
                  <a:tcPr marL="47354" marR="473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48DD4"/>
                    </a:solidFill>
                  </a:tcPr>
                </a:tc>
                <a:tc>
                  <a:txBody>
                    <a:bodyPr/>
                    <a:lstStyle/>
                    <a:p>
                      <a:pPr algn="just">
                        <a:lnSpc>
                          <a:spcPct val="115000"/>
                        </a:lnSpc>
                        <a:spcAft>
                          <a:spcPts val="0"/>
                        </a:spcAft>
                      </a:pPr>
                      <a:r>
                        <a:rPr lang="en-GB" sz="1200" b="1" dirty="0">
                          <a:effectLst/>
                          <a:latin typeface="Arial" panose="020B0604020202020204" pitchFamily="34" charset="0"/>
                          <a:ea typeface="Calibri"/>
                          <a:cs typeface="Arial" panose="020B0604020202020204" pitchFamily="34" charset="0"/>
                        </a:rPr>
                        <a:t>Newly developed</a:t>
                      </a:r>
                      <a:endParaRPr lang="en-GB" sz="1200" dirty="0">
                        <a:effectLst/>
                        <a:latin typeface="Arial" panose="020B0604020202020204" pitchFamily="34" charset="0"/>
                        <a:ea typeface="Calibri"/>
                        <a:cs typeface="Arial" panose="020B0604020202020204" pitchFamily="34" charset="0"/>
                      </a:endParaRPr>
                    </a:p>
                  </a:txBody>
                  <a:tcPr marL="47354" marR="47354"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48DD4"/>
                    </a:solidFill>
                  </a:tcPr>
                </a:tc>
                <a:extLst>
                  <a:ext uri="{0D108BD9-81ED-4DB2-BD59-A6C34878D82A}">
                    <a16:rowId xmlns:a16="http://schemas.microsoft.com/office/drawing/2014/main" val="10000"/>
                  </a:ext>
                </a:extLst>
              </a:tr>
              <a:tr h="151906">
                <a:tc>
                  <a:txBody>
                    <a:bodyPr/>
                    <a:lstStyle/>
                    <a:p>
                      <a:pPr algn="just">
                        <a:lnSpc>
                          <a:spcPct val="115000"/>
                        </a:lnSpc>
                        <a:spcAft>
                          <a:spcPts val="0"/>
                        </a:spcAft>
                      </a:pPr>
                      <a:r>
                        <a:rPr lang="en-GB" sz="1200" b="1" dirty="0">
                          <a:effectLst/>
                          <a:latin typeface="Arial" panose="020B0604020202020204" pitchFamily="34" charset="0"/>
                          <a:ea typeface="Calibri"/>
                          <a:cs typeface="Arial" panose="020B0604020202020204" pitchFamily="34" charset="0"/>
                        </a:rPr>
                        <a:t>Monotonic Damage</a:t>
                      </a:r>
                      <a:endParaRPr lang="en-GB" sz="1200" dirty="0">
                        <a:effectLst/>
                        <a:latin typeface="Arial" panose="020B0604020202020204" pitchFamily="34" charset="0"/>
                        <a:ea typeface="Calibri"/>
                        <a:cs typeface="Arial" panose="020B0604020202020204" pitchFamily="34" charset="0"/>
                      </a:endParaRPr>
                    </a:p>
                  </a:txBody>
                  <a:tcPr marL="47354" marR="47354"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8DB3E2"/>
                    </a:solidFill>
                  </a:tcPr>
                </a:tc>
                <a:tc>
                  <a:txBody>
                    <a:bodyPr/>
                    <a:lstStyle/>
                    <a:p>
                      <a:pPr algn="just">
                        <a:lnSpc>
                          <a:spcPct val="115000"/>
                        </a:lnSpc>
                        <a:spcAft>
                          <a:spcPts val="0"/>
                        </a:spcAft>
                      </a:pPr>
                      <a:r>
                        <a:rPr lang="en-GB" sz="1200" dirty="0">
                          <a:effectLst/>
                          <a:latin typeface="Arial" panose="020B0604020202020204" pitchFamily="34" charset="0"/>
                          <a:ea typeface="Calibri"/>
                          <a:cs typeface="Arial" panose="020B0604020202020204" pitchFamily="34" charset="0"/>
                        </a:rPr>
                        <a:t> </a:t>
                      </a:r>
                    </a:p>
                  </a:txBody>
                  <a:tcPr marL="47354" marR="473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8DB3E2"/>
                    </a:solidFill>
                  </a:tcPr>
                </a:tc>
                <a:tc>
                  <a:txBody>
                    <a:bodyPr/>
                    <a:lstStyle/>
                    <a:p>
                      <a:pPr algn="just">
                        <a:lnSpc>
                          <a:spcPct val="115000"/>
                        </a:lnSpc>
                        <a:spcAft>
                          <a:spcPts val="0"/>
                        </a:spcAft>
                      </a:pPr>
                      <a:r>
                        <a:rPr lang="en-GB" sz="1200" dirty="0">
                          <a:effectLst/>
                          <a:latin typeface="Arial" panose="020B0604020202020204" pitchFamily="34" charset="0"/>
                          <a:ea typeface="Calibri"/>
                          <a:cs typeface="Arial" panose="020B0604020202020204" pitchFamily="34" charset="0"/>
                        </a:rPr>
                        <a:t> </a:t>
                      </a:r>
                    </a:p>
                  </a:txBody>
                  <a:tcPr marL="47354" marR="473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8DB3E2"/>
                    </a:solidFill>
                  </a:tcPr>
                </a:tc>
                <a:tc>
                  <a:txBody>
                    <a:bodyPr/>
                    <a:lstStyle/>
                    <a:p>
                      <a:pPr algn="just">
                        <a:lnSpc>
                          <a:spcPct val="115000"/>
                        </a:lnSpc>
                        <a:spcAft>
                          <a:spcPts val="0"/>
                        </a:spcAft>
                      </a:pPr>
                      <a:r>
                        <a:rPr lang="en-GB" sz="1200" dirty="0">
                          <a:effectLst/>
                          <a:latin typeface="Arial" panose="020B0604020202020204" pitchFamily="34" charset="0"/>
                          <a:ea typeface="Calibri"/>
                          <a:cs typeface="Arial" panose="020B0604020202020204" pitchFamily="34" charset="0"/>
                        </a:rPr>
                        <a:t> </a:t>
                      </a:r>
                    </a:p>
                  </a:txBody>
                  <a:tcPr marL="47354" marR="47354"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8DB3E2"/>
                    </a:solidFill>
                  </a:tcPr>
                </a:tc>
                <a:extLst>
                  <a:ext uri="{0D108BD9-81ED-4DB2-BD59-A6C34878D82A}">
                    <a16:rowId xmlns:a16="http://schemas.microsoft.com/office/drawing/2014/main" val="10001"/>
                  </a:ext>
                </a:extLst>
              </a:tr>
              <a:tr h="432670">
                <a:tc>
                  <a:txBody>
                    <a:bodyPr/>
                    <a:lstStyle/>
                    <a:p>
                      <a:pPr algn="just">
                        <a:lnSpc>
                          <a:spcPct val="115000"/>
                        </a:lnSpc>
                        <a:spcAft>
                          <a:spcPts val="0"/>
                        </a:spcAft>
                      </a:pPr>
                      <a:r>
                        <a:rPr lang="en-GB" sz="1200" dirty="0">
                          <a:effectLst/>
                          <a:latin typeface="Arial" panose="020B0604020202020204" pitchFamily="34" charset="0"/>
                          <a:ea typeface="Calibri"/>
                          <a:cs typeface="Arial" panose="020B0604020202020204" pitchFamily="34" charset="0"/>
                        </a:rPr>
                        <a:t>Plastic Collapse</a:t>
                      </a:r>
                    </a:p>
                  </a:txBody>
                  <a:tcPr marL="47354" marR="47354"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algn="just">
                        <a:lnSpc>
                          <a:spcPct val="115000"/>
                        </a:lnSpc>
                        <a:spcAft>
                          <a:spcPts val="0"/>
                        </a:spcAft>
                      </a:pPr>
                      <a:r>
                        <a:rPr lang="en-GB" sz="1200" dirty="0">
                          <a:effectLst/>
                          <a:latin typeface="Arial" panose="020B0604020202020204" pitchFamily="34" charset="0"/>
                          <a:ea typeface="Calibri"/>
                          <a:cs typeface="Arial" panose="020B0604020202020204" pitchFamily="34" charset="0"/>
                        </a:rPr>
                        <a:t>ASME VIII rule identified, needs review</a:t>
                      </a:r>
                    </a:p>
                  </a:txBody>
                  <a:tcPr marL="47354" marR="47354"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c>
                  <a:txBody>
                    <a:bodyPr/>
                    <a:lstStyle/>
                    <a:p>
                      <a:pPr algn="just">
                        <a:lnSpc>
                          <a:spcPct val="115000"/>
                        </a:lnSpc>
                        <a:spcAft>
                          <a:spcPts val="0"/>
                        </a:spcAft>
                      </a:pPr>
                      <a:r>
                        <a:rPr lang="en-GB" sz="1200" dirty="0">
                          <a:effectLst/>
                          <a:latin typeface="Arial" panose="020B0604020202020204" pitchFamily="34" charset="0"/>
                          <a:ea typeface="Calibri"/>
                          <a:cs typeface="Arial" panose="020B0604020202020204" pitchFamily="34" charset="0"/>
                        </a:rPr>
                        <a:t> </a:t>
                      </a:r>
                    </a:p>
                  </a:txBody>
                  <a:tcPr marL="47354" marR="473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15000"/>
                        </a:lnSpc>
                        <a:spcAft>
                          <a:spcPts val="0"/>
                        </a:spcAft>
                      </a:pPr>
                      <a:r>
                        <a:rPr lang="en-GB" sz="1200" dirty="0">
                          <a:effectLst/>
                          <a:latin typeface="Arial" panose="020B0604020202020204" pitchFamily="34" charset="0"/>
                          <a:ea typeface="Calibri"/>
                          <a:cs typeface="Arial" panose="020B0604020202020204" pitchFamily="34" charset="0"/>
                        </a:rPr>
                        <a:t> </a:t>
                      </a:r>
                    </a:p>
                  </a:txBody>
                  <a:tcPr marL="47354" marR="47354"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288446">
                <a:tc>
                  <a:txBody>
                    <a:bodyPr/>
                    <a:lstStyle/>
                    <a:p>
                      <a:pPr algn="just">
                        <a:lnSpc>
                          <a:spcPct val="115000"/>
                        </a:lnSpc>
                        <a:spcAft>
                          <a:spcPts val="0"/>
                        </a:spcAft>
                      </a:pPr>
                      <a:r>
                        <a:rPr lang="en-GB" sz="1200" dirty="0">
                          <a:effectLst/>
                          <a:latin typeface="Arial" panose="020B0604020202020204" pitchFamily="34" charset="0"/>
                          <a:ea typeface="Calibri"/>
                          <a:cs typeface="Arial" panose="020B0604020202020204" pitchFamily="34" charset="0"/>
                        </a:rPr>
                        <a:t>Plastic Flow Localisation</a:t>
                      </a:r>
                    </a:p>
                  </a:txBody>
                  <a:tcPr marL="47354" marR="47354"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algn="just">
                        <a:lnSpc>
                          <a:spcPct val="115000"/>
                        </a:lnSpc>
                        <a:spcAft>
                          <a:spcPts val="0"/>
                        </a:spcAft>
                      </a:pPr>
                      <a:r>
                        <a:rPr lang="en-GB" sz="1200" dirty="0">
                          <a:effectLst/>
                          <a:latin typeface="Arial" panose="020B0604020202020204" pitchFamily="34" charset="0"/>
                          <a:ea typeface="Calibri"/>
                          <a:cs typeface="Arial" panose="020B0604020202020204" pitchFamily="34" charset="0"/>
                        </a:rPr>
                        <a:t> </a:t>
                      </a:r>
                    </a:p>
                  </a:txBody>
                  <a:tcPr marL="47354" marR="47354"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15000"/>
                        </a:lnSpc>
                        <a:spcAft>
                          <a:spcPts val="0"/>
                        </a:spcAft>
                      </a:pPr>
                      <a:r>
                        <a:rPr lang="en-GB" sz="1200" dirty="0">
                          <a:effectLst/>
                          <a:latin typeface="Arial" panose="020B0604020202020204" pitchFamily="34" charset="0"/>
                          <a:ea typeface="Calibri"/>
                          <a:cs typeface="Arial" panose="020B0604020202020204" pitchFamily="34" charset="0"/>
                        </a:rPr>
                        <a:t>Drafted,</a:t>
                      </a:r>
                      <a:r>
                        <a:rPr lang="en-GB" sz="1200" baseline="0" dirty="0">
                          <a:effectLst/>
                          <a:latin typeface="Arial" panose="020B0604020202020204" pitchFamily="34" charset="0"/>
                          <a:ea typeface="Calibri"/>
                          <a:cs typeface="Arial" panose="020B0604020202020204" pitchFamily="34" charset="0"/>
                        </a:rPr>
                        <a:t> </a:t>
                      </a:r>
                      <a:r>
                        <a:rPr lang="en-GB" sz="1200" dirty="0">
                          <a:effectLst/>
                          <a:latin typeface="Arial" panose="020B0604020202020204" pitchFamily="34" charset="0"/>
                          <a:ea typeface="Calibri"/>
                          <a:cs typeface="Arial" panose="020B0604020202020204" pitchFamily="34" charset="0"/>
                        </a:rPr>
                        <a:t>Under development</a:t>
                      </a:r>
                    </a:p>
                  </a:txBody>
                  <a:tcPr marL="47354" marR="473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c>
                  <a:txBody>
                    <a:bodyPr/>
                    <a:lstStyle/>
                    <a:p>
                      <a:pPr algn="just">
                        <a:lnSpc>
                          <a:spcPct val="115000"/>
                        </a:lnSpc>
                        <a:spcAft>
                          <a:spcPts val="0"/>
                        </a:spcAft>
                      </a:pPr>
                      <a:r>
                        <a:rPr lang="en-GB" sz="1200" dirty="0">
                          <a:effectLst/>
                          <a:latin typeface="Arial" panose="020B0604020202020204" pitchFamily="34" charset="0"/>
                          <a:ea typeface="Calibri"/>
                          <a:cs typeface="Arial" panose="020B0604020202020204" pitchFamily="34" charset="0"/>
                        </a:rPr>
                        <a:t> </a:t>
                      </a:r>
                    </a:p>
                  </a:txBody>
                  <a:tcPr marL="47354" marR="47354"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288446">
                <a:tc>
                  <a:txBody>
                    <a:bodyPr/>
                    <a:lstStyle/>
                    <a:p>
                      <a:pPr algn="just">
                        <a:lnSpc>
                          <a:spcPct val="115000"/>
                        </a:lnSpc>
                        <a:spcAft>
                          <a:spcPts val="0"/>
                        </a:spcAft>
                      </a:pPr>
                      <a:r>
                        <a:rPr lang="en-GB" sz="1200" dirty="0">
                          <a:effectLst/>
                          <a:latin typeface="Arial" panose="020B0604020202020204" pitchFamily="34" charset="0"/>
                          <a:ea typeface="Calibri"/>
                          <a:cs typeface="Arial" panose="020B0604020202020204" pitchFamily="34" charset="0"/>
                        </a:rPr>
                        <a:t>Exhaustion of Ductility</a:t>
                      </a:r>
                    </a:p>
                  </a:txBody>
                  <a:tcPr marL="47354" marR="47354"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algn="just">
                        <a:lnSpc>
                          <a:spcPct val="115000"/>
                        </a:lnSpc>
                        <a:spcAft>
                          <a:spcPts val="0"/>
                        </a:spcAft>
                      </a:pPr>
                      <a:r>
                        <a:rPr lang="en-GB" sz="1200" dirty="0">
                          <a:effectLst/>
                          <a:latin typeface="Arial" panose="020B0604020202020204" pitchFamily="34" charset="0"/>
                          <a:ea typeface="Calibri"/>
                          <a:cs typeface="Arial" panose="020B0604020202020204" pitchFamily="34" charset="0"/>
                        </a:rPr>
                        <a:t> </a:t>
                      </a:r>
                    </a:p>
                  </a:txBody>
                  <a:tcPr marL="47354" marR="47354"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15000"/>
                        </a:lnSpc>
                        <a:spcAft>
                          <a:spcPts val="0"/>
                        </a:spcAft>
                      </a:pPr>
                      <a:r>
                        <a:rPr lang="en-GB" sz="1200" dirty="0">
                          <a:effectLst/>
                          <a:latin typeface="Arial" panose="020B0604020202020204" pitchFamily="34" charset="0"/>
                          <a:ea typeface="Calibri"/>
                          <a:cs typeface="Arial" panose="020B0604020202020204" pitchFamily="34" charset="0"/>
                        </a:rPr>
                        <a:t>Drafted, Under development</a:t>
                      </a:r>
                    </a:p>
                  </a:txBody>
                  <a:tcPr marL="47354" marR="473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c>
                  <a:txBody>
                    <a:bodyPr/>
                    <a:lstStyle/>
                    <a:p>
                      <a:pPr algn="just">
                        <a:lnSpc>
                          <a:spcPct val="115000"/>
                        </a:lnSpc>
                        <a:spcAft>
                          <a:spcPts val="0"/>
                        </a:spcAft>
                      </a:pPr>
                      <a:r>
                        <a:rPr lang="en-GB" sz="1200" dirty="0">
                          <a:effectLst/>
                          <a:latin typeface="Arial" panose="020B0604020202020204" pitchFamily="34" charset="0"/>
                          <a:ea typeface="Calibri"/>
                          <a:cs typeface="Arial" panose="020B0604020202020204" pitchFamily="34" charset="0"/>
                        </a:rPr>
                        <a:t> </a:t>
                      </a:r>
                    </a:p>
                  </a:txBody>
                  <a:tcPr marL="47354" marR="47354"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303813">
                <a:tc>
                  <a:txBody>
                    <a:bodyPr/>
                    <a:lstStyle/>
                    <a:p>
                      <a:pPr algn="just">
                        <a:lnSpc>
                          <a:spcPct val="115000"/>
                        </a:lnSpc>
                        <a:spcAft>
                          <a:spcPts val="0"/>
                        </a:spcAft>
                      </a:pPr>
                      <a:r>
                        <a:rPr lang="en-GB" sz="1200" dirty="0">
                          <a:effectLst/>
                          <a:latin typeface="Arial" panose="020B0604020202020204" pitchFamily="34" charset="0"/>
                          <a:ea typeface="Calibri"/>
                          <a:cs typeface="Arial" panose="020B0604020202020204" pitchFamily="34" charset="0"/>
                        </a:rPr>
                        <a:t>Brittle Fracture</a:t>
                      </a:r>
                    </a:p>
                  </a:txBody>
                  <a:tcPr marL="47354" marR="47354"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algn="just">
                        <a:lnSpc>
                          <a:spcPct val="115000"/>
                        </a:lnSpc>
                        <a:spcAft>
                          <a:spcPts val="0"/>
                        </a:spcAft>
                      </a:pPr>
                      <a:r>
                        <a:rPr lang="en-GB" sz="1200" dirty="0">
                          <a:effectLst/>
                          <a:latin typeface="Arial" panose="020B0604020202020204" pitchFamily="34" charset="0"/>
                          <a:ea typeface="Calibri"/>
                          <a:cs typeface="Arial" panose="020B0604020202020204" pitchFamily="34" charset="0"/>
                        </a:rPr>
                        <a:t>Drafted, needs to be reviewed by DME</a:t>
                      </a:r>
                    </a:p>
                  </a:txBody>
                  <a:tcPr marL="47354" marR="47354"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c>
                  <a:txBody>
                    <a:bodyPr/>
                    <a:lstStyle/>
                    <a:p>
                      <a:pPr algn="just">
                        <a:lnSpc>
                          <a:spcPct val="115000"/>
                        </a:lnSpc>
                        <a:spcAft>
                          <a:spcPts val="0"/>
                        </a:spcAft>
                      </a:pPr>
                      <a:r>
                        <a:rPr lang="en-GB" sz="1200" dirty="0">
                          <a:effectLst/>
                          <a:latin typeface="Arial" panose="020B0604020202020204" pitchFamily="34" charset="0"/>
                          <a:ea typeface="Calibri"/>
                          <a:cs typeface="Arial" panose="020B0604020202020204" pitchFamily="34" charset="0"/>
                        </a:rPr>
                        <a:t> </a:t>
                      </a:r>
                    </a:p>
                  </a:txBody>
                  <a:tcPr marL="47354" marR="473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15000"/>
                        </a:lnSpc>
                        <a:spcAft>
                          <a:spcPts val="0"/>
                        </a:spcAft>
                      </a:pPr>
                      <a:r>
                        <a:rPr lang="en-GB" sz="1200" dirty="0">
                          <a:effectLst/>
                          <a:latin typeface="Arial" panose="020B0604020202020204" pitchFamily="34" charset="0"/>
                          <a:ea typeface="Calibri"/>
                          <a:cs typeface="Arial" panose="020B0604020202020204" pitchFamily="34" charset="0"/>
                        </a:rPr>
                        <a:t> </a:t>
                      </a:r>
                    </a:p>
                  </a:txBody>
                  <a:tcPr marL="47354" marR="47354"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303813">
                <a:tc>
                  <a:txBody>
                    <a:bodyPr/>
                    <a:lstStyle/>
                    <a:p>
                      <a:pPr algn="just">
                        <a:lnSpc>
                          <a:spcPct val="115000"/>
                        </a:lnSpc>
                        <a:spcAft>
                          <a:spcPts val="0"/>
                        </a:spcAft>
                      </a:pPr>
                      <a:r>
                        <a:rPr lang="en-GB" sz="1200" dirty="0">
                          <a:effectLst/>
                          <a:latin typeface="Arial" panose="020B0604020202020204" pitchFamily="34" charset="0"/>
                          <a:ea typeface="Calibri"/>
                          <a:cs typeface="Arial" panose="020B0604020202020204" pitchFamily="34" charset="0"/>
                        </a:rPr>
                        <a:t>Thermal Creep</a:t>
                      </a:r>
                    </a:p>
                  </a:txBody>
                  <a:tcPr marL="47354" marR="47354"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6D9F1"/>
                    </a:solidFill>
                  </a:tcPr>
                </a:tc>
                <a:tc>
                  <a:txBody>
                    <a:bodyPr/>
                    <a:lstStyle/>
                    <a:p>
                      <a:pPr algn="just">
                        <a:lnSpc>
                          <a:spcPct val="115000"/>
                        </a:lnSpc>
                        <a:spcAft>
                          <a:spcPts val="0"/>
                        </a:spcAft>
                      </a:pPr>
                      <a:r>
                        <a:rPr lang="en-GB" sz="1200" dirty="0">
                          <a:effectLst/>
                          <a:latin typeface="Arial" panose="020B0604020202020204" pitchFamily="34" charset="0"/>
                          <a:ea typeface="Calibri"/>
                          <a:cs typeface="Arial" panose="020B0604020202020204" pitchFamily="34" charset="0"/>
                        </a:rPr>
                        <a:t>Drafted, needs to be reviewed by DME</a:t>
                      </a:r>
                    </a:p>
                  </a:txBody>
                  <a:tcPr marL="47354" marR="47354"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ABF8F"/>
                    </a:solidFill>
                  </a:tcPr>
                </a:tc>
                <a:tc>
                  <a:txBody>
                    <a:bodyPr/>
                    <a:lstStyle/>
                    <a:p>
                      <a:pPr algn="just">
                        <a:lnSpc>
                          <a:spcPct val="115000"/>
                        </a:lnSpc>
                        <a:spcAft>
                          <a:spcPts val="0"/>
                        </a:spcAft>
                      </a:pPr>
                      <a:r>
                        <a:rPr lang="en-GB" sz="1200" dirty="0">
                          <a:effectLst/>
                          <a:latin typeface="Arial" panose="020B0604020202020204" pitchFamily="34" charset="0"/>
                          <a:ea typeface="Calibri"/>
                          <a:cs typeface="Arial" panose="020B0604020202020204" pitchFamily="34" charset="0"/>
                        </a:rPr>
                        <a:t> </a:t>
                      </a:r>
                    </a:p>
                  </a:txBody>
                  <a:tcPr marL="47354" marR="473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just">
                        <a:lnSpc>
                          <a:spcPct val="115000"/>
                        </a:lnSpc>
                        <a:spcAft>
                          <a:spcPts val="0"/>
                        </a:spcAft>
                      </a:pPr>
                      <a:r>
                        <a:rPr lang="en-GB" sz="1200" dirty="0">
                          <a:effectLst/>
                          <a:latin typeface="Arial" panose="020B0604020202020204" pitchFamily="34" charset="0"/>
                          <a:ea typeface="Calibri"/>
                          <a:cs typeface="Arial" panose="020B0604020202020204" pitchFamily="34" charset="0"/>
                        </a:rPr>
                        <a:t> </a:t>
                      </a:r>
                    </a:p>
                  </a:txBody>
                  <a:tcPr marL="47354" marR="47354"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151906">
                <a:tc>
                  <a:txBody>
                    <a:bodyPr/>
                    <a:lstStyle/>
                    <a:p>
                      <a:pPr algn="just">
                        <a:lnSpc>
                          <a:spcPct val="115000"/>
                        </a:lnSpc>
                        <a:spcAft>
                          <a:spcPts val="0"/>
                        </a:spcAft>
                      </a:pPr>
                      <a:r>
                        <a:rPr lang="en-GB" sz="1200" b="1" dirty="0">
                          <a:effectLst/>
                          <a:latin typeface="Arial" panose="020B0604020202020204" pitchFamily="34" charset="0"/>
                          <a:ea typeface="Calibri"/>
                          <a:cs typeface="Arial" panose="020B0604020202020204" pitchFamily="34" charset="0"/>
                        </a:rPr>
                        <a:t>Cyclic Damage</a:t>
                      </a:r>
                      <a:endParaRPr lang="en-GB" sz="1200" dirty="0">
                        <a:effectLst/>
                        <a:latin typeface="Arial" panose="020B0604020202020204" pitchFamily="34" charset="0"/>
                        <a:ea typeface="Calibri"/>
                        <a:cs typeface="Arial" panose="020B0604020202020204" pitchFamily="34" charset="0"/>
                      </a:endParaRPr>
                    </a:p>
                  </a:txBody>
                  <a:tcPr marL="47354" marR="47354"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8DB3E2"/>
                    </a:solidFill>
                  </a:tcPr>
                </a:tc>
                <a:tc>
                  <a:txBody>
                    <a:bodyPr/>
                    <a:lstStyle/>
                    <a:p>
                      <a:pPr algn="just">
                        <a:lnSpc>
                          <a:spcPct val="115000"/>
                        </a:lnSpc>
                        <a:spcAft>
                          <a:spcPts val="0"/>
                        </a:spcAft>
                      </a:pPr>
                      <a:r>
                        <a:rPr lang="en-GB" sz="1200" dirty="0">
                          <a:effectLst/>
                          <a:latin typeface="Arial" panose="020B0604020202020204" pitchFamily="34" charset="0"/>
                          <a:ea typeface="Calibri"/>
                          <a:cs typeface="Arial" panose="020B0604020202020204" pitchFamily="34" charset="0"/>
                        </a:rPr>
                        <a:t> </a:t>
                      </a:r>
                    </a:p>
                  </a:txBody>
                  <a:tcPr marL="47354" marR="473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8DB3E2"/>
                    </a:solidFill>
                  </a:tcPr>
                </a:tc>
                <a:tc>
                  <a:txBody>
                    <a:bodyPr/>
                    <a:lstStyle/>
                    <a:p>
                      <a:pPr algn="just">
                        <a:lnSpc>
                          <a:spcPct val="115000"/>
                        </a:lnSpc>
                        <a:spcAft>
                          <a:spcPts val="0"/>
                        </a:spcAft>
                      </a:pPr>
                      <a:r>
                        <a:rPr lang="en-GB" sz="1200" dirty="0">
                          <a:effectLst/>
                          <a:latin typeface="Arial" panose="020B0604020202020204" pitchFamily="34" charset="0"/>
                          <a:ea typeface="Calibri"/>
                          <a:cs typeface="Arial" panose="020B0604020202020204" pitchFamily="34" charset="0"/>
                        </a:rPr>
                        <a:t> </a:t>
                      </a:r>
                    </a:p>
                  </a:txBody>
                  <a:tcPr marL="47354" marR="473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8DB3E2"/>
                    </a:solidFill>
                  </a:tcPr>
                </a:tc>
                <a:tc>
                  <a:txBody>
                    <a:bodyPr/>
                    <a:lstStyle/>
                    <a:p>
                      <a:pPr algn="just">
                        <a:lnSpc>
                          <a:spcPct val="115000"/>
                        </a:lnSpc>
                        <a:spcAft>
                          <a:spcPts val="0"/>
                        </a:spcAft>
                      </a:pPr>
                      <a:r>
                        <a:rPr lang="en-GB" sz="1200" dirty="0">
                          <a:effectLst/>
                          <a:latin typeface="Arial" panose="020B0604020202020204" pitchFamily="34" charset="0"/>
                          <a:ea typeface="Calibri"/>
                          <a:cs typeface="Arial" panose="020B0604020202020204" pitchFamily="34" charset="0"/>
                        </a:rPr>
                        <a:t> </a:t>
                      </a:r>
                    </a:p>
                  </a:txBody>
                  <a:tcPr marL="47354" marR="47354"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8DB3E2"/>
                    </a:solidFill>
                  </a:tcPr>
                </a:tc>
                <a:extLst>
                  <a:ext uri="{0D108BD9-81ED-4DB2-BD59-A6C34878D82A}">
                    <a16:rowId xmlns:a16="http://schemas.microsoft.com/office/drawing/2014/main" val="10007"/>
                  </a:ext>
                </a:extLst>
              </a:tr>
              <a:tr h="303813">
                <a:tc>
                  <a:txBody>
                    <a:bodyPr/>
                    <a:lstStyle/>
                    <a:p>
                      <a:pPr algn="just">
                        <a:lnSpc>
                          <a:spcPct val="115000"/>
                        </a:lnSpc>
                        <a:spcAft>
                          <a:spcPts val="0"/>
                        </a:spcAft>
                      </a:pPr>
                      <a:r>
                        <a:rPr lang="en-GB" sz="1200" dirty="0">
                          <a:effectLst/>
                          <a:latin typeface="Arial" panose="020B0604020202020204" pitchFamily="34" charset="0"/>
                          <a:ea typeface="Calibri"/>
                          <a:cs typeface="Arial" panose="020B0604020202020204" pitchFamily="34" charset="0"/>
                        </a:rPr>
                        <a:t>Ratcheting</a:t>
                      </a:r>
                    </a:p>
                  </a:txBody>
                  <a:tcPr marL="47354" marR="47354"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algn="just">
                        <a:lnSpc>
                          <a:spcPct val="115000"/>
                        </a:lnSpc>
                        <a:spcAft>
                          <a:spcPts val="0"/>
                        </a:spcAft>
                      </a:pPr>
                      <a:r>
                        <a:rPr lang="en-GB" sz="1200" dirty="0">
                          <a:effectLst/>
                          <a:latin typeface="Arial" panose="020B0604020202020204" pitchFamily="34" charset="0"/>
                          <a:ea typeface="Calibri"/>
                          <a:cs typeface="Arial" panose="020B0604020202020204" pitchFamily="34" charset="0"/>
                        </a:rPr>
                        <a:t> </a:t>
                      </a:r>
                    </a:p>
                  </a:txBody>
                  <a:tcPr marL="47354" marR="47354"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15000"/>
                        </a:lnSpc>
                        <a:spcAft>
                          <a:spcPts val="0"/>
                        </a:spcAft>
                      </a:pPr>
                      <a:r>
                        <a:rPr lang="en-GB" sz="1200" dirty="0">
                          <a:effectLst/>
                          <a:latin typeface="Arial" panose="020B0604020202020204" pitchFamily="34" charset="0"/>
                          <a:ea typeface="Calibri"/>
                          <a:cs typeface="Arial" panose="020B0604020202020204" pitchFamily="34" charset="0"/>
                        </a:rPr>
                        <a:t> </a:t>
                      </a:r>
                    </a:p>
                  </a:txBody>
                  <a:tcPr marL="47354" marR="473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15000"/>
                        </a:lnSpc>
                        <a:spcAft>
                          <a:spcPts val="0"/>
                        </a:spcAft>
                      </a:pPr>
                      <a:r>
                        <a:rPr lang="en-GB" sz="1200" dirty="0">
                          <a:effectLst/>
                          <a:latin typeface="Arial" panose="020B0604020202020204" pitchFamily="34" charset="0"/>
                          <a:ea typeface="Calibri"/>
                          <a:cs typeface="Arial" panose="020B0604020202020204" pitchFamily="34" charset="0"/>
                        </a:rPr>
                        <a:t>Under Development</a:t>
                      </a:r>
                    </a:p>
                  </a:txBody>
                  <a:tcPr marL="47354" marR="47354"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extLst>
                  <a:ext uri="{0D108BD9-81ED-4DB2-BD59-A6C34878D82A}">
                    <a16:rowId xmlns:a16="http://schemas.microsoft.com/office/drawing/2014/main" val="10008"/>
                  </a:ext>
                </a:extLst>
              </a:tr>
              <a:tr h="432670">
                <a:tc>
                  <a:txBody>
                    <a:bodyPr/>
                    <a:lstStyle/>
                    <a:p>
                      <a:pPr algn="just">
                        <a:lnSpc>
                          <a:spcPct val="115000"/>
                        </a:lnSpc>
                        <a:spcAft>
                          <a:spcPts val="0"/>
                        </a:spcAft>
                      </a:pPr>
                      <a:r>
                        <a:rPr lang="en-GB" sz="1200" dirty="0">
                          <a:effectLst/>
                          <a:latin typeface="Arial" panose="020B0604020202020204" pitchFamily="34" charset="0"/>
                          <a:ea typeface="Calibri"/>
                          <a:cs typeface="Arial" panose="020B0604020202020204" pitchFamily="34" charset="0"/>
                        </a:rPr>
                        <a:t>Fatigue</a:t>
                      </a:r>
                    </a:p>
                  </a:txBody>
                  <a:tcPr marL="47354" marR="47354"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6D9F1"/>
                    </a:solidFill>
                  </a:tcPr>
                </a:tc>
                <a:tc>
                  <a:txBody>
                    <a:bodyPr/>
                    <a:lstStyle/>
                    <a:p>
                      <a:pPr algn="just">
                        <a:lnSpc>
                          <a:spcPct val="115000"/>
                        </a:lnSpc>
                        <a:spcAft>
                          <a:spcPts val="0"/>
                        </a:spcAft>
                      </a:pPr>
                      <a:r>
                        <a:rPr lang="en-GB" sz="1200" dirty="0">
                          <a:effectLst/>
                          <a:latin typeface="Arial" panose="020B0604020202020204" pitchFamily="34" charset="0"/>
                          <a:ea typeface="Calibri"/>
                          <a:cs typeface="Arial" panose="020B0604020202020204" pitchFamily="34" charset="0"/>
                        </a:rPr>
                        <a:t> </a:t>
                      </a:r>
                    </a:p>
                  </a:txBody>
                  <a:tcPr marL="47354" marR="47354"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just">
                        <a:lnSpc>
                          <a:spcPct val="115000"/>
                        </a:lnSpc>
                        <a:spcAft>
                          <a:spcPts val="0"/>
                        </a:spcAft>
                      </a:pPr>
                      <a:r>
                        <a:rPr lang="en-GB" sz="1200" dirty="0">
                          <a:effectLst/>
                          <a:latin typeface="Arial" panose="020B0604020202020204" pitchFamily="34" charset="0"/>
                          <a:ea typeface="Calibri"/>
                          <a:cs typeface="Arial" panose="020B0604020202020204" pitchFamily="34" charset="0"/>
                        </a:rPr>
                        <a:t>Under Development, </a:t>
                      </a:r>
                    </a:p>
                    <a:p>
                      <a:pPr algn="just">
                        <a:lnSpc>
                          <a:spcPct val="115000"/>
                        </a:lnSpc>
                        <a:spcAft>
                          <a:spcPts val="0"/>
                        </a:spcAft>
                      </a:pPr>
                      <a:r>
                        <a:rPr lang="en-GB" sz="1200" dirty="0">
                          <a:effectLst/>
                          <a:latin typeface="Arial" panose="020B0604020202020204" pitchFamily="34" charset="0"/>
                          <a:ea typeface="Calibri"/>
                          <a:cs typeface="Arial" panose="020B0604020202020204" pitchFamily="34" charset="0"/>
                        </a:rPr>
                        <a:t>needs to be drafted by DME</a:t>
                      </a:r>
                    </a:p>
                  </a:txBody>
                  <a:tcPr marL="47354" marR="473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ABF8F"/>
                    </a:solidFill>
                  </a:tcPr>
                </a:tc>
                <a:tc>
                  <a:txBody>
                    <a:bodyPr/>
                    <a:lstStyle/>
                    <a:p>
                      <a:pPr algn="just">
                        <a:lnSpc>
                          <a:spcPct val="115000"/>
                        </a:lnSpc>
                        <a:spcAft>
                          <a:spcPts val="0"/>
                        </a:spcAft>
                      </a:pPr>
                      <a:r>
                        <a:rPr lang="en-GB" sz="1200" dirty="0">
                          <a:effectLst/>
                          <a:latin typeface="Arial" panose="020B0604020202020204" pitchFamily="34" charset="0"/>
                          <a:ea typeface="Calibri"/>
                          <a:cs typeface="Arial" panose="020B0604020202020204" pitchFamily="34" charset="0"/>
                        </a:rPr>
                        <a:t>Under Development</a:t>
                      </a:r>
                    </a:p>
                  </a:txBody>
                  <a:tcPr marL="47354" marR="47354"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ABF8F"/>
                    </a:solidFill>
                  </a:tcPr>
                </a:tc>
                <a:extLst>
                  <a:ext uri="{0D108BD9-81ED-4DB2-BD59-A6C34878D82A}">
                    <a16:rowId xmlns:a16="http://schemas.microsoft.com/office/drawing/2014/main" val="10009"/>
                  </a:ext>
                </a:extLst>
              </a:tr>
              <a:tr h="151906">
                <a:tc>
                  <a:txBody>
                    <a:bodyPr/>
                    <a:lstStyle/>
                    <a:p>
                      <a:pPr algn="just">
                        <a:lnSpc>
                          <a:spcPct val="115000"/>
                        </a:lnSpc>
                        <a:spcAft>
                          <a:spcPts val="0"/>
                        </a:spcAft>
                      </a:pPr>
                      <a:r>
                        <a:rPr lang="en-GB" sz="1200" b="1" dirty="0">
                          <a:effectLst/>
                          <a:latin typeface="Arial" panose="020B0604020202020204" pitchFamily="34" charset="0"/>
                          <a:ea typeface="Calibri"/>
                          <a:cs typeface="Arial" panose="020B0604020202020204" pitchFamily="34" charset="0"/>
                        </a:rPr>
                        <a:t>Environmental Damage</a:t>
                      </a:r>
                      <a:endParaRPr lang="en-GB" sz="1200" dirty="0">
                        <a:effectLst/>
                        <a:latin typeface="Arial" panose="020B0604020202020204" pitchFamily="34" charset="0"/>
                        <a:ea typeface="Calibri"/>
                        <a:cs typeface="Arial" panose="020B0604020202020204" pitchFamily="34" charset="0"/>
                      </a:endParaRPr>
                    </a:p>
                  </a:txBody>
                  <a:tcPr marL="47354" marR="47354"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8DB3E2"/>
                    </a:solidFill>
                  </a:tcPr>
                </a:tc>
                <a:tc>
                  <a:txBody>
                    <a:bodyPr/>
                    <a:lstStyle/>
                    <a:p>
                      <a:pPr algn="just">
                        <a:lnSpc>
                          <a:spcPct val="115000"/>
                        </a:lnSpc>
                        <a:spcAft>
                          <a:spcPts val="0"/>
                        </a:spcAft>
                      </a:pPr>
                      <a:r>
                        <a:rPr lang="en-GB" sz="1200" dirty="0">
                          <a:effectLst/>
                          <a:latin typeface="Arial" panose="020B0604020202020204" pitchFamily="34" charset="0"/>
                          <a:ea typeface="Calibri"/>
                          <a:cs typeface="Arial" panose="020B0604020202020204" pitchFamily="34" charset="0"/>
                        </a:rPr>
                        <a:t> </a:t>
                      </a:r>
                    </a:p>
                  </a:txBody>
                  <a:tcPr marL="47354" marR="473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8DB3E2"/>
                    </a:solidFill>
                  </a:tcPr>
                </a:tc>
                <a:tc>
                  <a:txBody>
                    <a:bodyPr/>
                    <a:lstStyle/>
                    <a:p>
                      <a:pPr algn="just">
                        <a:lnSpc>
                          <a:spcPct val="115000"/>
                        </a:lnSpc>
                        <a:spcAft>
                          <a:spcPts val="0"/>
                        </a:spcAft>
                      </a:pPr>
                      <a:r>
                        <a:rPr lang="en-GB" sz="1200" dirty="0">
                          <a:effectLst/>
                          <a:latin typeface="Arial" panose="020B0604020202020204" pitchFamily="34" charset="0"/>
                          <a:ea typeface="Calibri"/>
                          <a:cs typeface="Arial" panose="020B0604020202020204" pitchFamily="34" charset="0"/>
                        </a:rPr>
                        <a:t> </a:t>
                      </a:r>
                    </a:p>
                  </a:txBody>
                  <a:tcPr marL="47354" marR="473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8DB3E2"/>
                    </a:solidFill>
                  </a:tcPr>
                </a:tc>
                <a:tc>
                  <a:txBody>
                    <a:bodyPr/>
                    <a:lstStyle/>
                    <a:p>
                      <a:pPr algn="just">
                        <a:lnSpc>
                          <a:spcPct val="115000"/>
                        </a:lnSpc>
                        <a:spcAft>
                          <a:spcPts val="0"/>
                        </a:spcAft>
                      </a:pPr>
                      <a:r>
                        <a:rPr lang="en-GB" sz="1200" dirty="0">
                          <a:effectLst/>
                          <a:latin typeface="Arial" panose="020B0604020202020204" pitchFamily="34" charset="0"/>
                          <a:ea typeface="Calibri"/>
                          <a:cs typeface="Arial" panose="020B0604020202020204" pitchFamily="34" charset="0"/>
                        </a:rPr>
                        <a:t> </a:t>
                      </a:r>
                    </a:p>
                  </a:txBody>
                  <a:tcPr marL="47354" marR="47354"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8DB3E2"/>
                    </a:solidFill>
                  </a:tcPr>
                </a:tc>
                <a:extLst>
                  <a:ext uri="{0D108BD9-81ED-4DB2-BD59-A6C34878D82A}">
                    <a16:rowId xmlns:a16="http://schemas.microsoft.com/office/drawing/2014/main" val="10010"/>
                  </a:ext>
                </a:extLst>
              </a:tr>
              <a:tr h="61112">
                <a:tc>
                  <a:txBody>
                    <a:bodyPr/>
                    <a:lstStyle/>
                    <a:p>
                      <a:pPr algn="just">
                        <a:lnSpc>
                          <a:spcPct val="115000"/>
                        </a:lnSpc>
                        <a:spcAft>
                          <a:spcPts val="0"/>
                        </a:spcAft>
                      </a:pPr>
                      <a:r>
                        <a:rPr lang="en-GB" sz="1200" dirty="0">
                          <a:effectLst/>
                          <a:latin typeface="Arial" panose="020B0604020202020204" pitchFamily="34" charset="0"/>
                          <a:ea typeface="Calibri"/>
                          <a:cs typeface="Arial" panose="020B0604020202020204" pitchFamily="34" charset="0"/>
                        </a:rPr>
                        <a:t>Swelling</a:t>
                      </a:r>
                    </a:p>
                  </a:txBody>
                  <a:tcPr marL="47354" marR="47354"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algn="just">
                        <a:lnSpc>
                          <a:spcPct val="115000"/>
                        </a:lnSpc>
                        <a:spcAft>
                          <a:spcPts val="0"/>
                        </a:spcAft>
                      </a:pPr>
                      <a:r>
                        <a:rPr lang="en-GB" sz="1200" dirty="0">
                          <a:effectLst/>
                          <a:latin typeface="Arial" panose="020B0604020202020204" pitchFamily="34" charset="0"/>
                          <a:ea typeface="Calibri"/>
                          <a:cs typeface="Arial" panose="020B0604020202020204" pitchFamily="34" charset="0"/>
                        </a:rPr>
                        <a:t>  </a:t>
                      </a:r>
                    </a:p>
                  </a:txBody>
                  <a:tcPr marL="47354" marR="47354"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15000"/>
                        </a:lnSpc>
                        <a:spcAft>
                          <a:spcPts val="0"/>
                        </a:spcAft>
                      </a:pPr>
                      <a:r>
                        <a:rPr lang="en-GB" sz="1200" dirty="0">
                          <a:effectLst/>
                          <a:latin typeface="Arial" panose="020B0604020202020204" pitchFamily="34" charset="0"/>
                          <a:ea typeface="Calibri"/>
                          <a:cs typeface="Arial" panose="020B0604020202020204" pitchFamily="34" charset="0"/>
                        </a:rPr>
                        <a:t> </a:t>
                      </a:r>
                    </a:p>
                  </a:txBody>
                  <a:tcPr marL="47354" marR="473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15000"/>
                        </a:lnSpc>
                        <a:spcAft>
                          <a:spcPts val="0"/>
                        </a:spcAft>
                      </a:pPr>
                      <a:r>
                        <a:rPr lang="en-GB" sz="1200" dirty="0">
                          <a:effectLst/>
                          <a:latin typeface="Arial" panose="020B0604020202020204" pitchFamily="34" charset="0"/>
                          <a:ea typeface="Calibri"/>
                          <a:cs typeface="Arial" panose="020B0604020202020204" pitchFamily="34" charset="0"/>
                        </a:rPr>
                        <a:t> </a:t>
                      </a:r>
                    </a:p>
                  </a:txBody>
                  <a:tcPr marL="47354" marR="47354"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r h="0">
                <a:tc>
                  <a:txBody>
                    <a:bodyPr/>
                    <a:lstStyle/>
                    <a:p>
                      <a:pPr algn="just">
                        <a:lnSpc>
                          <a:spcPct val="115000"/>
                        </a:lnSpc>
                        <a:spcAft>
                          <a:spcPts val="0"/>
                        </a:spcAft>
                      </a:pPr>
                      <a:r>
                        <a:rPr lang="en-GB" sz="1200" dirty="0">
                          <a:effectLst/>
                          <a:latin typeface="Arial" panose="020B0604020202020204" pitchFamily="34" charset="0"/>
                          <a:ea typeface="Calibri"/>
                          <a:cs typeface="Arial" panose="020B0604020202020204" pitchFamily="34" charset="0"/>
                        </a:rPr>
                        <a:t>Corrosion</a:t>
                      </a:r>
                    </a:p>
                  </a:txBody>
                  <a:tcPr marL="47354" marR="47354"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algn="just">
                        <a:lnSpc>
                          <a:spcPct val="115000"/>
                        </a:lnSpc>
                        <a:spcAft>
                          <a:spcPts val="0"/>
                        </a:spcAft>
                      </a:pPr>
                      <a:r>
                        <a:rPr lang="en-GB" sz="1200" dirty="0">
                          <a:effectLst/>
                          <a:latin typeface="Arial" panose="020B0604020202020204" pitchFamily="34" charset="0"/>
                          <a:ea typeface="Calibri"/>
                          <a:cs typeface="Arial" panose="020B0604020202020204" pitchFamily="34" charset="0"/>
                        </a:rPr>
                        <a:t>  </a:t>
                      </a:r>
                    </a:p>
                  </a:txBody>
                  <a:tcPr marL="47354" marR="47354"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15000"/>
                        </a:lnSpc>
                        <a:spcAft>
                          <a:spcPts val="0"/>
                        </a:spcAft>
                      </a:pPr>
                      <a:r>
                        <a:rPr lang="en-GB" sz="1200" dirty="0">
                          <a:effectLst/>
                          <a:latin typeface="Arial" panose="020B0604020202020204" pitchFamily="34" charset="0"/>
                          <a:ea typeface="Calibri"/>
                          <a:cs typeface="Arial" panose="020B0604020202020204" pitchFamily="34" charset="0"/>
                        </a:rPr>
                        <a:t> </a:t>
                      </a:r>
                    </a:p>
                  </a:txBody>
                  <a:tcPr marL="47354" marR="473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15000"/>
                        </a:lnSpc>
                        <a:spcAft>
                          <a:spcPts val="0"/>
                        </a:spcAft>
                      </a:pPr>
                      <a:r>
                        <a:rPr lang="en-GB" sz="1200" dirty="0">
                          <a:effectLst/>
                          <a:latin typeface="Arial" panose="020B0604020202020204" pitchFamily="34" charset="0"/>
                          <a:ea typeface="Calibri"/>
                          <a:cs typeface="Arial" panose="020B0604020202020204" pitchFamily="34" charset="0"/>
                        </a:rPr>
                        <a:t> </a:t>
                      </a:r>
                    </a:p>
                  </a:txBody>
                  <a:tcPr marL="47354" marR="47354"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12"/>
                  </a:ext>
                </a:extLst>
              </a:tr>
              <a:tr h="44588">
                <a:tc>
                  <a:txBody>
                    <a:bodyPr/>
                    <a:lstStyle/>
                    <a:p>
                      <a:pPr algn="just">
                        <a:lnSpc>
                          <a:spcPct val="115000"/>
                        </a:lnSpc>
                        <a:spcAft>
                          <a:spcPts val="0"/>
                        </a:spcAft>
                      </a:pPr>
                      <a:r>
                        <a:rPr lang="en-GB" sz="1200" dirty="0">
                          <a:effectLst/>
                          <a:latin typeface="Arial" panose="020B0604020202020204" pitchFamily="34" charset="0"/>
                          <a:ea typeface="Calibri"/>
                          <a:cs typeface="Arial" panose="020B0604020202020204" pitchFamily="34" charset="0"/>
                        </a:rPr>
                        <a:t>Erosion</a:t>
                      </a:r>
                    </a:p>
                  </a:txBody>
                  <a:tcPr marL="47354" marR="47354"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6D9F1"/>
                    </a:solidFill>
                  </a:tcPr>
                </a:tc>
                <a:tc>
                  <a:txBody>
                    <a:bodyPr/>
                    <a:lstStyle/>
                    <a:p>
                      <a:pPr algn="just">
                        <a:lnSpc>
                          <a:spcPct val="115000"/>
                        </a:lnSpc>
                        <a:spcAft>
                          <a:spcPts val="0"/>
                        </a:spcAft>
                      </a:pPr>
                      <a:r>
                        <a:rPr lang="en-GB" sz="1200" dirty="0">
                          <a:effectLst/>
                          <a:latin typeface="Arial" panose="020B0604020202020204" pitchFamily="34" charset="0"/>
                          <a:ea typeface="Calibri"/>
                          <a:cs typeface="Arial" panose="020B0604020202020204" pitchFamily="34" charset="0"/>
                        </a:rPr>
                        <a:t>  </a:t>
                      </a:r>
                    </a:p>
                  </a:txBody>
                  <a:tcPr marL="47354" marR="47354"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just">
                        <a:lnSpc>
                          <a:spcPct val="115000"/>
                        </a:lnSpc>
                        <a:spcAft>
                          <a:spcPts val="0"/>
                        </a:spcAft>
                      </a:pPr>
                      <a:r>
                        <a:rPr lang="en-GB" sz="1200" dirty="0">
                          <a:effectLst/>
                          <a:latin typeface="Arial" panose="020B0604020202020204" pitchFamily="34" charset="0"/>
                          <a:ea typeface="Calibri"/>
                          <a:cs typeface="Arial" panose="020B0604020202020204" pitchFamily="34" charset="0"/>
                        </a:rPr>
                        <a:t> </a:t>
                      </a:r>
                    </a:p>
                  </a:txBody>
                  <a:tcPr marL="47354" marR="473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just">
                        <a:lnSpc>
                          <a:spcPct val="115000"/>
                        </a:lnSpc>
                        <a:spcAft>
                          <a:spcPts val="0"/>
                        </a:spcAft>
                      </a:pPr>
                      <a:r>
                        <a:rPr lang="en-GB" sz="1200" dirty="0">
                          <a:effectLst/>
                          <a:latin typeface="Arial" panose="020B0604020202020204" pitchFamily="34" charset="0"/>
                          <a:ea typeface="Calibri"/>
                          <a:cs typeface="Arial" panose="020B0604020202020204" pitchFamily="34" charset="0"/>
                        </a:rPr>
                        <a:t> </a:t>
                      </a:r>
                    </a:p>
                  </a:txBody>
                  <a:tcPr marL="47354" marR="47354"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13"/>
                  </a:ext>
                </a:extLst>
              </a:tr>
              <a:tr h="151906">
                <a:tc>
                  <a:txBody>
                    <a:bodyPr/>
                    <a:lstStyle/>
                    <a:p>
                      <a:pPr algn="just">
                        <a:lnSpc>
                          <a:spcPct val="115000"/>
                        </a:lnSpc>
                        <a:spcAft>
                          <a:spcPts val="0"/>
                        </a:spcAft>
                      </a:pPr>
                      <a:r>
                        <a:rPr lang="en-GB" sz="1200" b="1" dirty="0">
                          <a:effectLst/>
                          <a:latin typeface="Arial" panose="020B0604020202020204" pitchFamily="34" charset="0"/>
                          <a:ea typeface="Calibri"/>
                          <a:cs typeface="Arial" panose="020B0604020202020204" pitchFamily="34" charset="0"/>
                        </a:rPr>
                        <a:t>Compound Damage</a:t>
                      </a:r>
                      <a:endParaRPr lang="en-GB" sz="1200" dirty="0">
                        <a:effectLst/>
                        <a:latin typeface="Arial" panose="020B0604020202020204" pitchFamily="34" charset="0"/>
                        <a:ea typeface="Calibri"/>
                        <a:cs typeface="Arial" panose="020B0604020202020204" pitchFamily="34" charset="0"/>
                      </a:endParaRPr>
                    </a:p>
                  </a:txBody>
                  <a:tcPr marL="47354" marR="47354"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8DB3E2"/>
                    </a:solidFill>
                  </a:tcPr>
                </a:tc>
                <a:tc>
                  <a:txBody>
                    <a:bodyPr/>
                    <a:lstStyle/>
                    <a:p>
                      <a:pPr algn="just">
                        <a:lnSpc>
                          <a:spcPct val="115000"/>
                        </a:lnSpc>
                        <a:spcAft>
                          <a:spcPts val="0"/>
                        </a:spcAft>
                      </a:pPr>
                      <a:r>
                        <a:rPr lang="en-GB" sz="1200" dirty="0">
                          <a:effectLst/>
                          <a:latin typeface="Arial" panose="020B0604020202020204" pitchFamily="34" charset="0"/>
                          <a:ea typeface="Calibri"/>
                          <a:cs typeface="Arial" panose="020B0604020202020204" pitchFamily="34" charset="0"/>
                        </a:rPr>
                        <a:t> </a:t>
                      </a:r>
                    </a:p>
                  </a:txBody>
                  <a:tcPr marL="47354" marR="473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8DB3E2"/>
                    </a:solidFill>
                  </a:tcPr>
                </a:tc>
                <a:tc>
                  <a:txBody>
                    <a:bodyPr/>
                    <a:lstStyle/>
                    <a:p>
                      <a:pPr algn="just">
                        <a:lnSpc>
                          <a:spcPct val="115000"/>
                        </a:lnSpc>
                        <a:spcAft>
                          <a:spcPts val="0"/>
                        </a:spcAft>
                      </a:pPr>
                      <a:r>
                        <a:rPr lang="en-GB" sz="1200" dirty="0">
                          <a:effectLst/>
                          <a:latin typeface="Arial" panose="020B0604020202020204" pitchFamily="34" charset="0"/>
                          <a:ea typeface="Calibri"/>
                          <a:cs typeface="Arial" panose="020B0604020202020204" pitchFamily="34" charset="0"/>
                        </a:rPr>
                        <a:t> </a:t>
                      </a:r>
                    </a:p>
                  </a:txBody>
                  <a:tcPr marL="47354" marR="473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8DB3E2"/>
                    </a:solidFill>
                  </a:tcPr>
                </a:tc>
                <a:tc>
                  <a:txBody>
                    <a:bodyPr/>
                    <a:lstStyle/>
                    <a:p>
                      <a:pPr algn="just">
                        <a:lnSpc>
                          <a:spcPct val="115000"/>
                        </a:lnSpc>
                        <a:spcAft>
                          <a:spcPts val="0"/>
                        </a:spcAft>
                      </a:pPr>
                      <a:r>
                        <a:rPr lang="en-GB" sz="1200" dirty="0">
                          <a:effectLst/>
                          <a:latin typeface="Arial" panose="020B0604020202020204" pitchFamily="34" charset="0"/>
                          <a:ea typeface="Calibri"/>
                          <a:cs typeface="Arial" panose="020B0604020202020204" pitchFamily="34" charset="0"/>
                        </a:rPr>
                        <a:t> </a:t>
                      </a:r>
                    </a:p>
                  </a:txBody>
                  <a:tcPr marL="47354" marR="47354"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8DB3E2"/>
                    </a:solidFill>
                  </a:tcPr>
                </a:tc>
                <a:extLst>
                  <a:ext uri="{0D108BD9-81ED-4DB2-BD59-A6C34878D82A}">
                    <a16:rowId xmlns:a16="http://schemas.microsoft.com/office/drawing/2014/main" val="10014"/>
                  </a:ext>
                </a:extLst>
              </a:tr>
              <a:tr h="303813">
                <a:tc>
                  <a:txBody>
                    <a:bodyPr/>
                    <a:lstStyle/>
                    <a:p>
                      <a:pPr algn="just">
                        <a:lnSpc>
                          <a:spcPct val="115000"/>
                        </a:lnSpc>
                        <a:spcAft>
                          <a:spcPts val="0"/>
                        </a:spcAft>
                      </a:pPr>
                      <a:r>
                        <a:rPr lang="en-GB" sz="1200" dirty="0">
                          <a:effectLst/>
                          <a:latin typeface="Arial" panose="020B0604020202020204" pitchFamily="34" charset="0"/>
                          <a:ea typeface="Calibri"/>
                          <a:cs typeface="Arial" panose="020B0604020202020204" pitchFamily="34" charset="0"/>
                        </a:rPr>
                        <a:t>Stress Corrosion Cracking</a:t>
                      </a:r>
                    </a:p>
                  </a:txBody>
                  <a:tcPr marL="47354" marR="47354"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algn="just">
                        <a:lnSpc>
                          <a:spcPct val="115000"/>
                        </a:lnSpc>
                        <a:spcAft>
                          <a:spcPts val="0"/>
                        </a:spcAft>
                      </a:pPr>
                      <a:r>
                        <a:rPr lang="en-GB" sz="1200" dirty="0">
                          <a:effectLst/>
                          <a:latin typeface="Arial" panose="020B0604020202020204" pitchFamily="34" charset="0"/>
                          <a:ea typeface="Calibri"/>
                          <a:cs typeface="Arial" panose="020B0604020202020204" pitchFamily="34" charset="0"/>
                        </a:rPr>
                        <a:t>  </a:t>
                      </a:r>
                    </a:p>
                  </a:txBody>
                  <a:tcPr marL="47354" marR="47354"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15000"/>
                        </a:lnSpc>
                        <a:spcAft>
                          <a:spcPts val="0"/>
                        </a:spcAft>
                      </a:pPr>
                      <a:r>
                        <a:rPr lang="en-GB" sz="1200" dirty="0">
                          <a:effectLst/>
                          <a:latin typeface="Arial" panose="020B0604020202020204" pitchFamily="34" charset="0"/>
                          <a:ea typeface="Calibri"/>
                          <a:cs typeface="Arial" panose="020B0604020202020204" pitchFamily="34" charset="0"/>
                        </a:rPr>
                        <a:t> </a:t>
                      </a:r>
                    </a:p>
                  </a:txBody>
                  <a:tcPr marL="47354" marR="473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15000"/>
                        </a:lnSpc>
                        <a:spcAft>
                          <a:spcPts val="0"/>
                        </a:spcAft>
                      </a:pPr>
                      <a:r>
                        <a:rPr lang="en-GB" sz="1200" dirty="0">
                          <a:effectLst/>
                          <a:latin typeface="Arial" panose="020B0604020202020204" pitchFamily="34" charset="0"/>
                          <a:ea typeface="Calibri"/>
                          <a:cs typeface="Arial" panose="020B0604020202020204" pitchFamily="34" charset="0"/>
                        </a:rPr>
                        <a:t> </a:t>
                      </a:r>
                    </a:p>
                  </a:txBody>
                  <a:tcPr marL="47354" marR="47354"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15"/>
                  </a:ext>
                </a:extLst>
              </a:tr>
              <a:tr h="432670">
                <a:tc>
                  <a:txBody>
                    <a:bodyPr/>
                    <a:lstStyle/>
                    <a:p>
                      <a:pPr algn="just">
                        <a:lnSpc>
                          <a:spcPct val="115000"/>
                        </a:lnSpc>
                        <a:spcAft>
                          <a:spcPts val="0"/>
                        </a:spcAft>
                      </a:pPr>
                      <a:r>
                        <a:rPr lang="en-GB" sz="1200" dirty="0">
                          <a:effectLst/>
                          <a:latin typeface="Arial" panose="020B0604020202020204" pitchFamily="34" charset="0"/>
                          <a:ea typeface="Calibri"/>
                          <a:cs typeface="Arial" panose="020B0604020202020204" pitchFamily="34" charset="0"/>
                        </a:rPr>
                        <a:t>Creep Fatigue</a:t>
                      </a:r>
                    </a:p>
                  </a:txBody>
                  <a:tcPr marL="47354" marR="47354"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6D9F1"/>
                    </a:solidFill>
                  </a:tcPr>
                </a:tc>
                <a:tc>
                  <a:txBody>
                    <a:bodyPr/>
                    <a:lstStyle/>
                    <a:p>
                      <a:pPr algn="just">
                        <a:lnSpc>
                          <a:spcPct val="115000"/>
                        </a:lnSpc>
                        <a:spcAft>
                          <a:spcPts val="0"/>
                        </a:spcAft>
                      </a:pPr>
                      <a:r>
                        <a:rPr lang="en-GB" sz="1200" dirty="0">
                          <a:effectLst/>
                          <a:latin typeface="Arial" panose="020B0604020202020204" pitchFamily="34" charset="0"/>
                          <a:ea typeface="Calibri"/>
                          <a:cs typeface="Arial" panose="020B0604020202020204" pitchFamily="34" charset="0"/>
                        </a:rPr>
                        <a:t>  </a:t>
                      </a:r>
                    </a:p>
                  </a:txBody>
                  <a:tcPr marL="47354" marR="47354"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a:lnSpc>
                          <a:spcPct val="115000"/>
                        </a:lnSpc>
                        <a:spcAft>
                          <a:spcPts val="0"/>
                        </a:spcAft>
                      </a:pPr>
                      <a:r>
                        <a:rPr lang="en-GB" sz="1200" dirty="0">
                          <a:effectLst/>
                          <a:latin typeface="Arial" panose="020B0604020202020204" pitchFamily="34" charset="0"/>
                          <a:ea typeface="Calibri"/>
                          <a:cs typeface="Arial" panose="020B0604020202020204" pitchFamily="34" charset="0"/>
                        </a:rPr>
                        <a:t>Under Development</a:t>
                      </a:r>
                    </a:p>
                    <a:p>
                      <a:pPr algn="l">
                        <a:lnSpc>
                          <a:spcPct val="115000"/>
                        </a:lnSpc>
                        <a:spcAft>
                          <a:spcPts val="0"/>
                        </a:spcAft>
                      </a:pPr>
                      <a:r>
                        <a:rPr lang="en-GB" sz="1200" dirty="0">
                          <a:effectLst/>
                          <a:latin typeface="Arial" panose="020B0604020202020204" pitchFamily="34" charset="0"/>
                          <a:ea typeface="Calibri"/>
                          <a:cs typeface="Arial" panose="020B0604020202020204" pitchFamily="34" charset="0"/>
                        </a:rPr>
                        <a:t>Needs to be drafted by DME</a:t>
                      </a:r>
                    </a:p>
                  </a:txBody>
                  <a:tcPr marL="47354" marR="473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ABF8F"/>
                    </a:solidFill>
                  </a:tcPr>
                </a:tc>
                <a:tc>
                  <a:txBody>
                    <a:bodyPr/>
                    <a:lstStyle/>
                    <a:p>
                      <a:pPr algn="just">
                        <a:lnSpc>
                          <a:spcPct val="115000"/>
                        </a:lnSpc>
                        <a:spcAft>
                          <a:spcPts val="0"/>
                        </a:spcAft>
                      </a:pPr>
                      <a:r>
                        <a:rPr lang="en-GB" sz="1200" dirty="0">
                          <a:effectLst/>
                          <a:latin typeface="Arial" panose="020B0604020202020204" pitchFamily="34" charset="0"/>
                          <a:ea typeface="Calibri"/>
                          <a:cs typeface="Arial" panose="020B0604020202020204" pitchFamily="34" charset="0"/>
                        </a:rPr>
                        <a:t> </a:t>
                      </a:r>
                    </a:p>
                  </a:txBody>
                  <a:tcPr marL="47354" marR="47354"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2674914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EDDI within WPMAT  </a:t>
            </a:r>
          </a:p>
        </p:txBody>
      </p:sp>
      <p:sp>
        <p:nvSpPr>
          <p:cNvPr id="29" name="Diagonal liegende Ecken des Rechtecks schneiden 29"/>
          <p:cNvSpPr/>
          <p:nvPr/>
        </p:nvSpPr>
        <p:spPr>
          <a:xfrm>
            <a:off x="6732240" y="3933056"/>
            <a:ext cx="1656184" cy="864096"/>
          </a:xfrm>
          <a:prstGeom prst="snip2DiagRect">
            <a:avLst/>
          </a:prstGeom>
          <a:solidFill>
            <a:srgbClr val="FF6600"/>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800" i="0" u="none" strike="noStrike" kern="0" cap="none" spc="0" normalizeH="0" baseline="0" noProof="0" dirty="0">
                <a:ln>
                  <a:noFill/>
                </a:ln>
                <a:solidFill>
                  <a:srgbClr val="FFFFFF"/>
                </a:solidFill>
                <a:effectLst/>
                <a:uLnTx/>
                <a:uFillTx/>
                <a:latin typeface="Arial"/>
                <a:ea typeface="+mn-ea"/>
                <a:cs typeface="+mn-cs"/>
              </a:rPr>
              <a:t>Irradiation Campaigns</a:t>
            </a:r>
          </a:p>
        </p:txBody>
      </p:sp>
      <p:sp>
        <p:nvSpPr>
          <p:cNvPr id="30" name="Freihandform 14"/>
          <p:cNvSpPr/>
          <p:nvPr/>
        </p:nvSpPr>
        <p:spPr>
          <a:xfrm>
            <a:off x="755576" y="2636912"/>
            <a:ext cx="7632848" cy="504056"/>
          </a:xfrm>
          <a:custGeom>
            <a:avLst/>
            <a:gdLst>
              <a:gd name="connsiteX0" fmla="*/ 0 w 1771148"/>
              <a:gd name="connsiteY0" fmla="*/ 0 h 885574"/>
              <a:gd name="connsiteX1" fmla="*/ 1771148 w 1771148"/>
              <a:gd name="connsiteY1" fmla="*/ 0 h 885574"/>
              <a:gd name="connsiteX2" fmla="*/ 1771148 w 1771148"/>
              <a:gd name="connsiteY2" fmla="*/ 885574 h 885574"/>
              <a:gd name="connsiteX3" fmla="*/ 0 w 1771148"/>
              <a:gd name="connsiteY3" fmla="*/ 885574 h 885574"/>
              <a:gd name="connsiteX4" fmla="*/ 0 w 1771148"/>
              <a:gd name="connsiteY4" fmla="*/ 0 h 88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1148" h="885574">
                <a:moveTo>
                  <a:pt x="0" y="0"/>
                </a:moveTo>
                <a:lnTo>
                  <a:pt x="1771148" y="0"/>
                </a:lnTo>
                <a:lnTo>
                  <a:pt x="1771148" y="885574"/>
                </a:lnTo>
                <a:lnTo>
                  <a:pt x="0" y="885574"/>
                </a:lnTo>
                <a:lnTo>
                  <a:pt x="0" y="0"/>
                </a:lnTo>
                <a:close/>
              </a:path>
            </a:pathLst>
          </a:custGeom>
          <a:solidFill>
            <a:srgbClr val="800000"/>
          </a:solidFill>
          <a:ln>
            <a:noFill/>
          </a:ln>
          <a:effectLst>
            <a:outerShdw blurRad="40000" dist="23000" dir="5400000" rotWithShape="0">
              <a:srgbClr val="000000">
                <a:alpha val="35000"/>
              </a:srgbClr>
            </a:outerShdw>
          </a:effectLst>
        </p:spPr>
        <p:txBody>
          <a:bodyPr spcFirstLastPara="0" vert="horz" wrap="square" lIns="13970" tIns="13970" rIns="13970" bIns="13970" numCol="1" spcCol="1270" anchor="ctr" anchorCtr="0">
            <a:noAutofit/>
          </a:bodyPr>
          <a:lstStyle/>
          <a:p>
            <a:pPr marL="0" marR="0" lvl="0" indent="0" algn="ctr" defTabSz="977900" eaLnBrk="1" fontAlgn="base" latinLnBrk="0" hangingPunct="1">
              <a:lnSpc>
                <a:spcPct val="90000"/>
              </a:lnSpc>
              <a:spcBef>
                <a:spcPct val="0"/>
              </a:spcBef>
              <a:spcAft>
                <a:spcPct val="35000"/>
              </a:spcAft>
              <a:buClrTx/>
              <a:buSzTx/>
              <a:buFontTx/>
              <a:buNone/>
              <a:tabLst/>
              <a:defRPr/>
            </a:pPr>
            <a:r>
              <a:rPr kumimoji="0" lang="en-GB" sz="2000" b="0" i="0" u="none" strike="noStrike" kern="0" cap="none" spc="0" normalizeH="0" baseline="0" noProof="0" dirty="0">
                <a:ln>
                  <a:noFill/>
                </a:ln>
                <a:solidFill>
                  <a:srgbClr val="FFFFFF"/>
                </a:solidFill>
                <a:effectLst/>
                <a:uLnTx/>
                <a:uFillTx/>
                <a:latin typeface="Arial"/>
                <a:ea typeface="+mn-ea"/>
                <a:cs typeface="+mn-cs"/>
              </a:rPr>
              <a:t>Engineering Data and Design Integration</a:t>
            </a:r>
          </a:p>
        </p:txBody>
      </p:sp>
      <p:sp>
        <p:nvSpPr>
          <p:cNvPr id="31" name="Freihandform 22"/>
          <p:cNvSpPr/>
          <p:nvPr/>
        </p:nvSpPr>
        <p:spPr>
          <a:xfrm>
            <a:off x="755576" y="5581272"/>
            <a:ext cx="7632848" cy="453526"/>
          </a:xfrm>
          <a:custGeom>
            <a:avLst/>
            <a:gdLst>
              <a:gd name="connsiteX0" fmla="*/ 0 w 1771148"/>
              <a:gd name="connsiteY0" fmla="*/ 0 h 885574"/>
              <a:gd name="connsiteX1" fmla="*/ 1771148 w 1771148"/>
              <a:gd name="connsiteY1" fmla="*/ 0 h 885574"/>
              <a:gd name="connsiteX2" fmla="*/ 1771148 w 1771148"/>
              <a:gd name="connsiteY2" fmla="*/ 885574 h 885574"/>
              <a:gd name="connsiteX3" fmla="*/ 0 w 1771148"/>
              <a:gd name="connsiteY3" fmla="*/ 885574 h 885574"/>
              <a:gd name="connsiteX4" fmla="*/ 0 w 1771148"/>
              <a:gd name="connsiteY4" fmla="*/ 0 h 88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1148" h="885574">
                <a:moveTo>
                  <a:pt x="0" y="0"/>
                </a:moveTo>
                <a:lnTo>
                  <a:pt x="1771148" y="0"/>
                </a:lnTo>
                <a:lnTo>
                  <a:pt x="1771148" y="885574"/>
                </a:lnTo>
                <a:lnTo>
                  <a:pt x="0" y="885574"/>
                </a:lnTo>
                <a:lnTo>
                  <a:pt x="0" y="0"/>
                </a:lnTo>
                <a:close/>
              </a:path>
            </a:pathLst>
          </a:custGeom>
          <a:gradFill rotWithShape="1">
            <a:gsLst>
              <a:gs pos="0">
                <a:srgbClr val="009682">
                  <a:hueOff val="0"/>
                  <a:satOff val="0"/>
                  <a:lumOff val="0"/>
                  <a:alphaOff val="0"/>
                  <a:shade val="51000"/>
                  <a:satMod val="130000"/>
                </a:srgbClr>
              </a:gs>
              <a:gs pos="80000">
                <a:srgbClr val="009682">
                  <a:hueOff val="0"/>
                  <a:satOff val="0"/>
                  <a:lumOff val="0"/>
                  <a:alphaOff val="0"/>
                  <a:shade val="93000"/>
                  <a:satMod val="130000"/>
                </a:srgbClr>
              </a:gs>
              <a:gs pos="100000">
                <a:srgbClr val="009682">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p:spPr>
        <p:txBody>
          <a:bodyPr spcFirstLastPara="0" vert="horz" wrap="square" lIns="13970" tIns="13970" rIns="13970" bIns="13970" numCol="1" spcCol="1270" anchor="ctr" anchorCtr="0">
            <a:noAutofit/>
          </a:bodyPr>
          <a:lstStyle/>
          <a:p>
            <a:pPr marL="0" marR="0" lvl="0" indent="0" algn="ctr" defTabSz="977900" eaLnBrk="1" fontAlgn="base" latinLnBrk="0" hangingPunct="1">
              <a:lnSpc>
                <a:spcPct val="90000"/>
              </a:lnSpc>
              <a:spcBef>
                <a:spcPct val="0"/>
              </a:spcBef>
              <a:spcAft>
                <a:spcPct val="35000"/>
              </a:spcAft>
              <a:buClrTx/>
              <a:buSzTx/>
              <a:buFontTx/>
              <a:buNone/>
              <a:tabLst/>
              <a:defRPr/>
            </a:pPr>
            <a:r>
              <a:rPr kumimoji="0" lang="en-GB" b="0" i="0" u="none" strike="noStrike" kern="0" cap="none" spc="0" normalizeH="0" baseline="0" noProof="0" dirty="0">
                <a:ln>
                  <a:noFill/>
                </a:ln>
                <a:solidFill>
                  <a:srgbClr val="FFFFFF"/>
                </a:solidFill>
                <a:effectLst/>
                <a:uLnTx/>
                <a:uFillTx/>
                <a:latin typeface="Arial"/>
                <a:ea typeface="+mn-ea"/>
                <a:cs typeface="+mn-cs"/>
              </a:rPr>
              <a:t>Integrated Radiation Effects Modelling and Experimental Validation</a:t>
            </a:r>
          </a:p>
        </p:txBody>
      </p:sp>
      <p:sp>
        <p:nvSpPr>
          <p:cNvPr id="32" name="Abgerundetes Rechteck 1"/>
          <p:cNvSpPr/>
          <p:nvPr/>
        </p:nvSpPr>
        <p:spPr>
          <a:xfrm>
            <a:off x="395536" y="1196752"/>
            <a:ext cx="8280920" cy="504056"/>
          </a:xfrm>
          <a:prstGeom prst="roundRect">
            <a:avLst>
              <a:gd name="adj" fmla="val 24709"/>
            </a:avLst>
          </a:prstGeom>
          <a:solidFill>
            <a:srgbClr val="FFFFFF"/>
          </a:solidFill>
          <a:ln w="38100" cap="flat" cmpd="sng" algn="ctr">
            <a:solidFill>
              <a:srgbClr val="A3A3A3"/>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2000" i="0" u="none" strike="noStrike" kern="0" cap="none" spc="0" normalizeH="0" baseline="0" noProof="0" dirty="0">
                <a:ln>
                  <a:noFill/>
                </a:ln>
                <a:effectLst/>
                <a:uLnTx/>
                <a:uFillTx/>
                <a:latin typeface="Arial"/>
                <a:ea typeface="+mn-ea"/>
                <a:cs typeface="+mn-cs"/>
              </a:rPr>
              <a:t>WPDIV &amp; WPBB &amp; </a:t>
            </a:r>
            <a:r>
              <a:rPr kumimoji="0" lang="EN-GB" sz="2000" i="0" u="none" strike="noStrike" kern="0" cap="none" spc="0" normalizeH="0" baseline="0" noProof="0" dirty="0">
                <a:ln>
                  <a:noFill/>
                </a:ln>
                <a:solidFill>
                  <a:srgbClr val="000000"/>
                </a:solidFill>
                <a:effectLst/>
                <a:uLnTx/>
                <a:uFillTx/>
                <a:latin typeface="Arial"/>
                <a:ea typeface="+mn-ea"/>
                <a:cs typeface="+mn-cs"/>
              </a:rPr>
              <a:t>WPPMI </a:t>
            </a:r>
            <a:r>
              <a:rPr kumimoji="0" lang="EN-GB" sz="2000" i="0" u="none" strike="noStrike" kern="0" cap="none" spc="0" normalizeH="0" baseline="0" noProof="0" dirty="0">
                <a:ln>
                  <a:noFill/>
                </a:ln>
                <a:solidFill>
                  <a:srgbClr val="FF0000"/>
                </a:solidFill>
                <a:effectLst/>
                <a:uLnTx/>
                <a:uFillTx/>
                <a:latin typeface="Arial"/>
                <a:ea typeface="+mn-ea"/>
                <a:cs typeface="+mn-cs"/>
              </a:rPr>
              <a:t>(SEPOC) </a:t>
            </a:r>
            <a:r>
              <a:rPr kumimoji="0" lang="EN-GB" sz="2000" i="0" u="none" strike="noStrike" kern="0" cap="none" spc="0" normalizeH="0" baseline="0" noProof="0" dirty="0">
                <a:ln>
                  <a:noFill/>
                </a:ln>
                <a:solidFill>
                  <a:srgbClr val="000000"/>
                </a:solidFill>
                <a:effectLst/>
                <a:uLnTx/>
                <a:uFillTx/>
                <a:latin typeface="Arial"/>
                <a:ea typeface="+mn-ea"/>
                <a:cs typeface="+mn-cs"/>
              </a:rPr>
              <a:t>&amp;  WPH&amp;CD, WPDC … </a:t>
            </a:r>
            <a:r>
              <a:rPr kumimoji="0" lang="EN-GB" sz="2000" i="0" u="none" strike="sngStrike" kern="0" cap="none" spc="0" normalizeH="0" baseline="0" noProof="0" dirty="0">
                <a:ln>
                  <a:noFill/>
                </a:ln>
                <a:solidFill>
                  <a:srgbClr val="FF0000"/>
                </a:solidFill>
                <a:effectLst/>
                <a:uLnTx/>
                <a:uFillTx/>
                <a:latin typeface="Arial"/>
                <a:ea typeface="+mn-ea"/>
                <a:cs typeface="+mn-cs"/>
              </a:rPr>
              <a:t>ITER </a:t>
            </a:r>
            <a:endParaRPr kumimoji="0" lang="EN-GB" sz="2000" i="0" u="none" strike="noStrike" kern="0" cap="none" spc="0" normalizeH="0" baseline="0" noProof="0" dirty="0">
              <a:ln>
                <a:noFill/>
              </a:ln>
              <a:effectLst/>
              <a:uLnTx/>
              <a:uFillTx/>
              <a:latin typeface="Arial"/>
              <a:ea typeface="+mn-ea"/>
              <a:cs typeface="+mn-cs"/>
            </a:endParaRPr>
          </a:p>
        </p:txBody>
      </p:sp>
      <p:sp>
        <p:nvSpPr>
          <p:cNvPr id="33" name="Abgerundetes Rechteck 16"/>
          <p:cNvSpPr/>
          <p:nvPr/>
        </p:nvSpPr>
        <p:spPr>
          <a:xfrm>
            <a:off x="611561" y="2420888"/>
            <a:ext cx="7920879" cy="3816424"/>
          </a:xfrm>
          <a:prstGeom prst="roundRect">
            <a:avLst>
              <a:gd name="adj" fmla="val 3303"/>
            </a:avLst>
          </a:prstGeom>
          <a:noFill/>
          <a:ln w="38100" cap="flat" cmpd="sng" algn="ctr">
            <a:solidFill>
              <a:srgbClr val="D9D9D9">
                <a:lumMod val="7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2400" b="1" i="0" u="none" strike="noStrike" kern="0" cap="none" spc="0" normalizeH="0" baseline="0" noProof="0" dirty="0">
              <a:ln>
                <a:noFill/>
              </a:ln>
              <a:solidFill>
                <a:srgbClr val="000000"/>
              </a:solidFill>
              <a:effectLst/>
              <a:uLnTx/>
              <a:uFillTx/>
              <a:latin typeface="Arial"/>
              <a:ea typeface="+mn-ea"/>
              <a:cs typeface="+mn-cs"/>
            </a:endParaRPr>
          </a:p>
        </p:txBody>
      </p:sp>
      <p:cxnSp>
        <p:nvCxnSpPr>
          <p:cNvPr id="34" name="Gerade Verbindung mit Pfeil 5"/>
          <p:cNvCxnSpPr/>
          <p:nvPr/>
        </p:nvCxnSpPr>
        <p:spPr>
          <a:xfrm>
            <a:off x="1619672" y="3140968"/>
            <a:ext cx="0" cy="792088"/>
          </a:xfrm>
          <a:prstGeom prst="straightConnector1">
            <a:avLst/>
          </a:prstGeom>
          <a:noFill/>
          <a:ln w="25400" cap="flat" cmpd="sng" algn="ctr">
            <a:solidFill>
              <a:srgbClr val="009682"/>
            </a:solidFill>
            <a:prstDash val="solid"/>
            <a:headEnd type="arrow" w="lg" len="med"/>
            <a:tailEnd type="arrow" w="lg" len="med"/>
          </a:ln>
          <a:effectLst>
            <a:outerShdw blurRad="40000" dist="20000" dir="5400000" rotWithShape="0">
              <a:srgbClr val="000000">
                <a:alpha val="38000"/>
              </a:srgbClr>
            </a:outerShdw>
          </a:effectLst>
        </p:spPr>
      </p:cxnSp>
      <p:cxnSp>
        <p:nvCxnSpPr>
          <p:cNvPr id="35" name="Gerade Verbindung mit Pfeil 19"/>
          <p:cNvCxnSpPr/>
          <p:nvPr/>
        </p:nvCxnSpPr>
        <p:spPr>
          <a:xfrm>
            <a:off x="3563888" y="3140968"/>
            <a:ext cx="0" cy="792088"/>
          </a:xfrm>
          <a:prstGeom prst="straightConnector1">
            <a:avLst/>
          </a:prstGeom>
          <a:noFill/>
          <a:ln w="25400" cap="flat" cmpd="sng" algn="ctr">
            <a:solidFill>
              <a:srgbClr val="009682"/>
            </a:solidFill>
            <a:prstDash val="solid"/>
            <a:headEnd type="arrow" w="lg" len="med"/>
            <a:tailEnd type="arrow" w="lg" len="med"/>
          </a:ln>
          <a:effectLst>
            <a:outerShdw blurRad="40000" dist="20000" dir="5400000" rotWithShape="0">
              <a:srgbClr val="000000">
                <a:alpha val="38000"/>
              </a:srgbClr>
            </a:outerShdw>
          </a:effectLst>
        </p:spPr>
      </p:cxnSp>
      <p:cxnSp>
        <p:nvCxnSpPr>
          <p:cNvPr id="36" name="Gerade Verbindung mit Pfeil 20"/>
          <p:cNvCxnSpPr/>
          <p:nvPr/>
        </p:nvCxnSpPr>
        <p:spPr>
          <a:xfrm>
            <a:off x="5396817" y="3140968"/>
            <a:ext cx="0" cy="792088"/>
          </a:xfrm>
          <a:prstGeom prst="straightConnector1">
            <a:avLst/>
          </a:prstGeom>
          <a:noFill/>
          <a:ln w="25400" cap="flat" cmpd="sng" algn="ctr">
            <a:solidFill>
              <a:srgbClr val="009682"/>
            </a:solidFill>
            <a:prstDash val="solid"/>
            <a:headEnd type="arrow" w="lg" len="med"/>
            <a:tailEnd type="arrow" w="lg" len="med"/>
          </a:ln>
          <a:effectLst>
            <a:outerShdw blurRad="40000" dist="20000" dir="5400000" rotWithShape="0">
              <a:srgbClr val="000000">
                <a:alpha val="38000"/>
              </a:srgbClr>
            </a:outerShdw>
          </a:effectLst>
        </p:spPr>
      </p:cxnSp>
      <p:cxnSp>
        <p:nvCxnSpPr>
          <p:cNvPr id="37" name="Gerade Verbindung mit Pfeil 21"/>
          <p:cNvCxnSpPr/>
          <p:nvPr/>
        </p:nvCxnSpPr>
        <p:spPr>
          <a:xfrm>
            <a:off x="1619672" y="4797152"/>
            <a:ext cx="0" cy="792088"/>
          </a:xfrm>
          <a:prstGeom prst="straightConnector1">
            <a:avLst/>
          </a:prstGeom>
          <a:noFill/>
          <a:ln w="25400" cap="flat" cmpd="sng" algn="ctr">
            <a:solidFill>
              <a:srgbClr val="009682"/>
            </a:solidFill>
            <a:prstDash val="solid"/>
            <a:headEnd type="arrow" w="lg" len="med"/>
            <a:tailEnd type="arrow" w="lg" len="med"/>
          </a:ln>
          <a:effectLst>
            <a:outerShdw blurRad="40000" dist="20000" dir="5400000" rotWithShape="0">
              <a:srgbClr val="000000">
                <a:alpha val="38000"/>
              </a:srgbClr>
            </a:outerShdw>
          </a:effectLst>
        </p:spPr>
      </p:cxnSp>
      <p:cxnSp>
        <p:nvCxnSpPr>
          <p:cNvPr id="39" name="Gerade Verbindung mit Pfeil 32"/>
          <p:cNvCxnSpPr/>
          <p:nvPr/>
        </p:nvCxnSpPr>
        <p:spPr>
          <a:xfrm>
            <a:off x="7582824" y="4797152"/>
            <a:ext cx="0" cy="792088"/>
          </a:xfrm>
          <a:prstGeom prst="straightConnector1">
            <a:avLst/>
          </a:prstGeom>
          <a:noFill/>
          <a:ln w="25400" cap="flat" cmpd="sng" algn="ctr">
            <a:solidFill>
              <a:srgbClr val="009682"/>
            </a:solidFill>
            <a:prstDash val="solid"/>
            <a:headEnd type="arrow" w="lg" len="med"/>
            <a:tailEnd type="arrow" w="lg" len="med"/>
          </a:ln>
          <a:effectLst>
            <a:outerShdw blurRad="40000" dist="20000" dir="5400000" rotWithShape="0">
              <a:srgbClr val="000000">
                <a:alpha val="38000"/>
              </a:srgbClr>
            </a:outerShdw>
          </a:effectLst>
        </p:spPr>
      </p:cxnSp>
      <p:cxnSp>
        <p:nvCxnSpPr>
          <p:cNvPr id="40" name="Gerade Verbindung mit Pfeil 33"/>
          <p:cNvCxnSpPr/>
          <p:nvPr/>
        </p:nvCxnSpPr>
        <p:spPr>
          <a:xfrm>
            <a:off x="7596336" y="3140968"/>
            <a:ext cx="0" cy="792088"/>
          </a:xfrm>
          <a:prstGeom prst="straightConnector1">
            <a:avLst/>
          </a:prstGeom>
          <a:noFill/>
          <a:ln w="25400" cap="flat" cmpd="sng" algn="ctr">
            <a:solidFill>
              <a:srgbClr val="009682"/>
            </a:solidFill>
            <a:prstDash val="solid"/>
            <a:headEnd type="arrow" w="lg" len="med"/>
            <a:tailEnd type="arrow" w="lg" len="med"/>
          </a:ln>
          <a:effectLst>
            <a:outerShdw blurRad="40000" dist="20000" dir="5400000" rotWithShape="0">
              <a:srgbClr val="000000">
                <a:alpha val="38000"/>
              </a:srgbClr>
            </a:outerShdw>
          </a:effectLst>
        </p:spPr>
      </p:cxnSp>
      <p:cxnSp>
        <p:nvCxnSpPr>
          <p:cNvPr id="41" name="Gerade Verbindung mit Pfeil 34"/>
          <p:cNvCxnSpPr/>
          <p:nvPr/>
        </p:nvCxnSpPr>
        <p:spPr>
          <a:xfrm flipH="1">
            <a:off x="2627784" y="4077072"/>
            <a:ext cx="4104456" cy="0"/>
          </a:xfrm>
          <a:prstGeom prst="straightConnector1">
            <a:avLst/>
          </a:prstGeom>
          <a:noFill/>
          <a:ln w="25400" cap="flat" cmpd="sng" algn="ctr">
            <a:solidFill>
              <a:srgbClr val="009682"/>
            </a:solidFill>
            <a:prstDash val="solid"/>
            <a:headEnd type="arrow" w="lg" len="med"/>
            <a:tailEnd type="arrow" w="lg" len="med"/>
          </a:ln>
          <a:effectLst>
            <a:outerShdw blurRad="40000" dist="20000" dir="5400000" rotWithShape="0">
              <a:srgbClr val="000000">
                <a:alpha val="38000"/>
              </a:srgbClr>
            </a:outerShdw>
          </a:effectLst>
        </p:spPr>
      </p:cxnSp>
      <p:cxnSp>
        <p:nvCxnSpPr>
          <p:cNvPr id="42" name="Gerade Verbindung mit Pfeil 35"/>
          <p:cNvCxnSpPr/>
          <p:nvPr/>
        </p:nvCxnSpPr>
        <p:spPr>
          <a:xfrm flipH="1">
            <a:off x="4535996" y="4365104"/>
            <a:ext cx="2196244" cy="0"/>
          </a:xfrm>
          <a:prstGeom prst="straightConnector1">
            <a:avLst/>
          </a:prstGeom>
          <a:noFill/>
          <a:ln w="25400" cap="flat" cmpd="sng" algn="ctr">
            <a:solidFill>
              <a:srgbClr val="009682"/>
            </a:solidFill>
            <a:prstDash val="solid"/>
            <a:headEnd type="arrow" w="lg" len="med"/>
            <a:tailEnd type="arrow" w="lg" len="med"/>
          </a:ln>
          <a:effectLst>
            <a:outerShdw blurRad="40000" dist="20000" dir="5400000" rotWithShape="0">
              <a:srgbClr val="000000">
                <a:alpha val="38000"/>
              </a:srgbClr>
            </a:outerShdw>
          </a:effectLst>
        </p:spPr>
      </p:cxnSp>
      <p:cxnSp>
        <p:nvCxnSpPr>
          <p:cNvPr id="43" name="Gerade Verbindung mit Pfeil 36"/>
          <p:cNvCxnSpPr/>
          <p:nvPr/>
        </p:nvCxnSpPr>
        <p:spPr>
          <a:xfrm flipH="1">
            <a:off x="6300192" y="4653136"/>
            <a:ext cx="432048" cy="0"/>
          </a:xfrm>
          <a:prstGeom prst="straightConnector1">
            <a:avLst/>
          </a:prstGeom>
          <a:noFill/>
          <a:ln w="25400" cap="flat" cmpd="sng" algn="ctr">
            <a:solidFill>
              <a:srgbClr val="009682"/>
            </a:solidFill>
            <a:prstDash val="solid"/>
            <a:headEnd type="arrow" w="lg" len="med"/>
            <a:tailEnd type="arrow" w="lg" len="med"/>
          </a:ln>
          <a:effectLst>
            <a:outerShdw blurRad="40000" dist="20000" dir="5400000" rotWithShape="0">
              <a:srgbClr val="000000">
                <a:alpha val="38000"/>
              </a:srgbClr>
            </a:outerShdw>
          </a:effectLst>
        </p:spPr>
      </p:cxnSp>
      <p:sp>
        <p:nvSpPr>
          <p:cNvPr id="44" name="Pfeil nach oben und unten 39"/>
          <p:cNvSpPr/>
          <p:nvPr/>
        </p:nvSpPr>
        <p:spPr>
          <a:xfrm>
            <a:off x="1979712" y="1700808"/>
            <a:ext cx="432048" cy="936104"/>
          </a:xfrm>
          <a:prstGeom prst="upDownArrow">
            <a:avLst>
              <a:gd name="adj1" fmla="val 37490"/>
              <a:gd name="adj2" fmla="val 78142"/>
            </a:avLst>
          </a:prstGeom>
          <a:solidFill>
            <a:srgbClr val="FFFFFF"/>
          </a:solidFill>
          <a:ln w="38100" cap="flat" cmpd="sng" algn="ctr">
            <a:solidFill>
              <a:srgbClr val="8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Arial"/>
              <a:ea typeface="+mn-ea"/>
              <a:cs typeface="+mn-cs"/>
            </a:endParaRPr>
          </a:p>
        </p:txBody>
      </p:sp>
      <p:sp>
        <p:nvSpPr>
          <p:cNvPr id="45" name="Pfeil nach oben und unten 42"/>
          <p:cNvSpPr/>
          <p:nvPr/>
        </p:nvSpPr>
        <p:spPr>
          <a:xfrm>
            <a:off x="4283968" y="1700808"/>
            <a:ext cx="432048" cy="936104"/>
          </a:xfrm>
          <a:prstGeom prst="upDownArrow">
            <a:avLst>
              <a:gd name="adj1" fmla="val 37490"/>
              <a:gd name="adj2" fmla="val 78142"/>
            </a:avLst>
          </a:prstGeom>
          <a:solidFill>
            <a:srgbClr val="FFFFFF"/>
          </a:solidFill>
          <a:ln w="38100" cap="flat" cmpd="sng" algn="ctr">
            <a:solidFill>
              <a:srgbClr val="8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Arial"/>
              <a:ea typeface="+mn-ea"/>
              <a:cs typeface="+mn-cs"/>
            </a:endParaRPr>
          </a:p>
        </p:txBody>
      </p:sp>
      <p:sp>
        <p:nvSpPr>
          <p:cNvPr id="46" name="Pfeil nach oben und unten 44"/>
          <p:cNvSpPr/>
          <p:nvPr/>
        </p:nvSpPr>
        <p:spPr>
          <a:xfrm>
            <a:off x="6588224" y="1700808"/>
            <a:ext cx="432048" cy="936104"/>
          </a:xfrm>
          <a:prstGeom prst="upDownArrow">
            <a:avLst>
              <a:gd name="adj1" fmla="val 37490"/>
              <a:gd name="adj2" fmla="val 78142"/>
            </a:avLst>
          </a:prstGeom>
          <a:solidFill>
            <a:srgbClr val="FFFFFF"/>
          </a:solidFill>
          <a:ln w="38100" cap="flat" cmpd="sng" algn="ctr">
            <a:solidFill>
              <a:srgbClr val="8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Arial"/>
              <a:ea typeface="+mn-ea"/>
              <a:cs typeface="+mn-cs"/>
            </a:endParaRPr>
          </a:p>
        </p:txBody>
      </p:sp>
      <p:cxnSp>
        <p:nvCxnSpPr>
          <p:cNvPr id="47" name="Gerade Verbindung mit Pfeil 25"/>
          <p:cNvCxnSpPr/>
          <p:nvPr/>
        </p:nvCxnSpPr>
        <p:spPr>
          <a:xfrm>
            <a:off x="5402673" y="4797152"/>
            <a:ext cx="0" cy="792088"/>
          </a:xfrm>
          <a:prstGeom prst="straightConnector1">
            <a:avLst/>
          </a:prstGeom>
          <a:noFill/>
          <a:ln w="25400" cap="flat" cmpd="sng" algn="ctr">
            <a:solidFill>
              <a:srgbClr val="009682"/>
            </a:solidFill>
            <a:prstDash val="dot"/>
            <a:headEnd type="arrow" w="lg" len="med"/>
            <a:tailEnd type="arrow" w="lg" len="med"/>
          </a:ln>
          <a:effectLst>
            <a:outerShdw blurRad="40000" dist="20000" dir="5400000" rotWithShape="0">
              <a:srgbClr val="000000">
                <a:alpha val="38000"/>
              </a:srgbClr>
            </a:outerShdw>
          </a:effectLst>
        </p:spPr>
      </p:cxnSp>
      <p:grpSp>
        <p:nvGrpSpPr>
          <p:cNvPr id="48" name="Gruppierung 28"/>
          <p:cNvGrpSpPr/>
          <p:nvPr/>
        </p:nvGrpSpPr>
        <p:grpSpPr>
          <a:xfrm>
            <a:off x="1072660" y="3946045"/>
            <a:ext cx="5270488" cy="885574"/>
            <a:chOff x="1000652" y="1196752"/>
            <a:chExt cx="5270488" cy="885574"/>
          </a:xfrm>
        </p:grpSpPr>
        <p:sp>
          <p:nvSpPr>
            <p:cNvPr id="49" name="Freihandform 11"/>
            <p:cNvSpPr/>
            <p:nvPr/>
          </p:nvSpPr>
          <p:spPr>
            <a:xfrm>
              <a:off x="1000652" y="1196752"/>
              <a:ext cx="1555124" cy="885574"/>
            </a:xfrm>
            <a:custGeom>
              <a:avLst/>
              <a:gdLst>
                <a:gd name="connsiteX0" fmla="*/ 0 w 1771148"/>
                <a:gd name="connsiteY0" fmla="*/ 0 h 885574"/>
                <a:gd name="connsiteX1" fmla="*/ 1771148 w 1771148"/>
                <a:gd name="connsiteY1" fmla="*/ 0 h 885574"/>
                <a:gd name="connsiteX2" fmla="*/ 1771148 w 1771148"/>
                <a:gd name="connsiteY2" fmla="*/ 885574 h 885574"/>
                <a:gd name="connsiteX3" fmla="*/ 0 w 1771148"/>
                <a:gd name="connsiteY3" fmla="*/ 885574 h 885574"/>
                <a:gd name="connsiteX4" fmla="*/ 0 w 1771148"/>
                <a:gd name="connsiteY4" fmla="*/ 0 h 88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1148" h="885574">
                  <a:moveTo>
                    <a:pt x="0" y="0"/>
                  </a:moveTo>
                  <a:lnTo>
                    <a:pt x="1771148" y="0"/>
                  </a:lnTo>
                  <a:lnTo>
                    <a:pt x="1771148" y="885574"/>
                  </a:lnTo>
                  <a:lnTo>
                    <a:pt x="0" y="885574"/>
                  </a:lnTo>
                  <a:lnTo>
                    <a:pt x="0" y="0"/>
                  </a:lnTo>
                  <a:close/>
                </a:path>
              </a:pathLst>
            </a:custGeom>
            <a:solidFill>
              <a:srgbClr val="3F5A9A"/>
            </a:solidFill>
            <a:ln>
              <a:noFill/>
            </a:ln>
            <a:effectLst>
              <a:outerShdw blurRad="40000" dist="23000" dir="5400000" rotWithShape="0">
                <a:srgbClr val="000000">
                  <a:alpha val="35000"/>
                </a:srgbClr>
              </a:outerShdw>
            </a:effectLst>
          </p:spPr>
          <p:txBody>
            <a:bodyPr spcFirstLastPara="0" vert="horz" wrap="square" lIns="13970" tIns="13970" rIns="13970" bIns="13970" numCol="1" spcCol="1270" anchor="ctr" anchorCtr="0">
              <a:noAutofit/>
            </a:bodyPr>
            <a:lstStyle/>
            <a:p>
              <a:pPr marL="0" marR="0" lvl="0" indent="0" algn="ctr" defTabSz="977900" eaLnBrk="1" fontAlgn="base" latinLnBrk="0" hangingPunct="1">
                <a:lnSpc>
                  <a:spcPct val="90000"/>
                </a:lnSpc>
                <a:spcBef>
                  <a:spcPct val="0"/>
                </a:spcBef>
                <a:spcAft>
                  <a:spcPct val="35000"/>
                </a:spcAft>
                <a:buClrTx/>
                <a:buSzTx/>
                <a:buFontTx/>
                <a:buNone/>
                <a:tabLst/>
                <a:defRPr/>
              </a:pPr>
              <a:r>
                <a:rPr kumimoji="0" lang="en-GB" i="0" u="none" strike="noStrike" kern="0" cap="none" spc="0" normalizeH="0" baseline="0" noProof="0" dirty="0">
                  <a:ln>
                    <a:noFill/>
                  </a:ln>
                  <a:solidFill>
                    <a:srgbClr val="FFFFFF"/>
                  </a:solidFill>
                  <a:effectLst/>
                  <a:uLnTx/>
                  <a:uFillTx/>
                  <a:latin typeface="Arial"/>
                  <a:ea typeface="+mn-ea"/>
                  <a:cs typeface="+mn-cs"/>
                </a:rPr>
                <a:t>Advanced Steels</a:t>
              </a:r>
            </a:p>
          </p:txBody>
        </p:sp>
        <p:sp>
          <p:nvSpPr>
            <p:cNvPr id="50" name="Freihandform 12"/>
            <p:cNvSpPr/>
            <p:nvPr/>
          </p:nvSpPr>
          <p:spPr>
            <a:xfrm>
              <a:off x="2728844" y="1196752"/>
              <a:ext cx="1771148" cy="885574"/>
            </a:xfrm>
            <a:custGeom>
              <a:avLst/>
              <a:gdLst>
                <a:gd name="connsiteX0" fmla="*/ 0 w 1771148"/>
                <a:gd name="connsiteY0" fmla="*/ 0 h 885574"/>
                <a:gd name="connsiteX1" fmla="*/ 1771148 w 1771148"/>
                <a:gd name="connsiteY1" fmla="*/ 0 h 885574"/>
                <a:gd name="connsiteX2" fmla="*/ 1771148 w 1771148"/>
                <a:gd name="connsiteY2" fmla="*/ 885574 h 885574"/>
                <a:gd name="connsiteX3" fmla="*/ 0 w 1771148"/>
                <a:gd name="connsiteY3" fmla="*/ 885574 h 885574"/>
                <a:gd name="connsiteX4" fmla="*/ 0 w 1771148"/>
                <a:gd name="connsiteY4" fmla="*/ 0 h 88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1148" h="885574">
                  <a:moveTo>
                    <a:pt x="0" y="0"/>
                  </a:moveTo>
                  <a:lnTo>
                    <a:pt x="1771148" y="0"/>
                  </a:lnTo>
                  <a:lnTo>
                    <a:pt x="1771148" y="885574"/>
                  </a:lnTo>
                  <a:lnTo>
                    <a:pt x="0" y="885574"/>
                  </a:lnTo>
                  <a:lnTo>
                    <a:pt x="0" y="0"/>
                  </a:lnTo>
                  <a:close/>
                </a:path>
              </a:pathLst>
            </a:custGeom>
            <a:solidFill>
              <a:srgbClr val="3F5A9A"/>
            </a:solidFill>
            <a:ln>
              <a:noFill/>
            </a:ln>
            <a:effectLst>
              <a:outerShdw blurRad="40000" dist="23000" dir="5400000" rotWithShape="0">
                <a:srgbClr val="000000">
                  <a:alpha val="35000"/>
                </a:srgbClr>
              </a:outerShdw>
            </a:effectLst>
          </p:spPr>
          <p:txBody>
            <a:bodyPr spcFirstLastPara="0" vert="horz" wrap="square" lIns="13970" tIns="13970" rIns="13970" bIns="13970" numCol="1" spcCol="1270" anchor="ctr" anchorCtr="0">
              <a:noAutofit/>
            </a:bodyPr>
            <a:lstStyle/>
            <a:p>
              <a:pPr marL="0" marR="0" lvl="0" indent="0" algn="ctr" defTabSz="977900" eaLnBrk="1" fontAlgn="base" latinLnBrk="0" hangingPunct="1">
                <a:lnSpc>
                  <a:spcPct val="90000"/>
                </a:lnSpc>
                <a:spcBef>
                  <a:spcPct val="0"/>
                </a:spcBef>
                <a:spcAft>
                  <a:spcPct val="35000"/>
                </a:spcAft>
                <a:buClrTx/>
                <a:buSzTx/>
                <a:buFontTx/>
                <a:buNone/>
                <a:tabLst/>
                <a:defRPr/>
              </a:pPr>
              <a:r>
                <a:rPr kumimoji="0" lang="en-GB" b="0" i="0" u="none" strike="noStrike" kern="0" cap="none" spc="0" normalizeH="0" baseline="0" noProof="0" dirty="0">
                  <a:ln>
                    <a:noFill/>
                  </a:ln>
                  <a:solidFill>
                    <a:srgbClr val="FFFFFF"/>
                  </a:solidFill>
                  <a:effectLst/>
                  <a:uLnTx/>
                  <a:uFillTx/>
                  <a:latin typeface="Arial"/>
                  <a:ea typeface="+mn-ea"/>
                  <a:cs typeface="+mn-cs"/>
                </a:rPr>
                <a:t>High Heat Flux Materials</a:t>
              </a:r>
            </a:p>
          </p:txBody>
        </p:sp>
        <p:sp>
          <p:nvSpPr>
            <p:cNvPr id="51" name="Freihandform 13"/>
            <p:cNvSpPr/>
            <p:nvPr/>
          </p:nvSpPr>
          <p:spPr>
            <a:xfrm>
              <a:off x="4644008" y="1196752"/>
              <a:ext cx="1627132" cy="885574"/>
            </a:xfrm>
            <a:custGeom>
              <a:avLst/>
              <a:gdLst>
                <a:gd name="connsiteX0" fmla="*/ 0 w 1771148"/>
                <a:gd name="connsiteY0" fmla="*/ 0 h 885574"/>
                <a:gd name="connsiteX1" fmla="*/ 1771148 w 1771148"/>
                <a:gd name="connsiteY1" fmla="*/ 0 h 885574"/>
                <a:gd name="connsiteX2" fmla="*/ 1771148 w 1771148"/>
                <a:gd name="connsiteY2" fmla="*/ 885574 h 885574"/>
                <a:gd name="connsiteX3" fmla="*/ 0 w 1771148"/>
                <a:gd name="connsiteY3" fmla="*/ 885574 h 885574"/>
                <a:gd name="connsiteX4" fmla="*/ 0 w 1771148"/>
                <a:gd name="connsiteY4" fmla="*/ 0 h 88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1148" h="885574">
                  <a:moveTo>
                    <a:pt x="0" y="0"/>
                  </a:moveTo>
                  <a:lnTo>
                    <a:pt x="1771148" y="0"/>
                  </a:lnTo>
                  <a:lnTo>
                    <a:pt x="1771148" y="885574"/>
                  </a:lnTo>
                  <a:lnTo>
                    <a:pt x="0" y="885574"/>
                  </a:lnTo>
                  <a:lnTo>
                    <a:pt x="0" y="0"/>
                  </a:lnTo>
                  <a:close/>
                </a:path>
              </a:pathLst>
            </a:custGeom>
            <a:solidFill>
              <a:srgbClr val="3F5A9A"/>
            </a:solidFill>
            <a:ln>
              <a:noFill/>
            </a:ln>
            <a:effectLst>
              <a:outerShdw blurRad="40000" dist="23000" dir="5400000" rotWithShape="0">
                <a:srgbClr val="000000">
                  <a:alpha val="35000"/>
                </a:srgbClr>
              </a:outerShdw>
            </a:effectLst>
          </p:spPr>
          <p:txBody>
            <a:bodyPr spcFirstLastPara="0" vert="horz" wrap="square" lIns="13970" tIns="13970" rIns="13970" bIns="13970" numCol="1" spcCol="1270" anchor="ctr" anchorCtr="0">
              <a:noAutofit/>
            </a:bodyPr>
            <a:lstStyle/>
            <a:p>
              <a:pPr marL="0" marR="0" lvl="0" indent="0" algn="ctr" defTabSz="977900" eaLnBrk="1" fontAlgn="base" latinLnBrk="0" hangingPunct="1">
                <a:lnSpc>
                  <a:spcPct val="90000"/>
                </a:lnSpc>
                <a:spcBef>
                  <a:spcPct val="0"/>
                </a:spcBef>
                <a:spcAft>
                  <a:spcPct val="35000"/>
                </a:spcAft>
                <a:buClrTx/>
                <a:buSzTx/>
                <a:buFontTx/>
                <a:buNone/>
                <a:tabLst/>
                <a:defRPr/>
              </a:pPr>
              <a:r>
                <a:rPr kumimoji="0" lang="en-GB" b="0" i="0" u="none" strike="noStrike" kern="0" cap="none" spc="0" normalizeH="0" baseline="0" noProof="0" dirty="0">
                  <a:ln>
                    <a:noFill/>
                  </a:ln>
                  <a:solidFill>
                    <a:srgbClr val="FFFFFF"/>
                  </a:solidFill>
                  <a:effectLst/>
                  <a:uLnTx/>
                  <a:uFillTx/>
                  <a:latin typeface="Arial"/>
                  <a:ea typeface="+mn-ea"/>
                  <a:cs typeface="+mn-cs"/>
                </a:rPr>
                <a:t>Functional Materials</a:t>
              </a:r>
            </a:p>
          </p:txBody>
        </p:sp>
      </p:grpSp>
      <p:sp>
        <p:nvSpPr>
          <p:cNvPr id="27" name="Footer Placeholder 3"/>
          <p:cNvSpPr>
            <a:spLocks noGrp="1"/>
          </p:cNvSpPr>
          <p:nvPr>
            <p:ph type="ftr" sz="quarter" idx="11"/>
          </p:nvPr>
        </p:nvSpPr>
        <p:spPr>
          <a:xfrm>
            <a:off x="467544" y="6453336"/>
            <a:ext cx="8240228" cy="268139"/>
          </a:xfrm>
        </p:spPr>
        <p:txBody>
          <a:bodyPr/>
          <a:lstStyle/>
          <a:p>
            <a:pPr algn="r"/>
            <a:r>
              <a:rPr lang="en-GB" dirty="0"/>
              <a:t>Mike Gorley | WPMAT – “Roll Out” | Garching, Germany | January 2017 | Page </a:t>
            </a:r>
            <a:fld id="{6A6D9FA1-99C7-4910-8E32-B85D378B0060}" type="slidenum">
              <a:rPr lang="en-GB" smtClean="0"/>
              <a:pPr algn="r"/>
              <a:t>2</a:t>
            </a:fld>
            <a:endParaRPr lang="en-GB" dirty="0"/>
          </a:p>
        </p:txBody>
      </p:sp>
      <p:cxnSp>
        <p:nvCxnSpPr>
          <p:cNvPr id="28" name="Gerade Verbindung mit Pfeil 21"/>
          <p:cNvCxnSpPr/>
          <p:nvPr/>
        </p:nvCxnSpPr>
        <p:spPr>
          <a:xfrm>
            <a:off x="3562350" y="4800600"/>
            <a:ext cx="0" cy="792088"/>
          </a:xfrm>
          <a:prstGeom prst="straightConnector1">
            <a:avLst/>
          </a:prstGeom>
          <a:noFill/>
          <a:ln w="25400" cap="flat" cmpd="sng" algn="ctr">
            <a:solidFill>
              <a:srgbClr val="009682"/>
            </a:solidFill>
            <a:prstDash val="solid"/>
            <a:headEnd type="arrow" w="lg" len="med"/>
            <a:tailEnd type="arrow" w="lg" len="med"/>
          </a:ln>
          <a:effectLst>
            <a:outerShdw blurRad="40000" dist="20000" dir="5400000" rotWithShape="0">
              <a:srgbClr val="000000">
                <a:alpha val="38000"/>
              </a:srgbClr>
            </a:outerShdw>
          </a:effectLst>
        </p:spPr>
      </p:cxnSp>
    </p:spTree>
    <p:extLst>
      <p:ext uri="{BB962C8B-B14F-4D97-AF65-F5344CB8AC3E}">
        <p14:creationId xmlns:p14="http://schemas.microsoft.com/office/powerpoint/2010/main" val="26382116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a:ea typeface="Arial"/>
                <a:cs typeface="Arial"/>
              </a:rPr>
              <a:t>"Proposed" DDC Requirements</a:t>
            </a:r>
            <a:endParaRPr lang="EN-US" dirty="0"/>
          </a:p>
        </p:txBody>
      </p:sp>
      <p:sp>
        <p:nvSpPr>
          <p:cNvPr id="3" name="Content Placeholder 2"/>
          <p:cNvSpPr>
            <a:spLocks noGrp="1"/>
          </p:cNvSpPr>
          <p:nvPr>
            <p:ph idx="1"/>
          </p:nvPr>
        </p:nvSpPr>
        <p:spPr/>
        <p:txBody>
          <a:bodyPr vert="horz" lIns="91440" tIns="45720" rIns="91440" bIns="45720" rtlCol="0" anchor="t">
            <a:normAutofit fontScale="92500" lnSpcReduction="10000"/>
          </a:bodyPr>
          <a:lstStyle/>
          <a:p>
            <a:r>
              <a:rPr lang="EN-GB" dirty="0"/>
              <a:t>The DDC requirements have been extracted from the DEMO Roadmap &amp; MAT PMP.</a:t>
            </a:r>
            <a:r>
              <a:rPr lang="EN-US" dirty="0"/>
              <a:t> </a:t>
            </a:r>
          </a:p>
          <a:p>
            <a:pPr lvl="1"/>
            <a:endParaRPr lang="en-US" sz="2400"/>
          </a:p>
          <a:p>
            <a:pPr lvl="1"/>
            <a:r>
              <a:rPr lang="EN-GB" sz="2400" dirty="0"/>
              <a:t>Deliver validated and tested design criteria for the BB and DIV teams by June 2023.</a:t>
            </a:r>
            <a:r>
              <a:rPr lang="EN-US" sz="2400" dirty="0"/>
              <a:t> </a:t>
            </a:r>
          </a:p>
          <a:p>
            <a:pPr lvl="1"/>
            <a:r>
              <a:rPr lang="EN-GB" sz="2400" dirty="0"/>
              <a:t>Engage SDO organisations in the development of the design criteria.</a:t>
            </a:r>
            <a:r>
              <a:rPr lang="EN-US" sz="2400" dirty="0"/>
              <a:t> </a:t>
            </a:r>
          </a:p>
          <a:p>
            <a:pPr lvl="1"/>
            <a:r>
              <a:rPr lang="EN-GB" sz="2400" dirty="0"/>
              <a:t>Engage industry in the development of the design criteria.</a:t>
            </a:r>
            <a:r>
              <a:rPr lang="EN-US" sz="2400" dirty="0"/>
              <a:t> </a:t>
            </a:r>
          </a:p>
          <a:p>
            <a:pPr lvl="1"/>
            <a:endParaRPr lang="EN-GB" sz="2400"/>
          </a:p>
          <a:p>
            <a:pPr lvl="1"/>
            <a:r>
              <a:rPr lang="EN-GB" sz="2400" dirty="0"/>
              <a:t>Develop DEMO design criteria that are applicable to the baseline materials.</a:t>
            </a:r>
            <a:r>
              <a:rPr lang="EN-US" sz="2400" dirty="0"/>
              <a:t> </a:t>
            </a:r>
          </a:p>
          <a:p>
            <a:pPr lvl="1"/>
            <a:r>
              <a:rPr lang="EN-GB" sz="2400" dirty="0"/>
              <a:t>Ensure that the DEMO Design Criteria takes advantage of ITER experience. </a:t>
            </a:r>
          </a:p>
          <a:p>
            <a:pPr lvl="1"/>
            <a:endParaRPr lang="EN-US"/>
          </a:p>
          <a:p>
            <a:endParaRPr lang="EN-US" dirty="0"/>
          </a:p>
        </p:txBody>
      </p:sp>
      <p:sp>
        <p:nvSpPr>
          <p:cNvPr id="4" name="Footer Placeholder 3"/>
          <p:cNvSpPr>
            <a:spLocks noGrp="1"/>
          </p:cNvSpPr>
          <p:nvPr>
            <p:ph type="ftr" sz="quarter" idx="11"/>
          </p:nvPr>
        </p:nvSpPr>
        <p:spPr/>
        <p:txBody>
          <a:bodyPr/>
          <a:lstStyle/>
          <a:p>
            <a:pPr algn="r"/>
            <a:r>
              <a:rPr lang="en-GB" dirty="0"/>
              <a:t>Mike Gorley | WPMAT – EDDI Q1 Workshop | KIT, Germany | 3</a:t>
            </a:r>
            <a:r>
              <a:rPr lang="en-GB" baseline="30000" dirty="0"/>
              <a:t>rd</a:t>
            </a:r>
            <a:r>
              <a:rPr lang="en-GB" dirty="0"/>
              <a:t> &amp; 4</a:t>
            </a:r>
            <a:r>
              <a:rPr lang="en-GB" baseline="30000" dirty="0"/>
              <a:t>th</a:t>
            </a:r>
            <a:r>
              <a:rPr lang="en-GB" dirty="0"/>
              <a:t> March 2016 | Page </a:t>
            </a:r>
            <a:fld id="{6A6D9FA1-99C7-4910-8E32-B85D378B0060}" type="slidenum">
              <a:rPr lang="en-GB" smtClean="0"/>
              <a:pPr algn="r"/>
              <a:t>20</a:t>
            </a:fld>
            <a:endParaRPr lang="en-GB" dirty="0"/>
          </a:p>
        </p:txBody>
      </p:sp>
    </p:spTree>
    <p:extLst>
      <p:ext uri="{BB962C8B-B14F-4D97-AF65-F5344CB8AC3E}">
        <p14:creationId xmlns:p14="http://schemas.microsoft.com/office/powerpoint/2010/main" val="16958759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DEMO Project Interaction</a:t>
            </a:r>
            <a:r>
              <a:rPr lang="EN-US" dirty="0"/>
              <a:t> </a:t>
            </a:r>
          </a:p>
        </p:txBody>
      </p:sp>
      <p:sp>
        <p:nvSpPr>
          <p:cNvPr id="3" name="Content Placeholder 2"/>
          <p:cNvSpPr>
            <a:spLocks noGrp="1"/>
          </p:cNvSpPr>
          <p:nvPr>
            <p:ph idx="1"/>
          </p:nvPr>
        </p:nvSpPr>
        <p:spPr/>
        <p:txBody>
          <a:bodyPr vert="horz" lIns="91440" tIns="45720" rIns="91440" bIns="45720" rtlCol="0" anchor="t">
            <a:normAutofit/>
          </a:bodyPr>
          <a:lstStyle/>
          <a:p>
            <a:r>
              <a:rPr lang="EN-GB" dirty="0"/>
              <a:t>To ensure an appropriate level of interaction is maintained the following is proposed:</a:t>
            </a:r>
            <a:r>
              <a:rPr lang="EN-US" dirty="0"/>
              <a:t> </a:t>
            </a:r>
          </a:p>
          <a:p>
            <a:pPr lvl="1"/>
            <a:r>
              <a:rPr lang="EN-GB" sz="2400" dirty="0"/>
              <a:t>An EDDI representative should participate in all BB, DIV &amp; SAE team meetings.</a:t>
            </a:r>
            <a:r>
              <a:rPr lang="EN-US" sz="2400" dirty="0"/>
              <a:t> </a:t>
            </a:r>
          </a:p>
          <a:p>
            <a:pPr lvl="1"/>
            <a:r>
              <a:rPr lang="EN-GB" sz="2400" dirty="0"/>
              <a:t>A BB &amp; DIV representative should participate in all EDDI team meetings.</a:t>
            </a:r>
            <a:r>
              <a:rPr lang="EN-US" sz="2400" dirty="0"/>
              <a:t> </a:t>
            </a:r>
          </a:p>
          <a:p>
            <a:pPr lvl="1"/>
            <a:r>
              <a:rPr lang="EN-GB" sz="2400" dirty="0"/>
              <a:t>A BB &amp; DIV representative should participate in all DDC progress meetings.</a:t>
            </a:r>
            <a:r>
              <a:rPr lang="EN-US" sz="2400" dirty="0"/>
              <a:t> </a:t>
            </a:r>
          </a:p>
          <a:p>
            <a:pPr lvl="1"/>
            <a:r>
              <a:rPr lang="EN-GB" sz="2400" dirty="0"/>
              <a:t>The EDDI team shall hold an annual workshop to disseminate progress within the MAT project to the wider DEMO community.</a:t>
            </a:r>
            <a:r>
              <a:rPr lang="EN-US" sz="2400" dirty="0"/>
              <a:t> </a:t>
            </a:r>
          </a:p>
          <a:p>
            <a:endParaRPr lang="EN-US" dirty="0"/>
          </a:p>
        </p:txBody>
      </p:sp>
      <p:sp>
        <p:nvSpPr>
          <p:cNvPr id="4" name="Footer Placeholder 3"/>
          <p:cNvSpPr>
            <a:spLocks noGrp="1"/>
          </p:cNvSpPr>
          <p:nvPr>
            <p:ph type="ftr" sz="quarter" idx="11"/>
          </p:nvPr>
        </p:nvSpPr>
        <p:spPr/>
        <p:txBody>
          <a:bodyPr/>
          <a:lstStyle/>
          <a:p>
            <a:pPr algn="r"/>
            <a:r>
              <a:rPr lang="en-GB" dirty="0"/>
              <a:t>Mike Gorley | WPMAT – EDDI Q1 Workshop | KIT, Germany | 3</a:t>
            </a:r>
            <a:r>
              <a:rPr lang="en-GB" baseline="30000" dirty="0"/>
              <a:t>rd</a:t>
            </a:r>
            <a:r>
              <a:rPr lang="en-GB" dirty="0"/>
              <a:t> &amp; 4</a:t>
            </a:r>
            <a:r>
              <a:rPr lang="en-GB" baseline="30000" dirty="0"/>
              <a:t>th</a:t>
            </a:r>
            <a:r>
              <a:rPr lang="en-GB" dirty="0"/>
              <a:t> March 2016 | Page </a:t>
            </a:r>
            <a:fld id="{6A6D9FA1-99C7-4910-8E32-B85D378B0060}" type="slidenum">
              <a:rPr lang="en-GB" smtClean="0"/>
              <a:pPr algn="r"/>
              <a:t>21</a:t>
            </a:fld>
            <a:endParaRPr lang="en-GB" dirty="0"/>
          </a:p>
        </p:txBody>
      </p:sp>
      <p:sp>
        <p:nvSpPr>
          <p:cNvPr id="5" name="TextBox 4"/>
          <p:cNvSpPr txBox="1"/>
          <p:nvPr/>
        </p:nvSpPr>
        <p:spPr>
          <a:xfrm>
            <a:off x="4705350" y="6142927"/>
            <a:ext cx="4145949" cy="307975"/>
          </a:xfrm>
          <a:prstGeom prst="rect">
            <a:avLst/>
          </a:prstGeom>
        </p:spPr>
        <p:txBody>
          <a:bodyPr rtlCol="0">
            <a:spAutoFit/>
          </a:bodyPr>
          <a:lstStyle/>
          <a:p>
            <a:pPr algn="r"/>
            <a:r>
              <a:rPr lang="EN-GB" sz="1400" dirty="0">
                <a:latin typeface="Arial"/>
              </a:rPr>
              <a:t>M. </a:t>
            </a:r>
            <a:r>
              <a:rPr lang="EN-GB" sz="1400" dirty="0" err="1">
                <a:latin typeface="Arial"/>
              </a:rPr>
              <a:t>Kalsey</a:t>
            </a:r>
            <a:r>
              <a:rPr lang="EN-GB" sz="1400" dirty="0">
                <a:latin typeface="Arial"/>
              </a:rPr>
              <a:t> | EDDI Planning Meeting | 17/1/2017 </a:t>
            </a:r>
            <a:r>
              <a:rPr lang="EN-US" sz="1400" dirty="0">
                <a:latin typeface="Arial"/>
              </a:rPr>
              <a:t> </a:t>
            </a:r>
            <a:endParaRPr lang="EN-US" sz="1400" dirty="0"/>
          </a:p>
        </p:txBody>
      </p:sp>
    </p:spTree>
    <p:extLst>
      <p:ext uri="{BB962C8B-B14F-4D97-AF65-F5344CB8AC3E}">
        <p14:creationId xmlns:p14="http://schemas.microsoft.com/office/powerpoint/2010/main" val="24272146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ctr"/>
            <a:r>
              <a:rPr lang="en-GB" b="1" dirty="0"/>
              <a:t>Many Thanks</a:t>
            </a:r>
            <a:endParaRPr lang="en-GB" dirty="0"/>
          </a:p>
        </p:txBody>
      </p:sp>
      <p:pic>
        <p:nvPicPr>
          <p:cNvPr id="2" name="Picture Placeholder 1"/>
          <p:cNvPicPr>
            <a:picLocks noGrp="1"/>
          </p:cNvPicPr>
          <p:nvPr>
            <p:ph type="pic" sz="quarter" idx="10"/>
          </p:nvPr>
        </p:nvPicPr>
        <p:blipFill>
          <a:blip r:embed="rId2" cstate="print">
            <a:extLst>
              <a:ext uri="{28A0092B-C50C-407E-A947-70E740481C1C}">
                <a14:useLocalDpi xmlns:a14="http://schemas.microsoft.com/office/drawing/2010/main" val="0"/>
              </a:ext>
            </a:extLst>
          </a:blip>
          <a:stretch>
            <a:fillRect/>
          </a:stretch>
        </p:blipFill>
        <p:spPr>
          <a:xfrm>
            <a:off x="323528" y="5986295"/>
            <a:ext cx="1296000" cy="429906"/>
          </a:xfrm>
        </p:spPr>
      </p:pic>
    </p:spTree>
    <p:extLst>
      <p:ext uri="{BB962C8B-B14F-4D97-AF65-F5344CB8AC3E}">
        <p14:creationId xmlns:p14="http://schemas.microsoft.com/office/powerpoint/2010/main" val="28098531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ctr"/>
            <a:r>
              <a:rPr lang="en-GB" b="1" dirty="0"/>
              <a:t>Extra slides</a:t>
            </a:r>
            <a:endParaRPr lang="en-GB" dirty="0"/>
          </a:p>
        </p:txBody>
      </p:sp>
      <p:pic>
        <p:nvPicPr>
          <p:cNvPr id="2" name="Picture Placeholder 1"/>
          <p:cNvPicPr>
            <a:picLocks noGrp="1"/>
          </p:cNvPicPr>
          <p:nvPr>
            <p:ph type="pic" sz="quarter" idx="10"/>
          </p:nvPr>
        </p:nvPicPr>
        <p:blipFill>
          <a:blip r:embed="rId2" cstate="print">
            <a:extLst>
              <a:ext uri="{28A0092B-C50C-407E-A947-70E740481C1C}">
                <a14:useLocalDpi xmlns:a14="http://schemas.microsoft.com/office/drawing/2010/main" val="0"/>
              </a:ext>
            </a:extLst>
          </a:blip>
          <a:stretch>
            <a:fillRect/>
          </a:stretch>
        </p:blipFill>
        <p:spPr>
          <a:xfrm>
            <a:off x="323528" y="5986295"/>
            <a:ext cx="1296000" cy="429906"/>
          </a:xfrm>
        </p:spPr>
      </p:pic>
    </p:spTree>
    <p:extLst>
      <p:ext uri="{BB962C8B-B14F-4D97-AF65-F5344CB8AC3E}">
        <p14:creationId xmlns:p14="http://schemas.microsoft.com/office/powerpoint/2010/main" val="7782829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39"/>
            <a:ext cx="7427168" cy="728469"/>
          </a:xfrm>
        </p:spPr>
        <p:txBody>
          <a:bodyPr/>
          <a:lstStyle/>
          <a:p>
            <a:r>
              <a:rPr lang="en-GB" dirty="0"/>
              <a:t>Initial ideas on 2017 high level aims</a:t>
            </a:r>
          </a:p>
        </p:txBody>
      </p:sp>
      <p:sp>
        <p:nvSpPr>
          <p:cNvPr id="7" name="Content Placeholder 2"/>
          <p:cNvSpPr txBox="1">
            <a:spLocks/>
          </p:cNvSpPr>
          <p:nvPr/>
        </p:nvSpPr>
        <p:spPr>
          <a:xfrm>
            <a:off x="457200" y="1268760"/>
            <a:ext cx="8229600" cy="4680520"/>
          </a:xfrm>
          <a:prstGeom prst="rect">
            <a:avLst/>
          </a:prstGeom>
        </p:spPr>
        <p:txBody>
          <a:bodyPr anchor="t">
            <a:normAutofit fontScale="92500" lnSpcReduction="20000"/>
          </a:bodyPr>
          <a:lstStyle>
            <a:lvl1pPr marL="342900" indent="-342900" algn="l" rtl="0" fontAlgn="base">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mn-ea"/>
                <a:cs typeface="Arial" panose="020B0604020202020204" pitchFamily="34" charset="0"/>
              </a:defRPr>
            </a:lvl1pPr>
            <a:lvl2pPr marL="742950" indent="-285750" algn="l" rtl="0" fontAlgn="base">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lgn="l" rtl="0" fontAlgn="base">
              <a:spcBef>
                <a:spcPct val="20000"/>
              </a:spcBef>
              <a:spcAft>
                <a:spcPct val="0"/>
              </a:spcAft>
              <a:buFont typeface="Arial" panose="020B0604020202020204" pitchFamily="34" charset="0"/>
              <a:buChar char="•"/>
              <a:defRPr sz="1800">
                <a:solidFill>
                  <a:schemeClr val="tx1"/>
                </a:solidFill>
                <a:latin typeface="Arial" panose="020B0604020202020204" pitchFamily="34" charset="0"/>
                <a:cs typeface="Arial" panose="020B0604020202020204" pitchFamily="34" charset="0"/>
              </a:defRPr>
            </a:lvl3pPr>
            <a:lvl4pPr marL="1657350" indent="-276225" algn="l" rtl="0" fontAlgn="base">
              <a:spcBef>
                <a:spcPct val="20000"/>
              </a:spcBef>
              <a:spcAft>
                <a:spcPct val="0"/>
              </a:spcAft>
              <a:buBlip>
                <a:blip r:embed="rId2"/>
              </a:buBlip>
              <a:defRPr sz="1600">
                <a:solidFill>
                  <a:schemeClr val="tx1"/>
                </a:solidFill>
                <a:latin typeface="+mn-lt"/>
              </a:defRPr>
            </a:lvl4pPr>
            <a:lvl5pPr marL="2095500" indent="-276225" algn="l" rtl="0" fontAlgn="base">
              <a:spcBef>
                <a:spcPct val="20000"/>
              </a:spcBef>
              <a:spcAft>
                <a:spcPct val="0"/>
              </a:spcAft>
              <a:buBlip>
                <a:blip r:embed="rId2"/>
              </a:buBlip>
              <a:defRPr sz="1600">
                <a:solidFill>
                  <a:schemeClr val="tx1"/>
                </a:solidFill>
                <a:latin typeface="+mn-lt"/>
              </a:defRPr>
            </a:lvl5pPr>
            <a:lvl6pPr marL="2514600" indent="-228600" algn="l" rtl="0" eaLnBrk="1" fontAlgn="base" hangingPunct="1">
              <a:spcBef>
                <a:spcPct val="20000"/>
              </a:spcBef>
              <a:spcAft>
                <a:spcPct val="0"/>
              </a:spcAft>
              <a:buSzPct val="60000"/>
              <a:buBlip>
                <a:blip r:embed="rId3"/>
              </a:buBlip>
              <a:defRPr sz="1400">
                <a:solidFill>
                  <a:schemeClr val="tx1"/>
                </a:solidFill>
                <a:latin typeface="+mn-lt"/>
              </a:defRPr>
            </a:lvl6pPr>
            <a:lvl7pPr marL="2971800" indent="-228600" algn="l" rtl="0" eaLnBrk="1" fontAlgn="base" hangingPunct="1">
              <a:spcBef>
                <a:spcPct val="20000"/>
              </a:spcBef>
              <a:spcAft>
                <a:spcPct val="0"/>
              </a:spcAft>
              <a:buSzPct val="60000"/>
              <a:buBlip>
                <a:blip r:embed="rId3"/>
              </a:buBlip>
              <a:defRPr sz="1400">
                <a:solidFill>
                  <a:schemeClr val="tx1"/>
                </a:solidFill>
                <a:latin typeface="+mn-lt"/>
              </a:defRPr>
            </a:lvl7pPr>
            <a:lvl8pPr marL="3429000" indent="-228600" algn="l" rtl="0" eaLnBrk="1" fontAlgn="base" hangingPunct="1">
              <a:spcBef>
                <a:spcPct val="20000"/>
              </a:spcBef>
              <a:spcAft>
                <a:spcPct val="0"/>
              </a:spcAft>
              <a:buSzPct val="60000"/>
              <a:buBlip>
                <a:blip r:embed="rId3"/>
              </a:buBlip>
              <a:defRPr sz="1400">
                <a:solidFill>
                  <a:schemeClr val="tx1"/>
                </a:solidFill>
                <a:latin typeface="+mn-lt"/>
              </a:defRPr>
            </a:lvl8pPr>
            <a:lvl9pPr marL="3886200" indent="-228600" algn="l" rtl="0" eaLnBrk="1" fontAlgn="base" hangingPunct="1">
              <a:spcBef>
                <a:spcPct val="20000"/>
              </a:spcBef>
              <a:spcAft>
                <a:spcPct val="0"/>
              </a:spcAft>
              <a:buSzPct val="60000"/>
              <a:buBlip>
                <a:blip r:embed="rId3"/>
              </a:buBlip>
              <a:defRPr sz="1400">
                <a:solidFill>
                  <a:schemeClr val="tx1"/>
                </a:solidFill>
                <a:latin typeface="+mn-lt"/>
              </a:defRPr>
            </a:lvl9pPr>
          </a:lstStyle>
          <a:p>
            <a:pPr marL="457200" indent="-457200">
              <a:buFont typeface="+mj-lt"/>
              <a:buAutoNum type="arabicPeriod"/>
            </a:pPr>
            <a:r>
              <a:rPr lang="EN-GB" kern="0" dirty="0"/>
              <a:t>Establish and gain approval for </a:t>
            </a:r>
            <a:r>
              <a:rPr lang="EN-GB" u="sng" kern="0" dirty="0"/>
              <a:t>draft</a:t>
            </a:r>
            <a:r>
              <a:rPr lang="EN-GB" kern="0" dirty="0"/>
              <a:t> EU roadmap for Design Criteria in fusion </a:t>
            </a:r>
          </a:p>
          <a:p>
            <a:pPr marL="457200" indent="-457200">
              <a:buFont typeface="+mj-lt"/>
              <a:buAutoNum type="arabicPeriod"/>
            </a:pPr>
            <a:r>
              <a:rPr lang="EN-GB" kern="0" dirty="0"/>
              <a:t>Develop “draft” MPH chapter for “baseline” Tungsten &amp; extend FM MPH</a:t>
            </a:r>
          </a:p>
          <a:p>
            <a:pPr marL="457200" indent="-457200">
              <a:buFont typeface="+mj-lt"/>
              <a:buAutoNum type="arabicPeriod"/>
            </a:pPr>
            <a:r>
              <a:rPr lang="EN-GB" kern="0" dirty="0"/>
              <a:t>Continue to grow WPMAT group interactions with greater establishment of MTRL and materials Database </a:t>
            </a:r>
          </a:p>
          <a:p>
            <a:pPr marL="457200" indent="-457200">
              <a:buFont typeface="+mj-lt"/>
              <a:buAutoNum type="arabicPeriod"/>
            </a:pPr>
            <a:r>
              <a:rPr lang="EN-GB" kern="0" dirty="0"/>
              <a:t>Better interaction with DEMO design via SEOP role and increased collaboration with DIV and BB</a:t>
            </a:r>
          </a:p>
          <a:p>
            <a:pPr marL="457200" indent="-457200">
              <a:buFont typeface="+mj-lt"/>
              <a:buAutoNum type="arabicPeriod"/>
            </a:pPr>
            <a:r>
              <a:rPr lang="EN-GB" kern="0" dirty="0"/>
              <a:t>Conclude and summarise multiple test request to support rule development/validation.</a:t>
            </a:r>
          </a:p>
          <a:p>
            <a:pPr marL="457200" indent="-457200">
              <a:buFont typeface="+mj-lt"/>
              <a:buAutoNum type="arabicPeriod"/>
            </a:pPr>
            <a:r>
              <a:rPr lang="EN-GB" kern="0" dirty="0"/>
              <a:t>Increase international and industrial collaborations as much as possible  </a:t>
            </a:r>
          </a:p>
          <a:p>
            <a:pPr marL="457200" indent="-457200">
              <a:buFont typeface="+mj-lt"/>
              <a:buAutoNum type="arabicPeriod"/>
            </a:pPr>
            <a:r>
              <a:rPr lang="EN-GB" kern="0" dirty="0"/>
              <a:t>Start establishing collaborative projects with IREMEV group</a:t>
            </a:r>
          </a:p>
          <a:p>
            <a:pPr marL="457200" indent="-457200">
              <a:buFont typeface="+mj-lt"/>
              <a:buAutoNum type="arabicPeriod"/>
            </a:pPr>
            <a:r>
              <a:rPr lang="EN-GB" kern="0" dirty="0"/>
              <a:t>Collaborations with US on materials design interface</a:t>
            </a:r>
            <a:endParaRPr lang="en-GB" kern="0" dirty="0"/>
          </a:p>
        </p:txBody>
      </p:sp>
    </p:spTree>
    <p:extLst>
      <p:ext uri="{BB962C8B-B14F-4D97-AF65-F5344CB8AC3E}">
        <p14:creationId xmlns:p14="http://schemas.microsoft.com/office/powerpoint/2010/main" val="37776275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1.1 EDDI interfaces</a:t>
            </a:r>
          </a:p>
        </p:txBody>
      </p:sp>
      <p:pic>
        <p:nvPicPr>
          <p:cNvPr id="8" name="Content Placeholder 118"/>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95536" y="908720"/>
            <a:ext cx="7560840" cy="5610255"/>
          </a:xfrm>
          <a:prstGeom prst="rect">
            <a:avLst/>
          </a:prstGeom>
          <a:solidFill>
            <a:schemeClr val="bg1"/>
          </a:solidFill>
        </p:spPr>
      </p:pic>
      <p:sp>
        <p:nvSpPr>
          <p:cNvPr id="9" name="TextBox 8"/>
          <p:cNvSpPr txBox="1"/>
          <p:nvPr/>
        </p:nvSpPr>
        <p:spPr>
          <a:xfrm>
            <a:off x="2987824" y="4634534"/>
            <a:ext cx="2160240" cy="707886"/>
          </a:xfrm>
          <a:prstGeom prst="rect">
            <a:avLst/>
          </a:prstGeom>
          <a:solidFill>
            <a:schemeClr val="bg1">
              <a:lumMod val="85000"/>
            </a:schemeClr>
          </a:solidFill>
          <a:ln>
            <a:solidFill>
              <a:schemeClr val="tx1"/>
            </a:solidFill>
          </a:ln>
        </p:spPr>
        <p:txBody>
          <a:bodyPr wrap="square" rtlCol="0">
            <a:spAutoFit/>
          </a:bodyPr>
          <a:lstStyle/>
          <a:p>
            <a:r>
              <a:rPr lang="en-GB" sz="2000" dirty="0"/>
              <a:t>Materials Data/information</a:t>
            </a:r>
          </a:p>
        </p:txBody>
      </p:sp>
      <p:sp>
        <p:nvSpPr>
          <p:cNvPr id="10" name="TextBox 9"/>
          <p:cNvSpPr txBox="1"/>
          <p:nvPr/>
        </p:nvSpPr>
        <p:spPr>
          <a:xfrm>
            <a:off x="4211960" y="3717032"/>
            <a:ext cx="1584176" cy="707886"/>
          </a:xfrm>
          <a:prstGeom prst="rect">
            <a:avLst/>
          </a:prstGeom>
          <a:solidFill>
            <a:schemeClr val="bg1">
              <a:lumMod val="85000"/>
            </a:schemeClr>
          </a:solidFill>
          <a:ln>
            <a:solidFill>
              <a:schemeClr val="tx1"/>
            </a:solidFill>
          </a:ln>
        </p:spPr>
        <p:txBody>
          <a:bodyPr wrap="square" rtlCol="0">
            <a:spAutoFit/>
          </a:bodyPr>
          <a:lstStyle/>
          <a:p>
            <a:r>
              <a:rPr lang="en-GB" sz="2000" dirty="0"/>
              <a:t>Materials Evaluations</a:t>
            </a:r>
          </a:p>
        </p:txBody>
      </p:sp>
      <p:sp>
        <p:nvSpPr>
          <p:cNvPr id="11" name="TextBox 10"/>
          <p:cNvSpPr txBox="1"/>
          <p:nvPr/>
        </p:nvSpPr>
        <p:spPr>
          <a:xfrm>
            <a:off x="5580112" y="1329391"/>
            <a:ext cx="1152128" cy="400110"/>
          </a:xfrm>
          <a:prstGeom prst="rect">
            <a:avLst/>
          </a:prstGeom>
          <a:solidFill>
            <a:schemeClr val="bg1">
              <a:lumMod val="85000"/>
            </a:schemeClr>
          </a:solidFill>
          <a:ln>
            <a:solidFill>
              <a:schemeClr val="tx1"/>
            </a:solidFill>
          </a:ln>
        </p:spPr>
        <p:txBody>
          <a:bodyPr wrap="square" rtlCol="0">
            <a:spAutoFit/>
          </a:bodyPr>
          <a:lstStyle/>
          <a:p>
            <a:r>
              <a:rPr lang="en-GB" sz="2000" dirty="0"/>
              <a:t>SEPOC</a:t>
            </a:r>
          </a:p>
        </p:txBody>
      </p:sp>
      <p:sp>
        <p:nvSpPr>
          <p:cNvPr id="12" name="TextBox 11"/>
          <p:cNvSpPr txBox="1"/>
          <p:nvPr/>
        </p:nvSpPr>
        <p:spPr>
          <a:xfrm>
            <a:off x="2117316" y="2060848"/>
            <a:ext cx="3318780" cy="400110"/>
          </a:xfrm>
          <a:prstGeom prst="rect">
            <a:avLst/>
          </a:prstGeom>
          <a:solidFill>
            <a:schemeClr val="bg1">
              <a:lumMod val="85000"/>
            </a:schemeClr>
          </a:solidFill>
          <a:ln>
            <a:solidFill>
              <a:schemeClr val="tx1"/>
            </a:solidFill>
          </a:ln>
        </p:spPr>
        <p:txBody>
          <a:bodyPr wrap="square" rtlCol="0">
            <a:spAutoFit/>
          </a:bodyPr>
          <a:lstStyle/>
          <a:p>
            <a:r>
              <a:rPr lang="en-GB" sz="2000" b="1" dirty="0"/>
              <a:t>DEMO Design Criteria </a:t>
            </a:r>
            <a:r>
              <a:rPr lang="en-GB" sz="2000" dirty="0"/>
              <a:t>&amp; </a:t>
            </a:r>
            <a:r>
              <a:rPr lang="en-GB" sz="2000" b="1" dirty="0"/>
              <a:t>MPH</a:t>
            </a:r>
          </a:p>
        </p:txBody>
      </p:sp>
    </p:spTree>
    <p:extLst>
      <p:ext uri="{BB962C8B-B14F-4D97-AF65-F5344CB8AC3E}">
        <p14:creationId xmlns:p14="http://schemas.microsoft.com/office/powerpoint/2010/main" val="29393426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893"/>
            <a:ext cx="8435280" cy="891216"/>
          </a:xfrm>
        </p:spPr>
        <p:txBody>
          <a:bodyPr/>
          <a:lstStyle/>
          <a:p>
            <a:r>
              <a:rPr lang="en-GB" dirty="0"/>
              <a:t>Lessons from fission surveillance programmes</a:t>
            </a:r>
          </a:p>
        </p:txBody>
      </p:sp>
      <p:sp>
        <p:nvSpPr>
          <p:cNvPr id="3" name="Content Placeholder 2"/>
          <p:cNvSpPr>
            <a:spLocks noGrp="1"/>
          </p:cNvSpPr>
          <p:nvPr>
            <p:ph idx="1"/>
          </p:nvPr>
        </p:nvSpPr>
        <p:spPr/>
        <p:txBody>
          <a:bodyPr>
            <a:normAutofit/>
          </a:bodyPr>
          <a:lstStyle/>
          <a:p>
            <a:pPr lvl="0"/>
            <a:r>
              <a:rPr lang="en-GB" dirty="0"/>
              <a:t>A flexible design and an amendable concept to consider new advances in materials science/engineering and to implement state of the art mechanical materials testing</a:t>
            </a:r>
          </a:p>
          <a:p>
            <a:pPr lvl="0"/>
            <a:r>
              <a:rPr lang="en-GB" dirty="0"/>
              <a:t>Retain sufficient amounts of limiting materials in the materials archives </a:t>
            </a:r>
          </a:p>
        </p:txBody>
      </p:sp>
      <p:sp>
        <p:nvSpPr>
          <p:cNvPr id="4" name="Footer Placeholder 3"/>
          <p:cNvSpPr>
            <a:spLocks noGrp="1"/>
          </p:cNvSpPr>
          <p:nvPr>
            <p:ph type="ftr" sz="quarter" idx="11"/>
          </p:nvPr>
        </p:nvSpPr>
        <p:spPr/>
        <p:txBody>
          <a:bodyPr/>
          <a:lstStyle/>
          <a:p>
            <a:pPr algn="r"/>
            <a:r>
              <a:rPr lang="en-GB" dirty="0"/>
              <a:t>Natalia Luzginova | EDDI 2016 Monitoring Meeting</a:t>
            </a:r>
          </a:p>
        </p:txBody>
      </p:sp>
      <p:sp>
        <p:nvSpPr>
          <p:cNvPr id="8" name="TextBox 7"/>
          <p:cNvSpPr txBox="1"/>
          <p:nvPr/>
        </p:nvSpPr>
        <p:spPr>
          <a:xfrm>
            <a:off x="179512" y="3573016"/>
            <a:ext cx="3456384" cy="2880000"/>
          </a:xfrm>
          <a:prstGeom prst="rect">
            <a:avLst/>
          </a:prstGeom>
          <a:noFill/>
          <a:ln w="25400">
            <a:solidFill>
              <a:srgbClr val="FF0000"/>
            </a:solidFill>
          </a:ln>
        </p:spPr>
        <p:txBody>
          <a:bodyPr wrap="square" rtlCol="0">
            <a:spAutoFit/>
          </a:bodyPr>
          <a:lstStyle/>
          <a:p>
            <a:pPr algn="ctr"/>
            <a:r>
              <a:rPr lang="en-GB" dirty="0"/>
              <a:t>Complementary data to understand the underlining materials degradation mechanisms</a:t>
            </a:r>
          </a:p>
          <a:p>
            <a:endParaRPr lang="en-GB" dirty="0"/>
          </a:p>
          <a:p>
            <a:pPr marL="285750" indent="-285750">
              <a:buFont typeface="Arial" panose="020B0604020202020204" pitchFamily="34" charset="0"/>
              <a:buChar char="•"/>
            </a:pPr>
            <a:r>
              <a:rPr lang="en-GB" dirty="0"/>
              <a:t>state of the art materials testing techniques and microscopy</a:t>
            </a:r>
          </a:p>
          <a:p>
            <a:pPr marL="285750" indent="-285750">
              <a:buFont typeface="Arial" panose="020B0604020202020204" pitchFamily="34" charset="0"/>
              <a:buChar char="•"/>
            </a:pPr>
            <a:r>
              <a:rPr lang="en-GB" dirty="0"/>
              <a:t>specimen reconstitution techniques</a:t>
            </a:r>
          </a:p>
          <a:p>
            <a:pPr marL="285750" indent="-285750">
              <a:buFont typeface="Arial" panose="020B0604020202020204" pitchFamily="34" charset="0"/>
              <a:buChar char="•"/>
            </a:pPr>
            <a:r>
              <a:rPr lang="en-GB" dirty="0"/>
              <a:t>advanced damage and micromechanical modelling</a:t>
            </a:r>
          </a:p>
        </p:txBody>
      </p:sp>
      <p:pic>
        <p:nvPicPr>
          <p:cNvPr id="1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95936" y="3657028"/>
            <a:ext cx="2520000" cy="25802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p:cNvSpPr/>
          <p:nvPr/>
        </p:nvSpPr>
        <p:spPr>
          <a:xfrm>
            <a:off x="4751880" y="6136160"/>
            <a:ext cx="1008112" cy="276999"/>
          </a:xfrm>
          <a:prstGeom prst="rect">
            <a:avLst/>
          </a:prstGeom>
        </p:spPr>
        <p:txBody>
          <a:bodyPr wrap="square">
            <a:spAutoFit/>
          </a:bodyPr>
          <a:lstStyle/>
          <a:p>
            <a:r>
              <a:rPr lang="en-GB" sz="1200" i="1" dirty="0"/>
              <a:t>ASTM E1253</a:t>
            </a:r>
          </a:p>
        </p:txBody>
      </p:sp>
      <p:sp>
        <p:nvSpPr>
          <p:cNvPr id="10" name="Rectangle 9"/>
          <p:cNvSpPr/>
          <p:nvPr/>
        </p:nvSpPr>
        <p:spPr>
          <a:xfrm rot="16200000">
            <a:off x="2577305" y="4797146"/>
            <a:ext cx="2630531" cy="369332"/>
          </a:xfrm>
          <a:prstGeom prst="rect">
            <a:avLst/>
          </a:prstGeom>
        </p:spPr>
        <p:txBody>
          <a:bodyPr wrap="square">
            <a:spAutoFit/>
          </a:bodyPr>
          <a:lstStyle/>
          <a:p>
            <a:r>
              <a:rPr lang="en-GB" b="1" dirty="0"/>
              <a:t>Specimens reconstitution</a:t>
            </a:r>
          </a:p>
        </p:txBody>
      </p:sp>
      <p:sp>
        <p:nvSpPr>
          <p:cNvPr id="12" name="Rectangle 11"/>
          <p:cNvSpPr/>
          <p:nvPr/>
        </p:nvSpPr>
        <p:spPr>
          <a:xfrm>
            <a:off x="3710105" y="3573016"/>
            <a:ext cx="2734103" cy="2880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5" name="Picture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07320" y="3140968"/>
            <a:ext cx="1800000" cy="2295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Rectangle 15"/>
          <p:cNvSpPr/>
          <p:nvPr/>
        </p:nvSpPr>
        <p:spPr>
          <a:xfrm rot="16200000">
            <a:off x="5029375" y="4555522"/>
            <a:ext cx="3342459" cy="369332"/>
          </a:xfrm>
          <a:prstGeom prst="rect">
            <a:avLst/>
          </a:prstGeom>
        </p:spPr>
        <p:txBody>
          <a:bodyPr wrap="square">
            <a:spAutoFit/>
          </a:bodyPr>
          <a:lstStyle/>
          <a:p>
            <a:r>
              <a:rPr lang="en-GB" b="1" dirty="0"/>
              <a:t>Small Specimen Test Technology</a:t>
            </a:r>
          </a:p>
        </p:txBody>
      </p:sp>
      <p:sp>
        <p:nvSpPr>
          <p:cNvPr id="17" name="Rectangle 16"/>
          <p:cNvSpPr/>
          <p:nvPr/>
        </p:nvSpPr>
        <p:spPr>
          <a:xfrm>
            <a:off x="6989247" y="3068958"/>
            <a:ext cx="1287000" cy="276999"/>
          </a:xfrm>
          <a:prstGeom prst="rect">
            <a:avLst/>
          </a:prstGeom>
        </p:spPr>
        <p:txBody>
          <a:bodyPr wrap="square">
            <a:spAutoFit/>
          </a:bodyPr>
          <a:lstStyle/>
          <a:p>
            <a:r>
              <a:rPr lang="en-GB" sz="1200" i="1" dirty="0"/>
              <a:t>M. Serrano, 2015</a:t>
            </a:r>
          </a:p>
        </p:txBody>
      </p:sp>
      <p:sp>
        <p:nvSpPr>
          <p:cNvPr id="18" name="Rectangle 17"/>
          <p:cNvSpPr/>
          <p:nvPr/>
        </p:nvSpPr>
        <p:spPr>
          <a:xfrm>
            <a:off x="6515937" y="3033016"/>
            <a:ext cx="2592568" cy="3420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9" name="Picture 4" descr="matrioskas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9759" y="4986542"/>
            <a:ext cx="1565976" cy="14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61940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3569085"/>
            <a:ext cx="4032448" cy="2832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el 1"/>
          <p:cNvSpPr>
            <a:spLocks noGrp="1"/>
          </p:cNvSpPr>
          <p:nvPr>
            <p:ph type="title"/>
          </p:nvPr>
        </p:nvSpPr>
        <p:spPr/>
        <p:txBody>
          <a:bodyPr/>
          <a:lstStyle/>
          <a:p>
            <a:r>
              <a:rPr lang="en-US" sz="2000" dirty="0"/>
              <a:t>Eurofer97 - Total Elongation </a:t>
            </a:r>
            <a:r>
              <a:rPr lang="en-US" sz="2000" u="sng" dirty="0"/>
              <a:t>Irradiated values</a:t>
            </a:r>
            <a:endParaRPr lang="en-US" sz="2000" dirty="0"/>
          </a:p>
        </p:txBody>
      </p:sp>
      <p:sp>
        <p:nvSpPr>
          <p:cNvPr id="4" name="Fußzeilenplatzhalter 3"/>
          <p:cNvSpPr>
            <a:spLocks noGrp="1"/>
          </p:cNvSpPr>
          <p:nvPr>
            <p:ph type="ftr" sz="quarter" idx="4294967295"/>
          </p:nvPr>
        </p:nvSpPr>
        <p:spPr>
          <a:xfrm>
            <a:off x="338976" y="6445250"/>
            <a:ext cx="3728968" cy="360363"/>
          </a:xfrm>
          <a:prstGeom prst="rect">
            <a:avLst/>
          </a:prstGeom>
        </p:spPr>
        <p:txBody>
          <a:bodyPr/>
          <a:lstStyle/>
          <a:p>
            <a:pPr>
              <a:defRPr/>
            </a:pPr>
            <a:r>
              <a:rPr lang="en-US" i="1" dirty="0"/>
              <a:t>E. Gaganidze, EDDI Nov 2016 MM</a:t>
            </a:r>
          </a:p>
        </p:txBody>
      </p:sp>
      <p:pic>
        <p:nvPicPr>
          <p:cNvPr id="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6016" y="749218"/>
            <a:ext cx="3532435" cy="2481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6" name="Tabelle 15"/>
          <p:cNvGraphicFramePr>
            <a:graphicFrameLocks noGrp="1"/>
          </p:cNvGraphicFramePr>
          <p:nvPr>
            <p:extLst>
              <p:ext uri="{D42A27DB-BD31-4B8C-83A1-F6EECF244321}">
                <p14:modId xmlns:p14="http://schemas.microsoft.com/office/powerpoint/2010/main" val="346465898"/>
              </p:ext>
            </p:extLst>
          </p:nvPr>
        </p:nvGraphicFramePr>
        <p:xfrm>
          <a:off x="4427984" y="3260920"/>
          <a:ext cx="4632801" cy="3460763"/>
        </p:xfrm>
        <a:graphic>
          <a:graphicData uri="http://schemas.openxmlformats.org/drawingml/2006/table">
            <a:tbl>
              <a:tblPr firstRow="1" firstCol="1" bandRow="1"/>
              <a:tblGrid>
                <a:gridCol w="1428953">
                  <a:extLst>
                    <a:ext uri="{9D8B030D-6E8A-4147-A177-3AD203B41FA5}">
                      <a16:colId xmlns:a16="http://schemas.microsoft.com/office/drawing/2014/main" val="20000"/>
                    </a:ext>
                  </a:extLst>
                </a:gridCol>
                <a:gridCol w="936104">
                  <a:extLst>
                    <a:ext uri="{9D8B030D-6E8A-4147-A177-3AD203B41FA5}">
                      <a16:colId xmlns:a16="http://schemas.microsoft.com/office/drawing/2014/main" val="20001"/>
                    </a:ext>
                  </a:extLst>
                </a:gridCol>
                <a:gridCol w="2267744">
                  <a:extLst>
                    <a:ext uri="{9D8B030D-6E8A-4147-A177-3AD203B41FA5}">
                      <a16:colId xmlns:a16="http://schemas.microsoft.com/office/drawing/2014/main" val="20002"/>
                    </a:ext>
                  </a:extLst>
                </a:gridCol>
              </a:tblGrid>
              <a:tr h="150865">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nSpc>
                          <a:spcPct val="115000"/>
                        </a:lnSpc>
                        <a:spcAft>
                          <a:spcPts val="0"/>
                        </a:spcAft>
                      </a:pPr>
                      <a:r>
                        <a:rPr lang="en-GB" sz="900" dirty="0">
                          <a:effectLst/>
                        </a:rPr>
                        <a:t>Condition, curve type</a:t>
                      </a:r>
                      <a:endParaRPr lang="en-US" sz="900" dirty="0">
                        <a:effectLst/>
                        <a:latin typeface="Calibri"/>
                        <a:ea typeface="Calibri"/>
                        <a:cs typeface="Times New Roman"/>
                      </a:endParaRPr>
                    </a:p>
                  </a:txBody>
                  <a:tcPr marL="53668" marR="53668"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nSpc>
                          <a:spcPct val="115000"/>
                        </a:lnSpc>
                        <a:spcAft>
                          <a:spcPts val="0"/>
                        </a:spcAft>
                      </a:pPr>
                      <a:r>
                        <a:rPr lang="en-GB" sz="900">
                          <a:effectLst/>
                        </a:rPr>
                        <a:t>Temperature range</a:t>
                      </a:r>
                      <a:endParaRPr lang="en-US" sz="900">
                        <a:effectLst/>
                        <a:latin typeface="Calibri"/>
                        <a:ea typeface="Calibri"/>
                        <a:cs typeface="Times New Roman"/>
                      </a:endParaRPr>
                    </a:p>
                  </a:txBody>
                  <a:tcPr marL="53668" marR="53668"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nSpc>
                          <a:spcPct val="115000"/>
                        </a:lnSpc>
                        <a:spcAft>
                          <a:spcPts val="0"/>
                        </a:spcAft>
                      </a:pPr>
                      <a:r>
                        <a:rPr lang="en-GB" sz="900" dirty="0">
                          <a:effectLst/>
                        </a:rPr>
                        <a:t>Equation</a:t>
                      </a:r>
                      <a:endParaRPr lang="en-US" sz="900" dirty="0">
                        <a:effectLst/>
                        <a:latin typeface="Calibri"/>
                        <a:ea typeface="Calibri"/>
                        <a:cs typeface="Times New Roman"/>
                      </a:endParaRPr>
                    </a:p>
                  </a:txBody>
                  <a:tcPr marL="53668" marR="53668"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10000"/>
                  </a:ext>
                </a:extLst>
              </a:tr>
              <a:tr h="301731">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nSpc>
                          <a:spcPct val="115000"/>
                        </a:lnSpc>
                        <a:spcAft>
                          <a:spcPts val="0"/>
                        </a:spcAft>
                      </a:pPr>
                      <a:r>
                        <a:rPr lang="en-GB" sz="900">
                          <a:effectLst/>
                        </a:rPr>
                        <a:t>Unirradiated, average TE</a:t>
                      </a:r>
                      <a:endParaRPr lang="en-US" sz="900">
                        <a:effectLst/>
                        <a:latin typeface="Calibri"/>
                        <a:ea typeface="Calibri"/>
                        <a:cs typeface="Times New Roman"/>
                      </a:endParaRPr>
                    </a:p>
                  </a:txBody>
                  <a:tcPr marL="53668" marR="53668"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nSpc>
                          <a:spcPct val="115000"/>
                        </a:lnSpc>
                        <a:spcAft>
                          <a:spcPts val="0"/>
                        </a:spcAft>
                      </a:pPr>
                      <a:r>
                        <a:rPr lang="en-GB" sz="900" dirty="0">
                          <a:effectLst/>
                        </a:rPr>
                        <a:t>-164 </a:t>
                      </a:r>
                      <a:r>
                        <a:rPr lang="en-GB" sz="900" dirty="0">
                          <a:effectLst/>
                          <a:sym typeface="Symbol"/>
                        </a:rPr>
                        <a:t></a:t>
                      </a:r>
                      <a:r>
                        <a:rPr lang="en-GB" sz="900" dirty="0">
                          <a:effectLst/>
                        </a:rPr>
                        <a:t> T </a:t>
                      </a:r>
                      <a:r>
                        <a:rPr lang="en-GB" sz="900" dirty="0">
                          <a:effectLst/>
                          <a:sym typeface="Symbol"/>
                        </a:rPr>
                        <a:t></a:t>
                      </a:r>
                      <a:r>
                        <a:rPr lang="en-GB" sz="900" dirty="0">
                          <a:effectLst/>
                        </a:rPr>
                        <a:t> 700°C</a:t>
                      </a:r>
                      <a:endParaRPr lang="en-US" sz="900" dirty="0">
                        <a:effectLst/>
                        <a:latin typeface="Calibri"/>
                        <a:ea typeface="Calibri"/>
                        <a:cs typeface="Times New Roman"/>
                      </a:endParaRPr>
                    </a:p>
                  </a:txBody>
                  <a:tcPr marL="53668" marR="53668"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nSpc>
                          <a:spcPct val="115000"/>
                        </a:lnSpc>
                        <a:spcAft>
                          <a:spcPts val="0"/>
                        </a:spcAft>
                      </a:pPr>
                      <a:r>
                        <a:rPr lang="en-GB" sz="900" dirty="0">
                          <a:effectLst/>
                        </a:rPr>
                        <a:t>22.75684-0.02355x-3.19787</a:t>
                      </a:r>
                      <a:r>
                        <a:rPr lang="en-US" sz="900" dirty="0">
                          <a:effectLst/>
                          <a:sym typeface="Symbol"/>
                        </a:rPr>
                        <a:t></a:t>
                      </a:r>
                      <a:r>
                        <a:rPr lang="en-US" sz="900" dirty="0">
                          <a:effectLst/>
                        </a:rPr>
                        <a:t>10</a:t>
                      </a:r>
                      <a:r>
                        <a:rPr lang="en-GB" sz="900" baseline="30000" dirty="0">
                          <a:effectLst/>
                        </a:rPr>
                        <a:t>-6</a:t>
                      </a:r>
                      <a:r>
                        <a:rPr lang="en-GB" sz="900" dirty="0">
                          <a:effectLst/>
                        </a:rPr>
                        <a:t>x</a:t>
                      </a:r>
                      <a:r>
                        <a:rPr lang="en-GB" sz="900" baseline="30000" dirty="0">
                          <a:effectLst/>
                        </a:rPr>
                        <a:t>2 </a:t>
                      </a:r>
                      <a:r>
                        <a:rPr lang="en-GB" sz="900" dirty="0">
                          <a:effectLst/>
                        </a:rPr>
                        <a:t>+9.89573</a:t>
                      </a:r>
                      <a:r>
                        <a:rPr lang="en-US" sz="900" dirty="0">
                          <a:effectLst/>
                          <a:sym typeface="Symbol"/>
                        </a:rPr>
                        <a:t></a:t>
                      </a:r>
                      <a:r>
                        <a:rPr lang="en-US" sz="900" dirty="0">
                          <a:effectLst/>
                        </a:rPr>
                        <a:t>10</a:t>
                      </a:r>
                      <a:r>
                        <a:rPr lang="en-GB" sz="900" baseline="30000" dirty="0">
                          <a:effectLst/>
                        </a:rPr>
                        <a:t>-8</a:t>
                      </a:r>
                      <a:r>
                        <a:rPr lang="en-GB" sz="900" dirty="0">
                          <a:effectLst/>
                        </a:rPr>
                        <a:t>x</a:t>
                      </a:r>
                      <a:r>
                        <a:rPr lang="en-GB" sz="900" baseline="30000" dirty="0">
                          <a:effectLst/>
                        </a:rPr>
                        <a:t>3</a:t>
                      </a:r>
                      <a:endParaRPr lang="en-US" sz="900" dirty="0">
                        <a:effectLst/>
                        <a:latin typeface="Calibri"/>
                        <a:ea typeface="Calibri"/>
                        <a:cs typeface="Times New Roman"/>
                      </a:endParaRPr>
                    </a:p>
                  </a:txBody>
                  <a:tcPr marL="53668" marR="53668"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0001"/>
                  </a:ext>
                </a:extLst>
              </a:tr>
              <a:tr h="329232">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nSpc>
                          <a:spcPct val="115000"/>
                        </a:lnSpc>
                        <a:spcAft>
                          <a:spcPts val="0"/>
                        </a:spcAft>
                      </a:pPr>
                      <a:r>
                        <a:rPr lang="en-US" sz="900" dirty="0">
                          <a:effectLst/>
                        </a:rPr>
                        <a:t>Unirradiated minimum TE (ITER SDC-IC)</a:t>
                      </a:r>
                      <a:endParaRPr lang="en-US" sz="900" dirty="0">
                        <a:effectLst/>
                        <a:latin typeface="Calibri"/>
                        <a:ea typeface="Calibri"/>
                        <a:cs typeface="Times New Roman"/>
                      </a:endParaRPr>
                    </a:p>
                  </a:txBody>
                  <a:tcPr marL="53668" marR="53668"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nSpc>
                          <a:spcPct val="115000"/>
                        </a:lnSpc>
                        <a:spcAft>
                          <a:spcPts val="0"/>
                        </a:spcAft>
                      </a:pPr>
                      <a:r>
                        <a:rPr lang="en-GB" sz="900">
                          <a:effectLst/>
                        </a:rPr>
                        <a:t>-164 </a:t>
                      </a:r>
                      <a:r>
                        <a:rPr lang="en-GB" sz="900">
                          <a:effectLst/>
                          <a:sym typeface="Symbol"/>
                        </a:rPr>
                        <a:t></a:t>
                      </a:r>
                      <a:r>
                        <a:rPr lang="en-GB" sz="900">
                          <a:effectLst/>
                        </a:rPr>
                        <a:t> T </a:t>
                      </a:r>
                      <a:r>
                        <a:rPr lang="en-GB" sz="900">
                          <a:effectLst/>
                          <a:sym typeface="Symbol"/>
                        </a:rPr>
                        <a:t></a:t>
                      </a:r>
                      <a:r>
                        <a:rPr lang="en-GB" sz="900">
                          <a:effectLst/>
                        </a:rPr>
                        <a:t> 700°C</a:t>
                      </a:r>
                      <a:endParaRPr lang="en-US" sz="900">
                        <a:effectLst/>
                        <a:latin typeface="Calibri"/>
                        <a:ea typeface="Calibri"/>
                        <a:cs typeface="Times New Roman"/>
                      </a:endParaRPr>
                    </a:p>
                  </a:txBody>
                  <a:tcPr marL="53668" marR="53668"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nSpc>
                          <a:spcPct val="115000"/>
                        </a:lnSpc>
                        <a:spcAft>
                          <a:spcPts val="0"/>
                        </a:spcAft>
                      </a:pPr>
                      <a:r>
                        <a:rPr lang="en-GB" sz="900" dirty="0">
                          <a:effectLst/>
                        </a:rPr>
                        <a:t>22.75684-0.02355x-3.19787</a:t>
                      </a:r>
                      <a:r>
                        <a:rPr lang="en-US" sz="900" dirty="0">
                          <a:effectLst/>
                          <a:sym typeface="Symbol"/>
                        </a:rPr>
                        <a:t></a:t>
                      </a:r>
                      <a:r>
                        <a:rPr lang="en-US" sz="900" dirty="0">
                          <a:effectLst/>
                        </a:rPr>
                        <a:t>10</a:t>
                      </a:r>
                      <a:r>
                        <a:rPr lang="en-GB" sz="900" baseline="30000" dirty="0">
                          <a:effectLst/>
                        </a:rPr>
                        <a:t>-6</a:t>
                      </a:r>
                      <a:r>
                        <a:rPr lang="en-GB" sz="900" dirty="0">
                          <a:effectLst/>
                        </a:rPr>
                        <a:t>x</a:t>
                      </a:r>
                      <a:r>
                        <a:rPr lang="en-GB" sz="900" baseline="30000" dirty="0">
                          <a:effectLst/>
                        </a:rPr>
                        <a:t>2 </a:t>
                      </a:r>
                      <a:r>
                        <a:rPr lang="en-GB" sz="900" dirty="0">
                          <a:effectLst/>
                        </a:rPr>
                        <a:t>+9.89573</a:t>
                      </a:r>
                      <a:r>
                        <a:rPr lang="en-US" sz="900" dirty="0">
                          <a:effectLst/>
                          <a:sym typeface="Symbol"/>
                        </a:rPr>
                        <a:t></a:t>
                      </a:r>
                      <a:r>
                        <a:rPr lang="en-US" sz="900" dirty="0">
                          <a:effectLst/>
                        </a:rPr>
                        <a:t>10</a:t>
                      </a:r>
                      <a:r>
                        <a:rPr lang="en-GB" sz="900" baseline="30000" dirty="0">
                          <a:effectLst/>
                        </a:rPr>
                        <a:t>-8</a:t>
                      </a:r>
                      <a:r>
                        <a:rPr lang="en-GB" sz="900" dirty="0">
                          <a:effectLst/>
                        </a:rPr>
                        <a:t>x</a:t>
                      </a:r>
                      <a:r>
                        <a:rPr lang="en-GB" sz="900" baseline="30000" dirty="0">
                          <a:effectLst/>
                        </a:rPr>
                        <a:t>3</a:t>
                      </a:r>
                      <a:r>
                        <a:rPr lang="en-GB" sz="900" dirty="0">
                          <a:effectLst/>
                        </a:rPr>
                        <a:t>-1.96</a:t>
                      </a:r>
                      <a:r>
                        <a:rPr lang="en-US" sz="900" dirty="0">
                          <a:effectLst/>
                          <a:sym typeface="Symbol"/>
                        </a:rPr>
                        <a:t></a:t>
                      </a:r>
                      <a:r>
                        <a:rPr lang="en-GB" sz="900" dirty="0">
                          <a:effectLst/>
                        </a:rPr>
                        <a:t>3.58</a:t>
                      </a:r>
                      <a:endParaRPr lang="en-US" sz="900" dirty="0">
                        <a:effectLst/>
                        <a:latin typeface="Calibri"/>
                        <a:ea typeface="Calibri"/>
                        <a:cs typeface="Times New Roman"/>
                      </a:endParaRPr>
                    </a:p>
                  </a:txBody>
                  <a:tcPr marL="53668" marR="53668"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10002"/>
                  </a:ext>
                </a:extLst>
              </a:tr>
              <a:tr h="360040">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nSpc>
                          <a:spcPct val="115000"/>
                        </a:lnSpc>
                        <a:spcAft>
                          <a:spcPts val="0"/>
                        </a:spcAft>
                      </a:pPr>
                      <a:r>
                        <a:rPr lang="en-US" sz="900">
                          <a:effectLst/>
                        </a:rPr>
                        <a:t>Dose &lt;3 dpa; T</a:t>
                      </a:r>
                      <a:r>
                        <a:rPr lang="en-US" sz="900" baseline="-25000">
                          <a:effectLst/>
                        </a:rPr>
                        <a:t>irr</a:t>
                      </a:r>
                      <a:r>
                        <a:rPr lang="en-US" sz="900">
                          <a:effectLst/>
                        </a:rPr>
                        <a:t>&lt;350°C </a:t>
                      </a:r>
                    </a:p>
                    <a:p>
                      <a:pPr>
                        <a:lnSpc>
                          <a:spcPct val="115000"/>
                        </a:lnSpc>
                        <a:spcAft>
                          <a:spcPts val="0"/>
                        </a:spcAft>
                      </a:pPr>
                      <a:r>
                        <a:rPr lang="en-US" sz="900">
                          <a:effectLst/>
                        </a:rPr>
                        <a:t>trend curve</a:t>
                      </a:r>
                      <a:endParaRPr lang="en-US" sz="900">
                        <a:effectLst/>
                        <a:latin typeface="Calibri"/>
                        <a:ea typeface="Calibri"/>
                        <a:cs typeface="Times New Roman"/>
                      </a:endParaRPr>
                    </a:p>
                  </a:txBody>
                  <a:tcPr marL="53668" marR="53668"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nSpc>
                          <a:spcPct val="115000"/>
                        </a:lnSpc>
                        <a:spcAft>
                          <a:spcPts val="0"/>
                        </a:spcAft>
                      </a:pPr>
                      <a:r>
                        <a:rPr lang="en-GB" sz="900" dirty="0">
                          <a:effectLst/>
                        </a:rPr>
                        <a:t>-150 </a:t>
                      </a:r>
                      <a:r>
                        <a:rPr lang="en-GB" sz="900" dirty="0">
                          <a:effectLst/>
                          <a:sym typeface="Symbol"/>
                        </a:rPr>
                        <a:t></a:t>
                      </a:r>
                      <a:r>
                        <a:rPr lang="en-GB" sz="900" dirty="0">
                          <a:effectLst/>
                        </a:rPr>
                        <a:t> T </a:t>
                      </a:r>
                      <a:r>
                        <a:rPr lang="en-GB" sz="900" dirty="0">
                          <a:effectLst/>
                          <a:sym typeface="Symbol"/>
                        </a:rPr>
                        <a:t></a:t>
                      </a:r>
                      <a:r>
                        <a:rPr lang="en-GB" sz="900" dirty="0">
                          <a:effectLst/>
                        </a:rPr>
                        <a:t> 500°C</a:t>
                      </a:r>
                      <a:endParaRPr lang="en-US" sz="900" dirty="0">
                        <a:effectLst/>
                        <a:latin typeface="Calibri"/>
                        <a:ea typeface="Calibri"/>
                        <a:cs typeface="Times New Roman"/>
                      </a:endParaRPr>
                    </a:p>
                  </a:txBody>
                  <a:tcPr marL="53668" marR="53668"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FFF00"/>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nSpc>
                          <a:spcPct val="115000"/>
                        </a:lnSpc>
                        <a:spcAft>
                          <a:spcPts val="0"/>
                        </a:spcAft>
                      </a:pPr>
                      <a:r>
                        <a:rPr lang="en-GB" sz="900" dirty="0">
                          <a:effectLst/>
                        </a:rPr>
                        <a:t>14.41558-0.02209x+3.77228</a:t>
                      </a:r>
                      <a:r>
                        <a:rPr lang="en-US" sz="900" dirty="0">
                          <a:effectLst/>
                          <a:sym typeface="Symbol"/>
                        </a:rPr>
                        <a:t></a:t>
                      </a:r>
                      <a:r>
                        <a:rPr lang="en-US" sz="900" dirty="0">
                          <a:effectLst/>
                        </a:rPr>
                        <a:t>10</a:t>
                      </a:r>
                      <a:r>
                        <a:rPr lang="en-GB" sz="900" baseline="30000" dirty="0">
                          <a:effectLst/>
                        </a:rPr>
                        <a:t>-5</a:t>
                      </a:r>
                      <a:r>
                        <a:rPr lang="en-GB" sz="900" dirty="0">
                          <a:effectLst/>
                        </a:rPr>
                        <a:t>*x</a:t>
                      </a:r>
                      <a:r>
                        <a:rPr lang="en-GB" sz="900" baseline="30000" dirty="0">
                          <a:effectLst/>
                        </a:rPr>
                        <a:t>2 </a:t>
                      </a:r>
                      <a:r>
                        <a:rPr lang="en-GB" sz="900" dirty="0">
                          <a:effectLst/>
                        </a:rPr>
                        <a:t>+5.41726</a:t>
                      </a:r>
                      <a:r>
                        <a:rPr lang="en-US" sz="900" dirty="0">
                          <a:effectLst/>
                          <a:sym typeface="Symbol"/>
                        </a:rPr>
                        <a:t></a:t>
                      </a:r>
                      <a:r>
                        <a:rPr lang="en-US" sz="900" dirty="0">
                          <a:effectLst/>
                        </a:rPr>
                        <a:t>10</a:t>
                      </a:r>
                      <a:r>
                        <a:rPr lang="en-GB" sz="900" baseline="30000" dirty="0">
                          <a:effectLst/>
                        </a:rPr>
                        <a:t>-8</a:t>
                      </a:r>
                      <a:r>
                        <a:rPr lang="en-GB" sz="900" dirty="0">
                          <a:effectLst/>
                        </a:rPr>
                        <a:t>x</a:t>
                      </a:r>
                      <a:r>
                        <a:rPr lang="en-GB" sz="900" baseline="30000" dirty="0">
                          <a:effectLst/>
                        </a:rPr>
                        <a:t>3</a:t>
                      </a:r>
                      <a:endParaRPr lang="en-US" sz="900" dirty="0">
                        <a:effectLst/>
                        <a:latin typeface="Calibri"/>
                        <a:ea typeface="Calibri"/>
                        <a:cs typeface="Times New Roman"/>
                      </a:endParaRPr>
                    </a:p>
                  </a:txBody>
                  <a:tcPr marL="53668" marR="53668"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0003"/>
                  </a:ext>
                </a:extLst>
              </a:tr>
              <a:tr h="360040">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nSpc>
                          <a:spcPct val="115000"/>
                        </a:lnSpc>
                        <a:spcAft>
                          <a:spcPts val="0"/>
                        </a:spcAft>
                      </a:pPr>
                      <a:r>
                        <a:rPr lang="en-US" sz="900">
                          <a:effectLst/>
                        </a:rPr>
                        <a:t>Dose =4-6 dpa; T</a:t>
                      </a:r>
                      <a:r>
                        <a:rPr lang="en-US" sz="900" baseline="-25000">
                          <a:effectLst/>
                        </a:rPr>
                        <a:t>irr</a:t>
                      </a:r>
                      <a:r>
                        <a:rPr lang="en-US" sz="900">
                          <a:effectLst/>
                        </a:rPr>
                        <a:t>&lt;350°C </a:t>
                      </a:r>
                    </a:p>
                    <a:p>
                      <a:pPr>
                        <a:lnSpc>
                          <a:spcPct val="115000"/>
                        </a:lnSpc>
                        <a:spcAft>
                          <a:spcPts val="0"/>
                        </a:spcAft>
                      </a:pPr>
                      <a:r>
                        <a:rPr lang="en-US" sz="900">
                          <a:effectLst/>
                        </a:rPr>
                        <a:t>trend curve</a:t>
                      </a:r>
                      <a:endParaRPr lang="en-US" sz="900">
                        <a:effectLst/>
                        <a:latin typeface="Calibri"/>
                        <a:ea typeface="Calibri"/>
                        <a:cs typeface="Times New Roman"/>
                      </a:endParaRPr>
                    </a:p>
                  </a:txBody>
                  <a:tcPr marL="53668" marR="53668"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nSpc>
                          <a:spcPct val="115000"/>
                        </a:lnSpc>
                        <a:spcAft>
                          <a:spcPts val="0"/>
                        </a:spcAft>
                      </a:pPr>
                      <a:r>
                        <a:rPr lang="en-GB" sz="900" dirty="0">
                          <a:effectLst/>
                        </a:rPr>
                        <a:t>325 </a:t>
                      </a:r>
                      <a:r>
                        <a:rPr lang="en-GB" sz="900" dirty="0">
                          <a:effectLst/>
                          <a:sym typeface="Symbol"/>
                        </a:rPr>
                        <a:t></a:t>
                      </a:r>
                      <a:r>
                        <a:rPr lang="en-GB" sz="900" dirty="0">
                          <a:effectLst/>
                        </a:rPr>
                        <a:t> T </a:t>
                      </a:r>
                      <a:r>
                        <a:rPr lang="en-GB" sz="900" dirty="0">
                          <a:effectLst/>
                          <a:sym typeface="Symbol"/>
                        </a:rPr>
                        <a:t></a:t>
                      </a:r>
                      <a:r>
                        <a:rPr lang="en-GB" sz="900" dirty="0">
                          <a:effectLst/>
                        </a:rPr>
                        <a:t> 330°C</a:t>
                      </a:r>
                      <a:endParaRPr lang="en-US" sz="900" dirty="0">
                        <a:effectLst/>
                        <a:latin typeface="Calibri"/>
                        <a:ea typeface="Calibri"/>
                        <a:cs typeface="Times New Roman"/>
                      </a:endParaRPr>
                    </a:p>
                  </a:txBody>
                  <a:tcPr marL="53668" marR="53668"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nSpc>
                          <a:spcPct val="115000"/>
                        </a:lnSpc>
                        <a:spcAft>
                          <a:spcPts val="0"/>
                        </a:spcAft>
                      </a:pPr>
                      <a:r>
                        <a:rPr lang="en-GB" sz="900">
                          <a:effectLst/>
                        </a:rPr>
                        <a:t>11.825</a:t>
                      </a:r>
                      <a:endParaRPr lang="en-US" sz="900">
                        <a:effectLst/>
                        <a:latin typeface="Calibri"/>
                        <a:ea typeface="Calibri"/>
                        <a:cs typeface="Times New Roman"/>
                      </a:endParaRPr>
                    </a:p>
                  </a:txBody>
                  <a:tcPr marL="53668" marR="53668"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10004"/>
                  </a:ext>
                </a:extLst>
              </a:tr>
              <a:tr h="360040">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nSpc>
                          <a:spcPct val="115000"/>
                        </a:lnSpc>
                        <a:spcAft>
                          <a:spcPts val="0"/>
                        </a:spcAft>
                      </a:pPr>
                      <a:r>
                        <a:rPr lang="en-US" sz="900">
                          <a:effectLst/>
                        </a:rPr>
                        <a:t>Dose =7-9 dpa; T</a:t>
                      </a:r>
                      <a:r>
                        <a:rPr lang="en-US" sz="900" baseline="-25000">
                          <a:effectLst/>
                        </a:rPr>
                        <a:t>irr</a:t>
                      </a:r>
                      <a:r>
                        <a:rPr lang="en-US" sz="900">
                          <a:effectLst/>
                        </a:rPr>
                        <a:t>&lt;350°C </a:t>
                      </a:r>
                    </a:p>
                    <a:p>
                      <a:pPr>
                        <a:lnSpc>
                          <a:spcPct val="115000"/>
                        </a:lnSpc>
                        <a:spcAft>
                          <a:spcPts val="0"/>
                        </a:spcAft>
                      </a:pPr>
                      <a:r>
                        <a:rPr lang="en-US" sz="900">
                          <a:effectLst/>
                        </a:rPr>
                        <a:t>trend curve</a:t>
                      </a:r>
                      <a:endParaRPr lang="en-US" sz="900">
                        <a:effectLst/>
                        <a:latin typeface="Calibri"/>
                        <a:ea typeface="Calibri"/>
                        <a:cs typeface="Times New Roman"/>
                      </a:endParaRPr>
                    </a:p>
                  </a:txBody>
                  <a:tcPr marL="53668" marR="53668"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nSpc>
                          <a:spcPct val="115000"/>
                        </a:lnSpc>
                        <a:spcAft>
                          <a:spcPts val="0"/>
                        </a:spcAft>
                      </a:pPr>
                      <a:r>
                        <a:rPr lang="en-GB" sz="900" dirty="0">
                          <a:effectLst/>
                        </a:rPr>
                        <a:t>20 </a:t>
                      </a:r>
                      <a:r>
                        <a:rPr lang="en-GB" sz="900" dirty="0">
                          <a:effectLst/>
                          <a:sym typeface="Symbol"/>
                        </a:rPr>
                        <a:t></a:t>
                      </a:r>
                      <a:r>
                        <a:rPr lang="en-GB" sz="900" dirty="0">
                          <a:effectLst/>
                        </a:rPr>
                        <a:t> T </a:t>
                      </a:r>
                      <a:r>
                        <a:rPr lang="en-GB" sz="900" dirty="0">
                          <a:effectLst/>
                          <a:sym typeface="Symbol"/>
                        </a:rPr>
                        <a:t></a:t>
                      </a:r>
                      <a:r>
                        <a:rPr lang="en-GB" sz="900" dirty="0">
                          <a:effectLst/>
                        </a:rPr>
                        <a:t> 400°C</a:t>
                      </a:r>
                      <a:endParaRPr lang="en-US" sz="900" dirty="0">
                        <a:effectLst/>
                        <a:latin typeface="Calibri"/>
                        <a:ea typeface="Calibri"/>
                        <a:cs typeface="Times New Roman"/>
                      </a:endParaRPr>
                    </a:p>
                  </a:txBody>
                  <a:tcPr marL="53668" marR="53668"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nSpc>
                          <a:spcPct val="115000"/>
                        </a:lnSpc>
                        <a:spcAft>
                          <a:spcPts val="0"/>
                        </a:spcAft>
                      </a:pPr>
                      <a:r>
                        <a:rPr lang="en-GB" sz="900">
                          <a:effectLst/>
                        </a:rPr>
                        <a:t>11.4134-0.00214x</a:t>
                      </a:r>
                      <a:endParaRPr lang="en-US" sz="900">
                        <a:effectLst/>
                        <a:latin typeface="Calibri"/>
                        <a:ea typeface="Calibri"/>
                        <a:cs typeface="Times New Roman"/>
                      </a:endParaRPr>
                    </a:p>
                  </a:txBody>
                  <a:tcPr marL="53668" marR="53668"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0005"/>
                  </a:ext>
                </a:extLst>
              </a:tr>
              <a:tr h="360040">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nSpc>
                          <a:spcPct val="115000"/>
                        </a:lnSpc>
                        <a:spcAft>
                          <a:spcPts val="0"/>
                        </a:spcAft>
                      </a:pPr>
                      <a:r>
                        <a:rPr lang="en-US" sz="900">
                          <a:effectLst/>
                        </a:rPr>
                        <a:t>Dose =13-15 dpa; T</a:t>
                      </a:r>
                      <a:r>
                        <a:rPr lang="en-US" sz="900" baseline="-25000">
                          <a:effectLst/>
                        </a:rPr>
                        <a:t>irr</a:t>
                      </a:r>
                      <a:r>
                        <a:rPr lang="en-US" sz="900">
                          <a:effectLst/>
                        </a:rPr>
                        <a:t>&lt;350°C </a:t>
                      </a:r>
                    </a:p>
                    <a:p>
                      <a:pPr>
                        <a:lnSpc>
                          <a:spcPct val="115000"/>
                        </a:lnSpc>
                        <a:spcAft>
                          <a:spcPts val="0"/>
                        </a:spcAft>
                      </a:pPr>
                      <a:r>
                        <a:rPr lang="en-US" sz="900">
                          <a:effectLst/>
                        </a:rPr>
                        <a:t>trend curve</a:t>
                      </a:r>
                      <a:endParaRPr lang="en-US" sz="900">
                        <a:effectLst/>
                        <a:latin typeface="Calibri"/>
                        <a:ea typeface="Calibri"/>
                        <a:cs typeface="Times New Roman"/>
                      </a:endParaRPr>
                    </a:p>
                  </a:txBody>
                  <a:tcPr marL="53668" marR="53668"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nSpc>
                          <a:spcPct val="115000"/>
                        </a:lnSpc>
                        <a:spcAft>
                          <a:spcPts val="0"/>
                        </a:spcAft>
                      </a:pPr>
                      <a:r>
                        <a:rPr lang="en-GB" sz="900">
                          <a:effectLst/>
                        </a:rPr>
                        <a:t>20 </a:t>
                      </a:r>
                      <a:r>
                        <a:rPr lang="en-GB" sz="900">
                          <a:effectLst/>
                          <a:sym typeface="Symbol"/>
                        </a:rPr>
                        <a:t></a:t>
                      </a:r>
                      <a:r>
                        <a:rPr lang="en-GB" sz="900">
                          <a:effectLst/>
                        </a:rPr>
                        <a:t> T </a:t>
                      </a:r>
                      <a:r>
                        <a:rPr lang="en-GB" sz="900">
                          <a:effectLst/>
                          <a:sym typeface="Symbol"/>
                        </a:rPr>
                        <a:t></a:t>
                      </a:r>
                      <a:r>
                        <a:rPr lang="en-GB" sz="900">
                          <a:effectLst/>
                        </a:rPr>
                        <a:t> 350°C</a:t>
                      </a:r>
                      <a:endParaRPr lang="en-US" sz="900">
                        <a:effectLst/>
                        <a:latin typeface="Calibri"/>
                        <a:ea typeface="Calibri"/>
                        <a:cs typeface="Times New Roman"/>
                      </a:endParaRPr>
                    </a:p>
                  </a:txBody>
                  <a:tcPr marL="53668" marR="53668"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nSpc>
                          <a:spcPct val="115000"/>
                        </a:lnSpc>
                        <a:spcAft>
                          <a:spcPts val="0"/>
                        </a:spcAft>
                      </a:pPr>
                      <a:r>
                        <a:rPr lang="en-GB" sz="900">
                          <a:effectLst/>
                        </a:rPr>
                        <a:t>9.77174+0.00338x</a:t>
                      </a:r>
                      <a:endParaRPr lang="en-US" sz="900">
                        <a:effectLst/>
                        <a:latin typeface="Calibri"/>
                        <a:ea typeface="Calibri"/>
                        <a:cs typeface="Times New Roman"/>
                      </a:endParaRPr>
                    </a:p>
                  </a:txBody>
                  <a:tcPr marL="53668" marR="53668"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10006"/>
                  </a:ext>
                </a:extLst>
              </a:tr>
              <a:tr h="360040">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nSpc>
                          <a:spcPct val="115000"/>
                        </a:lnSpc>
                        <a:spcAft>
                          <a:spcPts val="0"/>
                        </a:spcAft>
                      </a:pPr>
                      <a:r>
                        <a:rPr lang="en-US" sz="900">
                          <a:effectLst/>
                        </a:rPr>
                        <a:t>Dose =16-18 dpa; T</a:t>
                      </a:r>
                      <a:r>
                        <a:rPr lang="en-US" sz="900" baseline="-25000">
                          <a:effectLst/>
                        </a:rPr>
                        <a:t>irr</a:t>
                      </a:r>
                      <a:r>
                        <a:rPr lang="en-US" sz="900">
                          <a:effectLst/>
                          <a:sym typeface="Symbol"/>
                        </a:rPr>
                        <a:t></a:t>
                      </a:r>
                      <a:r>
                        <a:rPr lang="en-US" sz="900">
                          <a:effectLst/>
                        </a:rPr>
                        <a:t>350°C </a:t>
                      </a:r>
                    </a:p>
                    <a:p>
                      <a:pPr>
                        <a:lnSpc>
                          <a:spcPct val="115000"/>
                        </a:lnSpc>
                        <a:spcAft>
                          <a:spcPts val="0"/>
                        </a:spcAft>
                      </a:pPr>
                      <a:r>
                        <a:rPr lang="en-US" sz="900">
                          <a:effectLst/>
                        </a:rPr>
                        <a:t>trend curve</a:t>
                      </a:r>
                      <a:endParaRPr lang="en-US" sz="900">
                        <a:effectLst/>
                        <a:latin typeface="Calibri"/>
                        <a:ea typeface="Calibri"/>
                        <a:cs typeface="Times New Roman"/>
                      </a:endParaRPr>
                    </a:p>
                  </a:txBody>
                  <a:tcPr marL="53668" marR="53668"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nSpc>
                          <a:spcPct val="115000"/>
                        </a:lnSpc>
                        <a:spcAft>
                          <a:spcPts val="0"/>
                        </a:spcAft>
                      </a:pPr>
                      <a:r>
                        <a:rPr lang="en-GB" sz="900">
                          <a:effectLst/>
                        </a:rPr>
                        <a:t>400 </a:t>
                      </a:r>
                      <a:r>
                        <a:rPr lang="en-GB" sz="900">
                          <a:effectLst/>
                          <a:sym typeface="Symbol"/>
                        </a:rPr>
                        <a:t></a:t>
                      </a:r>
                      <a:r>
                        <a:rPr lang="en-GB" sz="900">
                          <a:effectLst/>
                        </a:rPr>
                        <a:t> T </a:t>
                      </a:r>
                      <a:r>
                        <a:rPr lang="en-GB" sz="900">
                          <a:effectLst/>
                          <a:sym typeface="Symbol"/>
                        </a:rPr>
                        <a:t></a:t>
                      </a:r>
                      <a:r>
                        <a:rPr lang="en-GB" sz="900">
                          <a:effectLst/>
                        </a:rPr>
                        <a:t> 450°C</a:t>
                      </a:r>
                      <a:endParaRPr lang="en-US" sz="900">
                        <a:effectLst/>
                        <a:latin typeface="Calibri"/>
                        <a:ea typeface="Calibri"/>
                        <a:cs typeface="Times New Roman"/>
                      </a:endParaRPr>
                    </a:p>
                  </a:txBody>
                  <a:tcPr marL="53668" marR="53668"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nSpc>
                          <a:spcPct val="115000"/>
                        </a:lnSpc>
                        <a:spcAft>
                          <a:spcPts val="0"/>
                        </a:spcAft>
                      </a:pPr>
                      <a:r>
                        <a:rPr lang="en-GB" sz="900">
                          <a:effectLst/>
                        </a:rPr>
                        <a:t>-106.3725+0.28975x</a:t>
                      </a:r>
                      <a:endParaRPr lang="en-US" sz="900">
                        <a:effectLst/>
                        <a:latin typeface="Calibri"/>
                        <a:ea typeface="Calibri"/>
                        <a:cs typeface="Times New Roman"/>
                      </a:endParaRPr>
                    </a:p>
                  </a:txBody>
                  <a:tcPr marL="53668" marR="53668"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0007"/>
                  </a:ext>
                </a:extLst>
              </a:tr>
              <a:tr h="360040">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nSpc>
                          <a:spcPct val="115000"/>
                        </a:lnSpc>
                        <a:spcAft>
                          <a:spcPts val="0"/>
                        </a:spcAft>
                      </a:pPr>
                      <a:r>
                        <a:rPr lang="en-US" sz="900">
                          <a:effectLst/>
                        </a:rPr>
                        <a:t>Dose =30-42 dpa; T</a:t>
                      </a:r>
                      <a:r>
                        <a:rPr lang="en-US" sz="900" baseline="-25000">
                          <a:effectLst/>
                        </a:rPr>
                        <a:t>irr</a:t>
                      </a:r>
                      <a:r>
                        <a:rPr lang="en-US" sz="900">
                          <a:effectLst/>
                        </a:rPr>
                        <a:t>&lt;350°C </a:t>
                      </a:r>
                    </a:p>
                    <a:p>
                      <a:pPr>
                        <a:lnSpc>
                          <a:spcPct val="115000"/>
                        </a:lnSpc>
                        <a:spcAft>
                          <a:spcPts val="0"/>
                        </a:spcAft>
                      </a:pPr>
                      <a:r>
                        <a:rPr lang="en-US" sz="900">
                          <a:effectLst/>
                        </a:rPr>
                        <a:t>trend curve</a:t>
                      </a:r>
                      <a:endParaRPr lang="en-US" sz="900">
                        <a:effectLst/>
                        <a:latin typeface="Calibri"/>
                        <a:ea typeface="Calibri"/>
                        <a:cs typeface="Times New Roman"/>
                      </a:endParaRPr>
                    </a:p>
                  </a:txBody>
                  <a:tcPr marL="53668" marR="53668"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nSpc>
                          <a:spcPct val="115000"/>
                        </a:lnSpc>
                        <a:spcAft>
                          <a:spcPts val="0"/>
                        </a:spcAft>
                      </a:pPr>
                      <a:r>
                        <a:rPr lang="en-GB" sz="900">
                          <a:effectLst/>
                        </a:rPr>
                        <a:t>20 </a:t>
                      </a:r>
                      <a:r>
                        <a:rPr lang="en-GB" sz="900">
                          <a:effectLst/>
                          <a:sym typeface="Symbol"/>
                        </a:rPr>
                        <a:t></a:t>
                      </a:r>
                      <a:r>
                        <a:rPr lang="en-GB" sz="900">
                          <a:effectLst/>
                        </a:rPr>
                        <a:t> T </a:t>
                      </a:r>
                      <a:r>
                        <a:rPr lang="en-GB" sz="900">
                          <a:effectLst/>
                          <a:sym typeface="Symbol"/>
                        </a:rPr>
                        <a:t></a:t>
                      </a:r>
                      <a:r>
                        <a:rPr lang="en-GB" sz="900">
                          <a:effectLst/>
                        </a:rPr>
                        <a:t> 350°C</a:t>
                      </a:r>
                      <a:endParaRPr lang="en-US" sz="900">
                        <a:effectLst/>
                        <a:latin typeface="Calibri"/>
                        <a:ea typeface="Calibri"/>
                        <a:cs typeface="Times New Roman"/>
                      </a:endParaRPr>
                    </a:p>
                  </a:txBody>
                  <a:tcPr marL="53668" marR="53668"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nSpc>
                          <a:spcPct val="115000"/>
                        </a:lnSpc>
                        <a:spcAft>
                          <a:spcPts val="0"/>
                        </a:spcAft>
                      </a:pPr>
                      <a:r>
                        <a:rPr lang="en-GB" sz="900">
                          <a:effectLst/>
                        </a:rPr>
                        <a:t>11.55066-0.00184x</a:t>
                      </a:r>
                      <a:endParaRPr lang="en-US" sz="900">
                        <a:effectLst/>
                        <a:latin typeface="Calibri"/>
                        <a:ea typeface="Calibri"/>
                        <a:cs typeface="Times New Roman"/>
                      </a:endParaRPr>
                    </a:p>
                  </a:txBody>
                  <a:tcPr marL="53668" marR="53668"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10008"/>
                  </a:ext>
                </a:extLst>
              </a:tr>
              <a:tr h="360040">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nSpc>
                          <a:spcPct val="115000"/>
                        </a:lnSpc>
                        <a:spcAft>
                          <a:spcPts val="0"/>
                        </a:spcAft>
                      </a:pPr>
                      <a:r>
                        <a:rPr lang="en-US" sz="900" dirty="0">
                          <a:effectLst/>
                        </a:rPr>
                        <a:t>Dose =70-78 dpa; </a:t>
                      </a:r>
                      <a:r>
                        <a:rPr lang="en-US" sz="900" dirty="0" err="1">
                          <a:effectLst/>
                        </a:rPr>
                        <a:t>T</a:t>
                      </a:r>
                      <a:r>
                        <a:rPr lang="en-US" sz="900" baseline="-25000" dirty="0" err="1">
                          <a:effectLst/>
                        </a:rPr>
                        <a:t>irr</a:t>
                      </a:r>
                      <a:r>
                        <a:rPr lang="en-US" sz="900" dirty="0">
                          <a:effectLst/>
                        </a:rPr>
                        <a:t>&lt;350°C </a:t>
                      </a:r>
                    </a:p>
                    <a:p>
                      <a:pPr>
                        <a:lnSpc>
                          <a:spcPct val="115000"/>
                        </a:lnSpc>
                        <a:spcAft>
                          <a:spcPts val="0"/>
                        </a:spcAft>
                      </a:pPr>
                      <a:r>
                        <a:rPr lang="en-US" sz="900" dirty="0">
                          <a:effectLst/>
                        </a:rPr>
                        <a:t>trend curve</a:t>
                      </a:r>
                      <a:endParaRPr lang="en-US" sz="900" dirty="0">
                        <a:effectLst/>
                        <a:latin typeface="Calibri"/>
                        <a:ea typeface="Calibri"/>
                        <a:cs typeface="Times New Roman"/>
                      </a:endParaRPr>
                    </a:p>
                  </a:txBody>
                  <a:tcPr marL="53668" marR="53668"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nSpc>
                          <a:spcPct val="115000"/>
                        </a:lnSpc>
                        <a:spcAft>
                          <a:spcPts val="0"/>
                        </a:spcAft>
                      </a:pPr>
                      <a:r>
                        <a:rPr lang="en-GB" sz="900" dirty="0">
                          <a:effectLst/>
                        </a:rPr>
                        <a:t>20 </a:t>
                      </a:r>
                      <a:r>
                        <a:rPr lang="en-GB" sz="900" dirty="0">
                          <a:effectLst/>
                          <a:sym typeface="Symbol"/>
                        </a:rPr>
                        <a:t></a:t>
                      </a:r>
                      <a:r>
                        <a:rPr lang="en-GB" sz="900" dirty="0">
                          <a:effectLst/>
                        </a:rPr>
                        <a:t> T </a:t>
                      </a:r>
                      <a:r>
                        <a:rPr lang="en-GB" sz="900" dirty="0">
                          <a:effectLst/>
                          <a:sym typeface="Symbol"/>
                        </a:rPr>
                        <a:t></a:t>
                      </a:r>
                      <a:r>
                        <a:rPr lang="en-GB" sz="900" dirty="0">
                          <a:effectLst/>
                        </a:rPr>
                        <a:t> 350°C</a:t>
                      </a:r>
                      <a:endParaRPr lang="en-US" sz="900" dirty="0">
                        <a:effectLst/>
                        <a:latin typeface="Calibri"/>
                        <a:ea typeface="Calibri"/>
                        <a:cs typeface="Times New Roman"/>
                      </a:endParaRPr>
                    </a:p>
                  </a:txBody>
                  <a:tcPr marL="53668" marR="53668"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nSpc>
                          <a:spcPct val="115000"/>
                        </a:lnSpc>
                        <a:spcAft>
                          <a:spcPts val="0"/>
                        </a:spcAft>
                      </a:pPr>
                      <a:r>
                        <a:rPr lang="en-GB" sz="900" dirty="0">
                          <a:effectLst/>
                        </a:rPr>
                        <a:t>11.11167-0.00449*x</a:t>
                      </a:r>
                      <a:endParaRPr lang="en-US" sz="900" dirty="0">
                        <a:effectLst/>
                        <a:latin typeface="Calibri"/>
                        <a:ea typeface="Calibri"/>
                        <a:cs typeface="Times New Roman"/>
                      </a:endParaRPr>
                    </a:p>
                  </a:txBody>
                  <a:tcPr marL="53668" marR="53668"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0009"/>
                  </a:ext>
                </a:extLst>
              </a:tr>
            </a:tbl>
          </a:graphicData>
        </a:graphic>
      </p:graphicFrame>
      <p:sp>
        <p:nvSpPr>
          <p:cNvPr id="18" name="Rechteck 17"/>
          <p:cNvSpPr/>
          <p:nvPr/>
        </p:nvSpPr>
        <p:spPr>
          <a:xfrm>
            <a:off x="243225" y="3373542"/>
            <a:ext cx="3968735" cy="415498"/>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1" u="none" strike="noStrike" kern="0" cap="none" spc="0" normalizeH="0" baseline="0" noProof="0" dirty="0">
                <a:ln>
                  <a:noFill/>
                </a:ln>
                <a:solidFill>
                  <a:prstClr val="black"/>
                </a:solidFill>
                <a:effectLst/>
                <a:uLnTx/>
                <a:uFillTx/>
              </a:rPr>
              <a:t>Figure 2. Values of total elongation measured on differentially irradiated EUROFER97 in the function of the testing temperature </a:t>
            </a:r>
            <a:endParaRPr kumimoji="0" lang="en-US" sz="1000" b="0" i="0" u="none" strike="noStrike" kern="0" cap="none" spc="0" normalizeH="0" baseline="0" noProof="0" dirty="0">
              <a:ln>
                <a:noFill/>
              </a:ln>
              <a:solidFill>
                <a:prstClr val="black"/>
              </a:solidFill>
              <a:effectLst/>
              <a:uLnTx/>
              <a:uFillTx/>
            </a:endParaRPr>
          </a:p>
        </p:txBody>
      </p:sp>
      <p:pic>
        <p:nvPicPr>
          <p:cNvPr id="512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552" y="958955"/>
            <a:ext cx="2932113" cy="2414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20654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z="2000" dirty="0"/>
              <a:t>Eurofer97 - Reduction of Area, </a:t>
            </a:r>
            <a:br>
              <a:rPr lang="en-US" sz="2000" dirty="0"/>
            </a:br>
            <a:r>
              <a:rPr lang="EN-US" sz="2000" u="sng" dirty="0"/>
              <a:t>Impact of specimen geometry</a:t>
            </a:r>
            <a:endParaRPr lang="EN-US" sz="2000" dirty="0"/>
          </a:p>
        </p:txBody>
      </p:sp>
      <p:pic>
        <p:nvPicPr>
          <p:cNvPr id="7" name="Grafik 6"/>
          <p:cNvPicPr/>
          <p:nvPr/>
        </p:nvPicPr>
        <p:blipFill rotWithShape="1">
          <a:blip r:embed="rId2" cstate="print">
            <a:extLst>
              <a:ext uri="{28A0092B-C50C-407E-A947-70E740481C1C}">
                <a14:useLocalDpi xmlns:a14="http://schemas.microsoft.com/office/drawing/2010/main" val="0"/>
              </a:ext>
            </a:extLst>
          </a:blip>
          <a:srcRect l="3658" t="7531" r="13008"/>
          <a:stretch/>
        </p:blipFill>
        <p:spPr bwMode="auto">
          <a:xfrm>
            <a:off x="395536" y="1340768"/>
            <a:ext cx="4094480" cy="3188335"/>
          </a:xfrm>
          <a:prstGeom prst="rect">
            <a:avLst/>
          </a:prstGeom>
          <a:ln>
            <a:noFill/>
          </a:ln>
          <a:extLst>
            <a:ext uri="{53640926-AAD7-44D8-BBD7-CCE9431645EC}">
              <a14:shadowObscured xmlns:a14="http://schemas.microsoft.com/office/drawing/2010/main"/>
            </a:ext>
          </a:extLst>
        </p:spPr>
      </p:pic>
      <p:sp>
        <p:nvSpPr>
          <p:cNvPr id="9" name="Textfeld 8"/>
          <p:cNvSpPr txBox="1"/>
          <p:nvPr/>
        </p:nvSpPr>
        <p:spPr>
          <a:xfrm>
            <a:off x="601772" y="5085184"/>
            <a:ext cx="8199681" cy="757130"/>
          </a:xfrm>
          <a:prstGeom prst="rect">
            <a:avLst/>
          </a:prstGeom>
          <a:noFill/>
        </p:spPr>
        <p:txBody>
          <a:bodyPr wrap="none" rtlCol="0">
            <a:spAutoFit/>
          </a:bodyPr>
          <a:lstStyle/>
          <a:p>
            <a:pPr>
              <a:lnSpc>
                <a:spcPct val="120000"/>
              </a:lnSpc>
            </a:pPr>
            <a:r>
              <a:rPr lang="en-US" dirty="0"/>
              <a:t>No clear influence of the specimen geometry within the available database</a:t>
            </a:r>
          </a:p>
          <a:p>
            <a:pPr>
              <a:lnSpc>
                <a:spcPct val="120000"/>
              </a:lnSpc>
            </a:pPr>
            <a:r>
              <a:rPr lang="en-US" dirty="0"/>
              <a:t>	specimens with unidentified geometries also included in the analysis  </a:t>
            </a:r>
          </a:p>
        </p:txBody>
      </p:sp>
      <p:sp>
        <p:nvSpPr>
          <p:cNvPr id="10" name="Eingekerbter Pfeil nach rechts 9"/>
          <p:cNvSpPr/>
          <p:nvPr/>
        </p:nvSpPr>
        <p:spPr>
          <a:xfrm>
            <a:off x="855279" y="5570532"/>
            <a:ext cx="504056" cy="144016"/>
          </a:xfrm>
          <a:prstGeom prst="notchedRightArrow">
            <a:avLst/>
          </a:prstGeom>
          <a:solidFill>
            <a:srgbClr val="00CCAF"/>
          </a:solidFill>
          <a:ln>
            <a:solidFill>
              <a:srgbClr val="00CC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Tabelle 11"/>
          <p:cNvGraphicFramePr>
            <a:graphicFrameLocks noGrp="1"/>
          </p:cNvGraphicFramePr>
          <p:nvPr>
            <p:extLst>
              <p:ext uri="{D42A27DB-BD31-4B8C-83A1-F6EECF244321}">
                <p14:modId xmlns:p14="http://schemas.microsoft.com/office/powerpoint/2010/main" val="3068319835"/>
              </p:ext>
            </p:extLst>
          </p:nvPr>
        </p:nvGraphicFramePr>
        <p:xfrm>
          <a:off x="5148064" y="1556792"/>
          <a:ext cx="3312368" cy="2065020"/>
        </p:xfrm>
        <a:graphic>
          <a:graphicData uri="http://schemas.openxmlformats.org/drawingml/2006/table">
            <a:tbl>
              <a:tblPr/>
              <a:tblGrid>
                <a:gridCol w="2337619">
                  <a:extLst>
                    <a:ext uri="{9D8B030D-6E8A-4147-A177-3AD203B41FA5}">
                      <a16:colId xmlns:a16="http://schemas.microsoft.com/office/drawing/2014/main" val="20000"/>
                    </a:ext>
                  </a:extLst>
                </a:gridCol>
                <a:gridCol w="974749">
                  <a:extLst>
                    <a:ext uri="{9D8B030D-6E8A-4147-A177-3AD203B41FA5}">
                      <a16:colId xmlns:a16="http://schemas.microsoft.com/office/drawing/2014/main" val="20001"/>
                    </a:ext>
                  </a:extLst>
                </a:gridCol>
              </a:tblGrid>
              <a:tr h="19050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indent="0" algn="l" defTabSz="914400" rtl="0" eaLnBrk="1" fontAlgn="b" latinLnBrk="0" hangingPunct="1">
                        <a:lnSpc>
                          <a:spcPct val="100000"/>
                        </a:lnSpc>
                        <a:spcBef>
                          <a:spcPts val="0"/>
                        </a:spcBef>
                        <a:spcAft>
                          <a:spcPts val="0"/>
                        </a:spcAft>
                        <a:buClrTx/>
                        <a:buSzTx/>
                        <a:buFontTx/>
                        <a:buNone/>
                        <a:tabLst/>
                        <a:defRPr/>
                      </a:pPr>
                      <a:r>
                        <a:rPr lang="en-GB" sz="1400" dirty="0"/>
                        <a:t>Material Identification </a:t>
                      </a:r>
                    </a:p>
                    <a:p>
                      <a:pPr algn="l" fontAlgn="b"/>
                      <a:endParaRPr lang="en-GB" sz="1100" b="0" i="0" u="none" strike="noStrike" dirty="0">
                        <a:solidFill>
                          <a:srgbClr val="000000"/>
                        </a:solidFill>
                        <a:effectLst/>
                        <a:latin typeface="Calibri"/>
                      </a:endParaRPr>
                    </a:p>
                  </a:txBody>
                  <a:tcPr marL="9525" marR="9525" marT="9525"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fontAlgn="b"/>
                      <a:r>
                        <a:rPr lang="en-GB" sz="1400" b="1" i="0" u="none" strike="noStrike" dirty="0">
                          <a:solidFill>
                            <a:srgbClr val="00B050"/>
                          </a:solidFill>
                          <a:effectLst/>
                          <a:latin typeface="Calibri"/>
                          <a:sym typeface="Symbol"/>
                        </a:rPr>
                        <a:t></a:t>
                      </a:r>
                      <a:endParaRPr lang="en-GB" sz="1400" b="1" i="0" u="none" strike="noStrike" dirty="0">
                        <a:solidFill>
                          <a:srgbClr val="00B050"/>
                        </a:solidFill>
                        <a:effectLst/>
                        <a:latin typeface="Calibri"/>
                      </a:endParaRPr>
                    </a:p>
                  </a:txBody>
                  <a:tcPr marL="9525" marR="9525" marT="9525"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10000"/>
                  </a:ext>
                </a:extLst>
              </a:tr>
              <a:tr h="19050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indent="0" algn="l" defTabSz="914400" rtl="0" eaLnBrk="1" fontAlgn="b" latinLnBrk="0" hangingPunct="1">
                        <a:lnSpc>
                          <a:spcPct val="100000"/>
                        </a:lnSpc>
                        <a:spcBef>
                          <a:spcPts val="0"/>
                        </a:spcBef>
                        <a:spcAft>
                          <a:spcPts val="0"/>
                        </a:spcAft>
                        <a:buClrTx/>
                        <a:buSzTx/>
                        <a:buFontTx/>
                        <a:buNone/>
                        <a:tabLst/>
                        <a:defRPr/>
                      </a:pPr>
                      <a:r>
                        <a:rPr lang="en-GB" sz="1400" kern="1200" dirty="0">
                          <a:solidFill>
                            <a:schemeClr val="dk1"/>
                          </a:solidFill>
                          <a:latin typeface="+mn-lt"/>
                          <a:ea typeface="+mn-ea"/>
                          <a:cs typeface="+mn-cs"/>
                        </a:rPr>
                        <a:t>Specimen Identification</a:t>
                      </a:r>
                    </a:p>
                    <a:p>
                      <a:pPr algn="l" fontAlgn="b"/>
                      <a:r>
                        <a:rPr lang="en-GB" sz="1100" b="0" i="0" u="none" strike="noStrike" dirty="0">
                          <a:solidFill>
                            <a:srgbClr val="000000"/>
                          </a:solidFill>
                          <a:effectLst/>
                          <a:latin typeface="Calibri"/>
                        </a:rPr>
                        <a:t>Missing identification labels</a:t>
                      </a:r>
                    </a:p>
                    <a:p>
                      <a:pPr algn="l" fontAlgn="b"/>
                      <a:r>
                        <a:rPr lang="en-GB" sz="1100" b="0" i="0" u="none" strike="noStrike" dirty="0">
                          <a:solidFill>
                            <a:srgbClr val="000000"/>
                          </a:solidFill>
                          <a:effectLst/>
                          <a:latin typeface="Calibri"/>
                        </a:rPr>
                        <a:t>Missing specimen orientations</a:t>
                      </a:r>
                    </a:p>
                    <a:p>
                      <a:pPr algn="l" fontAlgn="b"/>
                      <a:r>
                        <a:rPr lang="en-GB" sz="1100" b="0" i="0" u="none" strike="noStrike" dirty="0">
                          <a:solidFill>
                            <a:srgbClr val="FF0000"/>
                          </a:solidFill>
                          <a:effectLst/>
                          <a:latin typeface="Calibri"/>
                        </a:rPr>
                        <a:t>Missing specimen geometries</a:t>
                      </a:r>
                    </a:p>
                  </a:txBody>
                  <a:tcPr marL="9525" marR="9525" marT="9525"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fontAlgn="b"/>
                      <a:r>
                        <a:rPr lang="en-GB" sz="1400" b="1" i="0" u="none" strike="noStrike" dirty="0">
                          <a:solidFill>
                            <a:srgbClr val="FF6600"/>
                          </a:solidFill>
                          <a:effectLst/>
                          <a:latin typeface="Calibri"/>
                        </a:rPr>
                        <a:t>Not full</a:t>
                      </a:r>
                    </a:p>
                  </a:txBody>
                  <a:tcPr marL="9525" marR="9525" marT="9525"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10001"/>
                  </a:ext>
                </a:extLst>
              </a:tr>
              <a:tr h="19050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000000"/>
                          </a:solidFill>
                          <a:effectLst/>
                          <a:uLnTx/>
                          <a:uFillTx/>
                          <a:latin typeface="+mn-lt"/>
                          <a:ea typeface="+mn-ea"/>
                          <a:cs typeface="+mn-cs"/>
                        </a:rPr>
                        <a:t>Irradiation Condition </a:t>
                      </a:r>
                    </a:p>
                  </a:txBody>
                  <a:tcPr marL="9525" marR="9525" marT="9525"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srgbClr val="00B050"/>
                          </a:solidFill>
                          <a:effectLst/>
                          <a:uLnTx/>
                          <a:uFillTx/>
                          <a:latin typeface="Calibri"/>
                          <a:ea typeface="+mn-ea"/>
                          <a:cs typeface="+mn-cs"/>
                          <a:sym typeface="Symbol"/>
                        </a:rPr>
                        <a:t></a:t>
                      </a:r>
                      <a:endParaRPr kumimoji="0" lang="en-GB" sz="1400" b="1" i="0" u="none" strike="noStrike" kern="1200" cap="none" spc="0" normalizeH="0" baseline="0" noProof="0" dirty="0">
                        <a:ln>
                          <a:noFill/>
                        </a:ln>
                        <a:solidFill>
                          <a:srgbClr val="00B050"/>
                        </a:solidFill>
                        <a:effectLst/>
                        <a:uLnTx/>
                        <a:uFillTx/>
                        <a:latin typeface="Calibri"/>
                        <a:ea typeface="+mn-ea"/>
                        <a:cs typeface="+mn-cs"/>
                      </a:endParaRPr>
                    </a:p>
                    <a:p>
                      <a:pPr algn="l" fontAlgn="b"/>
                      <a:endParaRPr lang="en-GB" sz="1100" b="0" i="0" u="none" strike="noStrike" dirty="0">
                        <a:solidFill>
                          <a:srgbClr val="000000"/>
                        </a:solidFill>
                        <a:effectLst/>
                        <a:latin typeface="Calibri"/>
                      </a:endParaRPr>
                    </a:p>
                  </a:txBody>
                  <a:tcPr marL="9525" marR="9525" marT="9525"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10002"/>
                  </a:ext>
                </a:extLst>
              </a:tr>
              <a:tr h="19050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000000"/>
                          </a:solidFill>
                          <a:effectLst/>
                          <a:uLnTx/>
                          <a:uFillTx/>
                          <a:latin typeface="+mn-lt"/>
                          <a:ea typeface="+mn-ea"/>
                          <a:cs typeface="+mn-cs"/>
                        </a:rPr>
                        <a:t>Test</a:t>
                      </a:r>
                    </a:p>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kern="1200" noProof="0" dirty="0">
                          <a:solidFill>
                            <a:srgbClr val="000000"/>
                          </a:solidFill>
                          <a:effectLst/>
                          <a:latin typeface="Calibri"/>
                          <a:ea typeface="+mn-ea"/>
                          <a:cs typeface="+mn-cs"/>
                        </a:rPr>
                        <a:t>Missing test parameter</a:t>
                      </a:r>
                      <a:r>
                        <a:rPr lang="en-GB" sz="1100" b="0" i="0" u="none" strike="noStrike" kern="1200" baseline="0" noProof="0" dirty="0">
                          <a:solidFill>
                            <a:srgbClr val="000000"/>
                          </a:solidFill>
                          <a:effectLst/>
                          <a:latin typeface="Calibri"/>
                          <a:ea typeface="+mn-ea"/>
                          <a:cs typeface="+mn-cs"/>
                        </a:rPr>
                        <a:t> (e.g. strain rate)</a:t>
                      </a:r>
                    </a:p>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kern="1200" baseline="0" noProof="0" dirty="0">
                          <a:solidFill>
                            <a:srgbClr val="000000"/>
                          </a:solidFill>
                          <a:effectLst/>
                          <a:latin typeface="Calibri"/>
                          <a:ea typeface="+mn-ea"/>
                          <a:cs typeface="+mn-cs"/>
                        </a:rPr>
                        <a:t>Missing test environment</a:t>
                      </a:r>
                      <a:r>
                        <a:rPr lang="en-GB" sz="1100" b="0" i="0" u="none" strike="noStrike" kern="1200" noProof="0" dirty="0">
                          <a:solidFill>
                            <a:srgbClr val="000000"/>
                          </a:solidFill>
                          <a:effectLst/>
                          <a:latin typeface="Calibri"/>
                          <a:ea typeface="+mn-ea"/>
                          <a:cs typeface="+mn-cs"/>
                        </a:rPr>
                        <a:t> </a:t>
                      </a:r>
                    </a:p>
                  </a:txBody>
                  <a:tcPr marL="9525" marR="9525" marT="9525"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srgbClr val="FF6600"/>
                          </a:solidFill>
                          <a:effectLst/>
                          <a:uLnTx/>
                          <a:uFillTx/>
                          <a:latin typeface="Calibri"/>
                          <a:ea typeface="+mn-ea"/>
                          <a:cs typeface="+mn-cs"/>
                        </a:rPr>
                        <a:t>Not full</a:t>
                      </a:r>
                    </a:p>
                    <a:p>
                      <a:pPr algn="l" fontAlgn="b"/>
                      <a:endParaRPr lang="en-GB" sz="1100" b="0" i="0" u="none" strike="noStrike" dirty="0">
                        <a:solidFill>
                          <a:srgbClr val="000000"/>
                        </a:solidFill>
                        <a:effectLst/>
                        <a:latin typeface="Calibri"/>
                      </a:endParaRPr>
                    </a:p>
                  </a:txBody>
                  <a:tcPr marL="9525" marR="9525" marT="9525"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10003"/>
                  </a:ext>
                </a:extLst>
              </a:tr>
            </a:tbl>
          </a:graphicData>
        </a:graphic>
      </p:graphicFrame>
      <p:sp>
        <p:nvSpPr>
          <p:cNvPr id="8" name="Fußzeilenplatzhalter 3"/>
          <p:cNvSpPr>
            <a:spLocks noGrp="1"/>
          </p:cNvSpPr>
          <p:nvPr>
            <p:ph type="ftr" sz="quarter" idx="4294967295"/>
          </p:nvPr>
        </p:nvSpPr>
        <p:spPr>
          <a:xfrm>
            <a:off x="338976" y="6445250"/>
            <a:ext cx="3728968" cy="360363"/>
          </a:xfrm>
          <a:prstGeom prst="rect">
            <a:avLst/>
          </a:prstGeom>
        </p:spPr>
        <p:txBody>
          <a:bodyPr/>
          <a:lstStyle/>
          <a:p>
            <a:pPr>
              <a:defRPr/>
            </a:pPr>
            <a:r>
              <a:rPr lang="en-US" i="1" dirty="0">
                <a:solidFill>
                  <a:schemeClr val="tx1"/>
                </a:solidFill>
              </a:rPr>
              <a:t>E. Gaganidze, EDDI Nov 2016 MM</a:t>
            </a:r>
          </a:p>
        </p:txBody>
      </p:sp>
    </p:spTree>
    <p:extLst>
      <p:ext uri="{BB962C8B-B14F-4D97-AF65-F5344CB8AC3E}">
        <p14:creationId xmlns:p14="http://schemas.microsoft.com/office/powerpoint/2010/main" val="22542451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Blanket damage effects from WPBB review</a:t>
            </a:r>
          </a:p>
        </p:txBody>
      </p:sp>
      <p:sp>
        <p:nvSpPr>
          <p:cNvPr id="3" name="Content Placeholder 2"/>
          <p:cNvSpPr>
            <a:spLocks noGrp="1"/>
          </p:cNvSpPr>
          <p:nvPr>
            <p:ph idx="1"/>
          </p:nvPr>
        </p:nvSpPr>
        <p:spPr/>
        <p:txBody>
          <a:bodyPr/>
          <a:lstStyle/>
          <a:p>
            <a:r>
              <a:rPr lang="en-GB" dirty="0"/>
              <a:t>“… the blanket will have to withstand the simultaneous combination of high temperature operation (creep damage), neutron irradiation (change of materials properties) and strong pulsed operation with high thermal gradients (thermal fatigue, creep-fatigue interaction). Moreover, the materials used are new to the nuclear industry …”</a:t>
            </a:r>
          </a:p>
          <a:p>
            <a:pPr marL="0" indent="0">
              <a:buNone/>
            </a:pPr>
            <a:r>
              <a:rPr lang="en-GB" sz="2000" i="1" u="sng" dirty="0"/>
              <a:t>EFDA D 2MER4B - J. Aubert, WPBB, 2016</a:t>
            </a:r>
          </a:p>
          <a:p>
            <a:endParaRPr lang="en-GB" dirty="0"/>
          </a:p>
        </p:txBody>
      </p:sp>
    </p:spTree>
    <p:extLst>
      <p:ext uri="{BB962C8B-B14F-4D97-AF65-F5344CB8AC3E}">
        <p14:creationId xmlns:p14="http://schemas.microsoft.com/office/powerpoint/2010/main" val="307396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EDDI Work Breakdown Structure (2017)</a:t>
            </a:r>
          </a:p>
        </p:txBody>
      </p:sp>
      <p:grpSp>
        <p:nvGrpSpPr>
          <p:cNvPr id="6" name="Group 47"/>
          <p:cNvGrpSpPr>
            <a:grpSpLocks/>
          </p:cNvGrpSpPr>
          <p:nvPr/>
        </p:nvGrpSpPr>
        <p:grpSpPr bwMode="auto">
          <a:xfrm>
            <a:off x="57062" y="1196752"/>
            <a:ext cx="8907426" cy="4032448"/>
            <a:chOff x="34925" y="-128033"/>
            <a:chExt cx="8907426" cy="4032274"/>
          </a:xfrm>
        </p:grpSpPr>
        <p:sp>
          <p:nvSpPr>
            <p:cNvPr id="7" name="TextBox 3"/>
            <p:cNvSpPr txBox="1">
              <a:spLocks noChangeArrowheads="1"/>
            </p:cNvSpPr>
            <p:nvPr/>
          </p:nvSpPr>
          <p:spPr bwMode="auto">
            <a:xfrm>
              <a:off x="2159847" y="-128033"/>
              <a:ext cx="4694272" cy="646303"/>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GB" altLang="en-US" b="1" dirty="0">
                  <a:solidFill>
                    <a:srgbClr val="FF0000"/>
                  </a:solidFill>
                </a:rPr>
                <a:t>1</a:t>
              </a:r>
              <a:r>
                <a:rPr lang="en-GB" altLang="en-US" b="1" dirty="0"/>
                <a:t> Engineering Data &amp; Design Integration</a:t>
              </a:r>
            </a:p>
            <a:p>
              <a:pPr eaLnBrk="1" hangingPunct="1"/>
              <a:r>
                <a:rPr lang="en-GB" altLang="en-US" dirty="0"/>
                <a:t>Lead: Mike Gorley</a:t>
              </a:r>
            </a:p>
          </p:txBody>
        </p:sp>
        <p:sp>
          <p:nvSpPr>
            <p:cNvPr id="8" name="TextBox 4"/>
            <p:cNvSpPr txBox="1">
              <a:spLocks noChangeArrowheads="1"/>
            </p:cNvSpPr>
            <p:nvPr/>
          </p:nvSpPr>
          <p:spPr bwMode="auto">
            <a:xfrm>
              <a:off x="34925" y="862033"/>
              <a:ext cx="1944688" cy="95406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GB" altLang="en-US" sz="1400" b="1" dirty="0">
                  <a:solidFill>
                    <a:srgbClr val="FF0000"/>
                  </a:solidFill>
                </a:rPr>
                <a:t>1.1</a:t>
              </a:r>
              <a:r>
                <a:rPr lang="en-GB" altLang="en-US" sz="1400" dirty="0"/>
                <a:t>:  </a:t>
              </a:r>
            </a:p>
            <a:p>
              <a:pPr eaLnBrk="1" hangingPunct="1"/>
              <a:r>
                <a:rPr lang="en-GB" altLang="en-US" sz="1400" dirty="0"/>
                <a:t>Co-ordination &amp; Interface Activities</a:t>
              </a:r>
            </a:p>
            <a:p>
              <a:pPr eaLnBrk="1" hangingPunct="1"/>
              <a:r>
                <a:rPr lang="en-GB" altLang="en-US" sz="1400" i="1" dirty="0"/>
                <a:t>Lead: Mike Gorley </a:t>
              </a:r>
            </a:p>
          </p:txBody>
        </p:sp>
        <p:sp>
          <p:nvSpPr>
            <p:cNvPr id="9" name="TextBox 5"/>
            <p:cNvSpPr txBox="1">
              <a:spLocks noChangeArrowheads="1"/>
            </p:cNvSpPr>
            <p:nvPr/>
          </p:nvSpPr>
          <p:spPr bwMode="auto">
            <a:xfrm>
              <a:off x="2159847" y="862613"/>
              <a:ext cx="2173992" cy="95406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GB" altLang="en-US" sz="1400" b="1" dirty="0">
                  <a:solidFill>
                    <a:srgbClr val="FF0000"/>
                  </a:solidFill>
                </a:rPr>
                <a:t>1.2</a:t>
              </a:r>
              <a:r>
                <a:rPr lang="en-GB" altLang="en-US" sz="1400" dirty="0"/>
                <a:t>:  </a:t>
              </a:r>
            </a:p>
            <a:p>
              <a:pPr eaLnBrk="1" hangingPunct="1"/>
              <a:r>
                <a:rPr lang="en-GB" altLang="en-US" sz="1400" dirty="0"/>
                <a:t>Material Database &amp;  Handbook</a:t>
              </a:r>
            </a:p>
            <a:p>
              <a:pPr eaLnBrk="1" hangingPunct="1"/>
              <a:r>
                <a:rPr lang="en-GB" altLang="en-US" sz="1400" i="1" dirty="0"/>
                <a:t>Lead: Ermile Gaganidze</a:t>
              </a:r>
            </a:p>
          </p:txBody>
        </p:sp>
        <p:sp>
          <p:nvSpPr>
            <p:cNvPr id="10" name="TextBox 6"/>
            <p:cNvSpPr txBox="1">
              <a:spLocks noChangeArrowheads="1"/>
            </p:cNvSpPr>
            <p:nvPr/>
          </p:nvSpPr>
          <p:spPr bwMode="auto">
            <a:xfrm>
              <a:off x="4549863" y="862033"/>
              <a:ext cx="2304256" cy="95406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GB" altLang="en-US" sz="1400" b="1" dirty="0">
                  <a:solidFill>
                    <a:srgbClr val="FF0000"/>
                  </a:solidFill>
                </a:rPr>
                <a:t>1.3</a:t>
              </a:r>
              <a:r>
                <a:rPr lang="en-GB" altLang="en-US" sz="1400" dirty="0"/>
                <a:t>:  </a:t>
              </a:r>
            </a:p>
            <a:p>
              <a:pPr eaLnBrk="1" hangingPunct="1"/>
              <a:r>
                <a:rPr lang="en-GB" altLang="en-US" sz="1400" dirty="0"/>
                <a:t>Structural Design Criteria, Codes &amp; Standards</a:t>
              </a:r>
            </a:p>
            <a:p>
              <a:pPr eaLnBrk="1" hangingPunct="1"/>
              <a:r>
                <a:rPr lang="en-GB" altLang="en-US" sz="1400" i="1" dirty="0"/>
                <a:t>Lead: Manminder Kalsey</a:t>
              </a:r>
            </a:p>
          </p:txBody>
        </p:sp>
        <p:sp>
          <p:nvSpPr>
            <p:cNvPr id="11" name="TextBox 7"/>
            <p:cNvSpPr txBox="1">
              <a:spLocks noChangeArrowheads="1"/>
            </p:cNvSpPr>
            <p:nvPr/>
          </p:nvSpPr>
          <p:spPr bwMode="auto">
            <a:xfrm>
              <a:off x="7020495" y="861452"/>
              <a:ext cx="1921856" cy="7386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GB" altLang="en-US" sz="1400" b="1" dirty="0">
                  <a:solidFill>
                    <a:srgbClr val="FF0000"/>
                  </a:solidFill>
                </a:rPr>
                <a:t>1.4</a:t>
              </a:r>
              <a:r>
                <a:rPr lang="en-GB" altLang="en-US" sz="1400" dirty="0"/>
                <a:t>:  </a:t>
              </a:r>
            </a:p>
            <a:p>
              <a:pPr eaLnBrk="1" hangingPunct="1"/>
              <a:r>
                <a:rPr lang="en-GB" altLang="en-US" sz="1400" dirty="0"/>
                <a:t>Material Testing</a:t>
              </a:r>
            </a:p>
            <a:p>
              <a:pPr eaLnBrk="1" hangingPunct="1"/>
              <a:r>
                <a:rPr lang="en-GB" altLang="en-US" sz="1400" i="1" dirty="0"/>
                <a:t>Lead: Enrico Pirelli</a:t>
              </a:r>
              <a:endParaRPr lang="en-GB" altLang="en-US" sz="1400" dirty="0"/>
            </a:p>
          </p:txBody>
        </p:sp>
        <p:sp>
          <p:nvSpPr>
            <p:cNvPr id="12" name="TextBox 8"/>
            <p:cNvSpPr txBox="1">
              <a:spLocks noChangeArrowheads="1"/>
            </p:cNvSpPr>
            <p:nvPr/>
          </p:nvSpPr>
          <p:spPr bwMode="auto">
            <a:xfrm>
              <a:off x="2398676" y="2085535"/>
              <a:ext cx="1935163" cy="7386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GB" altLang="en-US" sz="1400" b="1" dirty="0">
                  <a:solidFill>
                    <a:srgbClr val="FF0000"/>
                  </a:solidFill>
                </a:rPr>
                <a:t>1.2.1</a:t>
              </a:r>
            </a:p>
            <a:p>
              <a:pPr eaLnBrk="1" hangingPunct="1"/>
              <a:r>
                <a:rPr lang="en-GB" altLang="en-US" sz="1400" dirty="0"/>
                <a:t>Material Handbook</a:t>
              </a:r>
            </a:p>
            <a:p>
              <a:pPr eaLnBrk="1" hangingPunct="1"/>
              <a:endParaRPr lang="en-GB" altLang="en-US" sz="1400" dirty="0"/>
            </a:p>
          </p:txBody>
        </p:sp>
        <p:sp>
          <p:nvSpPr>
            <p:cNvPr id="13" name="TextBox 9"/>
            <p:cNvSpPr txBox="1">
              <a:spLocks noChangeArrowheads="1"/>
            </p:cNvSpPr>
            <p:nvPr/>
          </p:nvSpPr>
          <p:spPr bwMode="auto">
            <a:xfrm>
              <a:off x="2386837" y="2949014"/>
              <a:ext cx="1935162" cy="523197"/>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GB" altLang="en-US" sz="1400" b="1" dirty="0">
                  <a:solidFill>
                    <a:srgbClr val="FF0000"/>
                  </a:solidFill>
                </a:rPr>
                <a:t>1.2.2</a:t>
              </a:r>
              <a:r>
                <a:rPr lang="en-GB" altLang="en-US" sz="1400" dirty="0"/>
                <a:t>:</a:t>
              </a:r>
            </a:p>
            <a:p>
              <a:pPr eaLnBrk="1" hangingPunct="1"/>
              <a:r>
                <a:rPr lang="en-GB" altLang="en-US" sz="1400" dirty="0"/>
                <a:t>Material Database</a:t>
              </a:r>
            </a:p>
          </p:txBody>
        </p:sp>
        <p:sp>
          <p:nvSpPr>
            <p:cNvPr id="18" name="TextBox 14"/>
            <p:cNvSpPr txBox="1">
              <a:spLocks noChangeArrowheads="1"/>
            </p:cNvSpPr>
            <p:nvPr/>
          </p:nvSpPr>
          <p:spPr bwMode="auto">
            <a:xfrm>
              <a:off x="4702932" y="2057066"/>
              <a:ext cx="1935163" cy="95406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GB" altLang="en-US" sz="1400" b="1" dirty="0">
                  <a:solidFill>
                    <a:srgbClr val="FF0000"/>
                  </a:solidFill>
                </a:rPr>
                <a:t>1.3.1</a:t>
              </a:r>
              <a:r>
                <a:rPr lang="en-GB" altLang="en-US" sz="1400" dirty="0"/>
                <a:t>:  </a:t>
              </a:r>
            </a:p>
            <a:p>
              <a:pPr eaLnBrk="1" hangingPunct="1"/>
              <a:r>
                <a:rPr lang="en-GB" altLang="en-US" sz="1400" dirty="0"/>
                <a:t>Development of new rules and methodologies</a:t>
              </a:r>
            </a:p>
          </p:txBody>
        </p:sp>
        <p:sp>
          <p:nvSpPr>
            <p:cNvPr id="19" name="TextBox 15"/>
            <p:cNvSpPr txBox="1">
              <a:spLocks noChangeArrowheads="1"/>
            </p:cNvSpPr>
            <p:nvPr/>
          </p:nvSpPr>
          <p:spPr bwMode="auto">
            <a:xfrm>
              <a:off x="4734409" y="3141091"/>
              <a:ext cx="1935163" cy="7386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GB" altLang="en-US" sz="1400" b="1" dirty="0">
                  <a:solidFill>
                    <a:srgbClr val="FF0000"/>
                  </a:solidFill>
                </a:rPr>
                <a:t>1.3.2</a:t>
              </a:r>
              <a:r>
                <a:rPr lang="en-GB" altLang="en-US" sz="1400" dirty="0"/>
                <a:t>:  </a:t>
              </a:r>
            </a:p>
            <a:p>
              <a:pPr eaLnBrk="1" hangingPunct="1"/>
              <a:r>
                <a:rPr lang="en-GB" altLang="en-US" sz="1400" dirty="0"/>
                <a:t>DDC Structure and Release</a:t>
              </a:r>
            </a:p>
          </p:txBody>
        </p:sp>
        <p:sp>
          <p:nvSpPr>
            <p:cNvPr id="22" name="TextBox 19"/>
            <p:cNvSpPr txBox="1">
              <a:spLocks noChangeArrowheads="1"/>
            </p:cNvSpPr>
            <p:nvPr/>
          </p:nvSpPr>
          <p:spPr bwMode="auto">
            <a:xfrm>
              <a:off x="179388" y="2085535"/>
              <a:ext cx="1936750" cy="7386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GB" altLang="en-US" sz="1400" b="1" dirty="0">
                  <a:solidFill>
                    <a:srgbClr val="FF0000"/>
                  </a:solidFill>
                </a:rPr>
                <a:t>1.1.1</a:t>
              </a:r>
              <a:r>
                <a:rPr lang="en-GB" altLang="en-US" sz="1400" dirty="0"/>
                <a:t>:</a:t>
              </a:r>
            </a:p>
            <a:p>
              <a:pPr eaLnBrk="1" hangingPunct="1"/>
              <a:r>
                <a:rPr lang="en-GB" altLang="en-US" sz="1400" dirty="0"/>
                <a:t>Co-ordination</a:t>
              </a:r>
            </a:p>
            <a:p>
              <a:pPr eaLnBrk="1" hangingPunct="1"/>
              <a:endParaRPr lang="en-GB" altLang="en-US" sz="1400" dirty="0"/>
            </a:p>
          </p:txBody>
        </p:sp>
        <p:sp>
          <p:nvSpPr>
            <p:cNvPr id="23" name="TextBox 20"/>
            <p:cNvSpPr txBox="1">
              <a:spLocks noChangeArrowheads="1"/>
            </p:cNvSpPr>
            <p:nvPr/>
          </p:nvSpPr>
          <p:spPr bwMode="auto">
            <a:xfrm>
              <a:off x="179388" y="2950175"/>
              <a:ext cx="1936750" cy="95406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GB" altLang="en-US" sz="1400" b="1" dirty="0">
                  <a:solidFill>
                    <a:srgbClr val="FF0000"/>
                  </a:solidFill>
                </a:rPr>
                <a:t>1.1.2</a:t>
              </a:r>
              <a:r>
                <a:rPr lang="en-GB" altLang="en-US" sz="1400" dirty="0"/>
                <a:t>:</a:t>
              </a:r>
            </a:p>
            <a:p>
              <a:pPr eaLnBrk="1" hangingPunct="1"/>
              <a:r>
                <a:rPr lang="en-GB" altLang="en-US" sz="1400" dirty="0"/>
                <a:t>Material Management Framework &amp; Qualification</a:t>
              </a:r>
            </a:p>
          </p:txBody>
        </p:sp>
      </p:grpSp>
      <p:sp>
        <p:nvSpPr>
          <p:cNvPr id="3" name="TextBox 2"/>
          <p:cNvSpPr txBox="1"/>
          <p:nvPr/>
        </p:nvSpPr>
        <p:spPr>
          <a:xfrm>
            <a:off x="300134" y="5584760"/>
            <a:ext cx="1742739" cy="369332"/>
          </a:xfrm>
          <a:prstGeom prst="rect">
            <a:avLst/>
          </a:prstGeom>
          <a:noFill/>
        </p:spPr>
        <p:txBody>
          <a:bodyPr wrap="square" rtlCol="0">
            <a:spAutoFit/>
          </a:bodyPr>
          <a:lstStyle/>
          <a:p>
            <a:pPr algn="ctr"/>
            <a:r>
              <a:rPr lang="en-GB" b="1" dirty="0"/>
              <a:t>0.5 </a:t>
            </a:r>
            <a:r>
              <a:rPr lang="en-GB" b="1" dirty="0" err="1"/>
              <a:t>ppy</a:t>
            </a:r>
            <a:endParaRPr lang="en-GB" b="1" dirty="0"/>
          </a:p>
        </p:txBody>
      </p:sp>
      <p:sp>
        <p:nvSpPr>
          <p:cNvPr id="24" name="TextBox 23"/>
          <p:cNvSpPr txBox="1"/>
          <p:nvPr/>
        </p:nvSpPr>
        <p:spPr>
          <a:xfrm>
            <a:off x="6876256" y="1340343"/>
            <a:ext cx="1742739" cy="369332"/>
          </a:xfrm>
          <a:prstGeom prst="rect">
            <a:avLst/>
          </a:prstGeom>
          <a:noFill/>
        </p:spPr>
        <p:txBody>
          <a:bodyPr wrap="square" rtlCol="0">
            <a:spAutoFit/>
          </a:bodyPr>
          <a:lstStyle/>
          <a:p>
            <a:r>
              <a:rPr lang="en-GB" b="1" dirty="0"/>
              <a:t>0.5 </a:t>
            </a:r>
            <a:r>
              <a:rPr lang="en-GB" b="1" dirty="0" err="1"/>
              <a:t>ppy</a:t>
            </a:r>
            <a:endParaRPr lang="en-GB" b="1" dirty="0"/>
          </a:p>
        </p:txBody>
      </p:sp>
      <p:sp>
        <p:nvSpPr>
          <p:cNvPr id="25" name="TextBox 24"/>
          <p:cNvSpPr txBox="1"/>
          <p:nvPr/>
        </p:nvSpPr>
        <p:spPr>
          <a:xfrm>
            <a:off x="2503837" y="5584760"/>
            <a:ext cx="1742739" cy="369332"/>
          </a:xfrm>
          <a:prstGeom prst="rect">
            <a:avLst/>
          </a:prstGeom>
          <a:noFill/>
        </p:spPr>
        <p:txBody>
          <a:bodyPr wrap="square" rtlCol="0">
            <a:spAutoFit/>
          </a:bodyPr>
          <a:lstStyle/>
          <a:p>
            <a:pPr algn="ctr"/>
            <a:r>
              <a:rPr lang="en-GB" b="1" dirty="0"/>
              <a:t>2.1 </a:t>
            </a:r>
            <a:r>
              <a:rPr lang="en-GB" b="1" dirty="0" err="1"/>
              <a:t>ppy</a:t>
            </a:r>
            <a:endParaRPr lang="en-GB" b="1" dirty="0"/>
          </a:p>
        </p:txBody>
      </p:sp>
      <p:sp>
        <p:nvSpPr>
          <p:cNvPr id="26" name="TextBox 25"/>
          <p:cNvSpPr txBox="1"/>
          <p:nvPr/>
        </p:nvSpPr>
        <p:spPr>
          <a:xfrm>
            <a:off x="5076056" y="5446261"/>
            <a:ext cx="1584176" cy="646331"/>
          </a:xfrm>
          <a:prstGeom prst="rect">
            <a:avLst/>
          </a:prstGeom>
          <a:noFill/>
        </p:spPr>
        <p:txBody>
          <a:bodyPr wrap="square" rtlCol="0">
            <a:spAutoFit/>
          </a:bodyPr>
          <a:lstStyle/>
          <a:p>
            <a:r>
              <a:rPr lang="en-GB" b="1" dirty="0"/>
              <a:t>3.5 </a:t>
            </a:r>
            <a:r>
              <a:rPr lang="en-GB" b="1" dirty="0" err="1"/>
              <a:t>ppy</a:t>
            </a:r>
            <a:r>
              <a:rPr lang="en-GB" b="1" dirty="0"/>
              <a:t> +0.5ind </a:t>
            </a:r>
            <a:r>
              <a:rPr lang="en-GB" b="1" dirty="0" err="1"/>
              <a:t>ppy</a:t>
            </a:r>
            <a:endParaRPr lang="en-GB" b="1" dirty="0"/>
          </a:p>
        </p:txBody>
      </p:sp>
      <p:sp>
        <p:nvSpPr>
          <p:cNvPr id="27" name="TextBox 26"/>
          <p:cNvSpPr txBox="1"/>
          <p:nvPr/>
        </p:nvSpPr>
        <p:spPr>
          <a:xfrm>
            <a:off x="7488942" y="5446261"/>
            <a:ext cx="1259521" cy="646331"/>
          </a:xfrm>
          <a:prstGeom prst="rect">
            <a:avLst/>
          </a:prstGeom>
          <a:noFill/>
        </p:spPr>
        <p:txBody>
          <a:bodyPr wrap="square" rtlCol="0">
            <a:spAutoFit/>
          </a:bodyPr>
          <a:lstStyle/>
          <a:p>
            <a:r>
              <a:rPr lang="en-GB" b="1" dirty="0"/>
              <a:t>0.9 </a:t>
            </a:r>
            <a:r>
              <a:rPr lang="en-GB" b="1" dirty="0" err="1"/>
              <a:t>ppy</a:t>
            </a:r>
            <a:r>
              <a:rPr lang="en-GB" b="1" dirty="0"/>
              <a:t> +€60k HW</a:t>
            </a:r>
          </a:p>
        </p:txBody>
      </p:sp>
      <p:sp>
        <p:nvSpPr>
          <p:cNvPr id="28" name="TextBox 27"/>
          <p:cNvSpPr txBox="1"/>
          <p:nvPr/>
        </p:nvSpPr>
        <p:spPr>
          <a:xfrm>
            <a:off x="57062" y="1335251"/>
            <a:ext cx="1742739" cy="400110"/>
          </a:xfrm>
          <a:prstGeom prst="rect">
            <a:avLst/>
          </a:prstGeom>
          <a:noFill/>
        </p:spPr>
        <p:txBody>
          <a:bodyPr wrap="square" rtlCol="0" anchor="t">
            <a:spAutoFit/>
          </a:bodyPr>
          <a:lstStyle/>
          <a:p>
            <a:r>
              <a:rPr lang="EN-GB" sz="2000" b="1" dirty="0"/>
              <a:t>Total 8 </a:t>
            </a:r>
            <a:r>
              <a:rPr lang="EN-GB" sz="2000" b="1" dirty="0" err="1"/>
              <a:t>ppy</a:t>
            </a:r>
            <a:endParaRPr lang="EN-GB" sz="2000" b="1" dirty="0"/>
          </a:p>
        </p:txBody>
      </p:sp>
    </p:spTree>
    <p:extLst>
      <p:ext uri="{BB962C8B-B14F-4D97-AF65-F5344CB8AC3E}">
        <p14:creationId xmlns:p14="http://schemas.microsoft.com/office/powerpoint/2010/main" val="39403704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3"/>
          <p:cNvSpPr txBox="1">
            <a:spLocks noChangeArrowheads="1"/>
          </p:cNvSpPr>
          <p:nvPr/>
        </p:nvSpPr>
        <p:spPr bwMode="auto">
          <a:xfrm>
            <a:off x="-190499" y="1098550"/>
            <a:ext cx="9258300" cy="178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charset="0"/>
              <a:buChar char="•"/>
              <a:defRPr sz="3000" kern="1200">
                <a:solidFill>
                  <a:schemeClr val="tx1"/>
                </a:solidFill>
                <a:latin typeface="Arial" pitchFamily="34" charset="0"/>
                <a:ea typeface="ＭＳ Ｐゴシック" pitchFamily="34" charset="-128"/>
                <a:cs typeface="+mn-cs"/>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Arial" pitchFamily="34" charset="0"/>
                <a:ea typeface="ＭＳ Ｐゴシック" pitchFamily="34" charset="-128"/>
                <a:cs typeface="+mn-cs"/>
              </a:defRPr>
            </a:lvl2pPr>
            <a:lvl3pPr marL="1143000" indent="-228600" algn="l" defTabSz="457200" rtl="0" eaLnBrk="1" fontAlgn="base" hangingPunct="1">
              <a:spcBef>
                <a:spcPct val="20000"/>
              </a:spcBef>
              <a:spcAft>
                <a:spcPct val="0"/>
              </a:spcAft>
              <a:buFont typeface="Arial" charset="0"/>
              <a:buChar char="•"/>
              <a:defRPr sz="2200" kern="1200">
                <a:solidFill>
                  <a:schemeClr val="tx1"/>
                </a:solidFill>
                <a:latin typeface="Arial" pitchFamily="34" charset="0"/>
                <a:ea typeface="ＭＳ Ｐゴシック" pitchFamily="34" charset="-128"/>
                <a:cs typeface="+mn-cs"/>
              </a:defRPr>
            </a:lvl3pPr>
            <a:lvl4pPr marL="1600200" indent="-228600" algn="l" defTabSz="457200" rtl="0" eaLnBrk="1" fontAlgn="base" hangingPunct="1">
              <a:spcBef>
                <a:spcPct val="20000"/>
              </a:spcBef>
              <a:spcAft>
                <a:spcPct val="0"/>
              </a:spcAft>
              <a:buFont typeface="Arial" charset="0"/>
              <a:buChar char="–"/>
              <a:defRPr sz="2200" kern="1200">
                <a:solidFill>
                  <a:schemeClr val="tx1"/>
                </a:solidFill>
                <a:latin typeface="Arial" pitchFamily="34" charset="0"/>
                <a:ea typeface="ＭＳ Ｐゴシック" pitchFamily="34" charset="-128"/>
                <a:cs typeface="+mn-cs"/>
              </a:defRPr>
            </a:lvl4pPr>
            <a:lvl5pPr marL="2057400" indent="-228600" algn="l" defTabSz="457200" rtl="0" eaLnBrk="1" fontAlgn="base" hangingPunct="1">
              <a:spcBef>
                <a:spcPct val="20000"/>
              </a:spcBef>
              <a:spcAft>
                <a:spcPct val="0"/>
              </a:spcAft>
              <a:buFont typeface="Arial" charset="0"/>
              <a:buChar char="»"/>
              <a:defRPr sz="2200" kern="1200">
                <a:solidFill>
                  <a:schemeClr val="tx1"/>
                </a:solidFill>
                <a:latin typeface="Arial" pitchFamily="34" charset="0"/>
                <a:ea typeface="ＭＳ Ｐゴシック"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lvl="1" indent="0">
              <a:buNone/>
            </a:pPr>
            <a:r>
              <a:rPr lang="en-GB" altLang="en-US" sz="2000" dirty="0"/>
              <a:t>Following the Demo Design Criteria review meeting with F4E, SAF, DIV, BB, it was decided that a DDC strategy document is created to clearly define the following: </a:t>
            </a:r>
          </a:p>
          <a:p>
            <a:pPr lvl="1"/>
            <a:r>
              <a:rPr lang="en-GB" altLang="en-US" sz="1800" dirty="0"/>
              <a:t>DDC Objectives aligned with the DEMO Roadmap Objectives and Timescales</a:t>
            </a:r>
          </a:p>
          <a:p>
            <a:pPr lvl="1"/>
            <a:r>
              <a:rPr lang="en-GB" altLang="en-US" sz="1800" dirty="0"/>
              <a:t>DDC team structure</a:t>
            </a:r>
          </a:p>
          <a:p>
            <a:pPr lvl="1"/>
            <a:r>
              <a:rPr lang="en-GB" altLang="en-US" sz="1800" dirty="0"/>
              <a:t>Define DDC Roles and Responsibilities, ensuring a limited overlap with BB, DIV, SAF and ITER</a:t>
            </a:r>
          </a:p>
          <a:p>
            <a:pPr lvl="1"/>
            <a:r>
              <a:rPr lang="en-GB" altLang="en-US" sz="1800" dirty="0"/>
              <a:t>Define an interaction map between all interested parties (EDDI, BB, DIV, SAF, ITER, Industrial Partners, Regulators)</a:t>
            </a:r>
          </a:p>
          <a:p>
            <a:pPr lvl="1"/>
            <a:r>
              <a:rPr lang="en-GB" altLang="en-US" sz="1800" dirty="0"/>
              <a:t>Define response to a number of combinations of Safety Classifications and Regulators.</a:t>
            </a:r>
          </a:p>
          <a:p>
            <a:pPr lvl="1"/>
            <a:r>
              <a:rPr lang="en-GB" altLang="en-US" sz="1800" dirty="0"/>
              <a:t>Create an alignment between MPH &amp; DDC, and then move forward together.</a:t>
            </a:r>
          </a:p>
          <a:p>
            <a:pPr lvl="1"/>
            <a:r>
              <a:rPr lang="en-GB" altLang="en-US" sz="1800" dirty="0"/>
              <a:t>Can the DDC become an European standard (EN) or shall it eventually feed in to an existing Code</a:t>
            </a:r>
          </a:p>
          <a:p>
            <a:pPr lvl="1"/>
            <a:r>
              <a:rPr lang="en-GB" altLang="en-US" sz="1800" b="1" dirty="0"/>
              <a:t>The draft of this report is expected to be completed by the end of Nov (not a deliverable). Strategy meeting to be held in early December.</a:t>
            </a:r>
          </a:p>
        </p:txBody>
      </p:sp>
      <p:sp>
        <p:nvSpPr>
          <p:cNvPr id="4" name="Footer Placeholder 3"/>
          <p:cNvSpPr>
            <a:spLocks noGrp="1"/>
          </p:cNvSpPr>
          <p:nvPr>
            <p:ph type="ftr" sz="quarter" idx="11"/>
          </p:nvPr>
        </p:nvSpPr>
        <p:spPr/>
        <p:txBody>
          <a:bodyPr/>
          <a:lstStyle/>
          <a:p>
            <a:pPr algn="r"/>
            <a:r>
              <a:rPr lang="en-GB" dirty="0"/>
              <a:t>Kalsey| WPMAT EDDI PMM| CCFE| 3</a:t>
            </a:r>
            <a:r>
              <a:rPr lang="en-GB" baseline="30000" dirty="0"/>
              <a:t>rd</a:t>
            </a:r>
            <a:r>
              <a:rPr lang="en-GB" dirty="0"/>
              <a:t> Nov 2016 | Page </a:t>
            </a:r>
            <a:fld id="{6A6D9FA1-99C7-4910-8E32-B85D378B0060}" type="slidenum">
              <a:rPr lang="en-GB" smtClean="0"/>
              <a:pPr algn="r"/>
              <a:t>30</a:t>
            </a:fld>
            <a:endParaRPr lang="en-GB" dirty="0"/>
          </a:p>
        </p:txBody>
      </p:sp>
      <p:pic>
        <p:nvPicPr>
          <p:cNvPr id="28" name="Picture 5" descr="CCF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7815" y="6438937"/>
            <a:ext cx="900113"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hteck 1"/>
          <p:cNvSpPr>
            <a:spLocks noGrp="1"/>
          </p:cNvSpPr>
          <p:nvPr>
            <p:ph type="title"/>
          </p:nvPr>
        </p:nvSpPr>
        <p:spPr>
          <a:xfrm>
            <a:off x="457200" y="25893"/>
            <a:ext cx="3348994" cy="830997"/>
          </a:xfrm>
          <a:prstGeom prst="rect">
            <a:avLst/>
          </a:prstGeom>
        </p:spPr>
        <p:txBody>
          <a:bodyPr wrap="none">
            <a:spAutoFit/>
          </a:bodyPr>
          <a:lstStyle/>
          <a:p>
            <a:r>
              <a:rPr lang="en-GB" dirty="0">
                <a:effectLst>
                  <a:outerShdw blurRad="38100" dist="38100" dir="2700000" algn="tl">
                    <a:srgbClr val="000000">
                      <a:alpha val="43137"/>
                    </a:srgbClr>
                  </a:outerShdw>
                </a:effectLst>
                <a:latin typeface="+mj-lt"/>
              </a:rPr>
              <a:t>DDC COORDINATION</a:t>
            </a:r>
            <a:br>
              <a:rPr lang="en-GB" dirty="0">
                <a:effectLst>
                  <a:outerShdw blurRad="38100" dist="38100" dir="2700000" algn="tl">
                    <a:srgbClr val="000000">
                      <a:alpha val="43137"/>
                    </a:srgbClr>
                  </a:outerShdw>
                </a:effectLst>
                <a:latin typeface="+mj-lt"/>
              </a:rPr>
            </a:br>
            <a:r>
              <a:rPr lang="en-GB" dirty="0">
                <a:effectLst>
                  <a:outerShdw blurRad="38100" dist="38100" dir="2700000" algn="tl">
                    <a:srgbClr val="000000">
                      <a:alpha val="43137"/>
                    </a:srgbClr>
                  </a:outerShdw>
                </a:effectLst>
                <a:latin typeface="+mj-lt"/>
              </a:rPr>
              <a:t>Strategy</a:t>
            </a:r>
            <a:endParaRPr lang="en-GB" sz="2400" i="1" cap="small" dirty="0">
              <a:solidFill>
                <a:schemeClr val="bg2">
                  <a:lumMod val="25000"/>
                </a:schemeClr>
              </a:solidFill>
              <a:effectLst>
                <a:outerShdw blurRad="38100" dist="38100" dir="2700000" algn="tl">
                  <a:srgbClr val="000000">
                    <a:alpha val="43137"/>
                  </a:srgbClr>
                </a:outerShdw>
              </a:effectLst>
              <a:latin typeface="+mj-lt"/>
              <a:ea typeface="+mj-ea"/>
              <a:cs typeface="+mj-cs"/>
            </a:endParaRPr>
          </a:p>
        </p:txBody>
      </p:sp>
    </p:spTree>
    <p:extLst>
      <p:ext uri="{BB962C8B-B14F-4D97-AF65-F5344CB8AC3E}">
        <p14:creationId xmlns:p14="http://schemas.microsoft.com/office/powerpoint/2010/main" val="32897295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893"/>
            <a:ext cx="7571184" cy="891216"/>
          </a:xfrm>
        </p:spPr>
        <p:txBody>
          <a:bodyPr/>
          <a:lstStyle/>
          <a:p>
            <a:r>
              <a:rPr lang="en-GB" dirty="0"/>
              <a:t>Progress on </a:t>
            </a:r>
            <a:r>
              <a:rPr lang="en-US" b="1" i="1" dirty="0"/>
              <a:t>DEMO Design Criteria</a:t>
            </a:r>
            <a:endParaRPr lang="en-GB" dirty="0"/>
          </a:p>
        </p:txBody>
      </p:sp>
      <p:sp>
        <p:nvSpPr>
          <p:cNvPr id="3" name="Content Placeholder 2"/>
          <p:cNvSpPr>
            <a:spLocks noGrp="1"/>
          </p:cNvSpPr>
          <p:nvPr>
            <p:ph idx="1"/>
          </p:nvPr>
        </p:nvSpPr>
        <p:spPr>
          <a:xfrm>
            <a:off x="251520" y="1124744"/>
            <a:ext cx="8229600" cy="4896544"/>
          </a:xfrm>
        </p:spPr>
        <p:txBody>
          <a:bodyPr/>
          <a:lstStyle/>
          <a:p>
            <a:pPr marL="0" indent="0">
              <a:buNone/>
            </a:pPr>
            <a:r>
              <a:rPr lang="en-GB" u="sng" dirty="0"/>
              <a:t>Example of progressive modification – creep fatigue</a:t>
            </a:r>
          </a:p>
          <a:p>
            <a:r>
              <a:rPr lang="en-GB" sz="2000" dirty="0"/>
              <a:t>Current ASME code uses 0.1,0.1 tip for creep fatigue interaction diagram to accommodate for effect of softening of FM steels</a:t>
            </a:r>
          </a:p>
          <a:p>
            <a:r>
              <a:rPr lang="en-GB" sz="2000" dirty="0"/>
              <a:t>New approach, apply </a:t>
            </a:r>
            <a:r>
              <a:rPr lang="el-GR" sz="2000" dirty="0">
                <a:latin typeface="Arial"/>
                <a:cs typeface="Arial"/>
              </a:rPr>
              <a:t>Ψ</a:t>
            </a:r>
            <a:r>
              <a:rPr lang="en-GB" sz="2000" dirty="0">
                <a:latin typeface="Arial"/>
                <a:cs typeface="Arial"/>
              </a:rPr>
              <a:t> factor to accommodate and reduce conservative tip point to 0.3, 0.3 (or beyond)</a:t>
            </a:r>
          </a:p>
          <a:p>
            <a:r>
              <a:rPr lang="en-GB" sz="2000" dirty="0">
                <a:latin typeface="Arial"/>
                <a:cs typeface="Arial"/>
              </a:rPr>
              <a:t>Currently obtaining data to validate rule is acceptable, input to DEMO design criteria and beyond. </a:t>
            </a:r>
            <a:endParaRPr lang="en-GB" dirty="0"/>
          </a:p>
          <a:p>
            <a:endParaRPr lang="en-GB" dirty="0"/>
          </a:p>
        </p:txBody>
      </p:sp>
      <p:pic>
        <p:nvPicPr>
          <p:cNvPr id="8"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15816" y="3933056"/>
            <a:ext cx="2438994" cy="2015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512" y="3933056"/>
            <a:ext cx="2436216" cy="2015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2087724" y="5229200"/>
            <a:ext cx="1656184" cy="400110"/>
          </a:xfrm>
          <a:prstGeom prst="rect">
            <a:avLst/>
          </a:prstGeom>
          <a:solidFill>
            <a:schemeClr val="bg1">
              <a:lumMod val="85000"/>
            </a:schemeClr>
          </a:solidFill>
        </p:spPr>
        <p:txBody>
          <a:bodyPr wrap="square" rtlCol="0">
            <a:spAutoFit/>
          </a:bodyPr>
          <a:lstStyle/>
          <a:p>
            <a:r>
              <a:rPr lang="en-GB" sz="2000" dirty="0"/>
              <a:t>Calculating </a:t>
            </a:r>
            <a:r>
              <a:rPr lang="el-GR" sz="2000" dirty="0">
                <a:latin typeface="Arial"/>
                <a:cs typeface="Arial"/>
              </a:rPr>
              <a:t>Ψ</a:t>
            </a:r>
            <a:r>
              <a:rPr lang="en-GB" sz="2000" dirty="0"/>
              <a:t> </a:t>
            </a:r>
          </a:p>
        </p:txBody>
      </p:sp>
      <p:graphicFrame>
        <p:nvGraphicFramePr>
          <p:cNvPr id="11" name="Chart 10"/>
          <p:cNvGraphicFramePr>
            <a:graphicFrameLocks/>
          </p:cNvGraphicFramePr>
          <p:nvPr>
            <p:extLst>
              <p:ext uri="{D42A27DB-BD31-4B8C-83A1-F6EECF244321}">
                <p14:modId xmlns:p14="http://schemas.microsoft.com/office/powerpoint/2010/main" val="3081238621"/>
              </p:ext>
            </p:extLst>
          </p:nvPr>
        </p:nvGraphicFramePr>
        <p:xfrm>
          <a:off x="5724128" y="3858125"/>
          <a:ext cx="2952328" cy="2088232"/>
        </p:xfrm>
        <a:graphic>
          <a:graphicData uri="http://schemas.openxmlformats.org/drawingml/2006/chart">
            <c:chart xmlns:c="http://schemas.openxmlformats.org/drawingml/2006/chart" xmlns:r="http://schemas.openxmlformats.org/officeDocument/2006/relationships" r:id="rId4"/>
          </a:graphicData>
        </a:graphic>
      </p:graphicFrame>
      <p:sp>
        <p:nvSpPr>
          <p:cNvPr id="12" name="Down Arrow 11"/>
          <p:cNvSpPr/>
          <p:nvPr/>
        </p:nvSpPr>
        <p:spPr>
          <a:xfrm>
            <a:off x="6776737" y="4655130"/>
            <a:ext cx="432048" cy="576064"/>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p:cNvSpPr txBox="1"/>
          <p:nvPr/>
        </p:nvSpPr>
        <p:spPr>
          <a:xfrm>
            <a:off x="7092280" y="3789040"/>
            <a:ext cx="1630556" cy="707886"/>
          </a:xfrm>
          <a:prstGeom prst="rect">
            <a:avLst/>
          </a:prstGeom>
          <a:solidFill>
            <a:schemeClr val="bg1">
              <a:lumMod val="85000"/>
            </a:schemeClr>
          </a:solidFill>
        </p:spPr>
        <p:txBody>
          <a:bodyPr wrap="square" rtlCol="0">
            <a:spAutoFit/>
          </a:bodyPr>
          <a:lstStyle/>
          <a:p>
            <a:r>
              <a:rPr lang="en-GB" sz="2000" dirty="0"/>
              <a:t>New design </a:t>
            </a:r>
            <a:r>
              <a:rPr lang="en-GB" sz="2000" dirty="0" err="1"/>
              <a:t>allowables</a:t>
            </a:r>
            <a:endParaRPr lang="en-GB" sz="2000" dirty="0"/>
          </a:p>
        </p:txBody>
      </p:sp>
      <p:sp>
        <p:nvSpPr>
          <p:cNvPr id="14" name="Rectangle 13"/>
          <p:cNvSpPr/>
          <p:nvPr/>
        </p:nvSpPr>
        <p:spPr>
          <a:xfrm>
            <a:off x="6804248" y="4725144"/>
            <a:ext cx="377026" cy="369332"/>
          </a:xfrm>
          <a:prstGeom prst="rect">
            <a:avLst/>
          </a:prstGeom>
        </p:spPr>
        <p:txBody>
          <a:bodyPr wrap="none">
            <a:spAutoFit/>
          </a:bodyPr>
          <a:lstStyle/>
          <a:p>
            <a:r>
              <a:rPr lang="el-GR" dirty="0">
                <a:latin typeface="Arial"/>
                <a:cs typeface="Arial"/>
              </a:rPr>
              <a:t>Ψ</a:t>
            </a:r>
            <a:endParaRPr lang="en-GB" dirty="0"/>
          </a:p>
        </p:txBody>
      </p:sp>
      <p:sp>
        <p:nvSpPr>
          <p:cNvPr id="15" name="Footer Placeholder 3"/>
          <p:cNvSpPr txBox="1">
            <a:spLocks/>
          </p:cNvSpPr>
          <p:nvPr/>
        </p:nvSpPr>
        <p:spPr>
          <a:xfrm>
            <a:off x="724260" y="6473229"/>
            <a:ext cx="8240228" cy="26813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sz="1100" dirty="0">
                <a:latin typeface="Arial" panose="020B0604020202020204" pitchFamily="34" charset="0"/>
                <a:cs typeface="Arial" panose="020B0604020202020204" pitchFamily="34" charset="0"/>
              </a:rPr>
              <a:t>Mike Gorley | WPMAT – “Roll Out” | Garching, Germany | January 2017 | Page </a:t>
            </a:r>
            <a:fld id="{6A6D9FA1-99C7-4910-8E32-B85D378B0060}" type="slidenum">
              <a:rPr lang="en-GB" sz="1100" smtClean="0">
                <a:latin typeface="Arial" panose="020B0604020202020204" pitchFamily="34" charset="0"/>
                <a:cs typeface="Arial" panose="020B0604020202020204" pitchFamily="34" charset="0"/>
              </a:rPr>
              <a:pPr algn="r"/>
              <a:t>31</a:t>
            </a:fld>
            <a:endParaRPr lang="en-GB" sz="1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512759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260769" y="1196752"/>
            <a:ext cx="8596331" cy="2376264"/>
          </a:xfrm>
          <a:prstGeom prst="roundRect">
            <a:avLst/>
          </a:prstGeom>
          <a:solidFill>
            <a:schemeClr val="accent2">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ounded Rectangle 7"/>
          <p:cNvSpPr/>
          <p:nvPr/>
        </p:nvSpPr>
        <p:spPr>
          <a:xfrm>
            <a:off x="262134" y="3933056"/>
            <a:ext cx="8596330" cy="2213547"/>
          </a:xfrm>
          <a:prstGeom prst="roundRect">
            <a:avLst/>
          </a:prstGeom>
          <a:solidFill>
            <a:schemeClr val="accent1">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457200" y="25400"/>
            <a:ext cx="6825639" cy="890588"/>
          </a:xfrm>
        </p:spPr>
        <p:txBody>
          <a:bodyPr/>
          <a:lstStyle/>
          <a:p>
            <a:r>
              <a:rPr lang="EN-GB" dirty="0"/>
              <a:t>Progress on </a:t>
            </a:r>
            <a:r>
              <a:rPr lang="EN-US" b="1" i="1" dirty="0"/>
              <a:t>DEMO Design Criteria - tools</a:t>
            </a:r>
            <a:endParaRPr lang="EN-US" dirty="0">
              <a:solidFill>
                <a:srgbClr val="002060"/>
              </a:solidFill>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2119" y="3983815"/>
            <a:ext cx="2809865" cy="20786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2"/>
          <p:cNvSpPr txBox="1">
            <a:spLocks/>
          </p:cNvSpPr>
          <p:nvPr/>
        </p:nvSpPr>
        <p:spPr>
          <a:xfrm>
            <a:off x="452055" y="4203299"/>
            <a:ext cx="5200064" cy="179007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000" b="1" i="0" kern="1200" baseline="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1800" b="1" i="0" kern="1200" baseline="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1600" b="1" i="0" kern="1200" baseline="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sz="1600" dirty="0"/>
              <a:t>DDC - Ratcheting</a:t>
            </a:r>
          </a:p>
          <a:p>
            <a:r>
              <a:rPr lang="en-GB" sz="1600" b="0" dirty="0"/>
              <a:t>“2 step method” for rapid determination of ratcheting failure using in-elastic analysis procedure </a:t>
            </a:r>
          </a:p>
          <a:p>
            <a:r>
              <a:rPr lang="en-GB" sz="1600" b="0" dirty="0"/>
              <a:t>Successfully tested on Divertor components to enable rapid down-selection and re-design</a:t>
            </a:r>
          </a:p>
        </p:txBody>
      </p:sp>
      <p:sp>
        <p:nvSpPr>
          <p:cNvPr id="7" name="Rectangle 6"/>
          <p:cNvSpPr/>
          <p:nvPr/>
        </p:nvSpPr>
        <p:spPr>
          <a:xfrm>
            <a:off x="482775" y="1397676"/>
            <a:ext cx="5169344" cy="1846659"/>
          </a:xfrm>
          <a:prstGeom prst="rect">
            <a:avLst/>
          </a:prstGeom>
        </p:spPr>
        <p:txBody>
          <a:bodyPr wrap="square">
            <a:spAutoFit/>
          </a:bodyPr>
          <a:lstStyle/>
          <a:p>
            <a:r>
              <a:rPr lang="en-GB" sz="1600" b="1" dirty="0">
                <a:latin typeface="Arial" panose="020B0604020202020204" pitchFamily="34" charset="0"/>
                <a:cs typeface="Arial" panose="020B0604020202020204" pitchFamily="34" charset="0"/>
              </a:rPr>
              <a:t>DDC - Creep Fatigue Assessment</a:t>
            </a:r>
          </a:p>
          <a:p>
            <a:pPr marL="285750" indent="-285750">
              <a:buFont typeface="Arial" panose="020B0604020202020204" pitchFamily="34" charset="0"/>
              <a:buChar char="•"/>
            </a:pPr>
            <a:r>
              <a:rPr lang="en-GB" sz="1600" dirty="0">
                <a:latin typeface="Arial" panose="020B0604020202020204" pitchFamily="34" charset="0"/>
                <a:cs typeface="Arial" panose="020B0604020202020204" pitchFamily="34" charset="0"/>
              </a:rPr>
              <a:t>Supports the evaluation of creep fatigue damage in analysis software </a:t>
            </a:r>
          </a:p>
          <a:p>
            <a:pPr marL="285750" indent="-285750">
              <a:buFont typeface="Arial" panose="020B0604020202020204" pitchFamily="34" charset="0"/>
              <a:buChar char="•"/>
            </a:pPr>
            <a:r>
              <a:rPr lang="en-GB" sz="1600" dirty="0">
                <a:latin typeface="Arial" panose="020B0604020202020204" pitchFamily="34" charset="0"/>
                <a:cs typeface="Arial" panose="020B0604020202020204" pitchFamily="34" charset="0"/>
              </a:rPr>
              <a:t>Utilises database on Eurofer97, additional data requirements identified to improve the tool </a:t>
            </a:r>
          </a:p>
          <a:p>
            <a:pPr marL="285750" indent="-285750">
              <a:buFont typeface="Arial" panose="020B0604020202020204" pitchFamily="34" charset="0"/>
              <a:buChar char="•"/>
            </a:pPr>
            <a:r>
              <a:rPr lang="en-GB" sz="1600" dirty="0">
                <a:latin typeface="Arial" panose="020B0604020202020204" pitchFamily="34" charset="0"/>
                <a:cs typeface="Arial" panose="020B0604020202020204" pitchFamily="34" charset="0"/>
              </a:rPr>
              <a:t>Visually highlights critical pathway to enhance rapid re-designs of components</a:t>
            </a:r>
          </a:p>
        </p:txBody>
      </p:sp>
      <p:pic>
        <p:nvPicPr>
          <p:cNvPr id="1026"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24802"/>
          <a:stretch/>
        </p:blipFill>
        <p:spPr bwMode="auto">
          <a:xfrm>
            <a:off x="5652119" y="1268760"/>
            <a:ext cx="2809865" cy="2212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Footer Placeholder 3"/>
          <p:cNvSpPr txBox="1">
            <a:spLocks/>
          </p:cNvSpPr>
          <p:nvPr/>
        </p:nvSpPr>
        <p:spPr>
          <a:xfrm>
            <a:off x="422057" y="5710438"/>
            <a:ext cx="4122698" cy="359548"/>
          </a:xfrm>
          <a:prstGeom prst="rect">
            <a:avLst/>
          </a:prstGeom>
        </p:spPr>
        <p:txBody>
          <a:bodyPr vert="horz" lIns="91440" tIns="45720" rIns="91440" bIns="45720" rtlCol="0" anchor="ctr"/>
          <a:lstStyle>
            <a:defPPr>
              <a:defRPr lang="de-DE"/>
            </a:defPPr>
            <a:lvl1pPr marL="0" algn="ctr" defTabSz="914400" rtl="0" eaLnBrk="1" latinLnBrk="0" hangingPunct="1">
              <a:defRPr sz="11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a:solidFill>
                  <a:srgbClr val="002060"/>
                </a:solidFill>
              </a:rPr>
              <a:t>J. Gardiner, EDDI – Designers Workshop KIT 3-4</a:t>
            </a:r>
            <a:r>
              <a:rPr lang="en-US" baseline="30000" dirty="0">
                <a:solidFill>
                  <a:srgbClr val="002060"/>
                </a:solidFill>
              </a:rPr>
              <a:t>nd</a:t>
            </a:r>
            <a:r>
              <a:rPr lang="en-US" dirty="0">
                <a:solidFill>
                  <a:srgbClr val="002060"/>
                </a:solidFill>
              </a:rPr>
              <a:t> March 2016 </a:t>
            </a:r>
            <a:endParaRPr lang="en-GB" dirty="0">
              <a:solidFill>
                <a:prstClr val="black"/>
              </a:solidFill>
            </a:endParaRPr>
          </a:p>
        </p:txBody>
      </p:sp>
      <p:sp>
        <p:nvSpPr>
          <p:cNvPr id="13" name="Footer Placeholder 3"/>
          <p:cNvSpPr txBox="1">
            <a:spLocks/>
          </p:cNvSpPr>
          <p:nvPr/>
        </p:nvSpPr>
        <p:spPr>
          <a:xfrm>
            <a:off x="422057" y="3148808"/>
            <a:ext cx="4122698" cy="332656"/>
          </a:xfrm>
          <a:prstGeom prst="rect">
            <a:avLst/>
          </a:prstGeom>
        </p:spPr>
        <p:txBody>
          <a:bodyPr vert="horz" lIns="91440" tIns="45720" rIns="91440" bIns="45720" rtlCol="0" anchor="ctr"/>
          <a:lstStyle>
            <a:defPPr>
              <a:defRPr lang="de-DE"/>
            </a:defPPr>
            <a:lvl1pPr marL="0" algn="ctr" defTabSz="914400" rtl="0" eaLnBrk="1" latinLnBrk="0" hangingPunct="1">
              <a:defRPr sz="11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a:solidFill>
                  <a:srgbClr val="002060"/>
                </a:solidFill>
              </a:rPr>
              <a:t>M. Mahler, EDDI – Designers Workshop KIT 3-4</a:t>
            </a:r>
            <a:r>
              <a:rPr lang="en-US" baseline="30000" dirty="0">
                <a:solidFill>
                  <a:srgbClr val="002060"/>
                </a:solidFill>
              </a:rPr>
              <a:t>nd</a:t>
            </a:r>
            <a:r>
              <a:rPr lang="en-US" dirty="0">
                <a:solidFill>
                  <a:srgbClr val="002060"/>
                </a:solidFill>
              </a:rPr>
              <a:t> March 2016 </a:t>
            </a:r>
            <a:endParaRPr lang="en-GB" dirty="0">
              <a:solidFill>
                <a:prstClr val="black"/>
              </a:solidFill>
            </a:endParaRPr>
          </a:p>
        </p:txBody>
      </p:sp>
      <p:sp>
        <p:nvSpPr>
          <p:cNvPr id="14" name="Footer Placeholder 3"/>
          <p:cNvSpPr txBox="1">
            <a:spLocks/>
          </p:cNvSpPr>
          <p:nvPr/>
        </p:nvSpPr>
        <p:spPr>
          <a:xfrm>
            <a:off x="724260" y="6473229"/>
            <a:ext cx="8240228" cy="26813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sz="1100" dirty="0">
                <a:latin typeface="Arial" panose="020B0604020202020204" pitchFamily="34" charset="0"/>
                <a:cs typeface="Arial" panose="020B0604020202020204" pitchFamily="34" charset="0"/>
              </a:rPr>
              <a:t>Mike Gorley | WPMAT – “Roll Out” | Garching, Germany | January 2017 | Page </a:t>
            </a:r>
            <a:fld id="{6A6D9FA1-99C7-4910-8E32-B85D378B0060}" type="slidenum">
              <a:rPr lang="en-GB" sz="1100" smtClean="0">
                <a:latin typeface="Arial" panose="020B0604020202020204" pitchFamily="34" charset="0"/>
                <a:cs typeface="Arial" panose="020B0604020202020204" pitchFamily="34" charset="0"/>
              </a:rPr>
              <a:pPr algn="r"/>
              <a:t>32</a:t>
            </a:fld>
            <a:endParaRPr lang="en-GB" sz="1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966180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EDDI extra images</a:t>
            </a:r>
          </a:p>
        </p:txBody>
      </p:sp>
      <p:sp>
        <p:nvSpPr>
          <p:cNvPr id="8" name="Footer Placeholder 4"/>
          <p:cNvSpPr txBox="1">
            <a:spLocks/>
          </p:cNvSpPr>
          <p:nvPr/>
        </p:nvSpPr>
        <p:spPr>
          <a:xfrm>
            <a:off x="467544" y="6453336"/>
            <a:ext cx="8240228" cy="268139"/>
          </a:xfrm>
          <a:prstGeom prst="rect">
            <a:avLst/>
          </a:prstGeom>
          <a:noFill/>
        </p:spPr>
        <p:txBody>
          <a:bodyPr vert="horz" lIns="91440" tIns="45720" rIns="91440" bIns="45720" rtlCol="0" anchor="ctr"/>
          <a:lstStyle>
            <a:defPPr>
              <a:defRPr lang="de-DE"/>
            </a:defPPr>
            <a:lvl1pPr marL="0" algn="ctr" defTabSz="914400" rtl="0" eaLnBrk="0" latinLnBrk="0" hangingPunct="0">
              <a:spcBef>
                <a:spcPct val="20000"/>
              </a:spcBef>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0" latinLnBrk="0" hangingPunct="0">
              <a:spcBef>
                <a:spcPct val="20000"/>
              </a:spcBef>
              <a:buChar char="–"/>
              <a:defRPr sz="2800" kern="1200">
                <a:solidFill>
                  <a:schemeClr val="tx1"/>
                </a:solidFill>
                <a:latin typeface="Arial" pitchFamily="34" charset="0"/>
                <a:ea typeface="+mn-ea"/>
                <a:cs typeface="+mn-cs"/>
              </a:defRPr>
            </a:lvl2pPr>
            <a:lvl3pPr marL="1143000" indent="-228600" algn="l" defTabSz="914400" rtl="0" eaLnBrk="0" latinLnBrk="0" hangingPunct="0">
              <a:spcBef>
                <a:spcPct val="20000"/>
              </a:spcBef>
              <a:buChar char="•"/>
              <a:defRPr sz="2400" kern="1200">
                <a:solidFill>
                  <a:schemeClr val="tx1"/>
                </a:solidFill>
                <a:latin typeface="Arial" pitchFamily="34" charset="0"/>
                <a:ea typeface="+mn-ea"/>
                <a:cs typeface="+mn-cs"/>
              </a:defRPr>
            </a:lvl3pPr>
            <a:lvl4pPr marL="1600200" indent="-228600" algn="l" defTabSz="914400" rtl="0" eaLnBrk="0" latinLnBrk="0" hangingPunct="0">
              <a:spcBef>
                <a:spcPct val="20000"/>
              </a:spcBef>
              <a:buChar char="–"/>
              <a:defRPr sz="2000" kern="1200">
                <a:solidFill>
                  <a:schemeClr val="tx1"/>
                </a:solidFill>
                <a:latin typeface="Arial" pitchFamily="34" charset="0"/>
                <a:ea typeface="+mn-ea"/>
                <a:cs typeface="+mn-cs"/>
              </a:defRPr>
            </a:lvl4pPr>
            <a:lvl5pPr marL="2057400" indent="-228600" algn="l" defTabSz="914400" rtl="0" eaLnBrk="0" latinLnBrk="0" hangingPunct="0">
              <a:spcBef>
                <a:spcPct val="20000"/>
              </a:spcBef>
              <a:buChar char="»"/>
              <a:defRPr sz="2000" kern="1200">
                <a:solidFill>
                  <a:schemeClr val="tx1"/>
                </a:solidFill>
                <a:latin typeface="Arial" pitchFamily="34" charset="0"/>
                <a:ea typeface="+mn-ea"/>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Arial" pitchFamily="34" charset="0"/>
                <a:ea typeface="+mn-ea"/>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Arial" pitchFamily="34" charset="0"/>
                <a:ea typeface="+mn-ea"/>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Arial" pitchFamily="34" charset="0"/>
                <a:ea typeface="+mn-ea"/>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Arial" pitchFamily="34" charset="0"/>
                <a:ea typeface="+mn-ea"/>
                <a:cs typeface="+mn-cs"/>
              </a:defRPr>
            </a:lvl9pPr>
          </a:lstStyle>
          <a:p>
            <a:pPr eaLnBrk="1" hangingPunct="1">
              <a:lnSpc>
                <a:spcPct val="90000"/>
              </a:lnSpc>
              <a:spcBef>
                <a:spcPct val="0"/>
              </a:spcBef>
              <a:buFontTx/>
              <a:buNone/>
            </a:pPr>
            <a:r>
              <a:rPr lang="en-GB" altLang="en-US" sz="1400">
                <a:solidFill>
                  <a:schemeClr val="bg1"/>
                </a:solidFill>
              </a:rPr>
              <a:t>Structural Design Criteria for DEMO</a:t>
            </a:r>
            <a:endParaRPr lang="en-GB" altLang="en-US" sz="1400" dirty="0">
              <a:solidFill>
                <a:schemeClr val="bg1"/>
              </a:solidFill>
            </a:endParaRPr>
          </a:p>
        </p:txBody>
      </p:sp>
      <p:sp>
        <p:nvSpPr>
          <p:cNvPr id="9" name="Date Placeholder 3"/>
          <p:cNvSpPr txBox="1">
            <a:spLocks/>
          </p:cNvSpPr>
          <p:nvPr/>
        </p:nvSpPr>
        <p:spPr>
          <a:xfrm>
            <a:off x="457200" y="6356350"/>
            <a:ext cx="2133600" cy="365125"/>
          </a:xfrm>
          <a:prstGeom prst="rect">
            <a:avLst/>
          </a:prstGeom>
          <a:noFill/>
        </p:spPr>
        <p:txBody>
          <a:bodyPr vert="horz" lIns="91440" tIns="45720" rIns="91440" bIns="45720" rtlCol="0" anchor="ctr"/>
          <a:lstStyle>
            <a:defPPr>
              <a:defRPr lang="de-DE"/>
            </a:defPPr>
            <a:lvl1pPr marL="0" algn="l" defTabSz="914400" rtl="0" eaLnBrk="0" latinLnBrk="0" hangingPunct="0">
              <a:spcBef>
                <a:spcPct val="20000"/>
              </a:spcBef>
              <a:buChar char="•"/>
              <a:defRPr sz="3200" kern="1200">
                <a:solidFill>
                  <a:schemeClr val="tx1"/>
                </a:solidFill>
                <a:latin typeface="Arial" pitchFamily="34" charset="0"/>
                <a:ea typeface="+mn-ea"/>
                <a:cs typeface="+mn-cs"/>
              </a:defRPr>
            </a:lvl1pPr>
            <a:lvl2pPr marL="742950" indent="-285750" algn="l" defTabSz="914400" rtl="0" eaLnBrk="0" latinLnBrk="0" hangingPunct="0">
              <a:spcBef>
                <a:spcPct val="20000"/>
              </a:spcBef>
              <a:buChar char="–"/>
              <a:defRPr sz="2800" kern="1200">
                <a:solidFill>
                  <a:schemeClr val="tx1"/>
                </a:solidFill>
                <a:latin typeface="Arial" pitchFamily="34" charset="0"/>
                <a:ea typeface="+mn-ea"/>
                <a:cs typeface="+mn-cs"/>
              </a:defRPr>
            </a:lvl2pPr>
            <a:lvl3pPr marL="1143000" indent="-228600" algn="l" defTabSz="914400" rtl="0" eaLnBrk="0" latinLnBrk="0" hangingPunct="0">
              <a:spcBef>
                <a:spcPct val="20000"/>
              </a:spcBef>
              <a:buChar char="•"/>
              <a:defRPr sz="2400" kern="1200">
                <a:solidFill>
                  <a:schemeClr val="tx1"/>
                </a:solidFill>
                <a:latin typeface="Arial" pitchFamily="34" charset="0"/>
                <a:ea typeface="+mn-ea"/>
                <a:cs typeface="+mn-cs"/>
              </a:defRPr>
            </a:lvl3pPr>
            <a:lvl4pPr marL="1600200" indent="-228600" algn="l" defTabSz="914400" rtl="0" eaLnBrk="0" latinLnBrk="0" hangingPunct="0">
              <a:spcBef>
                <a:spcPct val="20000"/>
              </a:spcBef>
              <a:buChar char="–"/>
              <a:defRPr sz="2000" kern="1200">
                <a:solidFill>
                  <a:schemeClr val="tx1"/>
                </a:solidFill>
                <a:latin typeface="Arial" pitchFamily="34" charset="0"/>
                <a:ea typeface="+mn-ea"/>
                <a:cs typeface="+mn-cs"/>
              </a:defRPr>
            </a:lvl4pPr>
            <a:lvl5pPr marL="2057400" indent="-228600" algn="l" defTabSz="914400" rtl="0" eaLnBrk="0" latinLnBrk="0" hangingPunct="0">
              <a:spcBef>
                <a:spcPct val="20000"/>
              </a:spcBef>
              <a:buChar char="»"/>
              <a:defRPr sz="2000" kern="1200">
                <a:solidFill>
                  <a:schemeClr val="tx1"/>
                </a:solidFill>
                <a:latin typeface="Arial" pitchFamily="34" charset="0"/>
                <a:ea typeface="+mn-ea"/>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Arial" pitchFamily="34" charset="0"/>
                <a:ea typeface="+mn-ea"/>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Arial" pitchFamily="34" charset="0"/>
                <a:ea typeface="+mn-ea"/>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Arial" pitchFamily="34" charset="0"/>
                <a:ea typeface="+mn-ea"/>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Arial" pitchFamily="34" charset="0"/>
                <a:ea typeface="+mn-ea"/>
                <a:cs typeface="+mn-cs"/>
              </a:defRPr>
            </a:lvl9pPr>
          </a:lstStyle>
          <a:p>
            <a:pPr eaLnBrk="1" hangingPunct="1">
              <a:spcBef>
                <a:spcPct val="0"/>
              </a:spcBef>
              <a:buFontTx/>
              <a:buNone/>
            </a:pPr>
            <a:r>
              <a:rPr lang="en-US" altLang="en-US" sz="1400">
                <a:cs typeface="Arial" pitchFamily="34" charset="0"/>
              </a:rPr>
              <a:t>May 2015</a:t>
            </a:r>
            <a:endParaRPr lang="en-GB" altLang="en-US" sz="1400">
              <a:cs typeface="Arial" pitchFamily="34" charset="0"/>
            </a:endParaRPr>
          </a:p>
        </p:txBody>
      </p:sp>
      <p:sp>
        <p:nvSpPr>
          <p:cNvPr id="11" name="Text Box 3"/>
          <p:cNvSpPr txBox="1">
            <a:spLocks noChangeArrowheads="1"/>
          </p:cNvSpPr>
          <p:nvPr/>
        </p:nvSpPr>
        <p:spPr bwMode="auto">
          <a:xfrm>
            <a:off x="363538" y="945406"/>
            <a:ext cx="50482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50000"/>
              </a:spcBef>
              <a:buFontTx/>
              <a:buNone/>
            </a:pPr>
            <a:r>
              <a:rPr lang="en-GB" altLang="en-US" sz="1000"/>
              <a:t>2011</a:t>
            </a:r>
          </a:p>
        </p:txBody>
      </p:sp>
      <p:sp>
        <p:nvSpPr>
          <p:cNvPr id="12" name="Text Box 4"/>
          <p:cNvSpPr txBox="1">
            <a:spLocks noChangeArrowheads="1"/>
          </p:cNvSpPr>
          <p:nvPr/>
        </p:nvSpPr>
        <p:spPr bwMode="auto">
          <a:xfrm>
            <a:off x="1577975" y="945406"/>
            <a:ext cx="50482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50000"/>
              </a:spcBef>
              <a:buFontTx/>
              <a:buNone/>
            </a:pPr>
            <a:r>
              <a:rPr lang="en-GB" altLang="en-US" sz="1000"/>
              <a:t>2012</a:t>
            </a:r>
          </a:p>
        </p:txBody>
      </p:sp>
      <p:sp>
        <p:nvSpPr>
          <p:cNvPr id="13" name="Text Box 5"/>
          <p:cNvSpPr txBox="1">
            <a:spLocks noChangeArrowheads="1"/>
          </p:cNvSpPr>
          <p:nvPr/>
        </p:nvSpPr>
        <p:spPr bwMode="auto">
          <a:xfrm>
            <a:off x="2803525" y="945406"/>
            <a:ext cx="50482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50000"/>
              </a:spcBef>
              <a:buFontTx/>
              <a:buNone/>
            </a:pPr>
            <a:r>
              <a:rPr lang="en-GB" altLang="en-US" sz="1000"/>
              <a:t>2013</a:t>
            </a:r>
          </a:p>
        </p:txBody>
      </p:sp>
      <p:sp>
        <p:nvSpPr>
          <p:cNvPr id="14" name="Text Box 6"/>
          <p:cNvSpPr txBox="1">
            <a:spLocks noChangeArrowheads="1"/>
          </p:cNvSpPr>
          <p:nvPr/>
        </p:nvSpPr>
        <p:spPr bwMode="auto">
          <a:xfrm>
            <a:off x="4027488" y="945406"/>
            <a:ext cx="50482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50000"/>
              </a:spcBef>
              <a:buFontTx/>
              <a:buNone/>
            </a:pPr>
            <a:r>
              <a:rPr lang="en-GB" altLang="en-US" sz="1000"/>
              <a:t>2014</a:t>
            </a:r>
          </a:p>
        </p:txBody>
      </p:sp>
      <p:sp>
        <p:nvSpPr>
          <p:cNvPr id="15" name="Text Box 7"/>
          <p:cNvSpPr txBox="1">
            <a:spLocks noChangeArrowheads="1"/>
          </p:cNvSpPr>
          <p:nvPr/>
        </p:nvSpPr>
        <p:spPr bwMode="auto">
          <a:xfrm>
            <a:off x="5243513" y="945406"/>
            <a:ext cx="50482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50000"/>
              </a:spcBef>
              <a:buFontTx/>
              <a:buNone/>
            </a:pPr>
            <a:r>
              <a:rPr lang="en-GB" altLang="en-US" sz="1000"/>
              <a:t>2015</a:t>
            </a:r>
          </a:p>
        </p:txBody>
      </p:sp>
      <p:sp>
        <p:nvSpPr>
          <p:cNvPr id="16" name="Text Box 8"/>
          <p:cNvSpPr txBox="1">
            <a:spLocks noChangeArrowheads="1"/>
          </p:cNvSpPr>
          <p:nvPr/>
        </p:nvSpPr>
        <p:spPr bwMode="auto">
          <a:xfrm>
            <a:off x="6467475" y="945406"/>
            <a:ext cx="50482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50000"/>
              </a:spcBef>
              <a:buFontTx/>
              <a:buNone/>
            </a:pPr>
            <a:r>
              <a:rPr lang="en-GB" altLang="en-US" sz="1000"/>
              <a:t>2016</a:t>
            </a:r>
          </a:p>
        </p:txBody>
      </p:sp>
      <p:sp>
        <p:nvSpPr>
          <p:cNvPr id="17" name="Text Box 9"/>
          <p:cNvSpPr txBox="1">
            <a:spLocks noChangeArrowheads="1"/>
          </p:cNvSpPr>
          <p:nvPr/>
        </p:nvSpPr>
        <p:spPr bwMode="auto">
          <a:xfrm>
            <a:off x="7321805" y="946150"/>
            <a:ext cx="125545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t">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50000"/>
              </a:spcBef>
              <a:buFontTx/>
              <a:buNone/>
            </a:pPr>
            <a:r>
              <a:rPr lang="EN-GB" altLang="EN-US" sz="1000" dirty="0">
                <a:solidFill>
                  <a:srgbClr val="000000"/>
                </a:solidFill>
                <a:latin typeface="Arial"/>
              </a:rPr>
              <a:t>Beyond 2017</a:t>
            </a:r>
          </a:p>
        </p:txBody>
      </p:sp>
      <p:sp>
        <p:nvSpPr>
          <p:cNvPr id="18" name="Line 10"/>
          <p:cNvSpPr>
            <a:spLocks noChangeShapeType="1"/>
          </p:cNvSpPr>
          <p:nvPr/>
        </p:nvSpPr>
        <p:spPr bwMode="auto">
          <a:xfrm>
            <a:off x="1187450" y="945406"/>
            <a:ext cx="0" cy="5329237"/>
          </a:xfrm>
          <a:prstGeom prst="line">
            <a:avLst/>
          </a:prstGeom>
          <a:noFill/>
          <a:ln w="6350">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9" name="Line 11"/>
          <p:cNvSpPr>
            <a:spLocks noChangeShapeType="1"/>
          </p:cNvSpPr>
          <p:nvPr/>
        </p:nvSpPr>
        <p:spPr bwMode="auto">
          <a:xfrm>
            <a:off x="2411413" y="945406"/>
            <a:ext cx="0" cy="5329237"/>
          </a:xfrm>
          <a:prstGeom prst="line">
            <a:avLst/>
          </a:prstGeom>
          <a:noFill/>
          <a:ln w="6350">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0" name="Line 12"/>
          <p:cNvSpPr>
            <a:spLocks noChangeShapeType="1"/>
          </p:cNvSpPr>
          <p:nvPr/>
        </p:nvSpPr>
        <p:spPr bwMode="auto">
          <a:xfrm>
            <a:off x="3635375" y="945406"/>
            <a:ext cx="0" cy="5329237"/>
          </a:xfrm>
          <a:prstGeom prst="line">
            <a:avLst/>
          </a:prstGeom>
          <a:noFill/>
          <a:ln w="6350">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1" name="Line 13"/>
          <p:cNvSpPr>
            <a:spLocks noChangeShapeType="1"/>
          </p:cNvSpPr>
          <p:nvPr/>
        </p:nvSpPr>
        <p:spPr bwMode="auto">
          <a:xfrm>
            <a:off x="4859338" y="945406"/>
            <a:ext cx="0" cy="5329237"/>
          </a:xfrm>
          <a:prstGeom prst="line">
            <a:avLst/>
          </a:prstGeom>
          <a:noFill/>
          <a:ln w="6350">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2" name="Line 14"/>
          <p:cNvSpPr>
            <a:spLocks noChangeShapeType="1"/>
          </p:cNvSpPr>
          <p:nvPr/>
        </p:nvSpPr>
        <p:spPr bwMode="auto">
          <a:xfrm>
            <a:off x="6084888" y="945406"/>
            <a:ext cx="0" cy="5329237"/>
          </a:xfrm>
          <a:prstGeom prst="line">
            <a:avLst/>
          </a:prstGeom>
          <a:noFill/>
          <a:ln w="6350">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3" name="Line 15"/>
          <p:cNvSpPr>
            <a:spLocks noChangeShapeType="1"/>
          </p:cNvSpPr>
          <p:nvPr/>
        </p:nvSpPr>
        <p:spPr bwMode="auto">
          <a:xfrm>
            <a:off x="7308850" y="945406"/>
            <a:ext cx="0" cy="5329237"/>
          </a:xfrm>
          <a:prstGeom prst="line">
            <a:avLst/>
          </a:prstGeom>
          <a:noFill/>
          <a:ln w="6350">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4" name="Line 16"/>
          <p:cNvSpPr>
            <a:spLocks noChangeShapeType="1"/>
          </p:cNvSpPr>
          <p:nvPr/>
        </p:nvSpPr>
        <p:spPr bwMode="auto">
          <a:xfrm>
            <a:off x="8532813" y="945406"/>
            <a:ext cx="0" cy="5329237"/>
          </a:xfrm>
          <a:prstGeom prst="line">
            <a:avLst/>
          </a:prstGeom>
          <a:noFill/>
          <a:ln w="6350">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5" name="Rectangle 17"/>
          <p:cNvSpPr>
            <a:spLocks noChangeArrowheads="1"/>
          </p:cNvSpPr>
          <p:nvPr/>
        </p:nvSpPr>
        <p:spPr bwMode="auto">
          <a:xfrm>
            <a:off x="58738" y="3539381"/>
            <a:ext cx="1079500" cy="50323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FontTx/>
              <a:buNone/>
            </a:pPr>
            <a:r>
              <a:rPr lang="en-GB" altLang="en-US" sz="1100" b="1"/>
              <a:t>ASME</a:t>
            </a:r>
          </a:p>
        </p:txBody>
      </p:sp>
      <p:sp>
        <p:nvSpPr>
          <p:cNvPr id="26" name="AutoShape 18"/>
          <p:cNvSpPr>
            <a:spLocks noChangeArrowheads="1"/>
          </p:cNvSpPr>
          <p:nvPr/>
        </p:nvSpPr>
        <p:spPr bwMode="auto">
          <a:xfrm>
            <a:off x="4892675" y="1089868"/>
            <a:ext cx="4176713" cy="455613"/>
          </a:xfrm>
          <a:prstGeom prst="rightArrow">
            <a:avLst>
              <a:gd name="adj1" fmla="val 63972"/>
              <a:gd name="adj2" fmla="val 11548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FontTx/>
              <a:buNone/>
            </a:pPr>
            <a:r>
              <a:rPr lang="en-GB" altLang="en-US" sz="1800"/>
              <a:t>DEMO CONCEPT DESIGN</a:t>
            </a:r>
          </a:p>
        </p:txBody>
      </p:sp>
      <p:sp>
        <p:nvSpPr>
          <p:cNvPr id="27" name="Rectangle 19"/>
          <p:cNvSpPr>
            <a:spLocks noChangeArrowheads="1"/>
          </p:cNvSpPr>
          <p:nvPr/>
        </p:nvSpPr>
        <p:spPr bwMode="auto">
          <a:xfrm>
            <a:off x="58738" y="1953468"/>
            <a:ext cx="1079500" cy="504825"/>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FontTx/>
              <a:buNone/>
            </a:pPr>
            <a:r>
              <a:rPr lang="en-GB" altLang="en-US" sz="1100" b="1"/>
              <a:t>AFCEN</a:t>
            </a:r>
          </a:p>
        </p:txBody>
      </p:sp>
      <p:sp>
        <p:nvSpPr>
          <p:cNvPr id="28" name="Rectangle 20"/>
          <p:cNvSpPr>
            <a:spLocks noChangeArrowheads="1"/>
          </p:cNvSpPr>
          <p:nvPr/>
        </p:nvSpPr>
        <p:spPr bwMode="auto">
          <a:xfrm>
            <a:off x="60325" y="5095131"/>
            <a:ext cx="1079500" cy="458787"/>
          </a:xfrm>
          <a:prstGeom prst="rect">
            <a:avLst/>
          </a:prstGeom>
          <a:solidFill>
            <a:schemeClr val="accent4">
              <a:lumMod val="40000"/>
              <a:lumOff val="60000"/>
            </a:schemeClr>
          </a:solidFill>
          <a:ln w="9525">
            <a:solidFill>
              <a:schemeClr val="tx1"/>
            </a:solidFill>
            <a:miter lim="800000"/>
            <a:headEnd/>
            <a:tailEnd/>
          </a:ln>
          <a:effectLst/>
          <a:extLst/>
        </p:spPr>
        <p:txBody>
          <a:bodyPr anchor="ct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FontTx/>
              <a:buNone/>
            </a:pPr>
            <a:r>
              <a:rPr lang="en-GB" altLang="en-US" sz="1100" b="1"/>
              <a:t>EuroFusion</a:t>
            </a:r>
          </a:p>
        </p:txBody>
      </p:sp>
      <p:sp>
        <p:nvSpPr>
          <p:cNvPr id="29" name="Rectangle 21"/>
          <p:cNvSpPr>
            <a:spLocks noChangeArrowheads="1"/>
          </p:cNvSpPr>
          <p:nvPr/>
        </p:nvSpPr>
        <p:spPr bwMode="auto">
          <a:xfrm>
            <a:off x="66675" y="1177181"/>
            <a:ext cx="4721225" cy="2889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FontTx/>
              <a:buNone/>
            </a:pPr>
            <a:r>
              <a:rPr lang="en-GB" altLang="en-US" sz="1800" dirty="0"/>
              <a:t>DEMO OPTIONEERING</a:t>
            </a:r>
          </a:p>
        </p:txBody>
      </p:sp>
      <p:sp>
        <p:nvSpPr>
          <p:cNvPr id="30" name="AutoShape 22"/>
          <p:cNvSpPr>
            <a:spLocks noChangeArrowheads="1"/>
          </p:cNvSpPr>
          <p:nvPr/>
        </p:nvSpPr>
        <p:spPr bwMode="auto">
          <a:xfrm>
            <a:off x="1258888" y="3410793"/>
            <a:ext cx="6913562" cy="774700"/>
          </a:xfrm>
          <a:prstGeom prst="rightArrow">
            <a:avLst>
              <a:gd name="adj1" fmla="val 63972"/>
              <a:gd name="adj2" fmla="val 112420"/>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457200" indent="-457200" eaLnBrk="0" hangingPunct="0">
              <a:spcBef>
                <a:spcPct val="20000"/>
              </a:spcBef>
              <a:buChar char="•"/>
              <a:defRPr sz="3200">
                <a:solidFill>
                  <a:schemeClr val="tx1"/>
                </a:solidFill>
                <a:latin typeface="Arial" pitchFamily="34" charset="0"/>
              </a:defRPr>
            </a:lvl1pPr>
            <a:lvl2pPr marL="914400" indent="-457200" eaLnBrk="0" hangingPunct="0">
              <a:spcBef>
                <a:spcPct val="20000"/>
              </a:spcBef>
              <a:buChar char="–"/>
              <a:defRPr sz="2800">
                <a:solidFill>
                  <a:schemeClr val="tx1"/>
                </a:solidFill>
                <a:latin typeface="Arial" pitchFamily="34" charset="0"/>
              </a:defRPr>
            </a:lvl2pPr>
            <a:lvl3pPr marL="1371600" indent="-457200" eaLnBrk="0" hangingPunct="0">
              <a:spcBef>
                <a:spcPct val="20000"/>
              </a:spcBef>
              <a:buChar char="•"/>
              <a:defRPr sz="2400">
                <a:solidFill>
                  <a:schemeClr val="tx1"/>
                </a:solidFill>
                <a:latin typeface="Arial" pitchFamily="34" charset="0"/>
              </a:defRPr>
            </a:lvl3pPr>
            <a:lvl4pPr marL="1828800" indent="-457200" eaLnBrk="0" hangingPunct="0">
              <a:spcBef>
                <a:spcPct val="20000"/>
              </a:spcBef>
              <a:buChar char="–"/>
              <a:defRPr sz="2000">
                <a:solidFill>
                  <a:schemeClr val="tx1"/>
                </a:solidFill>
                <a:latin typeface="Arial" pitchFamily="34" charset="0"/>
              </a:defRPr>
            </a:lvl4pPr>
            <a:lvl5pPr marL="2286000" indent="-457200" eaLnBrk="0" hangingPunct="0">
              <a:spcBef>
                <a:spcPct val="20000"/>
              </a:spcBef>
              <a:buChar char="»"/>
              <a:defRPr sz="2000">
                <a:solidFill>
                  <a:schemeClr val="tx1"/>
                </a:solidFill>
                <a:latin typeface="Arial" pitchFamily="34" charset="0"/>
              </a:defRPr>
            </a:lvl5pPr>
            <a:lvl6pPr marL="2743200" indent="-457200" eaLnBrk="0" fontAlgn="base" hangingPunct="0">
              <a:spcBef>
                <a:spcPct val="20000"/>
              </a:spcBef>
              <a:spcAft>
                <a:spcPct val="0"/>
              </a:spcAft>
              <a:buChar char="»"/>
              <a:defRPr sz="2000">
                <a:solidFill>
                  <a:schemeClr val="tx1"/>
                </a:solidFill>
                <a:latin typeface="Arial" pitchFamily="34" charset="0"/>
              </a:defRPr>
            </a:lvl6pPr>
            <a:lvl7pPr marL="3200400" indent="-457200" eaLnBrk="0" fontAlgn="base" hangingPunct="0">
              <a:spcBef>
                <a:spcPct val="20000"/>
              </a:spcBef>
              <a:spcAft>
                <a:spcPct val="0"/>
              </a:spcAft>
              <a:buChar char="»"/>
              <a:defRPr sz="2000">
                <a:solidFill>
                  <a:schemeClr val="tx1"/>
                </a:solidFill>
                <a:latin typeface="Arial" pitchFamily="34" charset="0"/>
              </a:defRPr>
            </a:lvl7pPr>
            <a:lvl8pPr marL="3657600" indent="-457200" eaLnBrk="0" fontAlgn="base" hangingPunct="0">
              <a:spcBef>
                <a:spcPct val="20000"/>
              </a:spcBef>
              <a:spcAft>
                <a:spcPct val="0"/>
              </a:spcAft>
              <a:buChar char="»"/>
              <a:defRPr sz="2000">
                <a:solidFill>
                  <a:schemeClr val="tx1"/>
                </a:solidFill>
                <a:latin typeface="Arial" pitchFamily="34" charset="0"/>
              </a:defRPr>
            </a:lvl8pPr>
            <a:lvl9pPr marL="4114800" indent="-4572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FontTx/>
              <a:buNone/>
            </a:pPr>
            <a:r>
              <a:rPr lang="en-GB" altLang="en-US" sz="1600"/>
              <a:t>Create a new fusion specific code: ASME III Division 4</a:t>
            </a:r>
          </a:p>
        </p:txBody>
      </p:sp>
      <p:sp>
        <p:nvSpPr>
          <p:cNvPr id="31" name="AutoShape 23"/>
          <p:cNvSpPr>
            <a:spLocks noChangeArrowheads="1"/>
          </p:cNvSpPr>
          <p:nvPr/>
        </p:nvSpPr>
        <p:spPr bwMode="auto">
          <a:xfrm>
            <a:off x="1258888" y="1826468"/>
            <a:ext cx="6913562" cy="774700"/>
          </a:xfrm>
          <a:prstGeom prst="rightArrow">
            <a:avLst>
              <a:gd name="adj1" fmla="val 63972"/>
              <a:gd name="adj2" fmla="val 112420"/>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457200" indent="-457200" eaLnBrk="0" hangingPunct="0">
              <a:spcBef>
                <a:spcPct val="20000"/>
              </a:spcBef>
              <a:buChar char="•"/>
              <a:defRPr sz="3200">
                <a:solidFill>
                  <a:schemeClr val="tx1"/>
                </a:solidFill>
                <a:latin typeface="Arial" pitchFamily="34" charset="0"/>
              </a:defRPr>
            </a:lvl1pPr>
            <a:lvl2pPr marL="914400" indent="-457200" eaLnBrk="0" hangingPunct="0">
              <a:spcBef>
                <a:spcPct val="20000"/>
              </a:spcBef>
              <a:buChar char="–"/>
              <a:defRPr sz="2800">
                <a:solidFill>
                  <a:schemeClr val="tx1"/>
                </a:solidFill>
                <a:latin typeface="Arial" pitchFamily="34" charset="0"/>
              </a:defRPr>
            </a:lvl2pPr>
            <a:lvl3pPr marL="1371600" indent="-457200" eaLnBrk="0" hangingPunct="0">
              <a:spcBef>
                <a:spcPct val="20000"/>
              </a:spcBef>
              <a:buChar char="•"/>
              <a:defRPr sz="2400">
                <a:solidFill>
                  <a:schemeClr val="tx1"/>
                </a:solidFill>
                <a:latin typeface="Arial" pitchFamily="34" charset="0"/>
              </a:defRPr>
            </a:lvl3pPr>
            <a:lvl4pPr marL="1828800" indent="-457200" eaLnBrk="0" hangingPunct="0">
              <a:spcBef>
                <a:spcPct val="20000"/>
              </a:spcBef>
              <a:buChar char="–"/>
              <a:defRPr sz="2000">
                <a:solidFill>
                  <a:schemeClr val="tx1"/>
                </a:solidFill>
                <a:latin typeface="Arial" pitchFamily="34" charset="0"/>
              </a:defRPr>
            </a:lvl4pPr>
            <a:lvl5pPr marL="2286000" indent="-457200" eaLnBrk="0" hangingPunct="0">
              <a:spcBef>
                <a:spcPct val="20000"/>
              </a:spcBef>
              <a:buChar char="»"/>
              <a:defRPr sz="2000">
                <a:solidFill>
                  <a:schemeClr val="tx1"/>
                </a:solidFill>
                <a:latin typeface="Arial" pitchFamily="34" charset="0"/>
              </a:defRPr>
            </a:lvl5pPr>
            <a:lvl6pPr marL="2743200" indent="-457200" eaLnBrk="0" fontAlgn="base" hangingPunct="0">
              <a:spcBef>
                <a:spcPct val="20000"/>
              </a:spcBef>
              <a:spcAft>
                <a:spcPct val="0"/>
              </a:spcAft>
              <a:buChar char="»"/>
              <a:defRPr sz="2000">
                <a:solidFill>
                  <a:schemeClr val="tx1"/>
                </a:solidFill>
                <a:latin typeface="Arial" pitchFamily="34" charset="0"/>
              </a:defRPr>
            </a:lvl6pPr>
            <a:lvl7pPr marL="3200400" indent="-457200" eaLnBrk="0" fontAlgn="base" hangingPunct="0">
              <a:spcBef>
                <a:spcPct val="20000"/>
              </a:spcBef>
              <a:spcAft>
                <a:spcPct val="0"/>
              </a:spcAft>
              <a:buChar char="»"/>
              <a:defRPr sz="2000">
                <a:solidFill>
                  <a:schemeClr val="tx1"/>
                </a:solidFill>
                <a:latin typeface="Arial" pitchFamily="34" charset="0"/>
              </a:defRPr>
            </a:lvl7pPr>
            <a:lvl8pPr marL="3657600" indent="-457200" eaLnBrk="0" fontAlgn="base" hangingPunct="0">
              <a:spcBef>
                <a:spcPct val="20000"/>
              </a:spcBef>
              <a:spcAft>
                <a:spcPct val="0"/>
              </a:spcAft>
              <a:buChar char="»"/>
              <a:defRPr sz="2000">
                <a:solidFill>
                  <a:schemeClr val="tx1"/>
                </a:solidFill>
                <a:latin typeface="Arial" pitchFamily="34" charset="0"/>
              </a:defRPr>
            </a:lvl8pPr>
            <a:lvl9pPr marL="4114800" indent="-4572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FontTx/>
              <a:buNone/>
            </a:pPr>
            <a:r>
              <a:rPr lang="en-GB" altLang="en-US" sz="1600"/>
              <a:t>Modify and extend an existing fission code to cater for fusion's unique in-vessel needs: Evolution of RCC-MRx?</a:t>
            </a:r>
          </a:p>
        </p:txBody>
      </p:sp>
      <p:sp>
        <p:nvSpPr>
          <p:cNvPr id="32" name="AutoShape 24"/>
          <p:cNvSpPr>
            <a:spLocks noChangeArrowheads="1"/>
          </p:cNvSpPr>
          <p:nvPr/>
        </p:nvSpPr>
        <p:spPr bwMode="auto">
          <a:xfrm>
            <a:off x="3708400" y="5625356"/>
            <a:ext cx="4392613" cy="774700"/>
          </a:xfrm>
          <a:prstGeom prst="rightArrow">
            <a:avLst>
              <a:gd name="adj1" fmla="val 61889"/>
              <a:gd name="adj2" fmla="val 102245"/>
            </a:avLst>
          </a:prstGeom>
          <a:solidFill>
            <a:schemeClr val="accent4">
              <a:lumMod val="40000"/>
              <a:lumOff val="60000"/>
            </a:schemeClr>
          </a:solidFill>
          <a:ln w="9525">
            <a:solidFill>
              <a:schemeClr val="tx1"/>
            </a:solidFill>
            <a:miter lim="800000"/>
            <a:headEnd/>
            <a:tailEnd/>
          </a:ln>
          <a:effectLst/>
          <a:extLst/>
        </p:spPr>
        <p:txBody>
          <a:bodyPr anchor="ctr"/>
          <a:lstStyle>
            <a:lvl1pPr marL="457200" indent="-457200" eaLnBrk="0" hangingPunct="0">
              <a:spcBef>
                <a:spcPct val="20000"/>
              </a:spcBef>
              <a:buChar char="•"/>
              <a:defRPr sz="3200">
                <a:solidFill>
                  <a:schemeClr val="tx1"/>
                </a:solidFill>
                <a:latin typeface="Arial" pitchFamily="34" charset="0"/>
              </a:defRPr>
            </a:lvl1pPr>
            <a:lvl2pPr marL="914400" indent="-457200" eaLnBrk="0" hangingPunct="0">
              <a:spcBef>
                <a:spcPct val="20000"/>
              </a:spcBef>
              <a:buChar char="–"/>
              <a:defRPr sz="2800">
                <a:solidFill>
                  <a:schemeClr val="tx1"/>
                </a:solidFill>
                <a:latin typeface="Arial" pitchFamily="34" charset="0"/>
              </a:defRPr>
            </a:lvl2pPr>
            <a:lvl3pPr marL="1371600" indent="-457200" eaLnBrk="0" hangingPunct="0">
              <a:spcBef>
                <a:spcPct val="20000"/>
              </a:spcBef>
              <a:buChar char="•"/>
              <a:defRPr sz="2400">
                <a:solidFill>
                  <a:schemeClr val="tx1"/>
                </a:solidFill>
                <a:latin typeface="Arial" pitchFamily="34" charset="0"/>
              </a:defRPr>
            </a:lvl3pPr>
            <a:lvl4pPr marL="1828800" indent="-457200" eaLnBrk="0" hangingPunct="0">
              <a:spcBef>
                <a:spcPct val="20000"/>
              </a:spcBef>
              <a:buChar char="–"/>
              <a:defRPr sz="2000">
                <a:solidFill>
                  <a:schemeClr val="tx1"/>
                </a:solidFill>
                <a:latin typeface="Arial" pitchFamily="34" charset="0"/>
              </a:defRPr>
            </a:lvl4pPr>
            <a:lvl5pPr marL="2286000" indent="-457200" eaLnBrk="0" hangingPunct="0">
              <a:spcBef>
                <a:spcPct val="20000"/>
              </a:spcBef>
              <a:buChar char="»"/>
              <a:defRPr sz="2000">
                <a:solidFill>
                  <a:schemeClr val="tx1"/>
                </a:solidFill>
                <a:latin typeface="Arial" pitchFamily="34" charset="0"/>
              </a:defRPr>
            </a:lvl5pPr>
            <a:lvl6pPr marL="2743200" indent="-457200" eaLnBrk="0" fontAlgn="base" hangingPunct="0">
              <a:spcBef>
                <a:spcPct val="20000"/>
              </a:spcBef>
              <a:spcAft>
                <a:spcPct val="0"/>
              </a:spcAft>
              <a:buChar char="»"/>
              <a:defRPr sz="2000">
                <a:solidFill>
                  <a:schemeClr val="tx1"/>
                </a:solidFill>
                <a:latin typeface="Arial" pitchFamily="34" charset="0"/>
              </a:defRPr>
            </a:lvl6pPr>
            <a:lvl7pPr marL="3200400" indent="-457200" eaLnBrk="0" fontAlgn="base" hangingPunct="0">
              <a:spcBef>
                <a:spcPct val="20000"/>
              </a:spcBef>
              <a:spcAft>
                <a:spcPct val="0"/>
              </a:spcAft>
              <a:buChar char="»"/>
              <a:defRPr sz="2000">
                <a:solidFill>
                  <a:schemeClr val="tx1"/>
                </a:solidFill>
                <a:latin typeface="Arial" pitchFamily="34" charset="0"/>
              </a:defRPr>
            </a:lvl7pPr>
            <a:lvl8pPr marL="3657600" indent="-457200" eaLnBrk="0" fontAlgn="base" hangingPunct="0">
              <a:spcBef>
                <a:spcPct val="20000"/>
              </a:spcBef>
              <a:spcAft>
                <a:spcPct val="0"/>
              </a:spcAft>
              <a:buChar char="»"/>
              <a:defRPr sz="2000">
                <a:solidFill>
                  <a:schemeClr val="tx1"/>
                </a:solidFill>
                <a:latin typeface="Arial" pitchFamily="34" charset="0"/>
              </a:defRPr>
            </a:lvl8pPr>
            <a:lvl9pPr marL="4114800" indent="-4572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FontTx/>
              <a:buNone/>
            </a:pPr>
            <a:r>
              <a:rPr lang="en-GB" altLang="en-US" sz="1600"/>
              <a:t>Long Term: tbc</a:t>
            </a:r>
          </a:p>
        </p:txBody>
      </p:sp>
      <p:sp>
        <p:nvSpPr>
          <p:cNvPr id="33" name="Rectangle 25"/>
          <p:cNvSpPr>
            <a:spLocks noChangeArrowheads="1"/>
          </p:cNvSpPr>
          <p:nvPr/>
        </p:nvSpPr>
        <p:spPr bwMode="auto">
          <a:xfrm>
            <a:off x="8629650" y="2024906"/>
            <a:ext cx="433388" cy="4176712"/>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FontTx/>
              <a:buNone/>
            </a:pPr>
            <a:r>
              <a:rPr lang="en-GB" altLang="en-US" sz="1600"/>
              <a:t>Nuclear Fusion Power-plant</a:t>
            </a:r>
          </a:p>
        </p:txBody>
      </p:sp>
      <p:sp>
        <p:nvSpPr>
          <p:cNvPr id="34" name="AutoShape 26"/>
          <p:cNvSpPr>
            <a:spLocks noChangeArrowheads="1"/>
          </p:cNvSpPr>
          <p:nvPr/>
        </p:nvSpPr>
        <p:spPr bwMode="auto">
          <a:xfrm>
            <a:off x="1258888" y="4893371"/>
            <a:ext cx="7125328" cy="832742"/>
          </a:xfrm>
          <a:prstGeom prst="rightArrow">
            <a:avLst>
              <a:gd name="adj1" fmla="val 60250"/>
              <a:gd name="adj2" fmla="val 117847"/>
            </a:avLst>
          </a:prstGeom>
          <a:solidFill>
            <a:schemeClr val="accent4">
              <a:lumMod val="40000"/>
              <a:lumOff val="60000"/>
            </a:schemeClr>
          </a:solidFill>
          <a:ln w="9525">
            <a:solidFill>
              <a:schemeClr val="tx1"/>
            </a:solidFill>
            <a:miter lim="800000"/>
            <a:headEnd/>
            <a:tailEnd/>
          </a:ln>
          <a:effectLst/>
          <a:extLst/>
        </p:spPr>
        <p:txBody>
          <a:bodyPr anchor="ctr"/>
          <a:lstStyle>
            <a:lvl1pPr marL="457200" indent="-457200" eaLnBrk="0" hangingPunct="0">
              <a:spcBef>
                <a:spcPct val="20000"/>
              </a:spcBef>
              <a:buChar char="•"/>
              <a:defRPr sz="3200">
                <a:solidFill>
                  <a:schemeClr val="tx1"/>
                </a:solidFill>
                <a:latin typeface="Arial" pitchFamily="34" charset="0"/>
              </a:defRPr>
            </a:lvl1pPr>
            <a:lvl2pPr marL="914400" indent="-457200" eaLnBrk="0" hangingPunct="0">
              <a:spcBef>
                <a:spcPct val="20000"/>
              </a:spcBef>
              <a:buChar char="–"/>
              <a:defRPr sz="2800">
                <a:solidFill>
                  <a:schemeClr val="tx1"/>
                </a:solidFill>
                <a:latin typeface="Arial" pitchFamily="34" charset="0"/>
              </a:defRPr>
            </a:lvl2pPr>
            <a:lvl3pPr marL="1371600" indent="-457200" eaLnBrk="0" hangingPunct="0">
              <a:spcBef>
                <a:spcPct val="20000"/>
              </a:spcBef>
              <a:buChar char="•"/>
              <a:defRPr sz="2400">
                <a:solidFill>
                  <a:schemeClr val="tx1"/>
                </a:solidFill>
                <a:latin typeface="Arial" pitchFamily="34" charset="0"/>
              </a:defRPr>
            </a:lvl3pPr>
            <a:lvl4pPr marL="1828800" indent="-457200" eaLnBrk="0" hangingPunct="0">
              <a:spcBef>
                <a:spcPct val="20000"/>
              </a:spcBef>
              <a:buChar char="–"/>
              <a:defRPr sz="2000">
                <a:solidFill>
                  <a:schemeClr val="tx1"/>
                </a:solidFill>
                <a:latin typeface="Arial" pitchFamily="34" charset="0"/>
              </a:defRPr>
            </a:lvl4pPr>
            <a:lvl5pPr marL="2286000" indent="-457200" eaLnBrk="0" hangingPunct="0">
              <a:spcBef>
                <a:spcPct val="20000"/>
              </a:spcBef>
              <a:buChar char="»"/>
              <a:defRPr sz="2000">
                <a:solidFill>
                  <a:schemeClr val="tx1"/>
                </a:solidFill>
                <a:latin typeface="Arial" pitchFamily="34" charset="0"/>
              </a:defRPr>
            </a:lvl5pPr>
            <a:lvl6pPr marL="2743200" indent="-457200" eaLnBrk="0" fontAlgn="base" hangingPunct="0">
              <a:spcBef>
                <a:spcPct val="20000"/>
              </a:spcBef>
              <a:spcAft>
                <a:spcPct val="0"/>
              </a:spcAft>
              <a:buChar char="»"/>
              <a:defRPr sz="2000">
                <a:solidFill>
                  <a:schemeClr val="tx1"/>
                </a:solidFill>
                <a:latin typeface="Arial" pitchFamily="34" charset="0"/>
              </a:defRPr>
            </a:lvl6pPr>
            <a:lvl7pPr marL="3200400" indent="-457200" eaLnBrk="0" fontAlgn="base" hangingPunct="0">
              <a:spcBef>
                <a:spcPct val="20000"/>
              </a:spcBef>
              <a:spcAft>
                <a:spcPct val="0"/>
              </a:spcAft>
              <a:buChar char="»"/>
              <a:defRPr sz="2000">
                <a:solidFill>
                  <a:schemeClr val="tx1"/>
                </a:solidFill>
                <a:latin typeface="Arial" pitchFamily="34" charset="0"/>
              </a:defRPr>
            </a:lvl7pPr>
            <a:lvl8pPr marL="3657600" indent="-457200" eaLnBrk="0" fontAlgn="base" hangingPunct="0">
              <a:spcBef>
                <a:spcPct val="20000"/>
              </a:spcBef>
              <a:spcAft>
                <a:spcPct val="0"/>
              </a:spcAft>
              <a:buChar char="»"/>
              <a:defRPr sz="2000">
                <a:solidFill>
                  <a:schemeClr val="tx1"/>
                </a:solidFill>
                <a:latin typeface="Arial" pitchFamily="34" charset="0"/>
              </a:defRPr>
            </a:lvl8pPr>
            <a:lvl9pPr marL="4114800" indent="-4572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FontTx/>
              <a:buNone/>
            </a:pPr>
            <a:r>
              <a:rPr lang="en-GB" altLang="en-US" sz="1600"/>
              <a:t>Near Term: Develop DEMO Design Criteria to support DEMO design</a:t>
            </a:r>
          </a:p>
        </p:txBody>
      </p:sp>
      <p:sp>
        <p:nvSpPr>
          <p:cNvPr id="36" name="Footer Placeholder 4"/>
          <p:cNvSpPr txBox="1">
            <a:spLocks/>
          </p:cNvSpPr>
          <p:nvPr/>
        </p:nvSpPr>
        <p:spPr>
          <a:xfrm>
            <a:off x="900113" y="6490543"/>
            <a:ext cx="6192837" cy="250825"/>
          </a:xfrm>
          <a:prstGeom prst="rect">
            <a:avLst/>
          </a:prstGeom>
          <a:noFill/>
        </p:spPr>
        <p:txBody>
          <a:bodyPr vert="horz" lIns="91440" tIns="45720" rIns="91440" bIns="45720" rtlCol="0" anchor="ctr"/>
          <a:lstStyle>
            <a:defPPr>
              <a:defRPr lang="en-US"/>
            </a:defPPr>
            <a:lvl1pPr marL="0" algn="ctr" defTabSz="914400" rtl="0" eaLnBrk="0" latinLnBrk="0" hangingPunct="0">
              <a:spcBef>
                <a:spcPct val="20000"/>
              </a:spcBef>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0" latinLnBrk="0" hangingPunct="0">
              <a:spcBef>
                <a:spcPct val="20000"/>
              </a:spcBef>
              <a:buChar char="–"/>
              <a:defRPr sz="2800" kern="1200">
                <a:solidFill>
                  <a:schemeClr val="tx1"/>
                </a:solidFill>
                <a:latin typeface="Arial" pitchFamily="34" charset="0"/>
                <a:ea typeface="+mn-ea"/>
                <a:cs typeface="+mn-cs"/>
              </a:defRPr>
            </a:lvl2pPr>
            <a:lvl3pPr marL="1143000" indent="-228600" algn="l" defTabSz="914400" rtl="0" eaLnBrk="0" latinLnBrk="0" hangingPunct="0">
              <a:spcBef>
                <a:spcPct val="20000"/>
              </a:spcBef>
              <a:buChar char="•"/>
              <a:defRPr sz="2400" kern="1200">
                <a:solidFill>
                  <a:schemeClr val="tx1"/>
                </a:solidFill>
                <a:latin typeface="Arial" pitchFamily="34" charset="0"/>
                <a:ea typeface="+mn-ea"/>
                <a:cs typeface="+mn-cs"/>
              </a:defRPr>
            </a:lvl3pPr>
            <a:lvl4pPr marL="1600200" indent="-228600" algn="l" defTabSz="914400" rtl="0" eaLnBrk="0" latinLnBrk="0" hangingPunct="0">
              <a:spcBef>
                <a:spcPct val="20000"/>
              </a:spcBef>
              <a:buChar char="–"/>
              <a:defRPr sz="2000" kern="1200">
                <a:solidFill>
                  <a:schemeClr val="tx1"/>
                </a:solidFill>
                <a:latin typeface="Arial" pitchFamily="34" charset="0"/>
                <a:ea typeface="+mn-ea"/>
                <a:cs typeface="+mn-cs"/>
              </a:defRPr>
            </a:lvl4pPr>
            <a:lvl5pPr marL="2057400" indent="-228600" algn="l" defTabSz="914400" rtl="0" eaLnBrk="0" latinLnBrk="0" hangingPunct="0">
              <a:spcBef>
                <a:spcPct val="20000"/>
              </a:spcBef>
              <a:buChar char="»"/>
              <a:defRPr sz="2000" kern="1200">
                <a:solidFill>
                  <a:schemeClr val="tx1"/>
                </a:solidFill>
                <a:latin typeface="Arial" pitchFamily="34" charset="0"/>
                <a:ea typeface="+mn-ea"/>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Arial" pitchFamily="34" charset="0"/>
                <a:ea typeface="+mn-ea"/>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Arial" pitchFamily="34" charset="0"/>
                <a:ea typeface="+mn-ea"/>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Arial" pitchFamily="34" charset="0"/>
                <a:ea typeface="+mn-ea"/>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Arial" pitchFamily="34" charset="0"/>
                <a:ea typeface="+mn-ea"/>
                <a:cs typeface="+mn-cs"/>
              </a:defRPr>
            </a:lvl9pPr>
          </a:lstStyle>
          <a:p>
            <a:pPr eaLnBrk="1" hangingPunct="1">
              <a:lnSpc>
                <a:spcPct val="90000"/>
              </a:lnSpc>
              <a:spcBef>
                <a:spcPct val="0"/>
              </a:spcBef>
              <a:buFontTx/>
              <a:buNone/>
            </a:pPr>
            <a:r>
              <a:rPr lang="en-GB" altLang="en-US" sz="1400"/>
              <a:t>Structural Design Criteria for DEMO</a:t>
            </a:r>
          </a:p>
        </p:txBody>
      </p:sp>
      <p:sp>
        <p:nvSpPr>
          <p:cNvPr id="38" name="TextBox 37"/>
          <p:cNvSpPr txBox="1"/>
          <p:nvPr/>
        </p:nvSpPr>
        <p:spPr>
          <a:xfrm rot="20646615">
            <a:off x="2516103" y="2687804"/>
            <a:ext cx="2715583" cy="584775"/>
          </a:xfrm>
          <a:prstGeom prst="rect">
            <a:avLst/>
          </a:prstGeom>
          <a:solidFill>
            <a:srgbClr val="FF0000"/>
          </a:solidFill>
          <a:ln>
            <a:solidFill>
              <a:schemeClr val="tx1"/>
            </a:solidFill>
          </a:ln>
        </p:spPr>
        <p:txBody>
          <a:bodyPr wrap="square" rtlCol="0">
            <a:spAutoFit/>
          </a:bodyPr>
          <a:lstStyle/>
          <a:p>
            <a:pPr algn="ctr"/>
            <a:r>
              <a:rPr lang="en-GB" sz="1600" b="1" dirty="0"/>
              <a:t>Fusion specific design criteria work on timeline</a:t>
            </a:r>
          </a:p>
        </p:txBody>
      </p:sp>
    </p:spTree>
    <p:extLst>
      <p:ext uri="{BB962C8B-B14F-4D97-AF65-F5344CB8AC3E}">
        <p14:creationId xmlns:p14="http://schemas.microsoft.com/office/powerpoint/2010/main" val="2048428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TESTING  </a:t>
            </a:r>
            <a:br>
              <a:rPr lang="en-GB" dirty="0"/>
            </a:br>
            <a:r>
              <a:rPr lang="en-GB" dirty="0"/>
              <a:t>6.…verify residual stress…</a:t>
            </a:r>
          </a:p>
        </p:txBody>
      </p:sp>
      <p:sp>
        <p:nvSpPr>
          <p:cNvPr id="4" name="Footer Placeholder 3"/>
          <p:cNvSpPr>
            <a:spLocks noGrp="1"/>
          </p:cNvSpPr>
          <p:nvPr>
            <p:ph type="ftr" sz="quarter" idx="11"/>
          </p:nvPr>
        </p:nvSpPr>
        <p:spPr/>
        <p:txBody>
          <a:bodyPr/>
          <a:lstStyle/>
          <a:p>
            <a:pPr algn="r"/>
            <a:r>
              <a:rPr lang="en-GB" dirty="0"/>
              <a:t>M. Fursdon, EDDI 2016 Nov MM</a:t>
            </a:r>
          </a:p>
        </p:txBody>
      </p:sp>
      <p:pic>
        <p:nvPicPr>
          <p:cNvPr id="28" name="Picture 5" descr="CCF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7815" y="6438937"/>
            <a:ext cx="900113"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Content Placeholder 5"/>
          <p:cNvPicPr>
            <a:picLocks noGrp="1"/>
          </p:cNvPicPr>
          <p:nvPr>
            <p:ph idx="1"/>
          </p:nvPr>
        </p:nvPicPr>
        <p:blipFill rotWithShape="1">
          <a:blip r:embed="rId3" cstate="print"/>
          <a:srcRect t="16847" b="4619"/>
          <a:stretch/>
        </p:blipFill>
        <p:spPr bwMode="auto">
          <a:xfrm>
            <a:off x="1167928" y="3429000"/>
            <a:ext cx="7004472" cy="3006122"/>
          </a:xfrm>
          <a:prstGeom prst="rect">
            <a:avLst/>
          </a:prstGeom>
          <a:ln>
            <a:noFill/>
          </a:ln>
          <a:extLst>
            <a:ext uri="{53640926-AAD7-44D8-BBD7-CCE9431645EC}">
              <a14:shadowObscured xmlns:a14="http://schemas.microsoft.com/office/drawing/2010/main"/>
            </a:ext>
          </a:extLst>
        </p:spPr>
      </p:pic>
      <p:sp>
        <p:nvSpPr>
          <p:cNvPr id="7" name="Content Placeholder 2"/>
          <p:cNvSpPr txBox="1">
            <a:spLocks/>
          </p:cNvSpPr>
          <p:nvPr/>
        </p:nvSpPr>
        <p:spPr>
          <a:xfrm>
            <a:off x="539552" y="1052736"/>
            <a:ext cx="8496944" cy="4896544"/>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mn-ea"/>
                <a:cs typeface="Arial" panose="020B0604020202020204" pitchFamily="34" charset="0"/>
              </a:defRPr>
            </a:lvl1pPr>
            <a:lvl2pPr marL="742950" indent="-285750" algn="l" rtl="0" fontAlgn="base">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lgn="l" rtl="0" fontAlgn="base">
              <a:spcBef>
                <a:spcPct val="20000"/>
              </a:spcBef>
              <a:spcAft>
                <a:spcPct val="0"/>
              </a:spcAft>
              <a:buFont typeface="Arial" panose="020B0604020202020204" pitchFamily="34" charset="0"/>
              <a:buChar char="•"/>
              <a:defRPr sz="1800">
                <a:solidFill>
                  <a:schemeClr val="tx1"/>
                </a:solidFill>
                <a:latin typeface="Arial" panose="020B0604020202020204" pitchFamily="34" charset="0"/>
                <a:cs typeface="Arial" panose="020B0604020202020204" pitchFamily="34" charset="0"/>
              </a:defRPr>
            </a:lvl3pPr>
            <a:lvl4pPr marL="1657350" indent="-276225" algn="l" rtl="0" fontAlgn="base">
              <a:spcBef>
                <a:spcPct val="20000"/>
              </a:spcBef>
              <a:spcAft>
                <a:spcPct val="0"/>
              </a:spcAft>
              <a:buBlip>
                <a:blip r:embed="rId4"/>
              </a:buBlip>
              <a:defRPr sz="1600">
                <a:solidFill>
                  <a:schemeClr val="tx1"/>
                </a:solidFill>
                <a:latin typeface="+mn-lt"/>
              </a:defRPr>
            </a:lvl4pPr>
            <a:lvl5pPr marL="2095500" indent="-276225" algn="l" rtl="0" fontAlgn="base">
              <a:spcBef>
                <a:spcPct val="20000"/>
              </a:spcBef>
              <a:spcAft>
                <a:spcPct val="0"/>
              </a:spcAft>
              <a:buBlip>
                <a:blip r:embed="rId4"/>
              </a:buBlip>
              <a:defRPr sz="1600">
                <a:solidFill>
                  <a:schemeClr val="tx1"/>
                </a:solidFill>
                <a:latin typeface="+mn-lt"/>
              </a:defRPr>
            </a:lvl5pPr>
            <a:lvl6pPr marL="2514600" indent="-228600" algn="l" rtl="0" eaLnBrk="1" fontAlgn="base" hangingPunct="1">
              <a:spcBef>
                <a:spcPct val="20000"/>
              </a:spcBef>
              <a:spcAft>
                <a:spcPct val="0"/>
              </a:spcAft>
              <a:buSzPct val="60000"/>
              <a:buBlip>
                <a:blip r:embed="rId5"/>
              </a:buBlip>
              <a:defRPr sz="1400">
                <a:solidFill>
                  <a:schemeClr val="tx1"/>
                </a:solidFill>
                <a:latin typeface="+mn-lt"/>
              </a:defRPr>
            </a:lvl6pPr>
            <a:lvl7pPr marL="2971800" indent="-228600" algn="l" rtl="0" eaLnBrk="1" fontAlgn="base" hangingPunct="1">
              <a:spcBef>
                <a:spcPct val="20000"/>
              </a:spcBef>
              <a:spcAft>
                <a:spcPct val="0"/>
              </a:spcAft>
              <a:buSzPct val="60000"/>
              <a:buBlip>
                <a:blip r:embed="rId5"/>
              </a:buBlip>
              <a:defRPr sz="1400">
                <a:solidFill>
                  <a:schemeClr val="tx1"/>
                </a:solidFill>
                <a:latin typeface="+mn-lt"/>
              </a:defRPr>
            </a:lvl7pPr>
            <a:lvl8pPr marL="3429000" indent="-228600" algn="l" rtl="0" eaLnBrk="1" fontAlgn="base" hangingPunct="1">
              <a:spcBef>
                <a:spcPct val="20000"/>
              </a:spcBef>
              <a:spcAft>
                <a:spcPct val="0"/>
              </a:spcAft>
              <a:buSzPct val="60000"/>
              <a:buBlip>
                <a:blip r:embed="rId5"/>
              </a:buBlip>
              <a:defRPr sz="1400">
                <a:solidFill>
                  <a:schemeClr val="tx1"/>
                </a:solidFill>
                <a:latin typeface="+mn-lt"/>
              </a:defRPr>
            </a:lvl8pPr>
            <a:lvl9pPr marL="3886200" indent="-228600" algn="l" rtl="0" eaLnBrk="1" fontAlgn="base" hangingPunct="1">
              <a:spcBef>
                <a:spcPct val="20000"/>
              </a:spcBef>
              <a:spcAft>
                <a:spcPct val="0"/>
              </a:spcAft>
              <a:buSzPct val="60000"/>
              <a:buBlip>
                <a:blip r:embed="rId5"/>
              </a:buBlip>
              <a:defRPr sz="1400">
                <a:solidFill>
                  <a:schemeClr val="tx1"/>
                </a:solidFill>
                <a:latin typeface="+mn-lt"/>
              </a:defRPr>
            </a:lvl9pPr>
          </a:lstStyle>
          <a:p>
            <a:r>
              <a:rPr lang="en-GB" sz="1800" kern="0" dirty="0"/>
              <a:t>2015 work: crack growth prediction is difficult particularly under non-proportional (principal stress direction oscillates during load cycle)</a:t>
            </a:r>
          </a:p>
          <a:p>
            <a:r>
              <a:rPr lang="en-GB" sz="1800" kern="0" dirty="0"/>
              <a:t>Residual stress is one of the causes of non-proportional stress in PFC. (multi CTE materials cooled from high temp joining process)</a:t>
            </a:r>
          </a:p>
          <a:p>
            <a:r>
              <a:rPr lang="en-GB" sz="1800" kern="0" dirty="0"/>
              <a:t>Mock-up samples of monoblock type PFC have been manufactured specifically for residual stress testing</a:t>
            </a:r>
          </a:p>
          <a:p>
            <a:r>
              <a:rPr lang="en-GB" sz="1800" kern="0" dirty="0"/>
              <a:t>Application submitted to ISIS for neutron diffraction residual stress measurement</a:t>
            </a:r>
          </a:p>
        </p:txBody>
      </p:sp>
    </p:spTree>
    <p:extLst>
      <p:ext uri="{BB962C8B-B14F-4D97-AF65-F5344CB8AC3E}">
        <p14:creationId xmlns:p14="http://schemas.microsoft.com/office/powerpoint/2010/main" val="33631387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1.4 - Materials Testing</a:t>
            </a:r>
          </a:p>
        </p:txBody>
      </p:sp>
      <p:sp>
        <p:nvSpPr>
          <p:cNvPr id="3" name="Content Placeholder 2"/>
          <p:cNvSpPr>
            <a:spLocks noGrp="1"/>
          </p:cNvSpPr>
          <p:nvPr>
            <p:ph idx="1"/>
          </p:nvPr>
        </p:nvSpPr>
        <p:spPr>
          <a:xfrm>
            <a:off x="251520" y="1124744"/>
            <a:ext cx="8229600" cy="4896544"/>
          </a:xfrm>
        </p:spPr>
        <p:txBody>
          <a:bodyPr>
            <a:normAutofit/>
          </a:bodyPr>
          <a:lstStyle/>
          <a:p>
            <a:pPr marL="0" indent="0">
              <a:buNone/>
            </a:pPr>
            <a:r>
              <a:rPr lang="en-GB" u="sng" dirty="0"/>
              <a:t>Materials testing campaigns to support engineering design and materials database. </a:t>
            </a:r>
            <a:r>
              <a:rPr lang="en-GB" sz="2200" dirty="0"/>
              <a:t>(</a:t>
            </a:r>
            <a:r>
              <a:rPr lang="en-GB" sz="1900" dirty="0"/>
              <a:t>Explicitly for non-irradiation testing</a:t>
            </a:r>
            <a:r>
              <a:rPr lang="en-GB" sz="2200" dirty="0"/>
              <a:t>)</a:t>
            </a:r>
            <a:endParaRPr lang="en-GB" dirty="0"/>
          </a:p>
          <a:p>
            <a:pPr lvl="1"/>
            <a:r>
              <a:rPr lang="en-GB" dirty="0"/>
              <a:t>Enable acquisition of materials data to fill: gaps in the database &amp; Missing data validation to support new design rules </a:t>
            </a:r>
          </a:p>
          <a:p>
            <a:endParaRPr lang="en-GB" sz="1800" dirty="0"/>
          </a:p>
          <a:p>
            <a:r>
              <a:rPr lang="en-GB" sz="1800" dirty="0"/>
              <a:t>Work to date:</a:t>
            </a:r>
          </a:p>
          <a:p>
            <a:pPr lvl="1"/>
            <a:r>
              <a:rPr lang="en-GB" sz="1700" dirty="0"/>
              <a:t>Development of a EDDI testing procedure</a:t>
            </a:r>
          </a:p>
          <a:p>
            <a:pPr lvl="1"/>
            <a:r>
              <a:rPr lang="en-GB" sz="1700" dirty="0"/>
              <a:t>Round robin testing campaign using Eurofer 97 (ongoing)</a:t>
            </a:r>
          </a:p>
          <a:p>
            <a:pPr lvl="1"/>
            <a:r>
              <a:rPr lang="en-GB" sz="1700" dirty="0"/>
              <a:t>Testing campaigns to support new design rules</a:t>
            </a:r>
            <a:endParaRPr lang="en-GB" sz="1900" dirty="0"/>
          </a:p>
        </p:txBody>
      </p:sp>
      <p:pic>
        <p:nvPicPr>
          <p:cNvPr id="1026"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15546" r="29254" b="8513"/>
          <a:stretch/>
        </p:blipFill>
        <p:spPr bwMode="auto">
          <a:xfrm>
            <a:off x="100588" y="4653136"/>
            <a:ext cx="2897953" cy="1944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Footer Placeholder 3"/>
          <p:cNvSpPr>
            <a:spLocks noGrp="1"/>
          </p:cNvSpPr>
          <p:nvPr>
            <p:ph type="ftr" sz="quarter" idx="11"/>
          </p:nvPr>
        </p:nvSpPr>
        <p:spPr>
          <a:xfrm>
            <a:off x="467544" y="6453336"/>
            <a:ext cx="8240228" cy="268139"/>
          </a:xfrm>
        </p:spPr>
        <p:txBody>
          <a:bodyPr/>
          <a:lstStyle/>
          <a:p>
            <a:pPr algn="r"/>
            <a:r>
              <a:rPr lang="en-GB" dirty="0"/>
              <a:t>Mike Gorley | WPMAT – IREMEV MM | Garching, Germany | November 2016 | Page </a:t>
            </a:r>
            <a:fld id="{6A6D9FA1-99C7-4910-8E32-B85D378B0060}" type="slidenum">
              <a:rPr lang="en-GB" smtClean="0"/>
              <a:pPr algn="r"/>
              <a:t>35</a:t>
            </a:fld>
            <a:endParaRPr lang="en-GB" dirty="0"/>
          </a:p>
        </p:txBody>
      </p:sp>
      <p:graphicFrame>
        <p:nvGraphicFramePr>
          <p:cNvPr id="8" name="Object 7"/>
          <p:cNvGraphicFramePr>
            <a:graphicFrameLocks noChangeAspect="1"/>
          </p:cNvGraphicFramePr>
          <p:nvPr>
            <p:extLst>
              <p:ext uri="{D42A27DB-BD31-4B8C-83A1-F6EECF244321}">
                <p14:modId xmlns:p14="http://schemas.microsoft.com/office/powerpoint/2010/main" val="1900500320"/>
              </p:ext>
            </p:extLst>
          </p:nvPr>
        </p:nvGraphicFramePr>
        <p:xfrm>
          <a:off x="3131840" y="4509120"/>
          <a:ext cx="5472608" cy="2159150"/>
        </p:xfrm>
        <a:graphic>
          <a:graphicData uri="http://schemas.openxmlformats.org/presentationml/2006/ole">
            <mc:AlternateContent xmlns:mc="http://schemas.openxmlformats.org/markup-compatibility/2006">
              <mc:Choice xmlns:v="urn:schemas-microsoft-com:vml" Requires="v">
                <p:oleObj spid="_x0000_s55297" name="Document" r:id="rId5" imgW="5870497" imgH="2315607" progId="Word.Document.12">
                  <p:embed/>
                </p:oleObj>
              </mc:Choice>
              <mc:Fallback>
                <p:oleObj name="Document" r:id="rId5" imgW="5870497" imgH="2315607" progId="Word.Document.12">
                  <p:embed/>
                  <p:pic>
                    <p:nvPicPr>
                      <p:cNvPr id="8" name="Object 7"/>
                      <p:cNvPicPr/>
                      <p:nvPr/>
                    </p:nvPicPr>
                    <p:blipFill>
                      <a:blip r:embed="rId6"/>
                      <a:stretch>
                        <a:fillRect/>
                      </a:stretch>
                    </p:blipFill>
                    <p:spPr>
                      <a:xfrm>
                        <a:off x="3131840" y="4509120"/>
                        <a:ext cx="5472608" cy="2159150"/>
                      </a:xfrm>
                      <a:prstGeom prst="rect">
                        <a:avLst/>
                      </a:prstGeom>
                    </p:spPr>
                  </p:pic>
                </p:oleObj>
              </mc:Fallback>
            </mc:AlternateContent>
          </a:graphicData>
        </a:graphic>
      </p:graphicFrame>
    </p:spTree>
    <p:extLst>
      <p:ext uri="{BB962C8B-B14F-4D97-AF65-F5344CB8AC3E}">
        <p14:creationId xmlns:p14="http://schemas.microsoft.com/office/powerpoint/2010/main" val="3447951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EDDI high level, long term, aims/goals</a:t>
            </a:r>
          </a:p>
        </p:txBody>
      </p:sp>
      <p:sp>
        <p:nvSpPr>
          <p:cNvPr id="3" name="Content Placeholder 2"/>
          <p:cNvSpPr>
            <a:spLocks noGrp="1"/>
          </p:cNvSpPr>
          <p:nvPr>
            <p:ph idx="1"/>
          </p:nvPr>
        </p:nvSpPr>
        <p:spPr>
          <a:xfrm>
            <a:off x="107504" y="1196752"/>
            <a:ext cx="8856984" cy="5112568"/>
          </a:xfrm>
        </p:spPr>
        <p:txBody>
          <a:bodyPr vert="horz" lIns="91440" tIns="45720" rIns="91440" bIns="45720" rtlCol="0" anchor="t">
            <a:normAutofit fontScale="77500" lnSpcReduction="20000"/>
          </a:bodyPr>
          <a:lstStyle/>
          <a:p>
            <a:pPr>
              <a:spcBef>
                <a:spcPts val="1200"/>
              </a:spcBef>
              <a:buFont typeface="+mj-lt"/>
              <a:buAutoNum type="arabicPeriod"/>
            </a:pPr>
            <a:r>
              <a:rPr lang="EN-GB" dirty="0"/>
              <a:t>Implement all materials interactions (information supply) for DEMO</a:t>
            </a:r>
          </a:p>
          <a:p>
            <a:pPr>
              <a:spcBef>
                <a:spcPts val="1200"/>
              </a:spcBef>
              <a:buFont typeface="+mj-lt"/>
              <a:buAutoNum type="arabicPeriod"/>
            </a:pPr>
            <a:r>
              <a:rPr lang="EN-GB" dirty="0"/>
              <a:t>Developing and running a materials management framework to enable assessments and appraisals of all materials proposed for DEMO</a:t>
            </a:r>
          </a:p>
          <a:p>
            <a:pPr>
              <a:spcBef>
                <a:spcPts val="1200"/>
              </a:spcBef>
              <a:buFont typeface="+mj-lt"/>
              <a:buAutoNum type="arabicPeriod"/>
            </a:pPr>
            <a:r>
              <a:rPr lang="EN-GB" dirty="0"/>
              <a:t>Create, obtain data for and maintain a “DEMO material database” to enable the development of a Materials Property Handbook, </a:t>
            </a:r>
            <a:r>
              <a:rPr lang="EN-GB" i="1" dirty="0">
                <a:solidFill>
                  <a:schemeClr val="tx1">
                    <a:lumMod val="50000"/>
                    <a:lumOff val="50000"/>
                  </a:schemeClr>
                </a:solidFill>
              </a:rPr>
              <a:t>eventually to include data from un-precedence conditions to match DEMO requirements [not public]</a:t>
            </a:r>
          </a:p>
          <a:p>
            <a:pPr>
              <a:spcBef>
                <a:spcPts val="1200"/>
              </a:spcBef>
              <a:buFont typeface="+mj-lt"/>
              <a:buAutoNum type="arabicPeriod"/>
            </a:pPr>
            <a:r>
              <a:rPr lang="EN-GB" dirty="0"/>
              <a:t>Produce and regularly update a “DEMO Materials Property Handbook” to contain all the required materials and properties required to design DEMO, </a:t>
            </a:r>
            <a:r>
              <a:rPr lang="EN-GB" dirty="0">
                <a:solidFill>
                  <a:srgbClr val="7F7F7F"/>
                </a:solidFill>
              </a:rPr>
              <a:t>statistically</a:t>
            </a:r>
            <a:r>
              <a:rPr lang="EN-GB" dirty="0">
                <a:solidFill>
                  <a:schemeClr val="tx1">
                    <a:lumMod val="50000"/>
                    <a:lumOff val="50000"/>
                  </a:schemeClr>
                </a:solidFill>
              </a:rPr>
              <a:t> scrutinised with full data provenance [public, </a:t>
            </a:r>
            <a:r>
              <a:rPr lang="EN-GB" dirty="0" err="1">
                <a:solidFill>
                  <a:schemeClr val="tx1">
                    <a:lumMod val="50000"/>
                    <a:lumOff val="50000"/>
                  </a:schemeClr>
                </a:solidFill>
              </a:rPr>
              <a:t>EUROfusion</a:t>
            </a:r>
            <a:r>
              <a:rPr lang="EN-GB" dirty="0">
                <a:solidFill>
                  <a:schemeClr val="tx1">
                    <a:lumMod val="50000"/>
                    <a:lumOff val="50000"/>
                  </a:schemeClr>
                </a:solidFill>
              </a:rPr>
              <a:t>]</a:t>
            </a:r>
          </a:p>
          <a:p>
            <a:pPr>
              <a:spcBef>
                <a:spcPts val="1200"/>
              </a:spcBef>
              <a:buFont typeface="+mj-lt"/>
              <a:buAutoNum type="arabicPeriod"/>
            </a:pPr>
            <a:r>
              <a:rPr lang="EN-GB" dirty="0"/>
              <a:t>Developing design criteria to enable the design of DEMO plasma facing components (Blanket and Divertor), </a:t>
            </a:r>
            <a:r>
              <a:rPr lang="EN-GB" dirty="0">
                <a:solidFill>
                  <a:schemeClr val="tx1">
                    <a:lumMod val="50000"/>
                    <a:lumOff val="50000"/>
                  </a:schemeClr>
                </a:solidFill>
              </a:rPr>
              <a:t>including unprecedented environmental conditions, going beyond any existing framework </a:t>
            </a:r>
          </a:p>
          <a:p>
            <a:endParaRPr lang="en-GB" dirty="0"/>
          </a:p>
          <a:p>
            <a:pPr marL="0" indent="0">
              <a:buNone/>
            </a:pPr>
            <a:r>
              <a:rPr lang="EN-GB" dirty="0"/>
              <a:t>The work started with a low level of resources and the 5 year period 2013-2018 EDDI targeted establish the group and setting foundations </a:t>
            </a:r>
            <a:r>
              <a:rPr lang="EN-GB" dirty="0">
                <a:solidFill>
                  <a:schemeClr val="tx1">
                    <a:lumMod val="50000"/>
                    <a:lumOff val="50000"/>
                  </a:schemeClr>
                </a:solidFill>
              </a:rPr>
              <a:t>(templates, interactions, frameworks, skills development) </a:t>
            </a:r>
            <a:endParaRPr lang="EN-GB" dirty="0"/>
          </a:p>
        </p:txBody>
      </p:sp>
      <p:sp>
        <p:nvSpPr>
          <p:cNvPr id="5" name="Footer Placeholder 3"/>
          <p:cNvSpPr>
            <a:spLocks noGrp="1"/>
          </p:cNvSpPr>
          <p:nvPr>
            <p:ph type="ftr" sz="quarter" idx="11"/>
          </p:nvPr>
        </p:nvSpPr>
        <p:spPr>
          <a:xfrm>
            <a:off x="467544" y="6453336"/>
            <a:ext cx="8240228" cy="268139"/>
          </a:xfrm>
        </p:spPr>
        <p:txBody>
          <a:bodyPr/>
          <a:lstStyle/>
          <a:p>
            <a:pPr algn="r"/>
            <a:r>
              <a:rPr lang="en-GB" dirty="0"/>
              <a:t>Mike Gorley | WPMAT – “Roll Out” | Garching, Germany | January 2017 | Page </a:t>
            </a:r>
            <a:fld id="{6A6D9FA1-99C7-4910-8E32-B85D378B0060}" type="slidenum">
              <a:rPr lang="en-GB" smtClean="0"/>
              <a:pPr algn="r"/>
              <a:t>4</a:t>
            </a:fld>
            <a:endParaRPr lang="en-GB" dirty="0"/>
          </a:p>
        </p:txBody>
      </p:sp>
    </p:spTree>
    <p:extLst>
      <p:ext uri="{BB962C8B-B14F-4D97-AF65-F5344CB8AC3E}">
        <p14:creationId xmlns:p14="http://schemas.microsoft.com/office/powerpoint/2010/main" val="1695874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Key achievements</a:t>
            </a:r>
          </a:p>
        </p:txBody>
      </p:sp>
      <p:sp>
        <p:nvSpPr>
          <p:cNvPr id="3" name="Content Placeholder 2"/>
          <p:cNvSpPr>
            <a:spLocks noGrp="1"/>
          </p:cNvSpPr>
          <p:nvPr>
            <p:ph idx="1"/>
          </p:nvPr>
        </p:nvSpPr>
        <p:spPr/>
        <p:txBody>
          <a:bodyPr/>
          <a:lstStyle/>
          <a:p>
            <a:endParaRPr lang="en-GB" dirty="0"/>
          </a:p>
          <a:p>
            <a:endParaRPr lang="en-GB" dirty="0"/>
          </a:p>
          <a:p>
            <a:endParaRPr lang="en-GB" dirty="0"/>
          </a:p>
        </p:txBody>
      </p:sp>
      <p:sp>
        <p:nvSpPr>
          <p:cNvPr id="5" name="Footer Placeholder 3"/>
          <p:cNvSpPr>
            <a:spLocks noGrp="1"/>
          </p:cNvSpPr>
          <p:nvPr>
            <p:ph type="ftr" sz="quarter" idx="11"/>
          </p:nvPr>
        </p:nvSpPr>
        <p:spPr>
          <a:xfrm>
            <a:off x="467544" y="6453336"/>
            <a:ext cx="8240228" cy="268139"/>
          </a:xfrm>
        </p:spPr>
        <p:txBody>
          <a:bodyPr/>
          <a:lstStyle/>
          <a:p>
            <a:pPr algn="r"/>
            <a:r>
              <a:rPr lang="en-GB" dirty="0"/>
              <a:t>Mike Gorley | WPMAT – “Roll Out” | Garching, Germany | January 2017 | Page </a:t>
            </a:r>
            <a:fld id="{6A6D9FA1-99C7-4910-8E32-B85D378B0060}" type="slidenum">
              <a:rPr lang="en-GB" smtClean="0"/>
              <a:pPr algn="r"/>
              <a:t>5</a:t>
            </a:fld>
            <a:endParaRPr lang="en-GB" dirty="0"/>
          </a:p>
        </p:txBody>
      </p:sp>
      <p:sp>
        <p:nvSpPr>
          <p:cNvPr id="4" name="TextBox 3"/>
          <p:cNvSpPr txBox="1"/>
          <p:nvPr/>
        </p:nvSpPr>
        <p:spPr>
          <a:xfrm>
            <a:off x="539552" y="1484784"/>
            <a:ext cx="7632848" cy="1938992"/>
          </a:xfrm>
          <a:prstGeom prst="rect">
            <a:avLst/>
          </a:prstGeom>
          <a:noFill/>
        </p:spPr>
        <p:txBody>
          <a:bodyPr wrap="square" rtlCol="0" anchor="t">
            <a:spAutoFit/>
          </a:bodyPr>
          <a:lstStyle/>
          <a:p>
            <a:r>
              <a:rPr lang="EN-GB" sz="2400" dirty="0"/>
              <a:t>MTRL</a:t>
            </a:r>
            <a:endParaRPr lang="EN-GB" sz="2400" dirty="0">
              <a:solidFill>
                <a:srgbClr val="000000"/>
              </a:solidFill>
              <a:latin typeface="Calibri"/>
            </a:endParaRPr>
          </a:p>
          <a:p>
            <a:endParaRPr lang="EN-GB" sz="2400" dirty="0"/>
          </a:p>
          <a:p>
            <a:r>
              <a:rPr lang="EN-GB" sz="2400" dirty="0"/>
              <a:t>MPH </a:t>
            </a:r>
            <a:endParaRPr lang="EN-GB" sz="2800" dirty="0"/>
          </a:p>
          <a:p>
            <a:endParaRPr lang="EN-GB" sz="2400" dirty="0"/>
          </a:p>
          <a:p>
            <a:r>
              <a:rPr lang="EN-GB" sz="2400" dirty="0"/>
              <a:t>DDC</a:t>
            </a:r>
          </a:p>
        </p:txBody>
      </p:sp>
    </p:spTree>
    <p:extLst>
      <p:ext uri="{BB962C8B-B14F-4D97-AF65-F5344CB8AC3E}">
        <p14:creationId xmlns:p14="http://schemas.microsoft.com/office/powerpoint/2010/main" val="3390473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2400" b="1" dirty="0"/>
              <a:t>EDDI: Material Technical Readiness Levels</a:t>
            </a:r>
            <a:endParaRPr lang="de-DE" sz="2400" dirty="0"/>
          </a:p>
        </p:txBody>
      </p:sp>
      <p:grpSp>
        <p:nvGrpSpPr>
          <p:cNvPr id="5" name="Gruppierung 4"/>
          <p:cNvGrpSpPr/>
          <p:nvPr/>
        </p:nvGrpSpPr>
        <p:grpSpPr>
          <a:xfrm>
            <a:off x="611560" y="2647372"/>
            <a:ext cx="7704856" cy="360040"/>
            <a:chOff x="611560" y="1052736"/>
            <a:chExt cx="7704856" cy="360040"/>
          </a:xfrm>
        </p:grpSpPr>
        <p:sp>
          <p:nvSpPr>
            <p:cNvPr id="6" name="Textfeld 5"/>
            <p:cNvSpPr txBox="1"/>
            <p:nvPr/>
          </p:nvSpPr>
          <p:spPr>
            <a:xfrm>
              <a:off x="1115616" y="1052736"/>
              <a:ext cx="7200800" cy="338554"/>
            </a:xfrm>
            <a:prstGeom prst="rect">
              <a:avLst/>
            </a:prstGeom>
            <a:noFill/>
          </p:spPr>
          <p:txBody>
            <a:bodyPr wrap="square" rtlCol="0">
              <a:spAutoFit/>
            </a:bodyPr>
            <a:lstStyle/>
            <a:p>
              <a:r>
                <a:rPr lang="de-DE" sz="1600" b="1" dirty="0">
                  <a:latin typeface="Arial" panose="020B0604020202020204" pitchFamily="34" charset="0"/>
                  <a:cs typeface="Arial" panose="020B0604020202020204" pitchFamily="34" charset="0"/>
                </a:rPr>
                <a:t>(A) „</a:t>
              </a:r>
              <a:r>
                <a:rPr lang="de-DE" sz="1600" b="1" dirty="0" err="1">
                  <a:latin typeface="Arial" panose="020B0604020202020204" pitchFamily="34" charset="0"/>
                  <a:cs typeface="Arial" panose="020B0604020202020204" pitchFamily="34" charset="0"/>
                </a:rPr>
                <a:t>Proof</a:t>
              </a:r>
              <a:r>
                <a:rPr lang="de-DE" sz="1600" b="1" dirty="0">
                  <a:latin typeface="Arial" panose="020B0604020202020204" pitchFamily="34" charset="0"/>
                  <a:cs typeface="Arial" panose="020B0604020202020204" pitchFamily="34" charset="0"/>
                </a:rPr>
                <a:t> </a:t>
              </a:r>
              <a:r>
                <a:rPr lang="de-DE" sz="1600" b="1" dirty="0" err="1">
                  <a:latin typeface="Arial" panose="020B0604020202020204" pitchFamily="34" charset="0"/>
                  <a:cs typeface="Arial" panose="020B0604020202020204" pitchFamily="34" charset="0"/>
                </a:rPr>
                <a:t>of</a:t>
              </a:r>
              <a:r>
                <a:rPr lang="de-DE" sz="1600" b="1" dirty="0">
                  <a:latin typeface="Arial" panose="020B0604020202020204" pitchFamily="34" charset="0"/>
                  <a:cs typeface="Arial" panose="020B0604020202020204" pitchFamily="34" charset="0"/>
                </a:rPr>
                <a:t> </a:t>
              </a:r>
              <a:r>
                <a:rPr lang="de-DE" sz="1600" b="1" dirty="0" err="1">
                  <a:latin typeface="Arial" panose="020B0604020202020204" pitchFamily="34" charset="0"/>
                  <a:cs typeface="Arial" panose="020B0604020202020204" pitchFamily="34" charset="0"/>
                </a:rPr>
                <a:t>principle</a:t>
              </a:r>
              <a:r>
                <a:rPr lang="de-DE" sz="1600" b="1" dirty="0">
                  <a:latin typeface="Arial" panose="020B0604020202020204" pitchFamily="34" charset="0"/>
                  <a:cs typeface="Arial" panose="020B0604020202020204" pitchFamily="34" charset="0"/>
                </a:rPr>
                <a:t>“ (MTRL 1-3 )</a:t>
              </a:r>
            </a:p>
          </p:txBody>
        </p:sp>
        <p:sp>
          <p:nvSpPr>
            <p:cNvPr id="7" name="Rechteck 6"/>
            <p:cNvSpPr/>
            <p:nvPr/>
          </p:nvSpPr>
          <p:spPr>
            <a:xfrm rot="16200000">
              <a:off x="611560" y="1124744"/>
              <a:ext cx="288032" cy="28803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sz="1600">
                <a:latin typeface="Arial" panose="020B0604020202020204" pitchFamily="34" charset="0"/>
                <a:cs typeface="Arial" panose="020B0604020202020204" pitchFamily="34" charset="0"/>
              </a:endParaRPr>
            </a:p>
          </p:txBody>
        </p:sp>
      </p:grpSp>
      <p:grpSp>
        <p:nvGrpSpPr>
          <p:cNvPr id="8" name="Gruppierung 7"/>
          <p:cNvGrpSpPr/>
          <p:nvPr/>
        </p:nvGrpSpPr>
        <p:grpSpPr>
          <a:xfrm>
            <a:off x="611560" y="3257350"/>
            <a:ext cx="7704856" cy="338554"/>
            <a:chOff x="611560" y="1591638"/>
            <a:chExt cx="7704856" cy="338554"/>
          </a:xfrm>
        </p:grpSpPr>
        <p:sp>
          <p:nvSpPr>
            <p:cNvPr id="9" name="Textfeld 8"/>
            <p:cNvSpPr txBox="1"/>
            <p:nvPr/>
          </p:nvSpPr>
          <p:spPr>
            <a:xfrm>
              <a:off x="1115616" y="1591638"/>
              <a:ext cx="7200800" cy="338554"/>
            </a:xfrm>
            <a:prstGeom prst="rect">
              <a:avLst/>
            </a:prstGeom>
            <a:noFill/>
          </p:spPr>
          <p:txBody>
            <a:bodyPr wrap="square" rtlCol="0">
              <a:spAutoFit/>
            </a:bodyPr>
            <a:lstStyle/>
            <a:p>
              <a:r>
                <a:rPr lang="de-DE" sz="1600" b="1" dirty="0">
                  <a:latin typeface="Arial" panose="020B0604020202020204" pitchFamily="34" charset="0"/>
                  <a:cs typeface="Arial" panose="020B0604020202020204" pitchFamily="34" charset="0"/>
                </a:rPr>
                <a:t>(B) „</a:t>
              </a:r>
              <a:r>
                <a:rPr lang="de-DE" sz="1600" b="1" dirty="0" err="1">
                  <a:latin typeface="Arial" panose="020B0604020202020204" pitchFamily="34" charset="0"/>
                  <a:cs typeface="Arial" panose="020B0604020202020204" pitchFamily="34" charset="0"/>
                </a:rPr>
                <a:t>Proof</a:t>
              </a:r>
              <a:r>
                <a:rPr lang="de-DE" sz="1600" b="1" dirty="0">
                  <a:latin typeface="Arial" panose="020B0604020202020204" pitchFamily="34" charset="0"/>
                  <a:cs typeface="Arial" panose="020B0604020202020204" pitchFamily="34" charset="0"/>
                </a:rPr>
                <a:t> </a:t>
              </a:r>
              <a:r>
                <a:rPr lang="de-DE" sz="1600" b="1" dirty="0" err="1">
                  <a:latin typeface="Arial" panose="020B0604020202020204" pitchFamily="34" charset="0"/>
                  <a:cs typeface="Arial" panose="020B0604020202020204" pitchFamily="34" charset="0"/>
                </a:rPr>
                <a:t>of</a:t>
              </a:r>
              <a:r>
                <a:rPr lang="de-DE" sz="1600" b="1" dirty="0">
                  <a:latin typeface="Arial" panose="020B0604020202020204" pitchFamily="34" charset="0"/>
                  <a:cs typeface="Arial" panose="020B0604020202020204" pitchFamily="34" charset="0"/>
                </a:rPr>
                <a:t> prototype </a:t>
              </a:r>
              <a:r>
                <a:rPr lang="de-DE" sz="1600" b="1" dirty="0" err="1">
                  <a:latin typeface="Arial" panose="020B0604020202020204" pitchFamily="34" charset="0"/>
                  <a:cs typeface="Arial" panose="020B0604020202020204" pitchFamily="34" charset="0"/>
                </a:rPr>
                <a:t>application</a:t>
              </a:r>
              <a:r>
                <a:rPr lang="de-DE" sz="1600" b="1" dirty="0">
                  <a:latin typeface="Arial" panose="020B0604020202020204" pitchFamily="34" charset="0"/>
                  <a:cs typeface="Arial" panose="020B0604020202020204" pitchFamily="34" charset="0"/>
                </a:rPr>
                <a:t>“ (MTRL 4)</a:t>
              </a:r>
            </a:p>
          </p:txBody>
        </p:sp>
        <p:sp>
          <p:nvSpPr>
            <p:cNvPr id="10" name="Rechteck 9"/>
            <p:cNvSpPr/>
            <p:nvPr/>
          </p:nvSpPr>
          <p:spPr>
            <a:xfrm rot="16200000">
              <a:off x="604886" y="1635474"/>
              <a:ext cx="301380" cy="288032"/>
            </a:xfrm>
            <a:prstGeom prst="rect">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sz="1600">
                <a:latin typeface="Arial" panose="020B0604020202020204" pitchFamily="34" charset="0"/>
                <a:cs typeface="Arial" panose="020B0604020202020204" pitchFamily="34" charset="0"/>
              </a:endParaRPr>
            </a:p>
          </p:txBody>
        </p:sp>
      </p:grpSp>
      <p:grpSp>
        <p:nvGrpSpPr>
          <p:cNvPr id="12" name="Gruppierung 11"/>
          <p:cNvGrpSpPr/>
          <p:nvPr/>
        </p:nvGrpSpPr>
        <p:grpSpPr>
          <a:xfrm>
            <a:off x="611560" y="3871508"/>
            <a:ext cx="7693516" cy="343218"/>
            <a:chOff x="611560" y="2152606"/>
            <a:chExt cx="7693516" cy="343218"/>
          </a:xfrm>
        </p:grpSpPr>
        <p:sp>
          <p:nvSpPr>
            <p:cNvPr id="13" name="Textfeld 12"/>
            <p:cNvSpPr txBox="1"/>
            <p:nvPr/>
          </p:nvSpPr>
          <p:spPr>
            <a:xfrm>
              <a:off x="1104276" y="2152606"/>
              <a:ext cx="7200800" cy="338554"/>
            </a:xfrm>
            <a:prstGeom prst="rect">
              <a:avLst/>
            </a:prstGeom>
            <a:noFill/>
          </p:spPr>
          <p:txBody>
            <a:bodyPr wrap="square" rtlCol="0">
              <a:spAutoFit/>
            </a:bodyPr>
            <a:lstStyle/>
            <a:p>
              <a:r>
                <a:rPr lang="de-DE" sz="1600" b="1" dirty="0">
                  <a:latin typeface="Arial" panose="020B0604020202020204" pitchFamily="34" charset="0"/>
                  <a:cs typeface="Arial" panose="020B0604020202020204" pitchFamily="34" charset="0"/>
                </a:rPr>
                <a:t>(C) „</a:t>
              </a:r>
              <a:r>
                <a:rPr lang="de-DE" sz="1600" b="1" dirty="0" err="1">
                  <a:latin typeface="Arial" panose="020B0604020202020204" pitchFamily="34" charset="0"/>
                  <a:cs typeface="Arial" panose="020B0604020202020204" pitchFamily="34" charset="0"/>
                </a:rPr>
                <a:t>Proof</a:t>
              </a:r>
              <a:r>
                <a:rPr lang="de-DE" sz="1600" b="1" dirty="0">
                  <a:latin typeface="Arial" panose="020B0604020202020204" pitchFamily="34" charset="0"/>
                  <a:cs typeface="Arial" panose="020B0604020202020204" pitchFamily="34" charset="0"/>
                </a:rPr>
                <a:t> </a:t>
              </a:r>
              <a:r>
                <a:rPr lang="de-DE" sz="1600" b="1" dirty="0" err="1">
                  <a:latin typeface="Arial" panose="020B0604020202020204" pitchFamily="34" charset="0"/>
                  <a:cs typeface="Arial" panose="020B0604020202020204" pitchFamily="34" charset="0"/>
                </a:rPr>
                <a:t>of</a:t>
              </a:r>
              <a:r>
                <a:rPr lang="de-DE" sz="1600" b="1" dirty="0">
                  <a:latin typeface="Arial" panose="020B0604020202020204" pitchFamily="34" charset="0"/>
                  <a:cs typeface="Arial" panose="020B0604020202020204" pitchFamily="34" charset="0"/>
                </a:rPr>
                <a:t> </a:t>
              </a:r>
              <a:r>
                <a:rPr lang="de-DE" sz="1600" b="1" dirty="0" err="1">
                  <a:latin typeface="Arial" panose="020B0604020202020204" pitchFamily="34" charset="0"/>
                  <a:cs typeface="Arial" panose="020B0604020202020204" pitchFamily="34" charset="0"/>
                </a:rPr>
                <a:t>industrial</a:t>
              </a:r>
              <a:r>
                <a:rPr lang="de-DE" sz="1600" b="1" dirty="0">
                  <a:latin typeface="Arial" panose="020B0604020202020204" pitchFamily="34" charset="0"/>
                  <a:cs typeface="Arial" panose="020B0604020202020204" pitchFamily="34" charset="0"/>
                </a:rPr>
                <a:t> </a:t>
              </a:r>
              <a:r>
                <a:rPr lang="de-DE" sz="1600" b="1" dirty="0" err="1">
                  <a:latin typeface="Arial" panose="020B0604020202020204" pitchFamily="34" charset="0"/>
                  <a:cs typeface="Arial" panose="020B0604020202020204" pitchFamily="34" charset="0"/>
                </a:rPr>
                <a:t>scale</a:t>
              </a:r>
              <a:r>
                <a:rPr lang="de-DE" sz="1600" b="1" dirty="0">
                  <a:latin typeface="Arial" panose="020B0604020202020204" pitchFamily="34" charset="0"/>
                  <a:cs typeface="Arial" panose="020B0604020202020204" pitchFamily="34" charset="0"/>
                </a:rPr>
                <a:t> </a:t>
              </a:r>
              <a:r>
                <a:rPr lang="de-DE" sz="1600" b="1" dirty="0" err="1">
                  <a:latin typeface="Arial" panose="020B0604020202020204" pitchFamily="34" charset="0"/>
                  <a:cs typeface="Arial" panose="020B0604020202020204" pitchFamily="34" charset="0"/>
                </a:rPr>
                <a:t>application</a:t>
              </a:r>
              <a:r>
                <a:rPr lang="de-DE" sz="1600" b="1" dirty="0">
                  <a:latin typeface="Arial" panose="020B0604020202020204" pitchFamily="34" charset="0"/>
                  <a:cs typeface="Arial" panose="020B0604020202020204" pitchFamily="34" charset="0"/>
                </a:rPr>
                <a:t>“ (MTRL 5)</a:t>
              </a:r>
            </a:p>
          </p:txBody>
        </p:sp>
        <p:sp>
          <p:nvSpPr>
            <p:cNvPr id="14" name="Rechteck 13"/>
            <p:cNvSpPr/>
            <p:nvPr/>
          </p:nvSpPr>
          <p:spPr>
            <a:xfrm rot="16200000">
              <a:off x="610096" y="2206328"/>
              <a:ext cx="290960" cy="288032"/>
            </a:xfrm>
            <a:prstGeom prst="rect">
              <a:avLst/>
            </a:prstGeom>
            <a:solidFill>
              <a:srgbClr val="FFD9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sz="1600">
                <a:latin typeface="Arial" panose="020B0604020202020204" pitchFamily="34" charset="0"/>
                <a:cs typeface="Arial" panose="020B0604020202020204" pitchFamily="34" charset="0"/>
              </a:endParaRPr>
            </a:p>
          </p:txBody>
        </p:sp>
      </p:grpSp>
      <p:grpSp>
        <p:nvGrpSpPr>
          <p:cNvPr id="15" name="Gruppierung 14"/>
          <p:cNvGrpSpPr/>
          <p:nvPr/>
        </p:nvGrpSpPr>
        <p:grpSpPr>
          <a:xfrm>
            <a:off x="611560" y="4481486"/>
            <a:ext cx="7693516" cy="338554"/>
            <a:chOff x="611560" y="2743766"/>
            <a:chExt cx="7693516" cy="338554"/>
          </a:xfrm>
        </p:grpSpPr>
        <p:sp>
          <p:nvSpPr>
            <p:cNvPr id="16" name="Textfeld 15"/>
            <p:cNvSpPr txBox="1"/>
            <p:nvPr/>
          </p:nvSpPr>
          <p:spPr>
            <a:xfrm>
              <a:off x="1104276" y="2743766"/>
              <a:ext cx="7200800" cy="338554"/>
            </a:xfrm>
            <a:prstGeom prst="rect">
              <a:avLst/>
            </a:prstGeom>
            <a:noFill/>
          </p:spPr>
          <p:txBody>
            <a:bodyPr wrap="square" rtlCol="0">
              <a:spAutoFit/>
            </a:bodyPr>
            <a:lstStyle/>
            <a:p>
              <a:r>
                <a:rPr lang="de-DE" sz="1600" b="1" dirty="0">
                  <a:latin typeface="Arial" panose="020B0604020202020204" pitchFamily="34" charset="0"/>
                  <a:cs typeface="Arial" panose="020B0604020202020204" pitchFamily="34" charset="0"/>
                </a:rPr>
                <a:t>(D) „</a:t>
              </a:r>
              <a:r>
                <a:rPr lang="de-DE" sz="1600" b="1" dirty="0" err="1">
                  <a:latin typeface="Arial" panose="020B0604020202020204" pitchFamily="34" charset="0"/>
                  <a:cs typeface="Arial" panose="020B0604020202020204" pitchFamily="34" charset="0"/>
                </a:rPr>
                <a:t>Proof</a:t>
              </a:r>
              <a:r>
                <a:rPr lang="de-DE" sz="1600" b="1" dirty="0">
                  <a:latin typeface="Arial" panose="020B0604020202020204" pitchFamily="34" charset="0"/>
                  <a:cs typeface="Arial" panose="020B0604020202020204" pitchFamily="34" charset="0"/>
                </a:rPr>
                <a:t> </a:t>
              </a:r>
              <a:r>
                <a:rPr lang="de-DE" sz="1600" b="1" dirty="0" err="1">
                  <a:latin typeface="Arial" panose="020B0604020202020204" pitchFamily="34" charset="0"/>
                  <a:cs typeface="Arial" panose="020B0604020202020204" pitchFamily="34" charset="0"/>
                </a:rPr>
                <a:t>of</a:t>
              </a:r>
              <a:r>
                <a:rPr lang="de-DE" sz="1600" b="1" dirty="0">
                  <a:latin typeface="Arial" panose="020B0604020202020204" pitchFamily="34" charset="0"/>
                  <a:cs typeface="Arial" panose="020B0604020202020204" pitchFamily="34" charset="0"/>
                </a:rPr>
                <a:t> </a:t>
              </a:r>
              <a:r>
                <a:rPr lang="de-DE" sz="1600" b="1" dirty="0" err="1">
                  <a:latin typeface="Arial" panose="020B0604020202020204" pitchFamily="34" charset="0"/>
                  <a:cs typeface="Arial" panose="020B0604020202020204" pitchFamily="34" charset="0"/>
                </a:rPr>
                <a:t>fusion</a:t>
              </a:r>
              <a:r>
                <a:rPr lang="de-DE" sz="1600" b="1" dirty="0">
                  <a:latin typeface="Arial" panose="020B0604020202020204" pitchFamily="34" charset="0"/>
                  <a:cs typeface="Arial" panose="020B0604020202020204" pitchFamily="34" charset="0"/>
                </a:rPr>
                <a:t> </a:t>
              </a:r>
              <a:r>
                <a:rPr lang="de-DE" sz="1600" b="1" dirty="0" err="1">
                  <a:latin typeface="Arial" panose="020B0604020202020204" pitchFamily="34" charset="0"/>
                  <a:cs typeface="Arial" panose="020B0604020202020204" pitchFamily="34" charset="0"/>
                </a:rPr>
                <a:t>application</a:t>
              </a:r>
              <a:r>
                <a:rPr lang="de-DE" sz="1600" b="1" dirty="0">
                  <a:latin typeface="Arial" panose="020B0604020202020204" pitchFamily="34" charset="0"/>
                  <a:cs typeface="Arial" panose="020B0604020202020204" pitchFamily="34" charset="0"/>
                </a:rPr>
                <a:t>“ (MTRL 6)</a:t>
              </a:r>
            </a:p>
          </p:txBody>
        </p:sp>
        <p:sp>
          <p:nvSpPr>
            <p:cNvPr id="17" name="Rechteck 16"/>
            <p:cNvSpPr/>
            <p:nvPr/>
          </p:nvSpPr>
          <p:spPr>
            <a:xfrm rot="16200000">
              <a:off x="611560" y="2780928"/>
              <a:ext cx="288032" cy="288032"/>
            </a:xfrm>
            <a:prstGeom prst="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sz="1600">
                <a:latin typeface="Arial" panose="020B0604020202020204" pitchFamily="34" charset="0"/>
                <a:cs typeface="Arial" panose="020B0604020202020204" pitchFamily="34" charset="0"/>
              </a:endParaRPr>
            </a:p>
          </p:txBody>
        </p:sp>
      </p:grpSp>
      <p:grpSp>
        <p:nvGrpSpPr>
          <p:cNvPr id="18" name="Gruppierung 17"/>
          <p:cNvGrpSpPr/>
          <p:nvPr/>
        </p:nvGrpSpPr>
        <p:grpSpPr>
          <a:xfrm>
            <a:off x="611561" y="5331420"/>
            <a:ext cx="7704855" cy="340288"/>
            <a:chOff x="611561" y="3391838"/>
            <a:chExt cx="7704855" cy="340288"/>
          </a:xfrm>
        </p:grpSpPr>
        <p:sp>
          <p:nvSpPr>
            <p:cNvPr id="19" name="Textfeld 18"/>
            <p:cNvSpPr txBox="1"/>
            <p:nvPr/>
          </p:nvSpPr>
          <p:spPr>
            <a:xfrm>
              <a:off x="1115616" y="3391838"/>
              <a:ext cx="7200800" cy="338554"/>
            </a:xfrm>
            <a:prstGeom prst="rect">
              <a:avLst/>
            </a:prstGeom>
            <a:noFill/>
          </p:spPr>
          <p:txBody>
            <a:bodyPr wrap="square" rtlCol="0">
              <a:spAutoFit/>
            </a:bodyPr>
            <a:lstStyle/>
            <a:p>
              <a:r>
                <a:rPr lang="de-DE" sz="1600" b="1" dirty="0">
                  <a:latin typeface="Arial" panose="020B0604020202020204" pitchFamily="34" charset="0"/>
                  <a:cs typeface="Arial" panose="020B0604020202020204" pitchFamily="34" charset="0"/>
                </a:rPr>
                <a:t>(E) „</a:t>
              </a:r>
              <a:r>
                <a:rPr lang="de-DE" sz="1600" b="1" dirty="0" err="1">
                  <a:latin typeface="Arial" panose="020B0604020202020204" pitchFamily="34" charset="0"/>
                  <a:cs typeface="Arial" panose="020B0604020202020204" pitchFamily="34" charset="0"/>
                </a:rPr>
                <a:t>Proof</a:t>
              </a:r>
              <a:r>
                <a:rPr lang="de-DE" sz="1600" b="1" dirty="0">
                  <a:latin typeface="Arial" panose="020B0604020202020204" pitchFamily="34" charset="0"/>
                  <a:cs typeface="Arial" panose="020B0604020202020204" pitchFamily="34" charset="0"/>
                </a:rPr>
                <a:t> </a:t>
              </a:r>
              <a:r>
                <a:rPr lang="de-DE" sz="1600" b="1" dirty="0" err="1">
                  <a:latin typeface="Arial" panose="020B0604020202020204" pitchFamily="34" charset="0"/>
                  <a:cs typeface="Arial" panose="020B0604020202020204" pitchFamily="34" charset="0"/>
                </a:rPr>
                <a:t>of</a:t>
              </a:r>
              <a:r>
                <a:rPr lang="de-DE" sz="1600" b="1" dirty="0">
                  <a:latin typeface="Arial" panose="020B0604020202020204" pitchFamily="34" charset="0"/>
                  <a:cs typeface="Arial" panose="020B0604020202020204" pitchFamily="34" charset="0"/>
                </a:rPr>
                <a:t> DEMO </a:t>
              </a:r>
              <a:r>
                <a:rPr lang="de-DE" sz="1600" b="1" dirty="0" err="1">
                  <a:latin typeface="Arial" panose="020B0604020202020204" pitchFamily="34" charset="0"/>
                  <a:cs typeface="Arial" panose="020B0604020202020204" pitchFamily="34" charset="0"/>
                </a:rPr>
                <a:t>application</a:t>
              </a:r>
              <a:r>
                <a:rPr lang="de-DE" sz="1600" b="1" dirty="0">
                  <a:latin typeface="Arial" panose="020B0604020202020204" pitchFamily="34" charset="0"/>
                  <a:cs typeface="Arial" panose="020B0604020202020204" pitchFamily="34" charset="0"/>
                </a:rPr>
                <a:t>“ (MTRL 7)</a:t>
              </a:r>
            </a:p>
          </p:txBody>
        </p:sp>
        <p:sp>
          <p:nvSpPr>
            <p:cNvPr id="20" name="Rechteck 19"/>
            <p:cNvSpPr/>
            <p:nvPr/>
          </p:nvSpPr>
          <p:spPr>
            <a:xfrm rot="16200000">
              <a:off x="604013" y="3436547"/>
              <a:ext cx="303127" cy="288032"/>
            </a:xfrm>
            <a:prstGeom prst="rect">
              <a:avLst/>
            </a:prstGeom>
            <a:solidFill>
              <a:srgbClr val="00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sz="1600">
                <a:latin typeface="Arial" panose="020B0604020202020204" pitchFamily="34" charset="0"/>
                <a:cs typeface="Arial" panose="020B0604020202020204" pitchFamily="34" charset="0"/>
              </a:endParaRPr>
            </a:p>
          </p:txBody>
        </p:sp>
      </p:grpSp>
      <p:grpSp>
        <p:nvGrpSpPr>
          <p:cNvPr id="21" name="Gruppierung 20"/>
          <p:cNvGrpSpPr/>
          <p:nvPr/>
        </p:nvGrpSpPr>
        <p:grpSpPr>
          <a:xfrm>
            <a:off x="611561" y="5743716"/>
            <a:ext cx="7704855" cy="349580"/>
            <a:chOff x="611561" y="4102626"/>
            <a:chExt cx="7704855" cy="349580"/>
          </a:xfrm>
        </p:grpSpPr>
        <p:sp>
          <p:nvSpPr>
            <p:cNvPr id="22" name="Textfeld 21"/>
            <p:cNvSpPr txBox="1"/>
            <p:nvPr/>
          </p:nvSpPr>
          <p:spPr>
            <a:xfrm>
              <a:off x="1115616" y="4102626"/>
              <a:ext cx="7200800" cy="338554"/>
            </a:xfrm>
            <a:prstGeom prst="rect">
              <a:avLst/>
            </a:prstGeom>
            <a:noFill/>
          </p:spPr>
          <p:txBody>
            <a:bodyPr wrap="square" rtlCol="0">
              <a:spAutoFit/>
            </a:bodyPr>
            <a:lstStyle/>
            <a:p>
              <a:r>
                <a:rPr lang="de-DE" sz="1600" b="1" dirty="0">
                  <a:latin typeface="Arial" panose="020B0604020202020204" pitchFamily="34" charset="0"/>
                  <a:cs typeface="Arial" panose="020B0604020202020204" pitchFamily="34" charset="0"/>
                </a:rPr>
                <a:t>(F) „</a:t>
              </a:r>
              <a:r>
                <a:rPr lang="de-DE" sz="1600" b="1" dirty="0" err="1">
                  <a:latin typeface="Arial" panose="020B0604020202020204" pitchFamily="34" charset="0"/>
                  <a:cs typeface="Arial" panose="020B0604020202020204" pitchFamily="34" charset="0"/>
                </a:rPr>
                <a:t>Proof</a:t>
              </a:r>
              <a:r>
                <a:rPr lang="de-DE" sz="1600" b="1" dirty="0">
                  <a:latin typeface="Arial" panose="020B0604020202020204" pitchFamily="34" charset="0"/>
                  <a:cs typeface="Arial" panose="020B0604020202020204" pitchFamily="34" charset="0"/>
                </a:rPr>
                <a:t> </a:t>
              </a:r>
              <a:r>
                <a:rPr lang="de-DE" sz="1600" b="1" dirty="0" err="1">
                  <a:latin typeface="Arial" panose="020B0604020202020204" pitchFamily="34" charset="0"/>
                  <a:cs typeface="Arial" panose="020B0604020202020204" pitchFamily="34" charset="0"/>
                </a:rPr>
                <a:t>of</a:t>
              </a:r>
              <a:r>
                <a:rPr lang="de-DE" sz="1600" b="1" dirty="0">
                  <a:latin typeface="Arial" panose="020B0604020202020204" pitchFamily="34" charset="0"/>
                  <a:cs typeface="Arial" panose="020B0604020202020204" pitchFamily="34" charset="0"/>
                </a:rPr>
                <a:t> </a:t>
              </a:r>
              <a:r>
                <a:rPr lang="de-DE" sz="1600" b="1" u="sng" dirty="0" err="1">
                  <a:solidFill>
                    <a:srgbClr val="C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fusion</a:t>
              </a:r>
              <a:r>
                <a:rPr lang="de-DE" sz="1600" b="1" u="sng" dirty="0">
                  <a:solidFill>
                    <a:srgbClr val="C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power plant </a:t>
              </a:r>
              <a:r>
                <a:rPr lang="de-DE" sz="1600" b="1" dirty="0" err="1">
                  <a:latin typeface="Arial" panose="020B0604020202020204" pitchFamily="34" charset="0"/>
                  <a:cs typeface="Arial" panose="020B0604020202020204" pitchFamily="34" charset="0"/>
                </a:rPr>
                <a:t>performance</a:t>
              </a:r>
              <a:r>
                <a:rPr lang="de-DE" sz="1600" b="1" dirty="0">
                  <a:latin typeface="Arial" panose="020B0604020202020204" pitchFamily="34" charset="0"/>
                  <a:cs typeface="Arial" panose="020B0604020202020204" pitchFamily="34" charset="0"/>
                </a:rPr>
                <a:t>“ (MTRL 8-9)</a:t>
              </a:r>
            </a:p>
          </p:txBody>
        </p:sp>
        <p:sp>
          <p:nvSpPr>
            <p:cNvPr id="23" name="Rechteck 22"/>
            <p:cNvSpPr/>
            <p:nvPr/>
          </p:nvSpPr>
          <p:spPr>
            <a:xfrm rot="16200000">
              <a:off x="604013" y="4156627"/>
              <a:ext cx="303127" cy="288032"/>
            </a:xfrm>
            <a:prstGeom prst="rect">
              <a:avLst/>
            </a:prstGeom>
            <a:solidFill>
              <a:schemeClr val="accent5"/>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sz="1600">
                <a:latin typeface="Arial" panose="020B0604020202020204" pitchFamily="34" charset="0"/>
                <a:cs typeface="Arial" panose="020B0604020202020204" pitchFamily="34" charset="0"/>
              </a:endParaRPr>
            </a:p>
          </p:txBody>
        </p:sp>
      </p:grpSp>
      <p:grpSp>
        <p:nvGrpSpPr>
          <p:cNvPr id="26" name="Gruppieren 25"/>
          <p:cNvGrpSpPr/>
          <p:nvPr/>
        </p:nvGrpSpPr>
        <p:grpSpPr>
          <a:xfrm>
            <a:off x="395536" y="2245952"/>
            <a:ext cx="8718107" cy="3415296"/>
            <a:chOff x="395536" y="1988840"/>
            <a:chExt cx="8718107" cy="3415296"/>
          </a:xfrm>
        </p:grpSpPr>
        <p:sp>
          <p:nvSpPr>
            <p:cNvPr id="4" name="Explosion 1 3"/>
            <p:cNvSpPr/>
            <p:nvPr/>
          </p:nvSpPr>
          <p:spPr>
            <a:xfrm>
              <a:off x="6084168" y="1988840"/>
              <a:ext cx="3029475" cy="3415296"/>
            </a:xfrm>
            <a:prstGeom prst="irregularSeal1">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1600" b="1" dirty="0">
                  <a:solidFill>
                    <a:schemeClr val="tx2"/>
                  </a:solidFill>
                </a:rPr>
                <a:t>MTRL A-D </a:t>
              </a:r>
              <a:r>
                <a:rPr lang="de-DE" sz="1600" b="1" dirty="0" err="1">
                  <a:solidFill>
                    <a:schemeClr val="tx2"/>
                  </a:solidFill>
                </a:rPr>
                <a:t>have</a:t>
              </a:r>
              <a:r>
                <a:rPr lang="de-DE" sz="1600" b="1" dirty="0">
                  <a:solidFill>
                    <a:schemeClr val="tx2"/>
                  </a:solidFill>
                </a:rPr>
                <a:t> </a:t>
              </a:r>
              <a:r>
                <a:rPr lang="de-DE" sz="1600" b="1" dirty="0" err="1">
                  <a:solidFill>
                    <a:schemeClr val="tx2"/>
                  </a:solidFill>
                </a:rPr>
                <a:t>to</a:t>
              </a:r>
              <a:r>
                <a:rPr lang="de-DE" sz="1600" b="1" dirty="0">
                  <a:solidFill>
                    <a:schemeClr val="tx2"/>
                  </a:solidFill>
                </a:rPr>
                <a:t> </a:t>
              </a:r>
              <a:r>
                <a:rPr lang="de-DE" sz="1600" b="1" dirty="0" err="1">
                  <a:solidFill>
                    <a:schemeClr val="tx2"/>
                  </a:solidFill>
                </a:rPr>
                <a:t>be</a:t>
              </a:r>
              <a:r>
                <a:rPr lang="de-DE" sz="1600" b="1" dirty="0">
                  <a:solidFill>
                    <a:schemeClr val="tx2"/>
                  </a:solidFill>
                </a:rPr>
                <a:t> </a:t>
              </a:r>
              <a:r>
                <a:rPr lang="de-DE" sz="1600" b="1" dirty="0" err="1">
                  <a:solidFill>
                    <a:schemeClr val="tx2"/>
                  </a:solidFill>
                </a:rPr>
                <a:t>reached</a:t>
              </a:r>
              <a:r>
                <a:rPr lang="de-DE" sz="1600" b="1" dirty="0">
                  <a:solidFill>
                    <a:schemeClr val="tx2"/>
                  </a:solidFill>
                </a:rPr>
                <a:t> </a:t>
              </a:r>
              <a:r>
                <a:rPr lang="de-DE" sz="1600" b="1" dirty="0" err="1">
                  <a:solidFill>
                    <a:schemeClr val="tx2"/>
                  </a:solidFill>
                </a:rPr>
                <a:t>prior</a:t>
              </a:r>
              <a:r>
                <a:rPr lang="de-DE" sz="1600" b="1" dirty="0">
                  <a:solidFill>
                    <a:schemeClr val="tx2"/>
                  </a:solidFill>
                </a:rPr>
                <a:t> </a:t>
              </a:r>
              <a:r>
                <a:rPr lang="de-DE" sz="1600" b="1" dirty="0" err="1">
                  <a:solidFill>
                    <a:schemeClr val="tx2"/>
                  </a:solidFill>
                </a:rPr>
                <a:t>to</a:t>
              </a:r>
              <a:r>
                <a:rPr lang="de-DE" sz="1600" b="1" dirty="0">
                  <a:solidFill>
                    <a:schemeClr val="tx2"/>
                  </a:solidFill>
                </a:rPr>
                <a:t> DEMO </a:t>
              </a:r>
              <a:r>
                <a:rPr lang="de-DE" sz="1600" b="1" dirty="0" err="1">
                  <a:solidFill>
                    <a:schemeClr val="tx2"/>
                  </a:solidFill>
                </a:rPr>
                <a:t>applications</a:t>
              </a:r>
              <a:r>
                <a:rPr lang="de-DE" sz="1600" b="1" dirty="0">
                  <a:solidFill>
                    <a:schemeClr val="tx2"/>
                  </a:solidFill>
                </a:rPr>
                <a:t>  </a:t>
              </a:r>
            </a:p>
          </p:txBody>
        </p:sp>
        <p:sp>
          <p:nvSpPr>
            <p:cNvPr id="24" name="Rechteck 23"/>
            <p:cNvSpPr/>
            <p:nvPr/>
          </p:nvSpPr>
          <p:spPr>
            <a:xfrm>
              <a:off x="395536" y="2318252"/>
              <a:ext cx="6408712" cy="2448272"/>
            </a:xfrm>
            <a:prstGeom prst="rect">
              <a:avLst/>
            </a:prstGeom>
            <a:noFill/>
            <a:ln w="38100" cmpd="sng">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sz="1600">
                <a:latin typeface="Arial" panose="020B0604020202020204" pitchFamily="34" charset="0"/>
                <a:cs typeface="Arial" panose="020B0604020202020204" pitchFamily="34" charset="0"/>
              </a:endParaRPr>
            </a:p>
          </p:txBody>
        </p:sp>
      </p:grpSp>
      <p:sp>
        <p:nvSpPr>
          <p:cNvPr id="32" name="Footer Placeholder 3"/>
          <p:cNvSpPr txBox="1">
            <a:spLocks/>
          </p:cNvSpPr>
          <p:nvPr/>
        </p:nvSpPr>
        <p:spPr>
          <a:xfrm>
            <a:off x="724260" y="6473229"/>
            <a:ext cx="8240228" cy="26813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sz="1100" dirty="0">
                <a:latin typeface="Arial" panose="020B0604020202020204" pitchFamily="34" charset="0"/>
                <a:cs typeface="Arial" panose="020B0604020202020204" pitchFamily="34" charset="0"/>
              </a:rPr>
              <a:t>Mike Gorley | WPMAT – “Roll Out” | Garching, Germany | January 2017 | Page </a:t>
            </a:r>
            <a:fld id="{6A6D9FA1-99C7-4910-8E32-B85D378B0060}" type="slidenum">
              <a:rPr lang="en-GB" sz="1100" smtClean="0">
                <a:latin typeface="Arial" panose="020B0604020202020204" pitchFamily="34" charset="0"/>
                <a:cs typeface="Arial" panose="020B0604020202020204" pitchFamily="34" charset="0"/>
              </a:rPr>
              <a:pPr algn="r"/>
              <a:t>6</a:t>
            </a:fld>
            <a:endParaRPr lang="en-GB" sz="1100" dirty="0">
              <a:latin typeface="Arial" panose="020B0604020202020204" pitchFamily="34" charset="0"/>
              <a:cs typeface="Arial" panose="020B0604020202020204" pitchFamily="34" charset="0"/>
            </a:endParaRPr>
          </a:p>
        </p:txBody>
      </p:sp>
      <p:sp>
        <p:nvSpPr>
          <p:cNvPr id="3" name="Rechteck 2"/>
          <p:cNvSpPr/>
          <p:nvPr/>
        </p:nvSpPr>
        <p:spPr>
          <a:xfrm>
            <a:off x="144016" y="998533"/>
            <a:ext cx="8820472" cy="1200329"/>
          </a:xfrm>
          <a:prstGeom prst="rect">
            <a:avLst/>
          </a:prstGeom>
        </p:spPr>
        <p:txBody>
          <a:bodyPr wrap="square">
            <a:spAutoFit/>
          </a:bodyPr>
          <a:lstStyle/>
          <a:p>
            <a:r>
              <a:rPr lang="en-GB" b="1" u="sng" dirty="0">
                <a:solidFill>
                  <a:srgbClr val="003399"/>
                </a:solidFill>
                <a:latin typeface="Arial" panose="020B0604020202020204" pitchFamily="34" charset="0"/>
                <a:cs typeface="Arial" panose="020B0604020202020204" pitchFamily="34" charset="0"/>
              </a:rPr>
              <a:t>Rationale:</a:t>
            </a:r>
          </a:p>
          <a:p>
            <a:r>
              <a:rPr lang="en-GB" b="1" dirty="0">
                <a:solidFill>
                  <a:srgbClr val="003399"/>
                </a:solidFill>
                <a:latin typeface="Arial" panose="020B0604020202020204" pitchFamily="34" charset="0"/>
                <a:cs typeface="Arial" panose="020B0604020202020204" pitchFamily="34" charset="0"/>
              </a:rPr>
              <a:t>Materials Technology Readiness Levels (MTRL) </a:t>
            </a:r>
            <a:r>
              <a:rPr lang="en-GB" b="1" dirty="0">
                <a:solidFill>
                  <a:srgbClr val="C00000"/>
                </a:solidFill>
                <a:latin typeface="Arial" panose="020B0604020202020204" pitchFamily="34" charset="0"/>
                <a:cs typeface="Arial" panose="020B0604020202020204" pitchFamily="34" charset="0"/>
              </a:rPr>
              <a:t>recommended by MAG </a:t>
            </a:r>
            <a:r>
              <a:rPr lang="en-GB" b="1" dirty="0">
                <a:solidFill>
                  <a:srgbClr val="003399"/>
                </a:solidFill>
                <a:latin typeface="Arial" panose="020B0604020202020204" pitchFamily="34" charset="0"/>
                <a:cs typeface="Arial" panose="020B0604020202020204" pitchFamily="34" charset="0"/>
              </a:rPr>
              <a:t>(part of 2012 EU Roadmap) to provide a </a:t>
            </a:r>
            <a:r>
              <a:rPr lang="en-GB" b="1" u="sng" dirty="0">
                <a:solidFill>
                  <a:srgbClr val="003399"/>
                </a:solidFill>
                <a:latin typeface="Arial" panose="020B0604020202020204" pitchFamily="34" charset="0"/>
                <a:cs typeface="Arial" panose="020B0604020202020204" pitchFamily="34" charset="0"/>
              </a:rPr>
              <a:t>systematic overview </a:t>
            </a:r>
            <a:r>
              <a:rPr lang="en-GB" b="1" dirty="0">
                <a:solidFill>
                  <a:srgbClr val="003399"/>
                </a:solidFill>
                <a:latin typeface="Arial" panose="020B0604020202020204" pitchFamily="34" charset="0"/>
                <a:cs typeface="Arial" panose="020B0604020202020204" pitchFamily="34" charset="0"/>
              </a:rPr>
              <a:t>of the technological “readiness” of materials for fusion</a:t>
            </a:r>
          </a:p>
        </p:txBody>
      </p:sp>
    </p:spTree>
    <p:extLst>
      <p:ext uri="{BB962C8B-B14F-4D97-AF65-F5344CB8AC3E}">
        <p14:creationId xmlns:p14="http://schemas.microsoft.com/office/powerpoint/2010/main" val="3492904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Isosceles Triangle 26"/>
          <p:cNvSpPr/>
          <p:nvPr/>
        </p:nvSpPr>
        <p:spPr>
          <a:xfrm>
            <a:off x="3804525" y="1686207"/>
            <a:ext cx="1447430" cy="1171465"/>
          </a:xfrm>
          <a:prstGeom prst="triangl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latin typeface="Arial" panose="020B0604020202020204" pitchFamily="34" charset="0"/>
              <a:cs typeface="Arial" panose="020B0604020202020204" pitchFamily="34" charset="0"/>
            </a:endParaRPr>
          </a:p>
        </p:txBody>
      </p:sp>
      <p:sp>
        <p:nvSpPr>
          <p:cNvPr id="2" name="Titel 1"/>
          <p:cNvSpPr>
            <a:spLocks noGrp="1"/>
          </p:cNvSpPr>
          <p:nvPr>
            <p:ph type="title"/>
          </p:nvPr>
        </p:nvSpPr>
        <p:spPr/>
        <p:txBody>
          <a:bodyPr/>
          <a:lstStyle/>
          <a:p>
            <a:r>
              <a:rPr lang="de-DE" sz="2400" b="1" dirty="0"/>
              <a:t>EDDI: Material Technical Readiness Levels</a:t>
            </a:r>
            <a:endParaRPr lang="de-DE" sz="2400" dirty="0"/>
          </a:p>
        </p:txBody>
      </p:sp>
      <p:sp>
        <p:nvSpPr>
          <p:cNvPr id="11" name="Textfeld 10"/>
          <p:cNvSpPr txBox="1"/>
          <p:nvPr/>
        </p:nvSpPr>
        <p:spPr>
          <a:xfrm>
            <a:off x="107504" y="5097958"/>
            <a:ext cx="8928992" cy="923330"/>
          </a:xfrm>
          <a:prstGeom prst="rect">
            <a:avLst/>
          </a:prstGeom>
          <a:noFill/>
        </p:spPr>
        <p:txBody>
          <a:bodyPr wrap="square" rtlCol="0">
            <a:spAutoFit/>
          </a:bodyPr>
          <a:lstStyle/>
          <a:p>
            <a:pPr marL="342900" indent="-342900">
              <a:buFont typeface="Wingdings" charset="2"/>
              <a:buChar char="u"/>
            </a:pPr>
            <a:r>
              <a:rPr lang="de-DE" b="1" dirty="0">
                <a:solidFill>
                  <a:schemeClr val="accent2"/>
                </a:solidFill>
                <a:latin typeface="Arial" panose="020B0604020202020204" pitchFamily="34" charset="0"/>
                <a:cs typeface="Arial" panose="020B0604020202020204" pitchFamily="34" charset="0"/>
              </a:rPr>
              <a:t>Materials </a:t>
            </a:r>
            <a:r>
              <a:rPr lang="de-DE" b="1" u="sng" dirty="0" err="1">
                <a:solidFill>
                  <a:schemeClr val="accent2"/>
                </a:solidFill>
                <a:latin typeface="Arial" panose="020B0604020202020204" pitchFamily="34" charset="0"/>
                <a:cs typeface="Arial" panose="020B0604020202020204" pitchFamily="34" charset="0"/>
              </a:rPr>
              <a:t>performanc</a:t>
            </a:r>
            <a:r>
              <a:rPr lang="de-DE" b="1" dirty="0" err="1">
                <a:solidFill>
                  <a:schemeClr val="accent2"/>
                </a:solidFill>
                <a:latin typeface="Arial" panose="020B0604020202020204" pitchFamily="34" charset="0"/>
                <a:cs typeface="Arial" panose="020B0604020202020204" pitchFamily="34" charset="0"/>
              </a:rPr>
              <a:t>e</a:t>
            </a:r>
            <a:r>
              <a:rPr lang="de-DE" b="1" dirty="0">
                <a:solidFill>
                  <a:schemeClr val="accent2"/>
                </a:solidFill>
                <a:latin typeface="Arial" panose="020B0604020202020204" pitchFamily="34" charset="0"/>
                <a:cs typeface="Arial" panose="020B0604020202020204" pitchFamily="34" charset="0"/>
              </a:rPr>
              <a:t>: </a:t>
            </a:r>
            <a:r>
              <a:rPr lang="de-DE" b="1" dirty="0" err="1">
                <a:solidFill>
                  <a:schemeClr val="accent2"/>
                </a:solidFill>
                <a:latin typeface="Arial" panose="020B0604020202020204" pitchFamily="34" charset="0"/>
                <a:cs typeface="Arial" panose="020B0604020202020204" pitchFamily="34" charset="0"/>
              </a:rPr>
              <a:t>irradiation</a:t>
            </a:r>
            <a:r>
              <a:rPr lang="de-DE" b="1" dirty="0">
                <a:solidFill>
                  <a:schemeClr val="accent2"/>
                </a:solidFill>
                <a:latin typeface="Arial" panose="020B0604020202020204" pitchFamily="34" charset="0"/>
                <a:cs typeface="Arial" panose="020B0604020202020204" pitchFamily="34" charset="0"/>
              </a:rPr>
              <a:t> </a:t>
            </a:r>
            <a:r>
              <a:rPr lang="de-DE" b="1" dirty="0" err="1">
                <a:solidFill>
                  <a:schemeClr val="accent2"/>
                </a:solidFill>
                <a:latin typeface="Arial" panose="020B0604020202020204" pitchFamily="34" charset="0"/>
                <a:cs typeface="Arial" panose="020B0604020202020204" pitchFamily="34" charset="0"/>
              </a:rPr>
              <a:t>properties</a:t>
            </a:r>
            <a:r>
              <a:rPr lang="de-DE" b="1" dirty="0">
                <a:solidFill>
                  <a:schemeClr val="accent2"/>
                </a:solidFill>
                <a:latin typeface="Arial" panose="020B0604020202020204" pitchFamily="34" charset="0"/>
                <a:cs typeface="Arial" panose="020B0604020202020204" pitchFamily="34" charset="0"/>
              </a:rPr>
              <a:t> </a:t>
            </a:r>
            <a:r>
              <a:rPr lang="de-DE" b="1" dirty="0" err="1">
                <a:solidFill>
                  <a:schemeClr val="accent2"/>
                </a:solidFill>
                <a:latin typeface="Arial" panose="020B0604020202020204" pitchFamily="34" charset="0"/>
                <a:cs typeface="Arial" panose="020B0604020202020204" pitchFamily="34" charset="0"/>
              </a:rPr>
              <a:t>and</a:t>
            </a:r>
            <a:r>
              <a:rPr lang="de-DE" b="1" dirty="0">
                <a:solidFill>
                  <a:schemeClr val="accent2"/>
                </a:solidFill>
                <a:latin typeface="Arial" panose="020B0604020202020204" pitchFamily="34" charset="0"/>
                <a:cs typeface="Arial" panose="020B0604020202020204" pitchFamily="34" charset="0"/>
              </a:rPr>
              <a:t> </a:t>
            </a:r>
            <a:r>
              <a:rPr lang="de-DE" b="1" dirty="0" err="1">
                <a:solidFill>
                  <a:schemeClr val="accent2"/>
                </a:solidFill>
                <a:latin typeface="Arial" panose="020B0604020202020204" pitchFamily="34" charset="0"/>
                <a:cs typeface="Arial" panose="020B0604020202020204" pitchFamily="34" charset="0"/>
              </a:rPr>
              <a:t>fabrication</a:t>
            </a:r>
            <a:endParaRPr lang="de-DE" b="1" dirty="0">
              <a:solidFill>
                <a:schemeClr val="accent2"/>
              </a:solidFill>
              <a:latin typeface="Arial" panose="020B0604020202020204" pitchFamily="34" charset="0"/>
              <a:cs typeface="Arial" panose="020B0604020202020204" pitchFamily="34" charset="0"/>
            </a:endParaRPr>
          </a:p>
          <a:p>
            <a:pPr marL="342900" indent="-342900">
              <a:buFont typeface="Wingdings" charset="2"/>
              <a:buChar char="u"/>
            </a:pPr>
            <a:r>
              <a:rPr lang="de-DE" b="1" dirty="0">
                <a:solidFill>
                  <a:schemeClr val="accent1"/>
                </a:solidFill>
                <a:latin typeface="Arial" panose="020B0604020202020204" pitchFamily="34" charset="0"/>
                <a:cs typeface="Arial" panose="020B0604020202020204" pitchFamily="34" charset="0"/>
              </a:rPr>
              <a:t>Materials </a:t>
            </a:r>
            <a:r>
              <a:rPr lang="de-DE" b="1" u="sng" dirty="0" err="1">
                <a:solidFill>
                  <a:schemeClr val="accent1"/>
                </a:solidFill>
                <a:latin typeface="Arial" panose="020B0604020202020204" pitchFamily="34" charset="0"/>
                <a:cs typeface="Arial" panose="020B0604020202020204" pitchFamily="34" charset="0"/>
              </a:rPr>
              <a:t>technology</a:t>
            </a:r>
            <a:r>
              <a:rPr lang="de-DE" b="1" u="sng" dirty="0">
                <a:solidFill>
                  <a:schemeClr val="accent1"/>
                </a:solidFill>
                <a:latin typeface="Arial" panose="020B0604020202020204" pitchFamily="34" charset="0"/>
                <a:cs typeface="Arial" panose="020B0604020202020204" pitchFamily="34" charset="0"/>
              </a:rPr>
              <a:t>:</a:t>
            </a:r>
            <a:r>
              <a:rPr lang="de-DE" b="1" dirty="0">
                <a:solidFill>
                  <a:schemeClr val="accent1"/>
                </a:solidFill>
                <a:latin typeface="Arial" panose="020B0604020202020204" pitchFamily="34" charset="0"/>
                <a:cs typeface="Arial" panose="020B0604020202020204" pitchFamily="34" charset="0"/>
              </a:rPr>
              <a:t> </a:t>
            </a:r>
            <a:r>
              <a:rPr lang="de-DE" b="1" dirty="0" err="1">
                <a:solidFill>
                  <a:schemeClr val="accent1"/>
                </a:solidFill>
                <a:latin typeface="Arial" panose="020B0604020202020204" pitchFamily="34" charset="0"/>
                <a:cs typeface="Arial" panose="020B0604020202020204" pitchFamily="34" charset="0"/>
              </a:rPr>
              <a:t>processing</a:t>
            </a:r>
            <a:r>
              <a:rPr lang="de-DE" b="1" dirty="0">
                <a:solidFill>
                  <a:schemeClr val="accent1"/>
                </a:solidFill>
                <a:latin typeface="Arial" panose="020B0604020202020204" pitchFamily="34" charset="0"/>
                <a:cs typeface="Arial" panose="020B0604020202020204" pitchFamily="34" charset="0"/>
              </a:rPr>
              <a:t>, </a:t>
            </a:r>
            <a:r>
              <a:rPr lang="de-DE" b="1" dirty="0" err="1">
                <a:solidFill>
                  <a:schemeClr val="accent1"/>
                </a:solidFill>
                <a:latin typeface="Arial" panose="020B0604020202020204" pitchFamily="34" charset="0"/>
                <a:cs typeface="Arial" panose="020B0604020202020204" pitchFamily="34" charset="0"/>
              </a:rPr>
              <a:t>machining</a:t>
            </a:r>
            <a:r>
              <a:rPr lang="de-DE" b="1" dirty="0">
                <a:solidFill>
                  <a:schemeClr val="accent1"/>
                </a:solidFill>
                <a:latin typeface="Arial" panose="020B0604020202020204" pitchFamily="34" charset="0"/>
                <a:cs typeface="Arial" panose="020B0604020202020204" pitchFamily="34" charset="0"/>
              </a:rPr>
              <a:t>, </a:t>
            </a:r>
            <a:r>
              <a:rPr lang="de-DE" b="1" dirty="0" err="1">
                <a:solidFill>
                  <a:schemeClr val="accent1"/>
                </a:solidFill>
                <a:latin typeface="Arial" panose="020B0604020202020204" pitchFamily="34" charset="0"/>
                <a:cs typeface="Arial" panose="020B0604020202020204" pitchFamily="34" charset="0"/>
              </a:rPr>
              <a:t>joining</a:t>
            </a:r>
            <a:r>
              <a:rPr lang="de-DE" b="1" dirty="0">
                <a:solidFill>
                  <a:schemeClr val="accent1"/>
                </a:solidFill>
                <a:latin typeface="Arial" panose="020B0604020202020204" pitchFamily="34" charset="0"/>
                <a:cs typeface="Arial" panose="020B0604020202020204" pitchFamily="34" charset="0"/>
              </a:rPr>
              <a:t>, </a:t>
            </a:r>
            <a:r>
              <a:rPr lang="de-DE" b="1" dirty="0" err="1">
                <a:solidFill>
                  <a:schemeClr val="accent1"/>
                </a:solidFill>
                <a:latin typeface="Arial" panose="020B0604020202020204" pitchFamily="34" charset="0"/>
                <a:cs typeface="Arial" panose="020B0604020202020204" pitchFamily="34" charset="0"/>
              </a:rPr>
              <a:t>coolant</a:t>
            </a:r>
            <a:r>
              <a:rPr lang="de-DE" b="1" dirty="0">
                <a:solidFill>
                  <a:schemeClr val="accent1"/>
                </a:solidFill>
                <a:latin typeface="Arial" panose="020B0604020202020204" pitchFamily="34" charset="0"/>
                <a:cs typeface="Arial" panose="020B0604020202020204" pitchFamily="34" charset="0"/>
              </a:rPr>
              <a:t> </a:t>
            </a:r>
            <a:r>
              <a:rPr lang="de-DE" b="1" dirty="0" err="1">
                <a:solidFill>
                  <a:schemeClr val="accent1"/>
                </a:solidFill>
                <a:latin typeface="Arial" panose="020B0604020202020204" pitchFamily="34" charset="0"/>
                <a:cs typeface="Arial" panose="020B0604020202020204" pitchFamily="34" charset="0"/>
              </a:rPr>
              <a:t>compatibility</a:t>
            </a:r>
            <a:endParaRPr lang="de-DE" b="1" dirty="0">
              <a:solidFill>
                <a:schemeClr val="accent1"/>
              </a:solidFill>
              <a:latin typeface="Arial" panose="020B0604020202020204" pitchFamily="34" charset="0"/>
              <a:cs typeface="Arial" panose="020B0604020202020204" pitchFamily="34" charset="0"/>
            </a:endParaRPr>
          </a:p>
          <a:p>
            <a:pPr marL="342900" indent="-342900">
              <a:buFont typeface="Wingdings" charset="2"/>
              <a:buChar char="u"/>
            </a:pPr>
            <a:r>
              <a:rPr lang="de-DE" b="1" dirty="0">
                <a:solidFill>
                  <a:srgbClr val="00B050"/>
                </a:solidFill>
                <a:latin typeface="Arial" panose="020B0604020202020204" pitchFamily="34" charset="0"/>
                <a:cs typeface="Arial" panose="020B0604020202020204" pitchFamily="34" charset="0"/>
              </a:rPr>
              <a:t>Materials </a:t>
            </a:r>
            <a:r>
              <a:rPr lang="de-DE" b="1" u="sng" dirty="0" err="1">
                <a:solidFill>
                  <a:srgbClr val="00B050"/>
                </a:solidFill>
                <a:latin typeface="Arial" panose="020B0604020202020204" pitchFamily="34" charset="0"/>
                <a:cs typeface="Arial" panose="020B0604020202020204" pitchFamily="34" charset="0"/>
              </a:rPr>
              <a:t>documentation</a:t>
            </a:r>
            <a:r>
              <a:rPr lang="de-DE" b="1" dirty="0">
                <a:solidFill>
                  <a:srgbClr val="00B050"/>
                </a:solidFill>
                <a:latin typeface="Arial" panose="020B0604020202020204" pitchFamily="34" charset="0"/>
                <a:cs typeface="Arial" panose="020B0604020202020204" pitchFamily="34" charset="0"/>
              </a:rPr>
              <a:t>: design </a:t>
            </a:r>
            <a:r>
              <a:rPr lang="de-DE" b="1" dirty="0" err="1">
                <a:solidFill>
                  <a:srgbClr val="00B050"/>
                </a:solidFill>
                <a:latin typeface="Arial" panose="020B0604020202020204" pitchFamily="34" charset="0"/>
                <a:cs typeface="Arial" panose="020B0604020202020204" pitchFamily="34" charset="0"/>
              </a:rPr>
              <a:t>conditions</a:t>
            </a:r>
            <a:r>
              <a:rPr lang="de-DE" b="1" dirty="0">
                <a:solidFill>
                  <a:srgbClr val="00B050"/>
                </a:solidFill>
                <a:latin typeface="Arial" panose="020B0604020202020204" pitchFamily="34" charset="0"/>
                <a:cs typeface="Arial" panose="020B0604020202020204" pitchFamily="34" charset="0"/>
              </a:rPr>
              <a:t>, </a:t>
            </a:r>
            <a:r>
              <a:rPr lang="de-DE" b="1" dirty="0" err="1">
                <a:solidFill>
                  <a:srgbClr val="00B050"/>
                </a:solidFill>
                <a:latin typeface="Arial" panose="020B0604020202020204" pitchFamily="34" charset="0"/>
                <a:cs typeface="Arial" panose="020B0604020202020204" pitchFamily="34" charset="0"/>
              </a:rPr>
              <a:t>safety</a:t>
            </a:r>
            <a:r>
              <a:rPr lang="de-DE" b="1" dirty="0">
                <a:solidFill>
                  <a:srgbClr val="00B050"/>
                </a:solidFill>
                <a:latin typeface="Arial" panose="020B0604020202020204" pitchFamily="34" charset="0"/>
                <a:cs typeface="Arial" panose="020B0604020202020204" pitchFamily="34" charset="0"/>
              </a:rPr>
              <a:t>, </a:t>
            </a:r>
            <a:r>
              <a:rPr lang="de-DE" b="1" dirty="0" err="1">
                <a:solidFill>
                  <a:srgbClr val="00B050"/>
                </a:solidFill>
                <a:latin typeface="Arial" panose="020B0604020202020204" pitchFamily="34" charset="0"/>
                <a:cs typeface="Arial" panose="020B0604020202020204" pitchFamily="34" charset="0"/>
              </a:rPr>
              <a:t>nuclear</a:t>
            </a:r>
            <a:r>
              <a:rPr lang="de-DE" b="1" dirty="0">
                <a:solidFill>
                  <a:srgbClr val="00B050"/>
                </a:solidFill>
                <a:latin typeface="Arial" panose="020B0604020202020204" pitchFamily="34" charset="0"/>
                <a:cs typeface="Arial" panose="020B0604020202020204" pitchFamily="34" charset="0"/>
              </a:rPr>
              <a:t> design </a:t>
            </a:r>
            <a:r>
              <a:rPr lang="de-DE" b="1" dirty="0" err="1">
                <a:solidFill>
                  <a:srgbClr val="00B050"/>
                </a:solidFill>
                <a:latin typeface="Arial" panose="020B0604020202020204" pitchFamily="34" charset="0"/>
                <a:cs typeface="Arial" panose="020B0604020202020204" pitchFamily="34" charset="0"/>
              </a:rPr>
              <a:t>codes</a:t>
            </a:r>
            <a:endParaRPr lang="de-DE" b="1" dirty="0">
              <a:solidFill>
                <a:srgbClr val="00B050"/>
              </a:solidFill>
              <a:latin typeface="Arial" panose="020B0604020202020204" pitchFamily="34" charset="0"/>
              <a:cs typeface="Arial" panose="020B0604020202020204" pitchFamily="34" charset="0"/>
            </a:endParaRPr>
          </a:p>
        </p:txBody>
      </p:sp>
      <p:sp>
        <p:nvSpPr>
          <p:cNvPr id="25" name="Textfeld 24"/>
          <p:cNvSpPr txBox="1"/>
          <p:nvPr/>
        </p:nvSpPr>
        <p:spPr>
          <a:xfrm>
            <a:off x="152807" y="4726891"/>
            <a:ext cx="5972532" cy="369332"/>
          </a:xfrm>
          <a:prstGeom prst="rect">
            <a:avLst/>
          </a:prstGeom>
          <a:noFill/>
        </p:spPr>
        <p:txBody>
          <a:bodyPr wrap="none" rtlCol="0">
            <a:spAutoFit/>
          </a:bodyPr>
          <a:lstStyle/>
          <a:p>
            <a:r>
              <a:rPr lang="de-DE" b="1" dirty="0">
                <a:latin typeface="Arial" panose="020B0604020202020204" pitchFamily="34" charset="0"/>
                <a:cs typeface="Arial" panose="020B0604020202020204" pitchFamily="34" charset="0"/>
              </a:rPr>
              <a:t>Material &amp; Technology Topics (</a:t>
            </a:r>
            <a:r>
              <a:rPr lang="de-DE" b="1" dirty="0" err="1">
                <a:latin typeface="Arial" panose="020B0604020202020204" pitchFamily="34" charset="0"/>
                <a:cs typeface="Arial" panose="020B0604020202020204" pitchFamily="34" charset="0"/>
              </a:rPr>
              <a:t>work</a:t>
            </a:r>
            <a:r>
              <a:rPr lang="de-DE" b="1" dirty="0">
                <a:latin typeface="Arial" panose="020B0604020202020204" pitchFamily="34" charset="0"/>
                <a:cs typeface="Arial" panose="020B0604020202020204" pitchFamily="34" charset="0"/>
              </a:rPr>
              <a:t> </a:t>
            </a:r>
            <a:r>
              <a:rPr lang="de-DE" b="1" dirty="0" err="1">
                <a:latin typeface="Arial" panose="020B0604020202020204" pitchFamily="34" charset="0"/>
                <a:cs typeface="Arial" panose="020B0604020202020204" pitchFamily="34" charset="0"/>
              </a:rPr>
              <a:t>areas</a:t>
            </a:r>
            <a:r>
              <a:rPr lang="de-DE" b="1" dirty="0">
                <a:latin typeface="Arial" panose="020B0604020202020204" pitchFamily="34" charset="0"/>
                <a:cs typeface="Arial" panose="020B0604020202020204" pitchFamily="34" charset="0"/>
              </a:rPr>
              <a:t>, </a:t>
            </a:r>
            <a:r>
              <a:rPr lang="de-DE" b="1" dirty="0" err="1">
                <a:latin typeface="Arial" panose="020B0604020202020204" pitchFamily="34" charset="0"/>
                <a:cs typeface="Arial" panose="020B0604020202020204" pitchFamily="34" charset="0"/>
              </a:rPr>
              <a:t>elements</a:t>
            </a:r>
            <a:r>
              <a:rPr lang="de-DE" b="1" dirty="0">
                <a:latin typeface="Arial" panose="020B0604020202020204" pitchFamily="34" charset="0"/>
                <a:cs typeface="Arial" panose="020B0604020202020204" pitchFamily="34" charset="0"/>
              </a:rPr>
              <a:t>)</a:t>
            </a:r>
          </a:p>
        </p:txBody>
      </p:sp>
      <p:sp>
        <p:nvSpPr>
          <p:cNvPr id="28" name="Rectangle 27"/>
          <p:cNvSpPr/>
          <p:nvPr/>
        </p:nvSpPr>
        <p:spPr>
          <a:xfrm>
            <a:off x="3666277" y="1311797"/>
            <a:ext cx="1723926" cy="365298"/>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Performance</a:t>
            </a:r>
            <a:endParaRPr lang="en-GB" dirty="0">
              <a:latin typeface="Arial" panose="020B0604020202020204" pitchFamily="34" charset="0"/>
              <a:cs typeface="Arial" panose="020B0604020202020204" pitchFamily="34" charset="0"/>
            </a:endParaRPr>
          </a:p>
        </p:txBody>
      </p:sp>
      <p:sp>
        <p:nvSpPr>
          <p:cNvPr id="29" name="Rectangle 28"/>
          <p:cNvSpPr/>
          <p:nvPr/>
        </p:nvSpPr>
        <p:spPr>
          <a:xfrm>
            <a:off x="2411760" y="2673374"/>
            <a:ext cx="1389019" cy="3395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Technology</a:t>
            </a:r>
            <a:endParaRPr lang="en-GB" dirty="0">
              <a:latin typeface="Arial" panose="020B0604020202020204" pitchFamily="34" charset="0"/>
              <a:cs typeface="Arial" panose="020B0604020202020204" pitchFamily="34" charset="0"/>
            </a:endParaRPr>
          </a:p>
        </p:txBody>
      </p:sp>
      <p:sp>
        <p:nvSpPr>
          <p:cNvPr id="33" name="Rectangle 32"/>
          <p:cNvSpPr/>
          <p:nvPr/>
        </p:nvSpPr>
        <p:spPr>
          <a:xfrm rot="21600000">
            <a:off x="5251955" y="2667467"/>
            <a:ext cx="1959874" cy="36826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Documentation</a:t>
            </a:r>
            <a:endParaRPr lang="en-GB" dirty="0">
              <a:latin typeface="Arial" panose="020B0604020202020204" pitchFamily="34" charset="0"/>
              <a:cs typeface="Arial" panose="020B0604020202020204" pitchFamily="34" charset="0"/>
            </a:endParaRPr>
          </a:p>
        </p:txBody>
      </p:sp>
      <p:sp>
        <p:nvSpPr>
          <p:cNvPr id="34" name="Rounded Rectangle 33"/>
          <p:cNvSpPr/>
          <p:nvPr/>
        </p:nvSpPr>
        <p:spPr>
          <a:xfrm>
            <a:off x="5251955" y="3217244"/>
            <a:ext cx="1959874" cy="1003844"/>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285750" indent="-285750">
              <a:buFont typeface="Wingdings" panose="05000000000000000000" pitchFamily="2" charset="2"/>
              <a:buChar char="v"/>
            </a:pPr>
            <a:r>
              <a:rPr lang="en-US" dirty="0">
                <a:solidFill>
                  <a:srgbClr val="003399"/>
                </a:solidFill>
                <a:latin typeface="Arial" panose="020B0604020202020204" pitchFamily="34" charset="0"/>
                <a:cs typeface="Arial" panose="020B0604020202020204" pitchFamily="34" charset="0"/>
              </a:rPr>
              <a:t>Measure</a:t>
            </a:r>
          </a:p>
          <a:p>
            <a:pPr marL="285750" indent="-285750">
              <a:buFont typeface="Wingdings" panose="05000000000000000000" pitchFamily="2" charset="2"/>
              <a:buChar char="v"/>
            </a:pPr>
            <a:r>
              <a:rPr lang="en-US" dirty="0">
                <a:solidFill>
                  <a:srgbClr val="003399"/>
                </a:solidFill>
                <a:latin typeface="Arial" panose="020B0604020202020204" pitchFamily="34" charset="0"/>
                <a:cs typeface="Arial" panose="020B0604020202020204" pitchFamily="34" charset="0"/>
              </a:rPr>
              <a:t>Requirement</a:t>
            </a:r>
          </a:p>
          <a:p>
            <a:pPr marL="285750" indent="-285750">
              <a:buFont typeface="Wingdings" panose="05000000000000000000" pitchFamily="2" charset="2"/>
              <a:buChar char="v"/>
            </a:pPr>
            <a:r>
              <a:rPr lang="en-US" dirty="0">
                <a:solidFill>
                  <a:srgbClr val="003399"/>
                </a:solidFill>
                <a:latin typeface="Arial" panose="020B0604020202020204" pitchFamily="34" charset="0"/>
                <a:cs typeface="Arial" panose="020B0604020202020204" pitchFamily="34" charset="0"/>
              </a:rPr>
              <a:t>Guideline</a:t>
            </a:r>
            <a:endParaRPr lang="en-GB" dirty="0">
              <a:solidFill>
                <a:srgbClr val="003399"/>
              </a:solidFill>
              <a:latin typeface="Arial" panose="020B0604020202020204" pitchFamily="34" charset="0"/>
              <a:cs typeface="Arial" panose="020B0604020202020204" pitchFamily="34" charset="0"/>
            </a:endParaRPr>
          </a:p>
        </p:txBody>
      </p:sp>
      <p:sp>
        <p:nvSpPr>
          <p:cNvPr id="32" name="Footer Placeholder 3"/>
          <p:cNvSpPr txBox="1">
            <a:spLocks/>
          </p:cNvSpPr>
          <p:nvPr/>
        </p:nvSpPr>
        <p:spPr>
          <a:xfrm>
            <a:off x="724260" y="6473229"/>
            <a:ext cx="8240228" cy="26813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sz="1100" dirty="0">
                <a:latin typeface="Arial" panose="020B0604020202020204" pitchFamily="34" charset="0"/>
                <a:cs typeface="Arial" panose="020B0604020202020204" pitchFamily="34" charset="0"/>
              </a:rPr>
              <a:t>Mike Gorley | WPMAT – “Roll Out” | Garching, Germany | January 2017 | Page </a:t>
            </a:r>
            <a:fld id="{6A6D9FA1-99C7-4910-8E32-B85D378B0060}" type="slidenum">
              <a:rPr lang="en-GB" sz="1100" smtClean="0">
                <a:latin typeface="Arial" panose="020B0604020202020204" pitchFamily="34" charset="0"/>
                <a:cs typeface="Arial" panose="020B0604020202020204" pitchFamily="34" charset="0"/>
              </a:rPr>
              <a:pPr algn="r"/>
              <a:t>7</a:t>
            </a:fld>
            <a:endParaRPr lang="en-GB" sz="1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42917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sz="2400" b="1" dirty="0"/>
              <a:t> EDDI:  MTRL – Application to &gt;30 materials </a:t>
            </a:r>
          </a:p>
        </p:txBody>
      </p:sp>
      <p:sp>
        <p:nvSpPr>
          <p:cNvPr id="6" name="Footer Placeholder 3"/>
          <p:cNvSpPr txBox="1">
            <a:spLocks/>
          </p:cNvSpPr>
          <p:nvPr/>
        </p:nvSpPr>
        <p:spPr>
          <a:xfrm>
            <a:off x="467544" y="6545237"/>
            <a:ext cx="8240228" cy="268139"/>
          </a:xfrm>
          <a:prstGeom prst="rect">
            <a:avLst/>
          </a:prstGeom>
        </p:spPr>
        <p:txBody>
          <a:bodyPr vert="horz" lIns="91440" tIns="45720" rIns="91440" bIns="45720" rtlCol="0" anchor="ctr"/>
          <a:lstStyle>
            <a:defPPr>
              <a:defRPr lang="en-GB"/>
            </a:defPPr>
            <a:lvl1pPr algn="ctr" defTabSz="457200" rtl="0" fontAlgn="base">
              <a:spcBef>
                <a:spcPct val="0"/>
              </a:spcBef>
              <a:spcAft>
                <a:spcPct val="0"/>
              </a:spcAft>
              <a:defRPr sz="1400" b="1" kern="1200">
                <a:solidFill>
                  <a:schemeClr val="bg1"/>
                </a:solidFill>
                <a:latin typeface="Arial" panose="020B0604020202020204" pitchFamily="34" charset="0"/>
                <a:ea typeface="ＭＳ Ｐゴシック" pitchFamily="34" charset="-128"/>
                <a:cs typeface="Arial" panose="020B0604020202020204" pitchFamily="34" charset="0"/>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34" charset="-128"/>
                <a:cs typeface="+mn-cs"/>
              </a:defRPr>
            </a:lvl5pPr>
            <a:lvl6pPr marL="2286000" algn="l" defTabSz="914400" rtl="0" eaLnBrk="1" latinLnBrk="0" hangingPunct="1">
              <a:defRPr kern="1200">
                <a:solidFill>
                  <a:schemeClr val="tx1"/>
                </a:solidFill>
                <a:latin typeface="Calibri" pitchFamily="34" charset="0"/>
                <a:ea typeface="ＭＳ Ｐゴシック" pitchFamily="34" charset="-128"/>
                <a:cs typeface="+mn-cs"/>
              </a:defRPr>
            </a:lvl6pPr>
            <a:lvl7pPr marL="2743200" algn="l" defTabSz="914400" rtl="0" eaLnBrk="1" latinLnBrk="0" hangingPunct="1">
              <a:defRPr kern="1200">
                <a:solidFill>
                  <a:schemeClr val="tx1"/>
                </a:solidFill>
                <a:latin typeface="Calibri" pitchFamily="34" charset="0"/>
                <a:ea typeface="ＭＳ Ｐゴシック" pitchFamily="34" charset="-128"/>
                <a:cs typeface="+mn-cs"/>
              </a:defRPr>
            </a:lvl7pPr>
            <a:lvl8pPr marL="3200400" algn="l" defTabSz="914400" rtl="0" eaLnBrk="1" latinLnBrk="0" hangingPunct="1">
              <a:defRPr kern="1200">
                <a:solidFill>
                  <a:schemeClr val="tx1"/>
                </a:solidFill>
                <a:latin typeface="Calibri" pitchFamily="34" charset="0"/>
                <a:ea typeface="ＭＳ Ｐゴシック" pitchFamily="34" charset="-128"/>
                <a:cs typeface="+mn-cs"/>
              </a:defRPr>
            </a:lvl8pPr>
            <a:lvl9pPr marL="3657600" algn="l" defTabSz="914400" rtl="0" eaLnBrk="1" latinLnBrk="0" hangingPunct="1">
              <a:defRPr kern="1200">
                <a:solidFill>
                  <a:schemeClr val="tx1"/>
                </a:solidFill>
                <a:latin typeface="Calibri" pitchFamily="34" charset="0"/>
                <a:ea typeface="ＭＳ Ｐゴシック" pitchFamily="34" charset="-128"/>
                <a:cs typeface="+mn-cs"/>
              </a:defRPr>
            </a:lvl9pPr>
          </a:lstStyle>
          <a:p>
            <a:pPr algn="r"/>
            <a:endParaRPr lang="en-GB" dirty="0"/>
          </a:p>
        </p:txBody>
      </p:sp>
      <p:sp>
        <p:nvSpPr>
          <p:cNvPr id="7" name="Title 1"/>
          <p:cNvSpPr txBox="1">
            <a:spLocks/>
          </p:cNvSpPr>
          <p:nvPr/>
        </p:nvSpPr>
        <p:spPr>
          <a:xfrm>
            <a:off x="603348" y="38250"/>
            <a:ext cx="7427168" cy="891216"/>
          </a:xfrm>
          <a:prstGeom prst="rect">
            <a:avLst/>
          </a:prstGeom>
        </p:spPr>
        <p:txBody>
          <a:bodyPr vert="horz" lIns="91440" tIns="45720" rIns="91440" bIns="45720" rtlCol="0" anchor="ctr">
            <a:noAutofit/>
          </a:bodyPr>
          <a:lstStyle>
            <a:lvl1pPr algn="l" defTabSz="914400" rtl="0" eaLnBrk="1" latinLnBrk="0" hangingPunct="1">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endParaRPr lang="en-GB" b="1" dirty="0"/>
          </a:p>
        </p:txBody>
      </p:sp>
      <p:sp>
        <p:nvSpPr>
          <p:cNvPr id="8" name="Content Placeholder 2"/>
          <p:cNvSpPr txBox="1">
            <a:spLocks/>
          </p:cNvSpPr>
          <p:nvPr/>
        </p:nvSpPr>
        <p:spPr>
          <a:xfrm>
            <a:off x="107504" y="1017524"/>
            <a:ext cx="9036496" cy="11153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mj-lt"/>
              <a:buAutoNum type="arabicPeriod"/>
            </a:pPr>
            <a:r>
              <a:rPr lang="en-GB" sz="1800" b="1" dirty="0">
                <a:solidFill>
                  <a:srgbClr val="0070C0"/>
                </a:solidFill>
              </a:rPr>
              <a:t>Flow diagram </a:t>
            </a:r>
            <a:r>
              <a:rPr lang="en-GB" sz="1800" b="1" i="1" dirty="0">
                <a:solidFill>
                  <a:schemeClr val="bg1">
                    <a:lumMod val="65000"/>
                  </a:schemeClr>
                </a:solidFill>
              </a:rPr>
              <a:t>to overview materials progressions</a:t>
            </a:r>
          </a:p>
          <a:p>
            <a:pPr>
              <a:buFont typeface="+mj-lt"/>
              <a:buAutoNum type="arabicPeriod"/>
            </a:pPr>
            <a:r>
              <a:rPr lang="en-GB" sz="1800" b="1" dirty="0">
                <a:solidFill>
                  <a:srgbClr val="0070C0"/>
                </a:solidFill>
              </a:rPr>
              <a:t>Systematic questionnaire</a:t>
            </a:r>
            <a:r>
              <a:rPr lang="en-GB" sz="1800" dirty="0">
                <a:solidFill>
                  <a:srgbClr val="0070C0"/>
                </a:solidFill>
              </a:rPr>
              <a:t> </a:t>
            </a:r>
            <a:r>
              <a:rPr lang="en-GB" sz="1800" b="1" i="1" dirty="0">
                <a:solidFill>
                  <a:schemeClr val="bg1">
                    <a:lumMod val="65000"/>
                  </a:schemeClr>
                </a:solidFill>
              </a:rPr>
              <a:t>for materials assessments </a:t>
            </a:r>
          </a:p>
          <a:p>
            <a:pPr>
              <a:buFont typeface="+mj-lt"/>
              <a:buAutoNum type="arabicPeriod"/>
            </a:pPr>
            <a:r>
              <a:rPr lang="en-GB" sz="1800" b="1" dirty="0">
                <a:solidFill>
                  <a:srgbClr val="0070C0"/>
                </a:solidFill>
              </a:rPr>
              <a:t>Summary</a:t>
            </a:r>
            <a:r>
              <a:rPr lang="en-GB" sz="1800" dirty="0">
                <a:solidFill>
                  <a:srgbClr val="0070C0"/>
                </a:solidFill>
              </a:rPr>
              <a:t> </a:t>
            </a:r>
            <a:r>
              <a:rPr lang="en-GB" sz="1800" b="1" dirty="0">
                <a:solidFill>
                  <a:srgbClr val="0070C0"/>
                </a:solidFill>
              </a:rPr>
              <a:t>review document</a:t>
            </a:r>
            <a:r>
              <a:rPr lang="en-GB" sz="1800" dirty="0">
                <a:solidFill>
                  <a:srgbClr val="0070C0"/>
                </a:solidFill>
              </a:rPr>
              <a:t> </a:t>
            </a:r>
            <a:r>
              <a:rPr lang="en-GB" sz="1800" dirty="0">
                <a:solidFill>
                  <a:srgbClr val="0070C0"/>
                </a:solidFill>
                <a:sym typeface="Wingdings" panose="05000000000000000000" pitchFamily="2" charset="2"/>
              </a:rPr>
              <a:t></a:t>
            </a:r>
            <a:r>
              <a:rPr lang="en-GB" sz="1800" dirty="0">
                <a:solidFill>
                  <a:srgbClr val="0070C0"/>
                </a:solidFill>
              </a:rPr>
              <a:t> </a:t>
            </a:r>
            <a:r>
              <a:rPr lang="en-GB" sz="1800" b="1" i="1" dirty="0">
                <a:solidFill>
                  <a:schemeClr val="bg1">
                    <a:lumMod val="65000"/>
                  </a:schemeClr>
                </a:solidFill>
              </a:rPr>
              <a:t>next development steps required and key risks</a:t>
            </a:r>
            <a:r>
              <a:rPr lang="en-GB" sz="1800" dirty="0">
                <a:solidFill>
                  <a:srgbClr val="0070C0"/>
                </a:solidFill>
              </a:rPr>
              <a:t> </a:t>
            </a:r>
          </a:p>
        </p:txBody>
      </p:sp>
      <p:graphicFrame>
        <p:nvGraphicFramePr>
          <p:cNvPr id="9" name="Table 8"/>
          <p:cNvGraphicFramePr>
            <a:graphicFrameLocks noGrp="1"/>
          </p:cNvGraphicFramePr>
          <p:nvPr>
            <p:extLst>
              <p:ext uri="{D42A27DB-BD31-4B8C-83A1-F6EECF244321}">
                <p14:modId xmlns:p14="http://schemas.microsoft.com/office/powerpoint/2010/main" val="3452703107"/>
              </p:ext>
            </p:extLst>
          </p:nvPr>
        </p:nvGraphicFramePr>
        <p:xfrm>
          <a:off x="6167363" y="2276872"/>
          <a:ext cx="2857096" cy="3645408"/>
        </p:xfrm>
        <a:graphic>
          <a:graphicData uri="http://schemas.openxmlformats.org/drawingml/2006/table">
            <a:tbl>
              <a:tblPr firstRow="1" firstCol="1" bandRow="1"/>
              <a:tblGrid>
                <a:gridCol w="1690057">
                  <a:extLst>
                    <a:ext uri="{9D8B030D-6E8A-4147-A177-3AD203B41FA5}">
                      <a16:colId xmlns:a16="http://schemas.microsoft.com/office/drawing/2014/main" val="20000"/>
                    </a:ext>
                  </a:extLst>
                </a:gridCol>
                <a:gridCol w="778026">
                  <a:extLst>
                    <a:ext uri="{9D8B030D-6E8A-4147-A177-3AD203B41FA5}">
                      <a16:colId xmlns:a16="http://schemas.microsoft.com/office/drawing/2014/main" val="20001"/>
                    </a:ext>
                  </a:extLst>
                </a:gridCol>
                <a:gridCol w="389013">
                  <a:extLst>
                    <a:ext uri="{9D8B030D-6E8A-4147-A177-3AD203B41FA5}">
                      <a16:colId xmlns:a16="http://schemas.microsoft.com/office/drawing/2014/main" val="20002"/>
                    </a:ext>
                  </a:extLst>
                </a:gridCol>
              </a:tblGrid>
              <a:tr h="0">
                <a:tc gridSpan="3">
                  <a:txBody>
                    <a:bodyPr/>
                    <a:lstStyle/>
                    <a:p>
                      <a:pPr algn="ctr">
                        <a:lnSpc>
                          <a:spcPct val="115000"/>
                        </a:lnSpc>
                        <a:spcAft>
                          <a:spcPts val="0"/>
                        </a:spcAft>
                      </a:pPr>
                      <a:r>
                        <a:rPr lang="en-GB" sz="1300" b="1" i="1" dirty="0">
                          <a:effectLst/>
                          <a:latin typeface="Calibri"/>
                          <a:ea typeface="Calibri"/>
                          <a:cs typeface="Times New Roman"/>
                        </a:rPr>
                        <a:t>High Heat Flux Materials (15)</a:t>
                      </a:r>
                      <a:endParaRPr lang="en-GB" sz="1300" b="1"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0000"/>
                  </a:ext>
                </a:extLst>
              </a:tr>
              <a:tr h="0">
                <a:tc>
                  <a:txBody>
                    <a:bodyPr/>
                    <a:lstStyle/>
                    <a:p>
                      <a:pPr>
                        <a:lnSpc>
                          <a:spcPct val="115000"/>
                        </a:lnSpc>
                        <a:spcAft>
                          <a:spcPts val="0"/>
                        </a:spcAft>
                      </a:pPr>
                      <a:r>
                        <a:rPr lang="en-GB" sz="1300" dirty="0">
                          <a:effectLst/>
                          <a:latin typeface="Calibri"/>
                          <a:ea typeface="Calibri"/>
                          <a:cs typeface="Times New Roman"/>
                        </a:rPr>
                        <a:t>SP W-Cr-</a:t>
                      </a:r>
                      <a:r>
                        <a:rPr lang="en-GB" sz="1300" dirty="0" err="1">
                          <a:effectLst/>
                          <a:latin typeface="Calibri"/>
                          <a:ea typeface="Calibri"/>
                          <a:cs typeface="Times New Roman"/>
                        </a:rPr>
                        <a:t>Ti</a:t>
                      </a:r>
                      <a:r>
                        <a:rPr lang="en-GB" sz="1300" dirty="0">
                          <a:effectLst/>
                          <a:latin typeface="Calibri"/>
                          <a:ea typeface="Calibri"/>
                          <a:cs typeface="Times New Roman"/>
                        </a:rPr>
                        <a:t> alloys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300" u="sng">
                          <a:solidFill>
                            <a:srgbClr val="0000FF"/>
                          </a:solidFill>
                          <a:effectLst/>
                          <a:latin typeface="Calibri"/>
                          <a:ea typeface="Calibri"/>
                          <a:cs typeface="Times New Roman"/>
                          <a:hlinkClick r:id="rId3"/>
                        </a:rPr>
                        <a:t>2MXCPR</a:t>
                      </a:r>
                      <a:endParaRPr lang="en-GB" sz="13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300" b="1">
                          <a:effectLst/>
                          <a:latin typeface="Calibri"/>
                          <a:ea typeface="Calibri"/>
                          <a:cs typeface="Times New Roman"/>
                        </a:rPr>
                        <a:t>2</a:t>
                      </a:r>
                      <a:endParaRPr lang="en-GB" sz="13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nSpc>
                          <a:spcPct val="115000"/>
                        </a:lnSpc>
                        <a:spcAft>
                          <a:spcPts val="0"/>
                        </a:spcAft>
                      </a:pPr>
                      <a:r>
                        <a:rPr lang="en-GB" sz="1300" dirty="0">
                          <a:effectLst/>
                          <a:latin typeface="Calibri"/>
                          <a:ea typeface="Calibri"/>
                          <a:cs typeface="Times New Roman"/>
                        </a:rPr>
                        <a:t>SP W-Cr-Y alloys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300" u="sng">
                          <a:solidFill>
                            <a:srgbClr val="0000FF"/>
                          </a:solidFill>
                          <a:effectLst/>
                          <a:latin typeface="Calibri"/>
                          <a:ea typeface="Calibri"/>
                          <a:cs typeface="Times New Roman"/>
                          <a:hlinkClick r:id="rId4"/>
                        </a:rPr>
                        <a:t>2MZBF5</a:t>
                      </a:r>
                      <a:endParaRPr lang="en-GB" sz="13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300" b="1">
                          <a:effectLst/>
                          <a:latin typeface="Calibri"/>
                          <a:ea typeface="Calibri"/>
                          <a:cs typeface="Times New Roman"/>
                        </a:rPr>
                        <a:t>2</a:t>
                      </a:r>
                      <a:endParaRPr lang="en-GB" sz="13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spcAft>
                          <a:spcPts val="0"/>
                        </a:spcAft>
                      </a:pPr>
                      <a:r>
                        <a:rPr lang="en-GB" sz="1300" dirty="0">
                          <a:effectLst/>
                          <a:latin typeface="Calibri"/>
                        </a:rPr>
                        <a:t>SPW-Cr alloys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300" u="sng">
                          <a:solidFill>
                            <a:srgbClr val="0000FF"/>
                          </a:solidFill>
                          <a:effectLst/>
                          <a:latin typeface="Calibri"/>
                          <a:ea typeface="Calibri"/>
                          <a:cs typeface="Times New Roman"/>
                          <a:hlinkClick r:id="rId5"/>
                        </a:rPr>
                        <a:t>2MREM4</a:t>
                      </a:r>
                      <a:endParaRPr lang="en-GB" sz="13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300" b="1">
                          <a:effectLst/>
                          <a:latin typeface="Calibri"/>
                          <a:ea typeface="Calibri"/>
                          <a:cs typeface="Times New Roman"/>
                        </a:rPr>
                        <a:t>2</a:t>
                      </a:r>
                      <a:endParaRPr lang="en-GB" sz="13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a:spcAft>
                          <a:spcPts val="0"/>
                        </a:spcAft>
                      </a:pPr>
                      <a:r>
                        <a:rPr lang="en-GB" sz="1300" b="0" dirty="0">
                          <a:effectLst/>
                          <a:latin typeface="Calibri"/>
                        </a:rPr>
                        <a:t>PIM W</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300" b="0" u="sng" dirty="0">
                          <a:solidFill>
                            <a:srgbClr val="0000FF"/>
                          </a:solidFill>
                          <a:effectLst/>
                          <a:latin typeface="Calibri"/>
                          <a:ea typeface="Calibri"/>
                          <a:cs typeface="Times New Roman"/>
                          <a:hlinkClick r:id="rId6"/>
                        </a:rPr>
                        <a:t>2N4BN2</a:t>
                      </a:r>
                      <a:endParaRPr lang="en-GB" sz="1300" b="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300" b="1" dirty="0">
                          <a:effectLst/>
                          <a:latin typeface="Calibri"/>
                          <a:ea typeface="Calibri"/>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pPr>
                        <a:spcAft>
                          <a:spcPts val="0"/>
                        </a:spcAft>
                      </a:pPr>
                      <a:r>
                        <a:rPr lang="en-GB" sz="1300" dirty="0">
                          <a:effectLst/>
                          <a:latin typeface="Calibri"/>
                        </a:rPr>
                        <a:t>PIM W-Y</a:t>
                      </a:r>
                      <a:r>
                        <a:rPr lang="en-GB" sz="1300" baseline="-25000" dirty="0">
                          <a:effectLst/>
                          <a:latin typeface="Calibri"/>
                        </a:rPr>
                        <a:t>2</a:t>
                      </a:r>
                      <a:r>
                        <a:rPr lang="en-GB" sz="1300" dirty="0">
                          <a:effectLst/>
                          <a:latin typeface="Calibri"/>
                        </a:rPr>
                        <a:t>O</a:t>
                      </a:r>
                      <a:r>
                        <a:rPr lang="en-GB" sz="1300" baseline="-25000" dirty="0">
                          <a:effectLst/>
                          <a:latin typeface="Calibri"/>
                        </a:rPr>
                        <a:t>3</a:t>
                      </a:r>
                      <a:endParaRPr lang="en-GB" sz="1300" dirty="0">
                        <a:effectLst/>
                        <a:latin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300" u="sng" dirty="0">
                          <a:solidFill>
                            <a:srgbClr val="0000FF"/>
                          </a:solidFill>
                          <a:effectLst/>
                          <a:latin typeface="Calibri"/>
                          <a:ea typeface="Calibri"/>
                          <a:cs typeface="Times New Roman"/>
                          <a:hlinkClick r:id="rId7"/>
                        </a:rPr>
                        <a:t>2MSASB</a:t>
                      </a:r>
                      <a:endParaRPr lang="en-GB" sz="13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300" b="1">
                          <a:effectLst/>
                          <a:latin typeface="Calibri"/>
                          <a:ea typeface="Calibri"/>
                          <a:cs typeface="Times New Roman"/>
                        </a:rPr>
                        <a:t>2</a:t>
                      </a:r>
                      <a:endParaRPr lang="en-GB" sz="13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0">
                <a:tc>
                  <a:txBody>
                    <a:bodyPr/>
                    <a:lstStyle/>
                    <a:p>
                      <a:pPr>
                        <a:spcAft>
                          <a:spcPts val="0"/>
                        </a:spcAft>
                      </a:pPr>
                      <a:r>
                        <a:rPr lang="en-GB" sz="1300" dirty="0">
                          <a:effectLst/>
                          <a:latin typeface="Calibri"/>
                        </a:rPr>
                        <a:t>PIM W-</a:t>
                      </a:r>
                      <a:r>
                        <a:rPr lang="en-GB" sz="1300" dirty="0" err="1">
                          <a:effectLst/>
                          <a:latin typeface="Calibri"/>
                        </a:rPr>
                        <a:t>TiC</a:t>
                      </a:r>
                      <a:endParaRPr lang="en-GB" sz="1300" dirty="0">
                        <a:effectLst/>
                        <a:latin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300" u="sng">
                          <a:solidFill>
                            <a:srgbClr val="0000FF"/>
                          </a:solidFill>
                          <a:effectLst/>
                          <a:latin typeface="Calibri"/>
                          <a:ea typeface="Calibri"/>
                          <a:cs typeface="Times New Roman"/>
                          <a:hlinkClick r:id="rId7"/>
                        </a:rPr>
                        <a:t>2MSASB</a:t>
                      </a:r>
                      <a:endParaRPr lang="en-GB" sz="13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300" b="1">
                          <a:effectLst/>
                          <a:latin typeface="Calibri"/>
                          <a:ea typeface="Calibri"/>
                          <a:cs typeface="Times New Roman"/>
                        </a:rPr>
                        <a:t>2</a:t>
                      </a:r>
                      <a:endParaRPr lang="en-GB" sz="13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0">
                <a:tc>
                  <a:txBody>
                    <a:bodyPr/>
                    <a:lstStyle/>
                    <a:p>
                      <a:pPr>
                        <a:spcAft>
                          <a:spcPts val="0"/>
                        </a:spcAft>
                      </a:pPr>
                      <a:r>
                        <a:rPr lang="en-GB" sz="1300" dirty="0">
                          <a:effectLst/>
                          <a:latin typeface="Calibri"/>
                        </a:rPr>
                        <a:t>W-WC composite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300" u="sng">
                          <a:solidFill>
                            <a:srgbClr val="0000FF"/>
                          </a:solidFill>
                          <a:effectLst/>
                          <a:latin typeface="Calibri"/>
                          <a:ea typeface="Calibri"/>
                          <a:cs typeface="Times New Roman"/>
                          <a:hlinkClick r:id="rId8"/>
                        </a:rPr>
                        <a:t>2MV8EY</a:t>
                      </a:r>
                      <a:endParaRPr lang="en-GB" sz="13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300" b="1">
                          <a:effectLst/>
                          <a:latin typeface="Calibri"/>
                          <a:ea typeface="Calibri"/>
                          <a:cs typeface="Times New Roman"/>
                        </a:rPr>
                        <a:t>2</a:t>
                      </a:r>
                      <a:endParaRPr lang="en-GB" sz="13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0">
                <a:tc>
                  <a:txBody>
                    <a:bodyPr/>
                    <a:lstStyle/>
                    <a:p>
                      <a:pPr>
                        <a:spcAft>
                          <a:spcPts val="0"/>
                        </a:spcAft>
                      </a:pPr>
                      <a:r>
                        <a:rPr lang="fr-FR" sz="1300" dirty="0">
                          <a:effectLst/>
                          <a:latin typeface="Calibri"/>
                        </a:rPr>
                        <a:t>CVI– </a:t>
                      </a:r>
                      <a:r>
                        <a:rPr lang="fr-FR" sz="1300" dirty="0" err="1">
                          <a:effectLst/>
                          <a:latin typeface="Calibri"/>
                        </a:rPr>
                        <a:t>WfW</a:t>
                      </a:r>
                      <a:endParaRPr lang="en-GB" sz="1300" dirty="0">
                        <a:effectLst/>
                        <a:latin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300" u="sng">
                          <a:solidFill>
                            <a:srgbClr val="0000FF"/>
                          </a:solidFill>
                          <a:effectLst/>
                          <a:latin typeface="Calibri"/>
                          <a:ea typeface="Calibri"/>
                          <a:cs typeface="Times New Roman"/>
                          <a:hlinkClick r:id="rId9"/>
                        </a:rPr>
                        <a:t>2MUUV8</a:t>
                      </a:r>
                      <a:endParaRPr lang="en-GB" sz="13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300" b="1">
                          <a:effectLst/>
                          <a:latin typeface="Calibri"/>
                          <a:ea typeface="Calibri"/>
                          <a:cs typeface="Times New Roman"/>
                        </a:rPr>
                        <a:t>2</a:t>
                      </a:r>
                      <a:endParaRPr lang="en-GB" sz="13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0">
                <a:tc>
                  <a:txBody>
                    <a:bodyPr/>
                    <a:lstStyle/>
                    <a:p>
                      <a:pPr>
                        <a:spcAft>
                          <a:spcPts val="0"/>
                        </a:spcAft>
                      </a:pPr>
                      <a:r>
                        <a:rPr lang="fr-FR" sz="1300" dirty="0">
                          <a:effectLst/>
                          <a:latin typeface="Calibri"/>
                        </a:rPr>
                        <a:t>CVD – </a:t>
                      </a:r>
                      <a:r>
                        <a:rPr lang="fr-FR" sz="1300" dirty="0" err="1">
                          <a:effectLst/>
                          <a:latin typeface="Calibri"/>
                        </a:rPr>
                        <a:t>WfW</a:t>
                      </a:r>
                      <a:endParaRPr lang="en-GB" sz="1300" dirty="0">
                        <a:effectLst/>
                        <a:latin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300" u="sng">
                          <a:solidFill>
                            <a:srgbClr val="0000FF"/>
                          </a:solidFill>
                          <a:effectLst/>
                          <a:latin typeface="Calibri"/>
                          <a:ea typeface="Calibri"/>
                          <a:cs typeface="Times New Roman"/>
                          <a:hlinkClick r:id="rId10"/>
                        </a:rPr>
                        <a:t>2MYZLB</a:t>
                      </a:r>
                      <a:endParaRPr lang="en-GB" sz="13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300" b="1">
                          <a:effectLst/>
                          <a:latin typeface="Calibri"/>
                          <a:ea typeface="Calibri"/>
                          <a:cs typeface="Times New Roman"/>
                        </a:rPr>
                        <a:t>2</a:t>
                      </a:r>
                      <a:endParaRPr lang="en-GB" sz="13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0">
                <a:tc>
                  <a:txBody>
                    <a:bodyPr/>
                    <a:lstStyle/>
                    <a:p>
                      <a:pPr>
                        <a:spcAft>
                          <a:spcPts val="0"/>
                        </a:spcAft>
                      </a:pPr>
                      <a:r>
                        <a:rPr lang="en-GB" sz="1300" dirty="0">
                          <a:effectLst/>
                          <a:latin typeface="Calibri"/>
                        </a:rPr>
                        <a:t>PM – </a:t>
                      </a:r>
                      <a:r>
                        <a:rPr lang="en-GB" sz="1300" dirty="0" err="1">
                          <a:effectLst/>
                          <a:latin typeface="Calibri"/>
                        </a:rPr>
                        <a:t>WfW</a:t>
                      </a:r>
                      <a:endParaRPr lang="en-GB" sz="1300" dirty="0">
                        <a:effectLst/>
                        <a:latin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300" u="sng">
                          <a:solidFill>
                            <a:srgbClr val="0000FF"/>
                          </a:solidFill>
                          <a:effectLst/>
                          <a:latin typeface="Calibri"/>
                          <a:ea typeface="Calibri"/>
                          <a:cs typeface="Times New Roman"/>
                          <a:hlinkClick r:id="rId11"/>
                        </a:rPr>
                        <a:t> 2MT683</a:t>
                      </a:r>
                      <a:endParaRPr lang="en-GB" sz="13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300" b="1">
                          <a:effectLst/>
                          <a:latin typeface="Calibri"/>
                          <a:ea typeface="Calibri"/>
                          <a:cs typeface="Times New Roman"/>
                        </a:rPr>
                        <a:t>2</a:t>
                      </a:r>
                      <a:endParaRPr lang="en-GB" sz="13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0">
                <a:tc>
                  <a:txBody>
                    <a:bodyPr/>
                    <a:lstStyle/>
                    <a:p>
                      <a:pPr>
                        <a:spcAft>
                          <a:spcPts val="0"/>
                        </a:spcAft>
                      </a:pPr>
                      <a:r>
                        <a:rPr lang="en-GB" sz="1300" dirty="0" err="1">
                          <a:effectLst/>
                          <a:latin typeface="Calibri"/>
                        </a:rPr>
                        <a:t>SiC</a:t>
                      </a:r>
                      <a:r>
                        <a:rPr lang="en-GB" sz="1300" dirty="0">
                          <a:effectLst/>
                          <a:latin typeface="Calibri"/>
                        </a:rPr>
                        <a:t> fibre reinforced W</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300" u="sng">
                          <a:solidFill>
                            <a:srgbClr val="0000FF"/>
                          </a:solidFill>
                          <a:effectLst/>
                          <a:latin typeface="Calibri"/>
                          <a:ea typeface="Calibri"/>
                          <a:cs typeface="Times New Roman"/>
                          <a:hlinkClick r:id="rId12"/>
                        </a:rPr>
                        <a:t>2N2LGT</a:t>
                      </a:r>
                      <a:endParaRPr lang="en-GB" sz="13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300" b="1">
                          <a:effectLst/>
                          <a:latin typeface="Calibri"/>
                          <a:ea typeface="Calibri"/>
                          <a:cs typeface="Times New Roman"/>
                        </a:rPr>
                        <a:t>2</a:t>
                      </a:r>
                      <a:endParaRPr lang="en-GB" sz="13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0">
                <a:tc>
                  <a:txBody>
                    <a:bodyPr/>
                    <a:lstStyle/>
                    <a:p>
                      <a:pPr>
                        <a:spcAft>
                          <a:spcPts val="0"/>
                        </a:spcAft>
                      </a:pPr>
                      <a:r>
                        <a:rPr lang="en-GB" sz="1300" dirty="0">
                          <a:effectLst/>
                          <a:latin typeface="Calibri"/>
                        </a:rPr>
                        <a:t>W fibre reinforced Cu</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300" u="sng">
                          <a:solidFill>
                            <a:srgbClr val="0000FF"/>
                          </a:solidFill>
                          <a:effectLst/>
                          <a:latin typeface="Calibri"/>
                          <a:ea typeface="Calibri"/>
                          <a:cs typeface="Times New Roman"/>
                          <a:hlinkClick r:id="rId13"/>
                        </a:rPr>
                        <a:t>2MP8QC</a:t>
                      </a:r>
                      <a:endParaRPr lang="en-GB" sz="13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300" b="1">
                          <a:effectLst/>
                          <a:latin typeface="Calibri"/>
                          <a:ea typeface="Calibri"/>
                          <a:cs typeface="Times New Roman"/>
                        </a:rPr>
                        <a:t>2</a:t>
                      </a:r>
                      <a:endParaRPr lang="en-GB" sz="13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0">
                <a:tc>
                  <a:txBody>
                    <a:bodyPr/>
                    <a:lstStyle/>
                    <a:p>
                      <a:pPr>
                        <a:spcAft>
                          <a:spcPts val="0"/>
                        </a:spcAft>
                      </a:pPr>
                      <a:r>
                        <a:rPr lang="en-GB" sz="1300" b="0" dirty="0">
                          <a:effectLst/>
                          <a:latin typeface="Calibri"/>
                        </a:rPr>
                        <a:t>W-Cu laminate alloys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300" b="0" u="sng" dirty="0">
                          <a:solidFill>
                            <a:srgbClr val="0000FF"/>
                          </a:solidFill>
                          <a:effectLst/>
                          <a:latin typeface="Calibri"/>
                          <a:ea typeface="Calibri"/>
                          <a:cs typeface="Times New Roman"/>
                          <a:hlinkClick r:id="rId14"/>
                        </a:rPr>
                        <a:t>2MTRBA</a:t>
                      </a:r>
                      <a:endParaRPr lang="en-GB" sz="1300" b="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300" b="1" dirty="0">
                          <a:effectLst/>
                          <a:latin typeface="Calibri"/>
                          <a:ea typeface="Calibri"/>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0">
                <a:tc>
                  <a:txBody>
                    <a:bodyPr/>
                    <a:lstStyle/>
                    <a:p>
                      <a:pPr>
                        <a:spcAft>
                          <a:spcPts val="0"/>
                        </a:spcAft>
                      </a:pPr>
                      <a:r>
                        <a:rPr lang="en-GB" sz="1300" dirty="0">
                          <a:effectLst/>
                          <a:latin typeface="Calibri"/>
                        </a:rPr>
                        <a:t>W-Cu composites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300" u="sng">
                          <a:solidFill>
                            <a:srgbClr val="0000FF"/>
                          </a:solidFill>
                          <a:effectLst/>
                          <a:latin typeface="Calibri"/>
                          <a:ea typeface="Calibri"/>
                          <a:cs typeface="Times New Roman"/>
                          <a:hlinkClick r:id="rId15"/>
                        </a:rPr>
                        <a:t>2MQUJ4</a:t>
                      </a:r>
                      <a:endParaRPr lang="en-GB" sz="13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300" b="1">
                          <a:effectLst/>
                          <a:latin typeface="Calibri"/>
                          <a:ea typeface="Calibri"/>
                          <a:cs typeface="Times New Roman"/>
                        </a:rPr>
                        <a:t>2</a:t>
                      </a:r>
                      <a:endParaRPr lang="en-GB" sz="13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0">
                <a:tc>
                  <a:txBody>
                    <a:bodyPr/>
                    <a:lstStyle/>
                    <a:p>
                      <a:pPr>
                        <a:spcAft>
                          <a:spcPts val="0"/>
                        </a:spcAft>
                      </a:pPr>
                      <a:r>
                        <a:rPr lang="en-GB" sz="1300" dirty="0">
                          <a:effectLst/>
                          <a:latin typeface="Calibri"/>
                        </a:rPr>
                        <a:t>W-V laminate alloys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300" u="sng" dirty="0">
                          <a:solidFill>
                            <a:srgbClr val="0000FF"/>
                          </a:solidFill>
                          <a:effectLst/>
                          <a:latin typeface="Calibri"/>
                          <a:ea typeface="Calibri"/>
                          <a:cs typeface="Times New Roman"/>
                          <a:hlinkClick r:id="rId16"/>
                        </a:rPr>
                        <a:t>2MTXQ5</a:t>
                      </a:r>
                      <a:endParaRPr lang="en-GB" sz="13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300" b="1" dirty="0">
                          <a:effectLst/>
                          <a:latin typeface="Calibri"/>
                          <a:ea typeface="Calibri"/>
                          <a:cs typeface="Times New Roman"/>
                        </a:rPr>
                        <a:t>3</a:t>
                      </a:r>
                      <a:endParaRPr lang="en-GB" sz="13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946408424"/>
              </p:ext>
            </p:extLst>
          </p:nvPr>
        </p:nvGraphicFramePr>
        <p:xfrm>
          <a:off x="3316369" y="2276872"/>
          <a:ext cx="2735259" cy="2534619"/>
        </p:xfrm>
        <a:graphic>
          <a:graphicData uri="http://schemas.openxmlformats.org/drawingml/2006/table">
            <a:tbl>
              <a:tblPr firstRow="1" firstCol="1" bandRow="1"/>
              <a:tblGrid>
                <a:gridCol w="1563005">
                  <a:extLst>
                    <a:ext uri="{9D8B030D-6E8A-4147-A177-3AD203B41FA5}">
                      <a16:colId xmlns:a16="http://schemas.microsoft.com/office/drawing/2014/main" val="20000"/>
                    </a:ext>
                  </a:extLst>
                </a:gridCol>
                <a:gridCol w="781503">
                  <a:extLst>
                    <a:ext uri="{9D8B030D-6E8A-4147-A177-3AD203B41FA5}">
                      <a16:colId xmlns:a16="http://schemas.microsoft.com/office/drawing/2014/main" val="20001"/>
                    </a:ext>
                  </a:extLst>
                </a:gridCol>
                <a:gridCol w="390751">
                  <a:extLst>
                    <a:ext uri="{9D8B030D-6E8A-4147-A177-3AD203B41FA5}">
                      <a16:colId xmlns:a16="http://schemas.microsoft.com/office/drawing/2014/main" val="20002"/>
                    </a:ext>
                  </a:extLst>
                </a:gridCol>
              </a:tblGrid>
              <a:tr h="256239">
                <a:tc gridSpan="3">
                  <a:txBody>
                    <a:bodyPr/>
                    <a:lstStyle/>
                    <a:p>
                      <a:pPr algn="ctr">
                        <a:lnSpc>
                          <a:spcPct val="115000"/>
                        </a:lnSpc>
                        <a:spcAft>
                          <a:spcPts val="0"/>
                        </a:spcAft>
                      </a:pPr>
                      <a:r>
                        <a:rPr lang="en-GB" sz="1300" b="1" i="1" dirty="0">
                          <a:effectLst/>
                          <a:latin typeface="Calibri"/>
                          <a:ea typeface="Calibri"/>
                          <a:cs typeface="Times New Roman"/>
                        </a:rPr>
                        <a:t>Functional Materials</a:t>
                      </a:r>
                      <a:r>
                        <a:rPr lang="en-GB" sz="1300" b="1" i="1" baseline="0" dirty="0">
                          <a:effectLst/>
                          <a:latin typeface="Calibri"/>
                          <a:ea typeface="Calibri"/>
                          <a:cs typeface="Times New Roman"/>
                        </a:rPr>
                        <a:t> (10)</a:t>
                      </a:r>
                      <a:endParaRPr lang="en-GB" sz="1300" b="1"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0000"/>
                  </a:ext>
                </a:extLst>
              </a:tr>
              <a:tr h="0">
                <a:tc>
                  <a:txBody>
                    <a:bodyPr/>
                    <a:lstStyle/>
                    <a:p>
                      <a:pPr>
                        <a:lnSpc>
                          <a:spcPct val="115000"/>
                        </a:lnSpc>
                        <a:spcAft>
                          <a:spcPts val="0"/>
                        </a:spcAft>
                      </a:pPr>
                      <a:r>
                        <a:rPr lang="en-GB" sz="1300" dirty="0">
                          <a:effectLst/>
                          <a:latin typeface="Calibri"/>
                          <a:ea typeface="Calibri"/>
                          <a:cs typeface="Times New Roman"/>
                        </a:rPr>
                        <a:t>Amorphous SiO2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300" u="sng" dirty="0">
                          <a:solidFill>
                            <a:srgbClr val="0000FF"/>
                          </a:solidFill>
                          <a:effectLst/>
                          <a:latin typeface="Calibri"/>
                          <a:ea typeface="Calibri"/>
                          <a:cs typeface="Times New Roman"/>
                          <a:hlinkClick r:id="rId17"/>
                        </a:rPr>
                        <a:t>2MT4AM</a:t>
                      </a:r>
                      <a:endParaRPr lang="en-GB" sz="13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300" b="1">
                          <a:effectLst/>
                          <a:latin typeface="Calibri"/>
                          <a:ea typeface="Calibri"/>
                          <a:cs typeface="Times New Roman"/>
                        </a:rPr>
                        <a:t>3</a:t>
                      </a:r>
                      <a:endParaRPr lang="en-GB" sz="13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nSpc>
                          <a:spcPct val="115000"/>
                        </a:lnSpc>
                        <a:spcAft>
                          <a:spcPts val="0"/>
                        </a:spcAft>
                      </a:pPr>
                      <a:r>
                        <a:rPr lang="en-GB" sz="1300" dirty="0">
                          <a:effectLst/>
                          <a:latin typeface="Calibri"/>
                          <a:ea typeface="Calibri"/>
                          <a:cs typeface="Times New Roman"/>
                        </a:rPr>
                        <a:t>SC - Al2O3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300" u="sng" dirty="0">
                          <a:solidFill>
                            <a:srgbClr val="0000FF"/>
                          </a:solidFill>
                          <a:effectLst/>
                          <a:latin typeface="Calibri"/>
                          <a:ea typeface="Calibri"/>
                          <a:cs typeface="Times New Roman"/>
                          <a:hlinkClick r:id="rId18"/>
                        </a:rPr>
                        <a:t>2MUTN9</a:t>
                      </a:r>
                      <a:endParaRPr lang="en-GB" sz="13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300" b="1">
                          <a:effectLst/>
                          <a:latin typeface="Calibri"/>
                          <a:ea typeface="Calibri"/>
                          <a:cs typeface="Times New Roman"/>
                        </a:rPr>
                        <a:t>3</a:t>
                      </a:r>
                      <a:endParaRPr lang="en-GB" sz="13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lnSpc>
                          <a:spcPct val="115000"/>
                        </a:lnSpc>
                        <a:spcAft>
                          <a:spcPts val="0"/>
                        </a:spcAft>
                      </a:pPr>
                      <a:r>
                        <a:rPr lang="en-GB" sz="1300" dirty="0">
                          <a:effectLst/>
                          <a:latin typeface="Calibri"/>
                          <a:ea typeface="Calibri"/>
                          <a:cs typeface="Times New Roman"/>
                        </a:rPr>
                        <a:t>Polycrystalline Al2O3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300" u="sng" dirty="0">
                          <a:solidFill>
                            <a:srgbClr val="0000FF"/>
                          </a:solidFill>
                          <a:effectLst/>
                          <a:latin typeface="Calibri"/>
                          <a:ea typeface="Calibri"/>
                          <a:cs typeface="Times New Roman"/>
                          <a:hlinkClick r:id="rId19"/>
                        </a:rPr>
                        <a:t>2MX26K</a:t>
                      </a:r>
                      <a:endParaRPr lang="en-GB" sz="13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300" b="1">
                          <a:effectLst/>
                          <a:latin typeface="Calibri"/>
                          <a:ea typeface="Calibri"/>
                          <a:cs typeface="Times New Roman"/>
                        </a:rPr>
                        <a:t>3</a:t>
                      </a:r>
                      <a:endParaRPr lang="en-GB" sz="13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a:lnSpc>
                          <a:spcPct val="115000"/>
                        </a:lnSpc>
                        <a:spcAft>
                          <a:spcPts val="0"/>
                        </a:spcAft>
                      </a:pPr>
                      <a:r>
                        <a:rPr lang="en-GB" sz="1300" dirty="0">
                          <a:effectLst/>
                          <a:latin typeface="Calibri"/>
                          <a:ea typeface="Calibri"/>
                          <a:cs typeface="Times New Roman"/>
                        </a:rPr>
                        <a:t>CVD</a:t>
                      </a:r>
                      <a:r>
                        <a:rPr lang="en-GB" sz="1300" baseline="0" dirty="0">
                          <a:effectLst/>
                          <a:latin typeface="Calibri"/>
                          <a:ea typeface="Calibri"/>
                          <a:cs typeface="Times New Roman"/>
                        </a:rPr>
                        <a:t> </a:t>
                      </a:r>
                      <a:r>
                        <a:rPr lang="en-GB" sz="1300" dirty="0">
                          <a:effectLst/>
                          <a:latin typeface="Calibri"/>
                          <a:ea typeface="Calibri"/>
                          <a:cs typeface="Times New Roman"/>
                        </a:rPr>
                        <a:t>Diamond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300" u="sng">
                          <a:solidFill>
                            <a:srgbClr val="0000FF"/>
                          </a:solidFill>
                          <a:effectLst/>
                          <a:latin typeface="Calibri"/>
                          <a:ea typeface="Calibri"/>
                          <a:cs typeface="Times New Roman"/>
                          <a:hlinkClick r:id="rId20"/>
                        </a:rPr>
                        <a:t>2MXV7V</a:t>
                      </a:r>
                      <a:endParaRPr lang="en-GB" sz="13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300" b="1">
                          <a:effectLst/>
                          <a:latin typeface="Calibri"/>
                          <a:ea typeface="Calibri"/>
                          <a:cs typeface="Times New Roman"/>
                        </a:rPr>
                        <a:t>3</a:t>
                      </a:r>
                      <a:endParaRPr lang="en-GB" sz="13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pPr>
                        <a:lnSpc>
                          <a:spcPct val="115000"/>
                        </a:lnSpc>
                        <a:spcAft>
                          <a:spcPts val="0"/>
                        </a:spcAft>
                      </a:pPr>
                      <a:r>
                        <a:rPr lang="en-GB" sz="1300" dirty="0">
                          <a:effectLst/>
                          <a:latin typeface="Calibri"/>
                          <a:ea typeface="Calibri"/>
                          <a:cs typeface="Times New Roman"/>
                        </a:rPr>
                        <a:t>MgAl2O4 (Spinel)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300" u="sng">
                          <a:solidFill>
                            <a:srgbClr val="0000FF"/>
                          </a:solidFill>
                          <a:effectLst/>
                          <a:latin typeface="Calibri"/>
                          <a:ea typeface="Calibri"/>
                          <a:cs typeface="Times New Roman"/>
                          <a:hlinkClick r:id="rId21"/>
                        </a:rPr>
                        <a:t>2MXKP7</a:t>
                      </a:r>
                      <a:endParaRPr lang="en-GB" sz="13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300" b="1">
                          <a:effectLst/>
                          <a:latin typeface="Calibri"/>
                          <a:ea typeface="Calibri"/>
                          <a:cs typeface="Times New Roman"/>
                        </a:rPr>
                        <a:t>3</a:t>
                      </a:r>
                      <a:endParaRPr lang="en-GB" sz="13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0">
                <a:tc>
                  <a:txBody>
                    <a:bodyPr/>
                    <a:lstStyle/>
                    <a:p>
                      <a:pPr>
                        <a:lnSpc>
                          <a:spcPct val="115000"/>
                        </a:lnSpc>
                        <a:spcAft>
                          <a:spcPts val="0"/>
                        </a:spcAft>
                      </a:pPr>
                      <a:r>
                        <a:rPr lang="en-GB" sz="1300">
                          <a:effectLst/>
                          <a:latin typeface="Calibri"/>
                          <a:ea typeface="Calibri"/>
                          <a:cs typeface="Times New Roman"/>
                        </a:rPr>
                        <a:t>CaF2 , BaF2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300" u="sng" dirty="0">
                          <a:solidFill>
                            <a:srgbClr val="0000FF"/>
                          </a:solidFill>
                          <a:effectLst/>
                          <a:latin typeface="Calibri"/>
                          <a:ea typeface="Calibri"/>
                          <a:cs typeface="Times New Roman"/>
                          <a:hlinkClick r:id="rId22"/>
                        </a:rPr>
                        <a:t>2MXCKT</a:t>
                      </a:r>
                      <a:endParaRPr lang="en-GB" sz="13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300" b="1">
                          <a:effectLst/>
                          <a:latin typeface="Calibri"/>
                          <a:ea typeface="Calibri"/>
                          <a:cs typeface="Times New Roman"/>
                        </a:rPr>
                        <a:t>3</a:t>
                      </a:r>
                      <a:endParaRPr lang="en-GB" sz="13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0">
                <a:tc>
                  <a:txBody>
                    <a:bodyPr/>
                    <a:lstStyle/>
                    <a:p>
                      <a:pPr>
                        <a:spcAft>
                          <a:spcPts val="0"/>
                        </a:spcAft>
                      </a:pPr>
                      <a:r>
                        <a:rPr lang="en-GB" sz="1300">
                          <a:effectLst/>
                          <a:latin typeface="Calibri"/>
                        </a:rPr>
                        <a:t>ZnS, ZnSe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300" u="sng">
                          <a:solidFill>
                            <a:srgbClr val="0000FF"/>
                          </a:solidFill>
                          <a:effectLst/>
                          <a:latin typeface="Calibri"/>
                          <a:ea typeface="Calibri"/>
                          <a:cs typeface="Times New Roman"/>
                          <a:hlinkClick r:id="rId23"/>
                        </a:rPr>
                        <a:t>2MLMH7</a:t>
                      </a:r>
                      <a:endParaRPr lang="en-GB" sz="13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300" b="1" dirty="0">
                          <a:effectLst/>
                          <a:latin typeface="Calibri"/>
                          <a:ea typeface="Calibri"/>
                          <a:cs typeface="Times New Roman"/>
                        </a:rPr>
                        <a:t>3</a:t>
                      </a:r>
                      <a:endParaRPr lang="en-GB" sz="13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0">
                <a:tc>
                  <a:txBody>
                    <a:bodyPr/>
                    <a:lstStyle/>
                    <a:p>
                      <a:pPr>
                        <a:spcAft>
                          <a:spcPts val="0"/>
                        </a:spcAft>
                      </a:pPr>
                      <a:r>
                        <a:rPr lang="en-GB" sz="1300">
                          <a:effectLst/>
                          <a:latin typeface="Calibri"/>
                        </a:rPr>
                        <a:t>YAG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300" u="sng">
                          <a:solidFill>
                            <a:srgbClr val="0000FF"/>
                          </a:solidFill>
                          <a:effectLst/>
                          <a:latin typeface="Calibri"/>
                          <a:ea typeface="Calibri"/>
                          <a:cs typeface="Times New Roman"/>
                          <a:hlinkClick r:id="rId24"/>
                        </a:rPr>
                        <a:t>2N2WXH</a:t>
                      </a:r>
                      <a:endParaRPr lang="en-GB" sz="13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300" b="1">
                          <a:effectLst/>
                          <a:latin typeface="Calibri"/>
                          <a:ea typeface="Calibri"/>
                          <a:cs typeface="Times New Roman"/>
                        </a:rPr>
                        <a:t>3</a:t>
                      </a:r>
                      <a:endParaRPr lang="en-GB" sz="13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0">
                <a:tc>
                  <a:txBody>
                    <a:bodyPr/>
                    <a:lstStyle/>
                    <a:p>
                      <a:pPr>
                        <a:spcAft>
                          <a:spcPts val="0"/>
                        </a:spcAft>
                      </a:pPr>
                      <a:r>
                        <a:rPr lang="en-GB" sz="1300" dirty="0">
                          <a:effectLst/>
                          <a:latin typeface="Calibri"/>
                        </a:rPr>
                        <a:t>Al / Si nitrides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300" u="sng" dirty="0">
                          <a:solidFill>
                            <a:srgbClr val="0000FF"/>
                          </a:solidFill>
                          <a:effectLst/>
                          <a:latin typeface="Calibri"/>
                          <a:ea typeface="Calibri"/>
                          <a:cs typeface="Times New Roman"/>
                          <a:hlinkClick r:id="rId25"/>
                        </a:rPr>
                        <a:t>2MZ2HG</a:t>
                      </a:r>
                      <a:endParaRPr lang="en-GB" sz="13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300" b="1">
                          <a:effectLst/>
                          <a:latin typeface="Calibri"/>
                          <a:ea typeface="Calibri"/>
                          <a:cs typeface="Times New Roman"/>
                        </a:rPr>
                        <a:t>3</a:t>
                      </a:r>
                      <a:endParaRPr lang="en-GB" sz="13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0">
                <a:tc>
                  <a:txBody>
                    <a:bodyPr/>
                    <a:lstStyle/>
                    <a:p>
                      <a:pPr>
                        <a:spcAft>
                          <a:spcPts val="0"/>
                        </a:spcAft>
                      </a:pPr>
                      <a:r>
                        <a:rPr lang="en-GB" sz="1300" dirty="0">
                          <a:effectLst/>
                          <a:latin typeface="Calibri"/>
                        </a:rPr>
                        <a:t>Mo (Mirror)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300" u="sng" dirty="0">
                          <a:solidFill>
                            <a:srgbClr val="0000FF"/>
                          </a:solidFill>
                          <a:effectLst/>
                          <a:latin typeface="Calibri"/>
                          <a:ea typeface="Calibri"/>
                          <a:cs typeface="Times New Roman"/>
                          <a:hlinkClick r:id="rId26"/>
                        </a:rPr>
                        <a:t>2MY6AS</a:t>
                      </a:r>
                      <a:endParaRPr lang="en-GB" sz="13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247650" algn="l"/>
                          <a:tab pos="290830" algn="ctr"/>
                        </a:tabLst>
                      </a:pPr>
                      <a:r>
                        <a:rPr lang="en-GB" sz="1300" b="1" dirty="0">
                          <a:effectLst/>
                          <a:latin typeface="Calibri"/>
                          <a:ea typeface="Calibri"/>
                          <a:cs typeface="Times New Roman"/>
                        </a:rPr>
                        <a:t>2</a:t>
                      </a:r>
                      <a:endParaRPr lang="en-GB" sz="13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646693574"/>
              </p:ext>
            </p:extLst>
          </p:nvPr>
        </p:nvGraphicFramePr>
        <p:xfrm>
          <a:off x="119117" y="3431587"/>
          <a:ext cx="3084730" cy="2439228"/>
        </p:xfrm>
        <a:graphic>
          <a:graphicData uri="http://schemas.openxmlformats.org/drawingml/2006/table">
            <a:tbl>
              <a:tblPr firstRow="1" firstCol="1" bandRow="1"/>
              <a:tblGrid>
                <a:gridCol w="1716579">
                  <a:extLst>
                    <a:ext uri="{9D8B030D-6E8A-4147-A177-3AD203B41FA5}">
                      <a16:colId xmlns:a16="http://schemas.microsoft.com/office/drawing/2014/main" val="20000"/>
                    </a:ext>
                  </a:extLst>
                </a:gridCol>
                <a:gridCol w="1002661">
                  <a:extLst>
                    <a:ext uri="{9D8B030D-6E8A-4147-A177-3AD203B41FA5}">
                      <a16:colId xmlns:a16="http://schemas.microsoft.com/office/drawing/2014/main" val="20001"/>
                    </a:ext>
                  </a:extLst>
                </a:gridCol>
                <a:gridCol w="365490">
                  <a:extLst>
                    <a:ext uri="{9D8B030D-6E8A-4147-A177-3AD203B41FA5}">
                      <a16:colId xmlns:a16="http://schemas.microsoft.com/office/drawing/2014/main" val="20002"/>
                    </a:ext>
                  </a:extLst>
                </a:gridCol>
              </a:tblGrid>
              <a:tr h="0">
                <a:tc gridSpan="3">
                  <a:txBody>
                    <a:bodyPr/>
                    <a:lstStyle/>
                    <a:p>
                      <a:pPr algn="ctr">
                        <a:lnSpc>
                          <a:spcPct val="115000"/>
                        </a:lnSpc>
                        <a:spcAft>
                          <a:spcPts val="0"/>
                        </a:spcAft>
                      </a:pPr>
                      <a:r>
                        <a:rPr lang="en-GB" sz="1300" b="1" i="1" dirty="0">
                          <a:effectLst/>
                          <a:latin typeface="Calibri"/>
                          <a:ea typeface="Calibri"/>
                          <a:cs typeface="Times New Roman"/>
                        </a:rPr>
                        <a:t>Advanced Steels (4)</a:t>
                      </a:r>
                      <a:endParaRPr lang="en-GB" sz="1300" b="1"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0000"/>
                  </a:ext>
                </a:extLst>
              </a:tr>
              <a:tr h="0">
                <a:tc>
                  <a:txBody>
                    <a:bodyPr/>
                    <a:lstStyle/>
                    <a:p>
                      <a:pPr>
                        <a:lnSpc>
                          <a:spcPct val="115000"/>
                        </a:lnSpc>
                        <a:spcAft>
                          <a:spcPts val="0"/>
                        </a:spcAft>
                      </a:pPr>
                      <a:r>
                        <a:rPr lang="EN-GB" sz="1300" dirty="0">
                          <a:effectLst/>
                          <a:latin typeface="Calibri"/>
                          <a:ea typeface="Calibri"/>
                          <a:cs typeface="Times New Roman"/>
                        </a:rPr>
                        <a:t>Advanced EUROFER for water cooled applications (grouped)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300" u="sng" dirty="0">
                          <a:solidFill>
                            <a:srgbClr val="0000FF"/>
                          </a:solidFill>
                          <a:effectLst/>
                          <a:latin typeface="Calibri"/>
                          <a:ea typeface="Calibri"/>
                          <a:cs typeface="Times New Roman"/>
                          <a:hlinkClick r:id="rId27"/>
                        </a:rPr>
                        <a:t>2MT6VV</a:t>
                      </a:r>
                      <a:endParaRPr lang="en-GB" sz="13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300" b="1" dirty="0">
                          <a:effectLst/>
                          <a:latin typeface="Calibri"/>
                          <a:ea typeface="Calibri"/>
                          <a:cs typeface="Times New Roman"/>
                        </a:rPr>
                        <a:t>3</a:t>
                      </a:r>
                      <a:endParaRPr lang="EN-GB" sz="13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nSpc>
                          <a:spcPct val="115000"/>
                        </a:lnSpc>
                        <a:spcAft>
                          <a:spcPts val="0"/>
                        </a:spcAft>
                      </a:pPr>
                      <a:r>
                        <a:rPr lang="en-GB" sz="1300" dirty="0">
                          <a:effectLst/>
                          <a:latin typeface="Calibri"/>
                          <a:ea typeface="Calibri"/>
                          <a:cs typeface="Times New Roman"/>
                        </a:rPr>
                        <a:t>Advanced EUROFER for high temperature applications (grouped)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300" u="sng" dirty="0">
                          <a:solidFill>
                            <a:srgbClr val="0000FF"/>
                          </a:solidFill>
                          <a:effectLst/>
                          <a:latin typeface="Calibri"/>
                          <a:ea typeface="Calibri"/>
                          <a:cs typeface="Times New Roman"/>
                          <a:hlinkClick r:id="rId28"/>
                        </a:rPr>
                        <a:t>2N337Q</a:t>
                      </a:r>
                      <a:endParaRPr lang="EN-GB" sz="13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300" b="1" dirty="0">
                          <a:effectLst/>
                          <a:latin typeface="Calibri"/>
                          <a:ea typeface="Calibri"/>
                          <a:cs typeface="Times New Roman"/>
                        </a:rPr>
                        <a:t>3</a:t>
                      </a:r>
                      <a:endParaRPr lang="EN-GB" sz="13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lnSpc>
                          <a:spcPct val="115000"/>
                        </a:lnSpc>
                        <a:spcAft>
                          <a:spcPts val="0"/>
                        </a:spcAft>
                      </a:pPr>
                      <a:r>
                        <a:rPr lang="en-GB" sz="1300" dirty="0">
                          <a:effectLst/>
                          <a:latin typeface="Calibri"/>
                          <a:ea typeface="Calibri"/>
                          <a:cs typeface="Times New Roman"/>
                        </a:rPr>
                        <a:t>Mechanically alloyed ODS steels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300" u="sng" dirty="0">
                          <a:solidFill>
                            <a:srgbClr val="0000FF"/>
                          </a:solidFill>
                          <a:effectLst/>
                          <a:latin typeface="Calibri"/>
                          <a:ea typeface="Calibri"/>
                          <a:cs typeface="Times New Roman"/>
                          <a:hlinkClick r:id="rId29"/>
                        </a:rPr>
                        <a:t>2MR67B</a:t>
                      </a:r>
                      <a:endParaRPr lang="EN-GB" sz="13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300" b="1" dirty="0">
                          <a:effectLst/>
                          <a:latin typeface="Calibri"/>
                          <a:ea typeface="Calibri"/>
                          <a:cs typeface="Times New Roman"/>
                        </a:rPr>
                        <a:t>2</a:t>
                      </a:r>
                      <a:endParaRPr lang="EN-GB" sz="13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a:lnSpc>
                          <a:spcPct val="115000"/>
                        </a:lnSpc>
                        <a:spcAft>
                          <a:spcPts val="0"/>
                        </a:spcAft>
                      </a:pPr>
                      <a:r>
                        <a:rPr lang="en-GB" sz="1300" dirty="0">
                          <a:effectLst/>
                          <a:latin typeface="Calibri"/>
                          <a:ea typeface="Calibri"/>
                          <a:cs typeface="Times New Roman"/>
                        </a:rPr>
                        <a:t>Direct gas atomised ODS steels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300" u="sng" dirty="0">
                          <a:solidFill>
                            <a:srgbClr val="0000FF"/>
                          </a:solidFill>
                          <a:effectLst/>
                          <a:latin typeface="Calibri"/>
                          <a:ea typeface="Calibri"/>
                          <a:cs typeface="Times New Roman"/>
                          <a:hlinkClick r:id="rId30"/>
                        </a:rPr>
                        <a:t> 2MNVXN</a:t>
                      </a:r>
                      <a:endParaRPr lang="en-GB" sz="13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300" b="1" dirty="0">
                          <a:effectLst/>
                          <a:latin typeface="Calibri"/>
                          <a:ea typeface="Calibri"/>
                          <a:cs typeface="Times New Roman"/>
                        </a:rPr>
                        <a:t>1</a:t>
                      </a:r>
                      <a:endParaRPr lang="en-GB" sz="13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507811751"/>
              </p:ext>
            </p:extLst>
          </p:nvPr>
        </p:nvGraphicFramePr>
        <p:xfrm>
          <a:off x="3315749" y="5009647"/>
          <a:ext cx="2735879" cy="857760"/>
        </p:xfrm>
        <a:graphic>
          <a:graphicData uri="http://schemas.openxmlformats.org/drawingml/2006/table">
            <a:tbl>
              <a:tblPr firstRow="1" firstCol="1" bandRow="1"/>
              <a:tblGrid>
                <a:gridCol w="1474852">
                  <a:extLst>
                    <a:ext uri="{9D8B030D-6E8A-4147-A177-3AD203B41FA5}">
                      <a16:colId xmlns:a16="http://schemas.microsoft.com/office/drawing/2014/main" val="20000"/>
                    </a:ext>
                  </a:extLst>
                </a:gridCol>
                <a:gridCol w="870186">
                  <a:extLst>
                    <a:ext uri="{9D8B030D-6E8A-4147-A177-3AD203B41FA5}">
                      <a16:colId xmlns:a16="http://schemas.microsoft.com/office/drawing/2014/main" val="20001"/>
                    </a:ext>
                  </a:extLst>
                </a:gridCol>
                <a:gridCol w="390841">
                  <a:extLst>
                    <a:ext uri="{9D8B030D-6E8A-4147-A177-3AD203B41FA5}">
                      <a16:colId xmlns:a16="http://schemas.microsoft.com/office/drawing/2014/main" val="20002"/>
                    </a:ext>
                  </a:extLst>
                </a:gridCol>
              </a:tblGrid>
              <a:tr h="0">
                <a:tc gridSpan="3">
                  <a:txBody>
                    <a:bodyPr/>
                    <a:lstStyle/>
                    <a:p>
                      <a:pPr algn="ctr">
                        <a:lnSpc>
                          <a:spcPct val="115000"/>
                        </a:lnSpc>
                        <a:spcAft>
                          <a:spcPts val="0"/>
                        </a:spcAft>
                      </a:pPr>
                      <a:r>
                        <a:rPr lang="en-GB" sz="1300" b="1" dirty="0">
                          <a:effectLst/>
                          <a:latin typeface="Calibri"/>
                          <a:ea typeface="Calibri"/>
                          <a:cs typeface="Times New Roman"/>
                        </a:rPr>
                        <a:t>“Baseline” materials (3)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0000"/>
                  </a:ext>
                </a:extLst>
              </a:tr>
              <a:tr h="0">
                <a:tc>
                  <a:txBody>
                    <a:bodyPr/>
                    <a:lstStyle/>
                    <a:p>
                      <a:pPr>
                        <a:lnSpc>
                          <a:spcPct val="115000"/>
                        </a:lnSpc>
                        <a:spcAft>
                          <a:spcPts val="0"/>
                        </a:spcAft>
                      </a:pPr>
                      <a:r>
                        <a:rPr lang="EN-GB" sz="1300" dirty="0" err="1">
                          <a:effectLst/>
                          <a:latin typeface="Calibri"/>
                          <a:ea typeface="Calibri"/>
                          <a:cs typeface="Times New Roman"/>
                        </a:rPr>
                        <a:t>CuCrZr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300" u="sng" dirty="0">
                          <a:solidFill>
                            <a:srgbClr val="0000FF"/>
                          </a:solidFill>
                          <a:effectLst/>
                          <a:latin typeface="Calibri"/>
                          <a:ea typeface="Calibri"/>
                          <a:cs typeface="Times New Roman"/>
                          <a:hlinkClick r:id="rId31"/>
                        </a:rPr>
                        <a:t>2MUB86</a:t>
                      </a:r>
                      <a:endParaRPr lang="en-GB" sz="13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300" b="1" dirty="0">
                          <a:effectLst/>
                          <a:latin typeface="Calibri"/>
                          <a:ea typeface="Calibri"/>
                          <a:cs typeface="Times New Roman"/>
                        </a:rPr>
                        <a:t>4</a:t>
                      </a:r>
                      <a:endParaRPr lang="en-GB" sz="13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nSpc>
                          <a:spcPct val="115000"/>
                        </a:lnSpc>
                        <a:spcAft>
                          <a:spcPts val="0"/>
                        </a:spcAft>
                      </a:pPr>
                      <a:r>
                        <a:rPr lang="EN-GB" sz="1300" dirty="0">
                          <a:effectLst/>
                          <a:latin typeface="Calibri"/>
                          <a:ea typeface="Calibri"/>
                          <a:cs typeface="Times New Roman"/>
                        </a:rPr>
                        <a:t>EUROFER97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300" dirty="0">
                          <a:effectLst/>
                          <a:hlinkClick r:id="rId32"/>
                        </a:rPr>
                        <a:t>2MVWQ5</a:t>
                      </a:r>
                      <a:endParaRPr lang="en-GB" sz="1300" dirty="0">
                        <a:solidFill>
                          <a:srgbClr val="003399"/>
                        </a:solidFill>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300" b="1" dirty="0">
                          <a:effectLst/>
                          <a:latin typeface="Calibri"/>
                          <a:ea typeface="Calibri"/>
                          <a:cs typeface="Times New Roman"/>
                        </a:rPr>
                        <a:t>4</a:t>
                      </a:r>
                      <a:endParaRPr lang="en-GB" sz="13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lnSpc>
                          <a:spcPct val="115000"/>
                        </a:lnSpc>
                        <a:spcAft>
                          <a:spcPts val="0"/>
                        </a:spcAft>
                      </a:pPr>
                      <a:r>
                        <a:rPr lang="en-GB" sz="1300" dirty="0">
                          <a:effectLst/>
                          <a:latin typeface="Calibri"/>
                          <a:ea typeface="Calibri"/>
                          <a:cs typeface="Times New Roman"/>
                        </a:rPr>
                        <a:t>Tungsten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300" dirty="0">
                          <a:effectLst/>
                          <a:hlinkClick r:id="rId33"/>
                        </a:rPr>
                        <a:t>2N6R7P</a:t>
                      </a:r>
                      <a:r>
                        <a:rPr lang="en-GB" sz="1300" dirty="0">
                          <a:effectLst/>
                        </a:rPr>
                        <a:t> </a:t>
                      </a:r>
                      <a:endParaRPr lang="en-GB" sz="1300" dirty="0">
                        <a:solidFill>
                          <a:srgbClr val="003399"/>
                        </a:solidFill>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300" dirty="0">
                          <a:effectLst/>
                          <a:latin typeface="Calibri"/>
                          <a:ea typeface="Calibri"/>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004513660"/>
              </p:ext>
            </p:extLst>
          </p:nvPr>
        </p:nvGraphicFramePr>
        <p:xfrm>
          <a:off x="107503" y="2288576"/>
          <a:ext cx="3096343" cy="683514"/>
        </p:xfrm>
        <a:graphic>
          <a:graphicData uri="http://schemas.openxmlformats.org/drawingml/2006/table">
            <a:tbl>
              <a:tblPr firstRow="1" firstCol="1" bandRow="1"/>
              <a:tblGrid>
                <a:gridCol w="1359370">
                  <a:extLst>
                    <a:ext uri="{9D8B030D-6E8A-4147-A177-3AD203B41FA5}">
                      <a16:colId xmlns:a16="http://schemas.microsoft.com/office/drawing/2014/main" val="20000"/>
                    </a:ext>
                  </a:extLst>
                </a:gridCol>
                <a:gridCol w="1208329">
                  <a:extLst>
                    <a:ext uri="{9D8B030D-6E8A-4147-A177-3AD203B41FA5}">
                      <a16:colId xmlns:a16="http://schemas.microsoft.com/office/drawing/2014/main" val="20001"/>
                    </a:ext>
                  </a:extLst>
                </a:gridCol>
                <a:gridCol w="528644">
                  <a:extLst>
                    <a:ext uri="{9D8B030D-6E8A-4147-A177-3AD203B41FA5}">
                      <a16:colId xmlns:a16="http://schemas.microsoft.com/office/drawing/2014/main" val="20002"/>
                    </a:ext>
                  </a:extLst>
                </a:gridCol>
              </a:tblGrid>
              <a:tr h="0">
                <a:tc gridSpan="3">
                  <a:txBody>
                    <a:bodyPr/>
                    <a:lstStyle/>
                    <a:p>
                      <a:pPr algn="ctr">
                        <a:lnSpc>
                          <a:spcPct val="115000"/>
                        </a:lnSpc>
                        <a:spcAft>
                          <a:spcPts val="0"/>
                        </a:spcAft>
                      </a:pPr>
                      <a:r>
                        <a:rPr lang="en-GB" sz="1300" b="1" dirty="0">
                          <a:effectLst/>
                          <a:latin typeface="Calibri"/>
                          <a:ea typeface="Calibri"/>
                          <a:cs typeface="Times New Roman"/>
                        </a:rPr>
                        <a:t>Material Type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a:lnSpc>
                          <a:spcPct val="115000"/>
                        </a:lnSpc>
                        <a:spcAft>
                          <a:spcPts val="0"/>
                        </a:spcAft>
                      </a:pPr>
                      <a:endParaRPr lang="en-GB"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algn="ctr">
                        <a:lnSpc>
                          <a:spcPct val="115000"/>
                        </a:lnSpc>
                        <a:spcAft>
                          <a:spcPts val="0"/>
                        </a:spcAft>
                      </a:pPr>
                      <a:endParaRPr lang="en-GB"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lnSpc>
                          <a:spcPct val="115000"/>
                        </a:lnSpc>
                        <a:spcAft>
                          <a:spcPts val="0"/>
                        </a:spcAft>
                      </a:pPr>
                      <a:r>
                        <a:rPr lang="en-GB" sz="1300" b="0" dirty="0">
                          <a:effectLst/>
                          <a:latin typeface="Calibri"/>
                          <a:ea typeface="Calibri"/>
                          <a:cs typeface="Times New Roman"/>
                        </a:rPr>
                        <a:t>Material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300" b="0" dirty="0">
                          <a:effectLst/>
                          <a:latin typeface="Calibri"/>
                          <a:ea typeface="Calibri"/>
                          <a:cs typeface="Times New Roman"/>
                        </a:rPr>
                        <a:t>IDM reference- MTRL report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300" b="0" dirty="0">
                          <a:effectLst/>
                          <a:latin typeface="Calibri"/>
                          <a:ea typeface="Calibri"/>
                          <a:cs typeface="Times New Roman"/>
                        </a:rPr>
                        <a:t>MTRL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5" name="Footer Placeholder 3"/>
          <p:cNvSpPr txBox="1">
            <a:spLocks/>
          </p:cNvSpPr>
          <p:nvPr/>
        </p:nvSpPr>
        <p:spPr>
          <a:xfrm>
            <a:off x="724260" y="6545237"/>
            <a:ext cx="8240228" cy="26813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sz="1100" dirty="0">
                <a:latin typeface="Arial" panose="020B0604020202020204" pitchFamily="34" charset="0"/>
                <a:cs typeface="Arial" panose="020B0604020202020204" pitchFamily="34" charset="0"/>
              </a:rPr>
              <a:t>Mike Gorley | WPMAT – “Roll Out” | Garching, Germany | January 2017 | Page </a:t>
            </a:r>
            <a:fld id="{6A6D9FA1-99C7-4910-8E32-B85D378B0060}" type="slidenum">
              <a:rPr lang="en-GB" sz="1100" smtClean="0">
                <a:latin typeface="Arial" panose="020B0604020202020204" pitchFamily="34" charset="0"/>
                <a:cs typeface="Arial" panose="020B0604020202020204" pitchFamily="34" charset="0"/>
              </a:rPr>
              <a:pPr algn="r"/>
              <a:t>8</a:t>
            </a:fld>
            <a:endParaRPr lang="en-GB" sz="1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71693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124744"/>
            <a:ext cx="8784976" cy="4896544"/>
          </a:xfrm>
        </p:spPr>
        <p:txBody>
          <a:bodyPr vert="horz" lIns="91440" tIns="45720" rIns="91440" bIns="45720" rtlCol="0" anchor="t">
            <a:noAutofit/>
          </a:bodyPr>
          <a:lstStyle/>
          <a:p>
            <a:pPr marL="0" indent="0">
              <a:buNone/>
            </a:pPr>
            <a:r>
              <a:rPr lang="EN-GB" sz="2000" u="sng" dirty="0"/>
              <a:t>Aims</a:t>
            </a:r>
          </a:p>
          <a:p>
            <a:pPr marL="358775" lvl="1" indent="-358775"/>
            <a:r>
              <a:rPr lang="EN-GB" dirty="0"/>
              <a:t>Development of a DEMO Materials Handbook for EUROFER97</a:t>
            </a:r>
          </a:p>
          <a:p>
            <a:pPr marL="715963" lvl="2" indent="-357188"/>
            <a:r>
              <a:rPr lang="EN-GB" sz="2000" dirty="0"/>
              <a:t>Transfer/continuation/modification of existing database activities</a:t>
            </a:r>
          </a:p>
          <a:p>
            <a:pPr marL="715963" lvl="2" indent="-357188"/>
            <a:r>
              <a:rPr lang="EN-GB" sz="2000" dirty="0"/>
              <a:t>Gap analysis and design-specific experiments/characterisation</a:t>
            </a:r>
          </a:p>
          <a:p>
            <a:pPr lvl="1"/>
            <a:endParaRPr lang="en-GB" dirty="0"/>
          </a:p>
          <a:p>
            <a:pPr marL="0" indent="0">
              <a:buNone/>
            </a:pPr>
            <a:r>
              <a:rPr lang="EN-GB" sz="2000" b="1" u="sng" dirty="0">
                <a:solidFill>
                  <a:srgbClr val="003399"/>
                </a:solidFill>
              </a:rPr>
              <a:t>Strategy on MPH:</a:t>
            </a:r>
          </a:p>
          <a:p>
            <a:pPr algn="just"/>
            <a:r>
              <a:rPr lang="EN-GB" sz="2000" b="1" dirty="0">
                <a:solidFill>
                  <a:srgbClr val="003399"/>
                </a:solidFill>
              </a:rPr>
              <a:t>EDDI will not expend effort in </a:t>
            </a:r>
            <a:r>
              <a:rPr lang="EN-GB" sz="2000" b="1" u="sng" dirty="0">
                <a:solidFill>
                  <a:srgbClr val="003399"/>
                </a:solidFill>
              </a:rPr>
              <a:t>creating duplicate infrastructure </a:t>
            </a:r>
            <a:r>
              <a:rPr lang="EN-GB" sz="2000" b="1" dirty="0">
                <a:solidFill>
                  <a:srgbClr val="003399"/>
                </a:solidFill>
              </a:rPr>
              <a:t>with a reduced quality dataset drawn from literature (or other libraries, F4E..) </a:t>
            </a:r>
          </a:p>
          <a:p>
            <a:pPr algn="just"/>
            <a:r>
              <a:rPr lang="EN-GB" sz="2000" b="1" dirty="0">
                <a:solidFill>
                  <a:srgbClr val="003399"/>
                </a:solidFill>
              </a:rPr>
              <a:t>EDDI is focussed on the provision of basic infrastructure (e.g. templates, guidance document) for (</a:t>
            </a:r>
            <a:r>
              <a:rPr lang="EN-GB" sz="2000" b="1" dirty="0">
                <a:solidFill>
                  <a:srgbClr val="00B050"/>
                </a:solidFill>
              </a:rPr>
              <a:t>in</a:t>
            </a:r>
            <a:r>
              <a:rPr lang="EN-GB" sz="2000" b="1" dirty="0">
                <a:solidFill>
                  <a:srgbClr val="003399"/>
                </a:solidFill>
              </a:rPr>
              <a:t> </a:t>
            </a:r>
            <a:r>
              <a:rPr lang="EN-GB" sz="2000" b="1" dirty="0">
                <a:solidFill>
                  <a:srgbClr val="003399"/>
                </a:solidFill>
                <a:sym typeface="Wingdings" panose="05000000000000000000" pitchFamily="2" charset="2"/>
              </a:rPr>
              <a:t></a:t>
            </a:r>
            <a:r>
              <a:rPr lang="EN-GB" sz="2000" b="1" dirty="0">
                <a:solidFill>
                  <a:srgbClr val="003399"/>
                </a:solidFill>
              </a:rPr>
              <a:t> easy storage) and (</a:t>
            </a:r>
            <a:r>
              <a:rPr lang="EN-GB" sz="2000" b="1" dirty="0">
                <a:solidFill>
                  <a:srgbClr val="00B050"/>
                </a:solidFill>
              </a:rPr>
              <a:t>out</a:t>
            </a:r>
            <a:r>
              <a:rPr lang="EN-GB" sz="2000" dirty="0"/>
              <a:t> </a:t>
            </a:r>
            <a:r>
              <a:rPr lang="EN-GB" sz="2000" b="1" dirty="0">
                <a:solidFill>
                  <a:srgbClr val="003399"/>
                </a:solidFill>
                <a:sym typeface="Wingdings" panose="05000000000000000000" pitchFamily="2" charset="2"/>
              </a:rPr>
              <a:t></a:t>
            </a:r>
            <a:r>
              <a:rPr lang="EN-GB" sz="2000" dirty="0"/>
              <a:t> </a:t>
            </a:r>
            <a:r>
              <a:rPr lang="EN-GB" sz="2000" b="1" dirty="0">
                <a:solidFill>
                  <a:srgbClr val="003399"/>
                </a:solidFill>
              </a:rPr>
              <a:t>immediate availability and easy use to the Project)</a:t>
            </a:r>
          </a:p>
          <a:p>
            <a:pPr algn="just"/>
            <a:r>
              <a:rPr lang="EN-GB" sz="2000" b="1" dirty="0">
                <a:solidFill>
                  <a:srgbClr val="003399"/>
                </a:solidFill>
                <a:sym typeface="Wingdings" panose="05000000000000000000" pitchFamily="2" charset="2"/>
              </a:rPr>
              <a:t>Continuous </a:t>
            </a:r>
            <a:r>
              <a:rPr lang="EN-GB" sz="2000" b="1" dirty="0">
                <a:solidFill>
                  <a:srgbClr val="003399"/>
                </a:solidFill>
              </a:rPr>
              <a:t>change during project life (under CDA, EDA, …. )</a:t>
            </a:r>
          </a:p>
        </p:txBody>
      </p:sp>
      <p:sp>
        <p:nvSpPr>
          <p:cNvPr id="9" name="Title 1"/>
          <p:cNvSpPr>
            <a:spLocks noGrp="1"/>
          </p:cNvSpPr>
          <p:nvPr>
            <p:ph type="title"/>
          </p:nvPr>
        </p:nvSpPr>
        <p:spPr>
          <a:xfrm>
            <a:off x="457200" y="25893"/>
            <a:ext cx="7427168" cy="891216"/>
          </a:xfrm>
        </p:spPr>
        <p:txBody>
          <a:bodyPr/>
          <a:lstStyle/>
          <a:p>
            <a:r>
              <a:rPr lang="EN-GB" dirty="0"/>
              <a:t>Progress on </a:t>
            </a:r>
            <a:r>
              <a:rPr lang="EN-US" b="1" i="1" dirty="0"/>
              <a:t>EUROfusion MPH for EUROFER97</a:t>
            </a:r>
            <a:endParaRPr lang="en-GB" dirty="0"/>
          </a:p>
        </p:txBody>
      </p:sp>
      <p:sp>
        <p:nvSpPr>
          <p:cNvPr id="6" name="Footer Placeholder 3"/>
          <p:cNvSpPr txBox="1">
            <a:spLocks/>
          </p:cNvSpPr>
          <p:nvPr/>
        </p:nvSpPr>
        <p:spPr>
          <a:xfrm>
            <a:off x="724260" y="6473229"/>
            <a:ext cx="8240228" cy="26813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sz="1100" dirty="0">
                <a:latin typeface="Arial" panose="020B0604020202020204" pitchFamily="34" charset="0"/>
                <a:cs typeface="Arial" panose="020B0604020202020204" pitchFamily="34" charset="0"/>
              </a:rPr>
              <a:t>Mike Gorley | WPMAT – “Roll Out” | Garching, Germany | January 2017 | Page </a:t>
            </a:r>
            <a:fld id="{6A6D9FA1-99C7-4910-8E32-B85D378B0060}" type="slidenum">
              <a:rPr lang="en-GB" sz="1100" smtClean="0">
                <a:latin typeface="Arial" panose="020B0604020202020204" pitchFamily="34" charset="0"/>
                <a:cs typeface="Arial" panose="020B0604020202020204" pitchFamily="34" charset="0"/>
              </a:rPr>
              <a:pPr algn="r"/>
              <a:t>9</a:t>
            </a:fld>
            <a:endParaRPr lang="en-GB" sz="1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606835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TotalTime>
  <Words>3635</Words>
  <Application>Microsoft Office PowerPoint</Application>
  <PresentationFormat>On-screen Show (4:3)</PresentationFormat>
  <Paragraphs>680</Paragraphs>
  <Slides>35</Slides>
  <Notes>13</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Engineering Data and Design Integration – Overview</vt:lpstr>
      <vt:lpstr>EDDI within WPMAT  </vt:lpstr>
      <vt:lpstr>EDDI Work Breakdown Structure (2017)</vt:lpstr>
      <vt:lpstr>EDDI high level, long term, aims/goals</vt:lpstr>
      <vt:lpstr>Key achievements</vt:lpstr>
      <vt:lpstr>EDDI: Material Technical Readiness Levels</vt:lpstr>
      <vt:lpstr>EDDI: Material Technical Readiness Levels</vt:lpstr>
      <vt:lpstr> EDDI:  MTRL – Application to &gt;30 materials </vt:lpstr>
      <vt:lpstr>Progress on EUROfusion MPH for EUROFER97</vt:lpstr>
      <vt:lpstr>Progress on EUROfusion MPH for EUROFER97</vt:lpstr>
      <vt:lpstr>Progress on EUROfusion MPH for EUROFER97</vt:lpstr>
      <vt:lpstr>Reminder: EDDI - Grant deliverables (MPH)</vt:lpstr>
      <vt:lpstr>DEMO Design Criteria (DDC)</vt:lpstr>
      <vt:lpstr>Structural Design Criteria, Codes &amp; Standards - Why Fusion requires significant developments</vt:lpstr>
      <vt:lpstr>EDDI – DEMO Design Criteria Objectives</vt:lpstr>
      <vt:lpstr>DDC COORDINATION: 2016 Summary</vt:lpstr>
      <vt:lpstr>Progress on DEMO Design Criteria</vt:lpstr>
      <vt:lpstr>Progress on DEMO Design Criteria</vt:lpstr>
      <vt:lpstr>Progress on DEMO Design Criteria</vt:lpstr>
      <vt:lpstr>"Proposed" DDC Requirements</vt:lpstr>
      <vt:lpstr>"Proposed" DEMO Project Interaction </vt:lpstr>
      <vt:lpstr>Many Thanks</vt:lpstr>
      <vt:lpstr>Extra slides</vt:lpstr>
      <vt:lpstr>Initial ideas on 2017 high level aims</vt:lpstr>
      <vt:lpstr>1.1 EDDI interfaces</vt:lpstr>
      <vt:lpstr>Lessons from fission surveillance programmes</vt:lpstr>
      <vt:lpstr>Eurofer97 - Total Elongation Irradiated values</vt:lpstr>
      <vt:lpstr>Eurofer97 - Reduction of Area,  Impact of specimen geometry</vt:lpstr>
      <vt:lpstr>Blanket damage effects from WPBB review</vt:lpstr>
      <vt:lpstr>DDC COORDINATION Strategy</vt:lpstr>
      <vt:lpstr>Progress on DEMO Design Criteria</vt:lpstr>
      <vt:lpstr>Progress on DEMO Design Criteria - tools</vt:lpstr>
      <vt:lpstr>EDDI extra images</vt:lpstr>
      <vt:lpstr>TESTING   6.…verify residual stress…</vt:lpstr>
      <vt:lpstr>1.4 - Materials Testing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Nieckchen Petra</dc:creator>
  <cp:lastModifiedBy>Gorley, Mike</cp:lastModifiedBy>
  <cp:revision>151</cp:revision>
  <cp:lastPrinted>2017-01-13T17:16:31Z</cp:lastPrinted>
  <dcterms:created xsi:type="dcterms:W3CDTF">2014-10-15T16:57:42Z</dcterms:created>
  <dcterms:modified xsi:type="dcterms:W3CDTF">2017-01-19T06:43:20Z</dcterms:modified>
</cp:coreProperties>
</file>