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3" r:id="rId3"/>
    <p:sldId id="272" r:id="rId4"/>
    <p:sldId id="326" r:id="rId5"/>
    <p:sldId id="322" r:id="rId6"/>
    <p:sldId id="323" r:id="rId7"/>
    <p:sldId id="274" r:id="rId8"/>
    <p:sldId id="275" r:id="rId9"/>
    <p:sldId id="298" r:id="rId10"/>
    <p:sldId id="273" r:id="rId11"/>
    <p:sldId id="327" r:id="rId12"/>
    <p:sldId id="299" r:id="rId13"/>
    <p:sldId id="300" r:id="rId14"/>
    <p:sldId id="330" r:id="rId15"/>
    <p:sldId id="328" r:id="rId16"/>
    <p:sldId id="306" r:id="rId17"/>
    <p:sldId id="307" r:id="rId18"/>
    <p:sldId id="308" r:id="rId19"/>
    <p:sldId id="309" r:id="rId20"/>
    <p:sldId id="310" r:id="rId21"/>
    <p:sldId id="312" r:id="rId22"/>
    <p:sldId id="331" r:id="rId23"/>
    <p:sldId id="332" r:id="rId24"/>
    <p:sldId id="313" r:id="rId25"/>
    <p:sldId id="314" r:id="rId26"/>
    <p:sldId id="315" r:id="rId27"/>
    <p:sldId id="318" r:id="rId28"/>
    <p:sldId id="316" r:id="rId29"/>
    <p:sldId id="329" r:id="rId30"/>
    <p:sldId id="333" r:id="rId31"/>
    <p:sldId id="334" r:id="rId32"/>
    <p:sldId id="335" r:id="rId33"/>
    <p:sldId id="336" r:id="rId34"/>
    <p:sldId id="337" r:id="rId35"/>
    <p:sldId id="338" r:id="rId36"/>
    <p:sldId id="305" r:id="rId37"/>
    <p:sldId id="311" r:id="rId38"/>
    <p:sldId id="321" r:id="rId39"/>
    <p:sldId id="302" r:id="rId40"/>
    <p:sldId id="303" r:id="rId41"/>
    <p:sldId id="304" r:id="rId42"/>
    <p:sldId id="301" r:id="rId43"/>
    <p:sldId id="324" r:id="rId44"/>
    <p:sldId id="317" r:id="rId45"/>
    <p:sldId id="32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660"/>
  </p:normalViewPr>
  <p:slideViewPr>
    <p:cSldViewPr showGuides="1">
      <p:cViewPr>
        <p:scale>
          <a:sx n="62" d="100"/>
          <a:sy n="62" d="100"/>
        </p:scale>
        <p:origin x="-97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Modified</c:v>
          </c:tx>
          <c:marker>
            <c:symbol val="none"/>
          </c:marker>
          <c:xVal>
            <c:numRef>
              <c:f>(Sheet1!$C$2,Sheet1!$C$5,Sheet1!$C$12)</c:f>
              <c:numCache>
                <c:formatCode>General</c:formatCode>
                <c:ptCount val="3"/>
                <c:pt idx="0">
                  <c:v>0</c:v>
                </c:pt>
                <c:pt idx="1">
                  <c:v>0.3</c:v>
                </c:pt>
                <c:pt idx="2">
                  <c:v>1</c:v>
                </c:pt>
              </c:numCache>
            </c:numRef>
          </c:xVal>
          <c:yVal>
            <c:numRef>
              <c:f>(Sheet1!$D$2,Sheet1!$D$5,Sheet1!$D$12)</c:f>
              <c:numCache>
                <c:formatCode>General</c:formatCode>
                <c:ptCount val="3"/>
                <c:pt idx="0">
                  <c:v>1</c:v>
                </c:pt>
                <c:pt idx="1">
                  <c:v>0.3</c:v>
                </c:pt>
                <c:pt idx="2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Standard</c:v>
          </c:tx>
          <c:marker>
            <c:symbol val="none"/>
          </c:marker>
          <c:trendline>
            <c:trendlineType val="log"/>
            <c:dispRSqr val="0"/>
            <c:dispEq val="0"/>
          </c:trendline>
          <c:xVal>
            <c:numRef>
              <c:f>(Sheet1!$C$2,Sheet1!$C$3,Sheet1!$C$12)</c:f>
              <c:numCache>
                <c:formatCode>General</c:formatCode>
                <c:ptCount val="3"/>
                <c:pt idx="0">
                  <c:v>0</c:v>
                </c:pt>
                <c:pt idx="1">
                  <c:v>0.1</c:v>
                </c:pt>
                <c:pt idx="2">
                  <c:v>1</c:v>
                </c:pt>
              </c:numCache>
            </c:numRef>
          </c:xVal>
          <c:yVal>
            <c:numRef>
              <c:f>(Sheet1!$D$2,Sheet1!$D$3,Sheet1!$D$12)</c:f>
              <c:numCache>
                <c:formatCode>General</c:formatCode>
                <c:ptCount val="3"/>
                <c:pt idx="0">
                  <c:v>1</c:v>
                </c:pt>
                <c:pt idx="1">
                  <c:v>0.1</c:v>
                </c:pt>
                <c:pt idx="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88640"/>
        <c:axId val="68689216"/>
      </c:scatterChart>
      <c:valAx>
        <c:axId val="68688640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68689216"/>
        <c:crosses val="autoZero"/>
        <c:crossBetween val="midCat"/>
      </c:valAx>
      <c:valAx>
        <c:axId val="68689216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6886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2C45A-E869-45FE-B529-AF49C0F3C669}" type="datetimeFigureOut">
              <a:rPr lang="en-GB" smtClean="0">
                <a:latin typeface="Arial" panose="020B0604020202020204" pitchFamily="34" charset="0"/>
              </a:rPr>
              <a:t>19.01.17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66760-0E69-430F-A97F-08802152DB5E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49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93E6C17-F35F-4654-8DE9-B693AC206066}" type="datetimeFigureOut">
              <a:rPr lang="en-GB" smtClean="0"/>
              <a:pPr/>
              <a:t>19.01.17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027E0A-1465-4A40-B1D5-9126D49509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E5E0CC-A78F-4219-AFDE-E250FF683BC0}" type="slidenum">
              <a:rPr lang="en-GB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2" eaLnBrk="1" hangingPunct="1">
              <a:defRPr/>
            </a:pPr>
            <a:r>
              <a:rPr lang="en-GB" u="sng" dirty="0" smtClean="0"/>
              <a:t>Purpose of Slide:</a:t>
            </a:r>
            <a:r>
              <a:rPr lang="en-GB" b="1" dirty="0" smtClean="0"/>
              <a:t> </a:t>
            </a:r>
            <a:r>
              <a:rPr lang="en-GB" dirty="0" smtClean="0"/>
              <a:t>Define codes, standards and design criteria from outset to ensure all are clear on the language applied for the remainder of the presentation</a:t>
            </a:r>
          </a:p>
          <a:p>
            <a:pPr lvl="2" eaLnBrk="1" hangingPunct="1">
              <a:defRPr/>
            </a:pPr>
            <a:endParaRPr lang="en-GB" dirty="0" smtClean="0"/>
          </a:p>
          <a:p>
            <a:pPr marL="0" lvl="2" eaLnBrk="1" hangingPunct="1">
              <a:defRPr/>
            </a:pPr>
            <a:r>
              <a:rPr lang="en-GB" dirty="0" smtClean="0"/>
              <a:t>Example linking regulatory safety requirements (e.g. PED, ESPN) and use of RCC-</a:t>
            </a:r>
            <a:r>
              <a:rPr lang="en-GB" dirty="0" err="1" smtClean="0"/>
              <a:t>MRx</a:t>
            </a:r>
            <a:r>
              <a:rPr lang="en-GB" dirty="0" smtClean="0"/>
              <a:t> to facilitate demonstration of compliance with these requirements, with reliance upon the structural design criteria, materials </a:t>
            </a:r>
            <a:r>
              <a:rPr lang="en-GB" dirty="0" err="1" smtClean="0"/>
              <a:t>allowables</a:t>
            </a:r>
            <a:r>
              <a:rPr lang="en-GB" dirty="0" smtClean="0"/>
              <a:t> and material specifications within the code</a:t>
            </a:r>
          </a:p>
          <a:p>
            <a:pPr lvl="2" eaLnBrk="1" hangingPunct="1">
              <a:defRPr/>
            </a:pPr>
            <a:endParaRPr lang="en-GB" b="1" dirty="0" smtClean="0"/>
          </a:p>
          <a:p>
            <a:pPr lvl="2" eaLnBrk="1" hangingPunct="1">
              <a:defRPr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dirty="0" smtClean="0">
                <a:latin typeface="Arial" pitchFamily="34" charset="0"/>
              </a:rPr>
              <a:t>Purpose of Slide: </a:t>
            </a:r>
            <a:r>
              <a:rPr lang="en-GB" altLang="en-US" dirty="0" smtClean="0">
                <a:latin typeface="Arial" pitchFamily="34" charset="0"/>
              </a:rPr>
              <a:t> Present the approach for ITER</a:t>
            </a:r>
            <a:endParaRPr lang="en-GB" altLang="en-US" u="sng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dirty="0" smtClean="0">
                <a:latin typeface="Arial" pitchFamily="34" charset="0"/>
              </a:rPr>
              <a:t>Purpose of Slide: </a:t>
            </a:r>
            <a:r>
              <a:rPr lang="en-GB" altLang="en-US" dirty="0" smtClean="0">
                <a:latin typeface="Arial" pitchFamily="34" charset="0"/>
              </a:rPr>
              <a:t> Present the approach for ITER</a:t>
            </a:r>
            <a:endParaRPr lang="en-GB" altLang="en-US" u="sng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42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43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45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F94442-E1CA-43DC-812D-B4BBE4D269D8}" type="slidenum">
              <a:rPr lang="en-GB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u="sng" smtClean="0">
                <a:latin typeface="Arial" pitchFamily="34" charset="0"/>
              </a:rPr>
              <a:t>Purpose of Slide: </a:t>
            </a:r>
            <a:r>
              <a:rPr lang="en-GB" altLang="en-US" smtClean="0">
                <a:latin typeface="Arial" pitchFamily="34" charset="0"/>
              </a:rPr>
              <a:t> Present the approach for ITER</a:t>
            </a:r>
            <a:endParaRPr lang="en-GB" altLang="en-US" u="sng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6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96944" cy="1296144"/>
          </a:xfrm>
        </p:spPr>
        <p:txBody>
          <a:bodyPr>
            <a:noAutofit/>
          </a:bodyPr>
          <a:lstStyle>
            <a:lvl1pPr algn="l"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name of presenter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6" y="5691683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.png" descr="EUROFUSION PowerPoint Master Inhalt.png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32" b="10632"/>
          <a:stretch/>
        </p:blipFill>
        <p:spPr>
          <a:xfrm>
            <a:off x="-199" y="298"/>
            <a:ext cx="9144306" cy="93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smtClean="0"/>
              <a:t>M. Kalsey | EDDI Planning Meeting | EuroFusion | 17/1/2017 | Page ‹#›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97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"/>
          <p:cNvSpPr/>
          <p:nvPr userDrawn="1"/>
        </p:nvSpPr>
        <p:spPr>
          <a:xfrm>
            <a:off x="-2956" y="6237312"/>
            <a:ext cx="9144001" cy="755952"/>
          </a:xfrm>
          <a:prstGeom prst="rect">
            <a:avLst/>
          </a:prstGeom>
          <a:solidFill>
            <a:srgbClr val="E3E3E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>
              <a:latin typeface="Arial" panose="020B0604020202020204" pitchFamily="34" charset="0"/>
            </a:endParaRPr>
          </a:p>
        </p:txBody>
      </p:sp>
      <p:pic>
        <p:nvPicPr>
          <p:cNvPr id="7" name="image2.png" descr="EUROFUSION PowerPoint Master Inhalt.png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32" b="10632"/>
          <a:stretch/>
        </p:blipFill>
        <p:spPr>
          <a:xfrm>
            <a:off x="-199" y="298"/>
            <a:ext cx="9144306" cy="93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smtClean="0"/>
              <a:t>M. Kalsey | EDDI Planning Meeting | EuroFusion | 17/1/2017 | Page ‹#›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067611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667678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67744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8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M. Kalsey | EDDI Planning Meeting | EuroFusion | 17/1/2017 | Page ‹#›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A6D9FA1-99C7-4910-8E32-B85D378B00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 Design Criteria Overview</a:t>
            </a:r>
            <a:br>
              <a:rPr lang="en-GB" dirty="0" smtClean="0"/>
            </a:br>
            <a:r>
              <a:rPr lang="en-GB" sz="2400" dirty="0" smtClean="0"/>
              <a:t>Planning Meeting 17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January 2017</a:t>
            </a:r>
            <a:endParaRPr lang="en-GB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Kalsey</a:t>
            </a:r>
            <a:endParaRPr lang="en-GB" dirty="0"/>
          </a:p>
        </p:txBody>
      </p:sp>
      <p:pic>
        <p:nvPicPr>
          <p:cNvPr id="2" name="Picture Placeholder 1"/>
          <p:cNvPicPr>
            <a:picLocks noGrp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86295"/>
            <a:ext cx="1296000" cy="429906"/>
          </a:xfrm>
        </p:spPr>
      </p:pic>
    </p:spTree>
    <p:extLst>
      <p:ext uri="{BB962C8B-B14F-4D97-AF65-F5344CB8AC3E}">
        <p14:creationId xmlns:p14="http://schemas.microsoft.com/office/powerpoint/2010/main" val="536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EDDI</a:t>
            </a:r>
            <a:endParaRPr lang="en-GB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33363" y="1344637"/>
            <a:ext cx="2682875" cy="48926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EDDI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5288" y="1992337"/>
            <a:ext cx="2305050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 smtClean="0"/>
              <a:t>Demo</a:t>
            </a:r>
            <a:r>
              <a:rPr lang="en-GB" altLang="en-US" sz="1600" b="0" dirty="0" smtClean="0"/>
              <a:t> </a:t>
            </a:r>
            <a:r>
              <a:rPr lang="en-GB" altLang="en-US" sz="1600" b="0" dirty="0"/>
              <a:t>Design Criteria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95288" y="5232424"/>
            <a:ext cx="2305050" cy="5762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0"/>
              <a:t>Material Database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288" y="3071837"/>
            <a:ext cx="2305050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0"/>
              <a:t>Material Testing (Unirradiated)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95288" y="4151337"/>
            <a:ext cx="2303462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0"/>
              <a:t>Material Testing (Irradiated)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2500" y="1776437"/>
            <a:ext cx="5265738" cy="4032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1600" b="0" dirty="0">
                <a:latin typeface="+mn-lt"/>
              </a:rPr>
              <a:t>Provide DEMO </a:t>
            </a:r>
            <a:r>
              <a:rPr lang="en-GB" sz="1600" b="1" dirty="0" err="1">
                <a:latin typeface="+mn-lt"/>
              </a:rPr>
              <a:t>Divertor</a:t>
            </a:r>
            <a:r>
              <a:rPr lang="en-GB" sz="1600" b="0" dirty="0">
                <a:latin typeface="+mn-lt"/>
              </a:rPr>
              <a:t> and </a:t>
            </a:r>
            <a:r>
              <a:rPr lang="en-GB" sz="1600" b="1" dirty="0">
                <a:latin typeface="+mn-lt"/>
              </a:rPr>
              <a:t>Blanket</a:t>
            </a:r>
            <a:r>
              <a:rPr lang="en-GB" sz="1600" b="0" dirty="0">
                <a:latin typeface="+mn-lt"/>
              </a:rPr>
              <a:t> design teams with design validation criteria.</a:t>
            </a:r>
          </a:p>
          <a:p>
            <a:pPr>
              <a:defRPr/>
            </a:pPr>
            <a:endParaRPr lang="en-GB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>
                <a:latin typeface="+mn-lt"/>
              </a:rPr>
              <a:t>Cover key damage mechanisms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>
                <a:latin typeface="+mn-lt"/>
              </a:rPr>
              <a:t>Cover key modifying effects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>
                <a:latin typeface="+mn-lt"/>
              </a:rPr>
              <a:t>Cover key joining techniques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>
                <a:latin typeface="+mn-lt"/>
              </a:rPr>
              <a:t>Account for Structural and Armour elements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>
                <a:latin typeface="+mn-lt"/>
              </a:rPr>
              <a:t>Provide appropriate level of conservatism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>
                <a:latin typeface="+mn-lt"/>
              </a:rPr>
              <a:t>Provide clear unambiguous assessment rules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>
                <a:latin typeface="+mn-lt"/>
              </a:rPr>
              <a:t>Align with modern FEA packages 		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2700338" y="1992337"/>
            <a:ext cx="792162" cy="576262"/>
          </a:xfrm>
          <a:prstGeom prst="rightArrow">
            <a:avLst>
              <a:gd name="adj1" fmla="val 43386"/>
              <a:gd name="adj2" fmla="val 50000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8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DDC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04825" y="1268759"/>
            <a:ext cx="8229600" cy="4855815"/>
          </a:xfrm>
        </p:spPr>
        <p:txBody>
          <a:bodyPr/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2000" dirty="0" smtClean="0"/>
              <a:t>Summary</a:t>
            </a:r>
          </a:p>
          <a:p>
            <a:r>
              <a:rPr lang="en-GB" sz="2000" dirty="0" smtClean="0"/>
              <a:t>Damage Mechanisms</a:t>
            </a:r>
          </a:p>
          <a:p>
            <a:r>
              <a:rPr lang="en-GB" sz="2000" dirty="0" smtClean="0"/>
              <a:t>Identification of Gaps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History of DDC - Summary 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1268760"/>
            <a:ext cx="85693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 smtClean="0"/>
              <a:t>2012 DTM03 – Design Criteria Development.</a:t>
            </a:r>
          </a:p>
          <a:p>
            <a:endParaRPr lang="en-GB" altLang="en-US" sz="2000" dirty="0" smtClean="0"/>
          </a:p>
          <a:p>
            <a:pPr lvl="1"/>
            <a:r>
              <a:rPr lang="en-GB" altLang="en-US" sz="1800" dirty="0" smtClean="0"/>
              <a:t>Identification of DEMO Failure Modes.</a:t>
            </a:r>
          </a:p>
          <a:p>
            <a:pPr lvl="1"/>
            <a:r>
              <a:rPr lang="en-GB" altLang="en-US" sz="1800" dirty="0" smtClean="0"/>
              <a:t>Identification of Equivalent Failure Modes in ITER and Gen-IV.</a:t>
            </a:r>
          </a:p>
          <a:p>
            <a:pPr lvl="1"/>
            <a:r>
              <a:rPr lang="en-GB" altLang="en-US" sz="1800" dirty="0" smtClean="0"/>
              <a:t>Gaps in existing design codes for the design of DEMO components.</a:t>
            </a:r>
          </a:p>
          <a:p>
            <a:pPr marL="457200" lvl="1" indent="0">
              <a:buNone/>
            </a:pPr>
            <a:endParaRPr lang="en-GB" altLang="en-US" sz="1800" dirty="0" smtClean="0"/>
          </a:p>
          <a:p>
            <a:pPr lvl="1"/>
            <a:endParaRPr lang="en-GB" altLang="en-US" sz="1800" dirty="0" smtClean="0"/>
          </a:p>
          <a:p>
            <a:pPr indent="-285750"/>
            <a:r>
              <a:rPr lang="en-GB" altLang="en-US" sz="2000" dirty="0" smtClean="0"/>
              <a:t>2013 DTM03 – Design Criteria Development.</a:t>
            </a:r>
          </a:p>
          <a:p>
            <a:pPr indent="-285750"/>
            <a:endParaRPr lang="en-GB" altLang="en-US" sz="2000" dirty="0" smtClean="0"/>
          </a:p>
          <a:p>
            <a:pPr lvl="1"/>
            <a:r>
              <a:rPr lang="en-GB" altLang="en-US" sz="1800" dirty="0" smtClean="0"/>
              <a:t>Design code architecture for DEMO project</a:t>
            </a:r>
          </a:p>
          <a:p>
            <a:pPr lvl="1"/>
            <a:r>
              <a:rPr lang="en-GB" altLang="en-US" sz="1800" dirty="0" smtClean="0"/>
              <a:t>The assessment of R5 &amp; R6 Procedures</a:t>
            </a:r>
          </a:p>
          <a:p>
            <a:pPr lvl="1"/>
            <a:r>
              <a:rPr lang="en-GB" altLang="en-US" sz="1800" dirty="0" smtClean="0"/>
              <a:t>Creep Fatigue Rules for EUROFER97</a:t>
            </a:r>
          </a:p>
          <a:p>
            <a:pPr lvl="1"/>
            <a:r>
              <a:rPr lang="en-GB" altLang="en-US" sz="1800" dirty="0" smtClean="0"/>
              <a:t>Structural Design Criteria for W/W alloys</a:t>
            </a:r>
          </a:p>
          <a:p>
            <a:pPr marL="457200" lvl="1" indent="0">
              <a:buNone/>
            </a:pPr>
            <a:endParaRPr lang="en-GB" altLang="en-US" sz="1600" b="1" dirty="0" smtClean="0"/>
          </a:p>
          <a:p>
            <a:pPr lvl="1"/>
            <a:endParaRPr lang="en-GB" altLang="en-US" sz="1600" b="1" dirty="0" smtClean="0"/>
          </a:p>
          <a:p>
            <a:endParaRPr lang="en-GB" altLang="en-US" sz="1800" b="1" dirty="0" smtClean="0"/>
          </a:p>
          <a:p>
            <a:endParaRPr lang="en-GB" altLang="en-US" sz="1800" b="1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n-GB" altLang="en-US" sz="1600" b="1" dirty="0" smtClean="0"/>
          </a:p>
          <a:p>
            <a:endParaRPr lang="en-GB" altLang="en-US" sz="1800" b="1" dirty="0" smtClean="0"/>
          </a:p>
          <a:p>
            <a:pPr lvl="1"/>
            <a:endParaRPr lang="en-GB" altLang="en-US" sz="1800" b="1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History of </a:t>
            </a:r>
            <a:r>
              <a:rPr lang="en-GB" altLang="en-US" dirty="0" smtClean="0"/>
              <a:t>DDC - Summary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1268760"/>
            <a:ext cx="85693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 smtClean="0"/>
              <a:t>2014 EDDI 1.3 – DEMO Design Criteria.</a:t>
            </a:r>
          </a:p>
          <a:p>
            <a:endParaRPr lang="en-GB" altLang="en-US" sz="2000" dirty="0" smtClean="0"/>
          </a:p>
          <a:p>
            <a:pPr lvl="1"/>
            <a:r>
              <a:rPr lang="en-GB" altLang="en-US" sz="1800" dirty="0" smtClean="0"/>
              <a:t>Brittle Fracture Rule development</a:t>
            </a:r>
          </a:p>
          <a:p>
            <a:pPr lvl="1"/>
            <a:r>
              <a:rPr lang="en-GB" altLang="en-US" sz="1800" dirty="0" smtClean="0"/>
              <a:t>Creep Fatigue Rule development</a:t>
            </a:r>
          </a:p>
          <a:p>
            <a:pPr lvl="1"/>
            <a:r>
              <a:rPr lang="en-GB" altLang="en-US" sz="1800" dirty="0" smtClean="0"/>
              <a:t>Creep Fatigue assessment tool</a:t>
            </a:r>
          </a:p>
          <a:p>
            <a:pPr lvl="1"/>
            <a:r>
              <a:rPr lang="en-GB" altLang="en-US" sz="1800" dirty="0" smtClean="0"/>
              <a:t>Fatigue Rule development</a:t>
            </a:r>
          </a:p>
          <a:p>
            <a:pPr lvl="1"/>
            <a:r>
              <a:rPr lang="en-GB" altLang="en-US" sz="1800" dirty="0" smtClean="0"/>
              <a:t>Joint Rule Gap Analysis</a:t>
            </a:r>
            <a:endParaRPr lang="en-GB" altLang="en-US" sz="1800" dirty="0"/>
          </a:p>
          <a:p>
            <a:pPr lvl="1"/>
            <a:endParaRPr lang="en-GB" altLang="en-US" sz="1800" dirty="0" smtClean="0"/>
          </a:p>
          <a:p>
            <a:r>
              <a:rPr lang="en-GB" altLang="en-US" sz="2000" dirty="0" smtClean="0"/>
              <a:t>2015 EDDI 1.3 – DEMO Design Criteria.</a:t>
            </a:r>
          </a:p>
          <a:p>
            <a:endParaRPr lang="en-GB" altLang="en-US" sz="2000" dirty="0" smtClean="0"/>
          </a:p>
          <a:p>
            <a:pPr lvl="1"/>
            <a:r>
              <a:rPr lang="en-GB" altLang="en-US" sz="1800" dirty="0" smtClean="0"/>
              <a:t>Brittle Fracture Rule development – continuation</a:t>
            </a:r>
          </a:p>
          <a:p>
            <a:pPr lvl="1"/>
            <a:r>
              <a:rPr lang="en-GB" altLang="en-US" sz="1800" dirty="0" smtClean="0"/>
              <a:t>Creep Fatigue Rule development – continuation</a:t>
            </a:r>
          </a:p>
          <a:p>
            <a:pPr lvl="1"/>
            <a:r>
              <a:rPr lang="en-GB" altLang="en-US" sz="1800" dirty="0" smtClean="0"/>
              <a:t>Ratcheting Rule development</a:t>
            </a:r>
          </a:p>
          <a:p>
            <a:pPr lvl="1"/>
            <a:r>
              <a:rPr lang="en-GB" altLang="en-US" sz="1800" dirty="0" smtClean="0"/>
              <a:t>Creep Fatigue assessment tool – continuation</a:t>
            </a:r>
          </a:p>
          <a:p>
            <a:pPr lvl="1"/>
            <a:r>
              <a:rPr lang="en-GB" altLang="en-US" sz="1800" dirty="0"/>
              <a:t>Fatigue Rule </a:t>
            </a:r>
            <a:r>
              <a:rPr lang="en-GB" altLang="en-US" sz="1800" dirty="0" smtClean="0"/>
              <a:t>development – continuation</a:t>
            </a:r>
          </a:p>
          <a:p>
            <a:pPr lvl="1"/>
            <a:endParaRPr lang="en-GB" altLang="en-US" sz="1600" b="1" dirty="0"/>
          </a:p>
          <a:p>
            <a:pPr marL="457200" lvl="1" indent="0">
              <a:buNone/>
            </a:pPr>
            <a:endParaRPr lang="en-GB" altLang="en-US" sz="1600" b="1" dirty="0" smtClean="0"/>
          </a:p>
          <a:p>
            <a:pPr lvl="1"/>
            <a:endParaRPr lang="en-GB" altLang="en-US" sz="1600" b="1" dirty="0" smtClean="0"/>
          </a:p>
          <a:p>
            <a:pPr lvl="1"/>
            <a:endParaRPr lang="en-GB" altLang="en-US" sz="1600" b="1" dirty="0" smtClean="0"/>
          </a:p>
          <a:p>
            <a:pPr lvl="1"/>
            <a:endParaRPr lang="en-GB" altLang="en-US" sz="1600" b="1" dirty="0" smtClean="0"/>
          </a:p>
          <a:p>
            <a:endParaRPr lang="en-GB" altLang="en-US" sz="1800" b="1" dirty="0" smtClean="0"/>
          </a:p>
          <a:p>
            <a:endParaRPr lang="en-GB" altLang="en-US" sz="1800" b="1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n-GB" altLang="en-US" sz="1600" b="1" dirty="0" smtClean="0"/>
          </a:p>
          <a:p>
            <a:endParaRPr lang="en-GB" altLang="en-US" sz="1800" b="1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50825" y="6165428"/>
            <a:ext cx="1582738" cy="2159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latinLnBrk="0" hangingPunct="0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1400" smtClean="0">
                <a:solidFill>
                  <a:prstClr val="white"/>
                </a:solidFill>
                <a:cs typeface="Arial" pitchFamily="34" charset="0"/>
              </a:rPr>
              <a:t>Slide </a:t>
            </a:r>
            <a:fld id="{FB40626C-3BC2-4F39-9D0B-53526005EAD5}" type="slidenum">
              <a:rPr lang="en-GB" altLang="en-US" sz="1400" smtClean="0">
                <a:solidFill>
                  <a:prstClr val="white"/>
                </a:solidFill>
                <a:cs typeface="Arial" pitchFamily="34" charset="0"/>
              </a:rPr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t>14</a:t>
            </a:fld>
            <a:endParaRPr lang="en-GB" altLang="en-US" sz="140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88" y="946522"/>
            <a:ext cx="3024187" cy="535531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>
            <a:solidFill>
              <a:sysClr val="windowText" lastClr="00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Coordination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9750" y="1988840"/>
            <a:ext cx="2736850" cy="8636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1. Fill Priority Gaps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750" y="2997447"/>
            <a:ext cx="2735263" cy="1133599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2. Improve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Technical Content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9750" y="4310434"/>
            <a:ext cx="2735263" cy="874713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3. Improve use-ability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9750" y="5289922"/>
            <a:ext cx="2735263" cy="8747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4. </a:t>
            </a:r>
            <a:r>
              <a:rPr kumimoji="0" lang="en-GB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Educate the User</a:t>
            </a: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63938" y="1988840"/>
            <a:ext cx="5256212" cy="2159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Brittle Fracture Rule development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63938" y="2287290"/>
            <a:ext cx="5256212" cy="2159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Creep Fatigue Rule development 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63938" y="2574628"/>
            <a:ext cx="5256212" cy="2159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Armour and Joint 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esign Assessment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563938" y="2996952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Fatigue 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initiation and crack propagation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63938" y="3629397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Ratcheting rules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63938" y="4316784"/>
            <a:ext cx="5256212" cy="215900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Creep Fatigue assessment 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tool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63938" y="1086222"/>
            <a:ext cx="5256212" cy="215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kern="0" dirty="0" smtClean="0">
                <a:solidFill>
                  <a:prstClr val="black"/>
                </a:solidFill>
              </a:rPr>
              <a:t>DDC Coordination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63144" y="1378322"/>
            <a:ext cx="5257006" cy="215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kern="0" dirty="0" smtClean="0">
                <a:solidFill>
                  <a:prstClr val="black"/>
                </a:solidFill>
              </a:rPr>
              <a:t>DDC Development</a:t>
            </a:r>
            <a:endParaRPr kumimoji="0" lang="en-GB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563938" y="5307384"/>
            <a:ext cx="5256212" cy="2159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Divertor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Blanket Case Studies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563938" y="5602659"/>
            <a:ext cx="5256212" cy="2159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Damage Mechanism Physical Examples 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67112" y="1673597"/>
            <a:ext cx="5253037" cy="215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DDC Industrial Review, Future developments, Classifications 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563938" y="3915147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Plastic Flow Localisation Rule development 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563938" y="5888409"/>
            <a:ext cx="5256212" cy="2159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DDC Workshops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563888" y="3316656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Fatigue 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advanced </a:t>
            </a:r>
            <a:r>
              <a:rPr kumimoji="0" lang="en-GB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modeling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14</a:t>
            </a:r>
            <a:endParaRPr lang="en-GB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/>
          <a:lstStyle/>
          <a:p>
            <a:r>
              <a:rPr lang="en-GB" altLang="en-US" dirty="0"/>
              <a:t>History of </a:t>
            </a:r>
            <a:r>
              <a:rPr lang="en-GB" altLang="en-US" dirty="0" smtClean="0"/>
              <a:t>DDC - Summary</a:t>
            </a:r>
          </a:p>
        </p:txBody>
      </p:sp>
    </p:spTree>
    <p:extLst>
      <p:ext uri="{BB962C8B-B14F-4D97-AF65-F5344CB8AC3E}">
        <p14:creationId xmlns:p14="http://schemas.microsoft.com/office/powerpoint/2010/main" val="3115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DDC Development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04825" y="1268759"/>
            <a:ext cx="8229600" cy="4855815"/>
          </a:xfrm>
        </p:spPr>
        <p:txBody>
          <a:bodyPr/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2000" dirty="0" smtClean="0"/>
              <a:t>Structure</a:t>
            </a:r>
          </a:p>
          <a:p>
            <a:r>
              <a:rPr lang="en-GB" sz="2000" dirty="0" smtClean="0"/>
              <a:t>Damage Mechanisms</a:t>
            </a:r>
          </a:p>
          <a:p>
            <a:r>
              <a:rPr lang="en-GB" sz="2000" dirty="0" smtClean="0"/>
              <a:t>Design Life</a:t>
            </a:r>
          </a:p>
          <a:p>
            <a:r>
              <a:rPr lang="en-GB" sz="2000" dirty="0" smtClean="0"/>
              <a:t>Design Assessment</a:t>
            </a:r>
          </a:p>
          <a:p>
            <a:r>
              <a:rPr lang="en-GB" sz="2000" dirty="0" smtClean="0"/>
              <a:t>Rule Development</a:t>
            </a:r>
          </a:p>
          <a:p>
            <a:r>
              <a:rPr lang="en-GB" sz="2000" dirty="0" smtClean="0"/>
              <a:t>Brittle Fracture Overview</a:t>
            </a:r>
          </a:p>
          <a:p>
            <a:r>
              <a:rPr lang="en-GB" sz="2000" dirty="0" smtClean="0"/>
              <a:t>Fatigue Overview</a:t>
            </a:r>
          </a:p>
          <a:p>
            <a:r>
              <a:rPr lang="en-GB" sz="2000" dirty="0" smtClean="0"/>
              <a:t>Creep Fatigue Overview</a:t>
            </a:r>
          </a:p>
          <a:p>
            <a:r>
              <a:rPr lang="en-GB" sz="2000" dirty="0" smtClean="0"/>
              <a:t>Creep Fatigue Tool Overview</a:t>
            </a:r>
          </a:p>
          <a:p>
            <a:r>
              <a:rPr lang="en-GB" sz="2000" dirty="0" smtClean="0"/>
              <a:t>Ratcheting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8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Development - Structure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22191" y="1196752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Part 1: 	General Information:</a:t>
            </a:r>
            <a:r>
              <a:rPr lang="en-GB" sz="2000" dirty="0"/>
              <a:t> </a:t>
            </a:r>
            <a:r>
              <a:rPr lang="en-GB" sz="1800" i="1" dirty="0"/>
              <a:t>providing required background information, including definitions, load classifications, operating conditions, damage mechanism descriptions and design assessment philosophy</a:t>
            </a:r>
            <a:r>
              <a:rPr lang="en-GB" sz="1800" i="1" dirty="0" smtClean="0"/>
              <a:t>.</a:t>
            </a:r>
          </a:p>
          <a:p>
            <a:endParaRPr lang="en-GB" sz="1800" dirty="0"/>
          </a:p>
          <a:p>
            <a:r>
              <a:rPr lang="en-GB" sz="2000" b="1" dirty="0"/>
              <a:t>Part 2: 	Design Assessment:</a:t>
            </a:r>
            <a:r>
              <a:rPr lang="en-GB" sz="2000" dirty="0"/>
              <a:t> </a:t>
            </a:r>
            <a:r>
              <a:rPr lang="en-GB" sz="1800" i="1" dirty="0"/>
              <a:t>providing required operating conditions, including definitions, load classifications, operating conditions, damage mechanism descriptions and design assessment philosophy</a:t>
            </a:r>
            <a:r>
              <a:rPr lang="en-GB" sz="1800" i="1" dirty="0" smtClean="0"/>
              <a:t>.</a:t>
            </a:r>
          </a:p>
          <a:p>
            <a:endParaRPr lang="en-GB" sz="1800" dirty="0"/>
          </a:p>
          <a:p>
            <a:r>
              <a:rPr lang="en-GB" sz="2000" b="1" dirty="0"/>
              <a:t>Part 3: 	Material Data:</a:t>
            </a:r>
            <a:r>
              <a:rPr lang="en-GB" sz="2000" dirty="0"/>
              <a:t> </a:t>
            </a:r>
            <a:r>
              <a:rPr lang="en-GB" sz="1800" i="1" dirty="0"/>
              <a:t>the required physical property data along with the associated design allowable</a:t>
            </a:r>
            <a:r>
              <a:rPr lang="en-GB" sz="1800" i="1" dirty="0" smtClean="0"/>
              <a:t>.</a:t>
            </a:r>
          </a:p>
          <a:p>
            <a:endParaRPr lang="en-GB" sz="2000" dirty="0"/>
          </a:p>
          <a:p>
            <a:r>
              <a:rPr lang="en-GB" sz="2000" b="1" dirty="0"/>
              <a:t>Part 4: 	Example Calculations:</a:t>
            </a:r>
            <a:r>
              <a:rPr lang="en-GB" sz="2000" dirty="0"/>
              <a:t> </a:t>
            </a:r>
            <a:r>
              <a:rPr lang="en-GB" sz="1800" i="1" dirty="0"/>
              <a:t>design assessment of a DEMO PFC is presented, demonstrating how an assessment should be carried out using ANSYS</a:t>
            </a:r>
            <a:r>
              <a:rPr lang="en-GB" sz="1800" i="1" dirty="0" smtClean="0"/>
              <a:t>.</a:t>
            </a:r>
          </a:p>
          <a:p>
            <a:endParaRPr lang="en-GB" sz="1800" dirty="0"/>
          </a:p>
          <a:p>
            <a:r>
              <a:rPr lang="en-GB" sz="2000" b="1" dirty="0"/>
              <a:t>Part 5: 	Rule Justifications:</a:t>
            </a:r>
            <a:r>
              <a:rPr lang="en-GB" sz="2000" dirty="0"/>
              <a:t> </a:t>
            </a:r>
            <a:r>
              <a:rPr lang="en-GB" sz="1800" i="1" dirty="0"/>
              <a:t>explanations provided for why new or modified rules are adopted in the DDC</a:t>
            </a:r>
            <a:r>
              <a:rPr lang="en-GB" sz="1800" i="1" dirty="0" smtClean="0"/>
              <a:t>.</a:t>
            </a:r>
            <a:endParaRPr lang="en-GB" altLang="en-US" sz="2000" dirty="0" smtClean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Development - Damage Mechanisms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1340768"/>
            <a:ext cx="34004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en-US" sz="1800" b="1" dirty="0" smtClean="0"/>
          </a:p>
          <a:p>
            <a:r>
              <a:rPr lang="en-GB" altLang="en-US" sz="1800" dirty="0" smtClean="0"/>
              <a:t>Excessive Deformation</a:t>
            </a:r>
          </a:p>
          <a:p>
            <a:r>
              <a:rPr lang="en-GB" altLang="en-US" sz="1800" dirty="0" smtClean="0"/>
              <a:t>Plastic Collapse</a:t>
            </a:r>
          </a:p>
          <a:p>
            <a:r>
              <a:rPr lang="en-GB" altLang="en-US" sz="1800" dirty="0" smtClean="0"/>
              <a:t>Plastic Flow Localisation</a:t>
            </a:r>
          </a:p>
          <a:p>
            <a:r>
              <a:rPr lang="en-GB" altLang="en-US" sz="1800" dirty="0" smtClean="0"/>
              <a:t>Exhaustion of Ductility</a:t>
            </a:r>
          </a:p>
          <a:p>
            <a:r>
              <a:rPr lang="en-GB" altLang="en-US" sz="1800" dirty="0" smtClean="0"/>
              <a:t>Brittle Fracture</a:t>
            </a:r>
          </a:p>
          <a:p>
            <a:r>
              <a:rPr lang="en-GB" altLang="en-US" sz="1800" dirty="0" smtClean="0"/>
              <a:t>Ratcheting</a:t>
            </a:r>
          </a:p>
          <a:p>
            <a:r>
              <a:rPr lang="en-GB" altLang="en-US" sz="1800" dirty="0" smtClean="0"/>
              <a:t>Fatigue</a:t>
            </a:r>
          </a:p>
          <a:p>
            <a:r>
              <a:rPr lang="en-GB" altLang="en-US" sz="1800" dirty="0" smtClean="0"/>
              <a:t>Creep</a:t>
            </a:r>
          </a:p>
          <a:p>
            <a:r>
              <a:rPr lang="en-GB" altLang="en-US" sz="1800" dirty="0" smtClean="0"/>
              <a:t>Creep Fatigue</a:t>
            </a:r>
          </a:p>
          <a:p>
            <a:r>
              <a:rPr lang="en-GB" altLang="en-US" sz="1800" dirty="0" smtClean="0"/>
              <a:t>Swelling</a:t>
            </a:r>
          </a:p>
          <a:p>
            <a:r>
              <a:rPr lang="en-GB" altLang="en-US" sz="1800" dirty="0" smtClean="0"/>
              <a:t>Plasma Erosion</a:t>
            </a:r>
          </a:p>
          <a:p>
            <a:r>
              <a:rPr lang="en-GB" altLang="en-US" sz="1800" dirty="0" smtClean="0"/>
              <a:t>Coolant Erosion</a:t>
            </a:r>
          </a:p>
          <a:p>
            <a:pPr marL="0" indent="0">
              <a:buNone/>
            </a:pPr>
            <a:endParaRPr lang="en-GB" altLang="en-US" sz="1800" dirty="0" smtClean="0"/>
          </a:p>
          <a:p>
            <a:pPr marL="0" indent="0">
              <a:buNone/>
            </a:pPr>
            <a:endParaRPr lang="en-GB" altLang="en-US" sz="1800" dirty="0" smtClean="0"/>
          </a:p>
          <a:p>
            <a:pPr marL="457200" lvl="1" indent="0">
              <a:buNone/>
            </a:pPr>
            <a:endParaRPr lang="en-GB" altLang="en-US" sz="1600" dirty="0" smtClean="0"/>
          </a:p>
          <a:p>
            <a:endParaRPr lang="en-GB" altLang="en-US" sz="1800" b="1" dirty="0" smtClean="0"/>
          </a:p>
          <a:p>
            <a:pPr lvl="1"/>
            <a:endParaRPr lang="en-GB" altLang="en-US" sz="1800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48025" y="1196752"/>
            <a:ext cx="5886451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  <a:r>
              <a:rPr lang="en-GB" sz="2000" dirty="0" smtClean="0"/>
              <a:t>All Damage Mechanism Descriptions shall contain the same information </a:t>
            </a:r>
            <a:r>
              <a:rPr lang="en-GB" sz="2000" dirty="0" err="1" smtClean="0"/>
              <a:t>eg</a:t>
            </a:r>
            <a:r>
              <a:rPr lang="en-GB" sz="2000" dirty="0" smtClean="0"/>
              <a:t>:</a:t>
            </a:r>
          </a:p>
          <a:p>
            <a:pPr marL="457200" lvl="1" indent="0"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5.6	</a:t>
            </a:r>
            <a:r>
              <a:rPr lang="en-GB" sz="3200" b="1" dirty="0" smtClean="0">
                <a:solidFill>
                  <a:srgbClr val="0070C0"/>
                </a:solidFill>
              </a:rPr>
              <a:t>	</a:t>
            </a:r>
            <a:r>
              <a:rPr lang="en-GB" sz="2000" b="1" dirty="0" smtClean="0">
                <a:solidFill>
                  <a:srgbClr val="0070C0"/>
                </a:solidFill>
              </a:rPr>
              <a:t>Damage Mechanism</a:t>
            </a:r>
          </a:p>
          <a:p>
            <a:pPr marL="457200" lvl="1" indent="0">
              <a:buNone/>
            </a:pPr>
            <a:endParaRPr lang="en-GB" sz="1600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sz="1600" b="1" dirty="0" smtClean="0">
                <a:solidFill>
                  <a:srgbClr val="0070C0"/>
                </a:solidFill>
              </a:rPr>
              <a:t>5.6.1		Description </a:t>
            </a:r>
            <a:r>
              <a:rPr lang="en-GB" sz="1600" b="1" dirty="0">
                <a:solidFill>
                  <a:srgbClr val="0070C0"/>
                </a:solidFill>
              </a:rPr>
              <a:t>of </a:t>
            </a:r>
            <a:r>
              <a:rPr lang="en-GB" sz="1600" b="1" dirty="0" smtClean="0">
                <a:solidFill>
                  <a:srgbClr val="0070C0"/>
                </a:solidFill>
              </a:rPr>
              <a:t>Damage</a:t>
            </a:r>
          </a:p>
          <a:p>
            <a:pPr marL="457200" lvl="1" indent="0">
              <a:buNone/>
            </a:pPr>
            <a:endParaRPr lang="en-GB" sz="1600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sz="1600" b="1" dirty="0" smtClean="0">
                <a:solidFill>
                  <a:srgbClr val="0070C0"/>
                </a:solidFill>
              </a:rPr>
              <a:t>5.6.2		Affected Materials</a:t>
            </a:r>
          </a:p>
          <a:p>
            <a:pPr marL="457200" lvl="1" indent="0">
              <a:buNone/>
            </a:pPr>
            <a:endParaRPr lang="en-GB" sz="1600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sz="1600" b="1" dirty="0" smtClean="0">
                <a:solidFill>
                  <a:srgbClr val="0070C0"/>
                </a:solidFill>
              </a:rPr>
              <a:t>5.6.3		Critical Factors</a:t>
            </a:r>
          </a:p>
          <a:p>
            <a:pPr marL="457200" lvl="1" indent="0">
              <a:buNone/>
            </a:pPr>
            <a:endParaRPr lang="en-GB" sz="1600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sz="1600" b="1" dirty="0" smtClean="0">
                <a:solidFill>
                  <a:srgbClr val="0070C0"/>
                </a:solidFill>
              </a:rPr>
              <a:t>5.6.4		Appearance or Morphology </a:t>
            </a:r>
            <a:r>
              <a:rPr lang="en-GB" sz="1600" b="1" dirty="0">
                <a:solidFill>
                  <a:srgbClr val="0070C0"/>
                </a:solidFill>
              </a:rPr>
              <a:t>of Damage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endParaRPr lang="en-GB" sz="2400" dirty="0" smtClean="0"/>
          </a:p>
          <a:p>
            <a:pPr marL="0" indent="0">
              <a:buFontTx/>
              <a:buNone/>
              <a:defRPr/>
            </a:pPr>
            <a:endParaRPr lang="en-GB" altLang="en-US" sz="2400" dirty="0" smtClean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Development - Design Life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1267445"/>
            <a:ext cx="85693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000" b="1" dirty="0"/>
          </a:p>
          <a:p>
            <a:pPr marL="457200" lvl="1" indent="0">
              <a:buNone/>
            </a:pPr>
            <a:r>
              <a:rPr lang="en-GB" altLang="en-US" sz="2000" dirty="0" smtClean="0"/>
              <a:t>In structural integrity, 4 main design life targets are often used:</a:t>
            </a:r>
          </a:p>
          <a:p>
            <a:pPr marL="457200" lvl="1" indent="0">
              <a:buNone/>
            </a:pPr>
            <a:endParaRPr lang="en-GB" altLang="en-US" sz="2000" b="1" dirty="0" smtClean="0"/>
          </a:p>
          <a:p>
            <a:pPr lvl="1"/>
            <a:r>
              <a:rPr lang="en-GB" altLang="en-US" sz="2000" b="1" dirty="0" smtClean="0"/>
              <a:t>Infinite Life</a:t>
            </a:r>
            <a:r>
              <a:rPr lang="en-GB" altLang="en-US" sz="2000" dirty="0" smtClean="0"/>
              <a:t>, Component shall never fail.</a:t>
            </a:r>
          </a:p>
          <a:p>
            <a:pPr lvl="1"/>
            <a:r>
              <a:rPr lang="en-GB" altLang="en-US" sz="2000" b="1" dirty="0" smtClean="0"/>
              <a:t>Safe-Life</a:t>
            </a:r>
            <a:r>
              <a:rPr lang="en-GB" altLang="en-US" sz="2000" dirty="0" smtClean="0"/>
              <a:t>, Component shall not become damaged during a specified target life.</a:t>
            </a:r>
          </a:p>
          <a:p>
            <a:pPr lvl="1"/>
            <a:r>
              <a:rPr lang="en-GB" altLang="en-US" sz="2000" b="1" dirty="0" smtClean="0"/>
              <a:t>Damage Tolerant</a:t>
            </a:r>
            <a:r>
              <a:rPr lang="en-GB" altLang="en-US" sz="2000" dirty="0" smtClean="0"/>
              <a:t>, Component can tolerate a certain amount of damage before deemed to have failed.</a:t>
            </a:r>
          </a:p>
          <a:p>
            <a:pPr lvl="1"/>
            <a:r>
              <a:rPr lang="en-GB" altLang="en-US" sz="2000" b="1" dirty="0" smtClean="0"/>
              <a:t>Fail Safe</a:t>
            </a:r>
            <a:r>
              <a:rPr lang="en-GB" altLang="en-US" sz="2000" dirty="0" smtClean="0"/>
              <a:t>, Component failure can be tolerated.</a:t>
            </a:r>
          </a:p>
          <a:p>
            <a:pPr lvl="1"/>
            <a:endParaRPr lang="en-GB" altLang="en-US" sz="2000" dirty="0"/>
          </a:p>
          <a:p>
            <a:pPr marL="457200" lvl="1" indent="0">
              <a:buNone/>
            </a:pPr>
            <a:r>
              <a:rPr lang="en-GB" altLang="en-US" sz="2000" dirty="0" smtClean="0"/>
              <a:t>Traditionally the Fusion industry do not go beyond the Safe-Life target.</a:t>
            </a:r>
          </a:p>
          <a:p>
            <a:endParaRPr lang="en-GB" altLang="en-US" sz="1800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Development - Design Life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908051"/>
            <a:ext cx="85693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000" b="1" dirty="0"/>
          </a:p>
          <a:p>
            <a:pPr marL="457200" lvl="1" indent="0">
              <a:buNone/>
            </a:pPr>
            <a:r>
              <a:rPr lang="en-GB" altLang="en-US" sz="2000" dirty="0" smtClean="0"/>
              <a:t>The DDC shall, where it is safe to do so, go beyond the Safe-Life target, hence providing an increased design space.</a:t>
            </a:r>
          </a:p>
          <a:p>
            <a:pPr marL="457200" lvl="1" indent="0">
              <a:buNone/>
            </a:pPr>
            <a:endParaRPr lang="en-GB" altLang="en-US" sz="2000" b="1" dirty="0" smtClean="0"/>
          </a:p>
          <a:p>
            <a:pPr marL="0" indent="0">
              <a:buNone/>
            </a:pPr>
            <a:endParaRPr lang="en-GB" altLang="en-US" sz="1800" dirty="0" smtClean="0"/>
          </a:p>
          <a:p>
            <a:pPr lvl="1"/>
            <a:endParaRPr lang="en-GB" alt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2" y="2152651"/>
            <a:ext cx="7799048" cy="3479091"/>
          </a:xfrm>
          <a:prstGeom prst="rect">
            <a:avLst/>
          </a:prstGeom>
          <a:noFill/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04825" y="1268759"/>
            <a:ext cx="8229600" cy="4855815"/>
          </a:xfrm>
        </p:spPr>
        <p:txBody>
          <a:bodyPr/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2000" dirty="0" smtClean="0"/>
              <a:t>Introduction</a:t>
            </a:r>
          </a:p>
          <a:p>
            <a:r>
              <a:rPr lang="en-GB" sz="2000" dirty="0" smtClean="0"/>
              <a:t>Background</a:t>
            </a:r>
          </a:p>
          <a:p>
            <a:r>
              <a:rPr lang="en-GB" sz="2000" dirty="0" smtClean="0"/>
              <a:t>History of DDC</a:t>
            </a:r>
          </a:p>
          <a:p>
            <a:r>
              <a:rPr lang="en-GB" sz="2000" dirty="0" smtClean="0"/>
              <a:t>DDC Development</a:t>
            </a:r>
          </a:p>
          <a:p>
            <a:r>
              <a:rPr lang="en-GB" sz="2000" dirty="0" smtClean="0"/>
              <a:t>DDC Strategy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3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Development - Design Assessment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90500" y="908050"/>
            <a:ext cx="95154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In the engineering industry, a number of Design Assessment techniques are used in the assessment of safety important components.</a:t>
            </a:r>
          </a:p>
          <a:p>
            <a:pPr lvl="1"/>
            <a:r>
              <a:rPr lang="en-GB" altLang="en-US" sz="2000" dirty="0" smtClean="0"/>
              <a:t>The ITER SDC-IC uses both deterministic methods.</a:t>
            </a:r>
          </a:p>
          <a:p>
            <a:pPr lvl="1"/>
            <a:r>
              <a:rPr lang="en-GB" altLang="en-US" sz="2000" dirty="0" smtClean="0"/>
              <a:t>In the </a:t>
            </a:r>
            <a:r>
              <a:rPr lang="en-GB" altLang="en-US" sz="2000" b="1" dirty="0" smtClean="0"/>
              <a:t>near term</a:t>
            </a:r>
            <a:r>
              <a:rPr lang="en-GB" altLang="en-US" sz="2000" dirty="0" smtClean="0"/>
              <a:t> the DDC shall focus on improving the Plastic Design techniques as these are applicable to complex 3D structures (PFC’s).</a:t>
            </a:r>
            <a:r>
              <a:rPr lang="en-GB" altLang="en-US" sz="2000" b="1" dirty="0" smtClean="0"/>
              <a:t> </a:t>
            </a: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780928"/>
            <a:ext cx="6096952" cy="3635244"/>
          </a:xfrm>
          <a:prstGeom prst="rect">
            <a:avLst/>
          </a:prstGeom>
          <a:noFill/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b="1" dirty="0" smtClean="0"/>
              <a:t>The DDC shall only contain Nonlinear Analysis Design Rules: </a:t>
            </a:r>
          </a:p>
          <a:p>
            <a:pPr lvl="1"/>
            <a:r>
              <a:rPr lang="en-GB" altLang="en-US" sz="1800" dirty="0" smtClean="0"/>
              <a:t>This shall remove the need for stress classification, which is not appropriate for complex 3D structures.</a:t>
            </a:r>
            <a:endParaRPr lang="en-GB" altLang="en-US" sz="1800" dirty="0"/>
          </a:p>
          <a:p>
            <a:pPr lvl="1"/>
            <a:r>
              <a:rPr lang="en-GB" altLang="en-US" sz="1800" dirty="0" smtClean="0"/>
              <a:t>There shall be no need for plasticity correction factors.</a:t>
            </a:r>
          </a:p>
          <a:p>
            <a:pPr lvl="1"/>
            <a:r>
              <a:rPr lang="en-GB" altLang="en-US" sz="1800" dirty="0" smtClean="0"/>
              <a:t>Shall take advantage of modern computing power, which continues to increase.</a:t>
            </a:r>
          </a:p>
          <a:p>
            <a:pPr marL="457200" lvl="1" indent="0">
              <a:buNone/>
            </a:pPr>
            <a:endParaRPr lang="en-GB" altLang="en-US" sz="2000" dirty="0" smtClean="0"/>
          </a:p>
          <a:p>
            <a:pPr marL="457200" lvl="1" indent="0">
              <a:buNone/>
            </a:pPr>
            <a:r>
              <a:rPr lang="en-GB" altLang="en-US" sz="2000" dirty="0" smtClean="0"/>
              <a:t>Wherever possible, appropriate rules shall be selected from established design codes, however this may not always be possible. </a:t>
            </a:r>
          </a:p>
          <a:p>
            <a:pPr marL="457200" lvl="1" indent="0">
              <a:buNone/>
            </a:pPr>
            <a:endParaRPr lang="en-GB" altLang="en-US" sz="2000" dirty="0" smtClean="0"/>
          </a:p>
          <a:p>
            <a:pPr marL="457200" lvl="1" indent="0">
              <a:buNone/>
            </a:pPr>
            <a:r>
              <a:rPr lang="en-GB" altLang="en-US" sz="2000" dirty="0" smtClean="0"/>
              <a:t>The DDC design rules shall be one of the following:</a:t>
            </a:r>
          </a:p>
          <a:p>
            <a:pPr lvl="1"/>
            <a:r>
              <a:rPr lang="en-GB" altLang="en-US" sz="1800" dirty="0" smtClean="0"/>
              <a:t>Replication of an existing rule with full acknowledgment provided.</a:t>
            </a:r>
          </a:p>
          <a:p>
            <a:pPr lvl="1"/>
            <a:r>
              <a:rPr lang="en-GB" altLang="en-US" sz="1800" dirty="0" smtClean="0"/>
              <a:t>Re-write of an existing rule, improving the explanation.</a:t>
            </a:r>
          </a:p>
          <a:p>
            <a:pPr lvl="1"/>
            <a:r>
              <a:rPr lang="en-GB" altLang="en-US" sz="1800" dirty="0" smtClean="0"/>
              <a:t>Development of an existing rule – Validation and Justification provided.</a:t>
            </a:r>
          </a:p>
          <a:p>
            <a:pPr lvl="1"/>
            <a:r>
              <a:rPr lang="en-GB" altLang="en-US" sz="1800" dirty="0" smtClean="0"/>
              <a:t>New rule – Validation and Justification provided.</a:t>
            </a:r>
            <a:endParaRPr lang="en-GB" altLang="en-US" sz="2000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21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DDC Development – Rule Development</a:t>
            </a:r>
          </a:p>
        </p:txBody>
      </p:sp>
    </p:spTree>
    <p:extLst>
      <p:ext uri="{BB962C8B-B14F-4D97-AF65-F5344CB8AC3E}">
        <p14:creationId xmlns:p14="http://schemas.microsoft.com/office/powerpoint/2010/main" val="977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94800"/>
              </p:ext>
            </p:extLst>
          </p:nvPr>
        </p:nvGraphicFramePr>
        <p:xfrm>
          <a:off x="1691680" y="2276872"/>
          <a:ext cx="6005195" cy="3277362"/>
        </p:xfrm>
        <a:graphic>
          <a:graphicData uri="http://schemas.openxmlformats.org/drawingml/2006/table">
            <a:tbl>
              <a:tblPr firstRow="1" firstCol="1" bandRow="1"/>
              <a:tblGrid>
                <a:gridCol w="1779270"/>
                <a:gridCol w="1438275"/>
                <a:gridCol w="1438275"/>
                <a:gridCol w="13493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Damage Mechanisms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Structural Element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Armour Element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Joint Element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Monotonic Damage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Collapse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Flow Localisation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Exhaustion of Ductility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Brittle Fracture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Thermal Creep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Cyclic Damage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Ratcheting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Fatigue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Environmental Damage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Swelling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Corrosion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Erosion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Compound Damage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Stress Corrosion Cracking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Creep Fatigue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The following damage mechanisms are provisionally defined for all 3 PFC elements. However this is subject to change following a review of Armour and Joint assessment reports.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22</a:t>
            </a:r>
            <a:endParaRPr lang="en-GB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DDC Development – Rule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2586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42176"/>
              </p:ext>
            </p:extLst>
          </p:nvPr>
        </p:nvGraphicFramePr>
        <p:xfrm>
          <a:off x="2339753" y="1052737"/>
          <a:ext cx="4608511" cy="5400599"/>
        </p:xfrm>
        <a:graphic>
          <a:graphicData uri="http://schemas.openxmlformats.org/drawingml/2006/table">
            <a:tbl>
              <a:tblPr firstRow="1" firstCol="1" bandRow="1"/>
              <a:tblGrid>
                <a:gridCol w="1365449"/>
                <a:gridCol w="1103762"/>
                <a:gridCol w="1103762"/>
                <a:gridCol w="1035538"/>
              </a:tblGrid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Damage Mechanisms</a:t>
                      </a:r>
                      <a:endParaRPr lang="en-GB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From existing C&amp;S, rewritten.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From existing C&amp;S, with technical modifications.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Newly developed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Monotonic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Collapse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ASME VIII rule identified, needs load factors and review.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Flow Localisation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Under development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Exhaustion of Ductility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Under development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Brittle Fracture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needs to be reviewed by DME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Thermal Creep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needs to be reviewed by DME.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Cyclic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Ratcheting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Fatigue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Development,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needs to be drafted by DME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Environmental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Swelling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Corrosion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Erosion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Compound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Stress Corrosion Cracking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Creep Fatigue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Development, needs to be drafted by DME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23</a:t>
            </a:r>
            <a:endParaRPr lang="en-GB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DDC Development – Rule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507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Rule Development - Brittle Fracture Overview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1800" b="1" dirty="0" smtClean="0"/>
              <a:t>Aim</a:t>
            </a:r>
          </a:p>
          <a:p>
            <a:pPr lvl="1"/>
            <a:r>
              <a:rPr lang="en-GB" altLang="en-US" sz="1800" dirty="0" smtClean="0"/>
              <a:t>To increase the design space of Irradiated Tungsten operating below DBTT.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Current Status</a:t>
            </a:r>
          </a:p>
          <a:p>
            <a:pPr lvl="1"/>
            <a:r>
              <a:rPr lang="en-GB" altLang="en-US" sz="1800" dirty="0" smtClean="0"/>
              <a:t>Deterministic Brittle fracture design rules from ASME, KTA and EN13445 assessed.</a:t>
            </a:r>
          </a:p>
          <a:p>
            <a:pPr lvl="1"/>
            <a:r>
              <a:rPr lang="en-GB" altLang="en-US" sz="1800" dirty="0" smtClean="0"/>
              <a:t>Probabilistic Brittle fracture rules used in ceramic design assessed.</a:t>
            </a:r>
          </a:p>
          <a:p>
            <a:pPr lvl="1"/>
            <a:r>
              <a:rPr lang="en-GB" altLang="en-US" sz="1800" dirty="0" smtClean="0"/>
              <a:t>Modified Fracture Mechanical approach (using probabilistic material data) has been proposed to assess the structural integrity of Tungsten components.</a:t>
            </a:r>
          </a:p>
          <a:p>
            <a:pPr lvl="1"/>
            <a:r>
              <a:rPr lang="en-GB" altLang="en-US" sz="1800" dirty="0" smtClean="0"/>
              <a:t>Tungsten mechanical test requests raised.</a:t>
            </a:r>
          </a:p>
          <a:p>
            <a:pPr lvl="1"/>
            <a:r>
              <a:rPr lang="en-GB" altLang="en-US" sz="1800" dirty="0" smtClean="0"/>
              <a:t>Investigation of numerical simulation of brittle fracture commenced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Who?</a:t>
            </a:r>
          </a:p>
          <a:p>
            <a:pPr marL="457200" lvl="1" indent="0">
              <a:buNone/>
            </a:pPr>
            <a:r>
              <a:rPr lang="en-GB" altLang="en-US" sz="1800" dirty="0" smtClean="0"/>
              <a:t>Marco Conte &amp; Jarir Aktaa</a:t>
            </a:r>
            <a:endParaRPr lang="en-GB" altLang="en-US" sz="1800" dirty="0"/>
          </a:p>
        </p:txBody>
      </p:sp>
      <p:pic>
        <p:nvPicPr>
          <p:cNvPr id="8" name="Picture 10" descr="http://ars.els-cdn.com/content/image/1-s2.0-S0920379613005310-gr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437211"/>
            <a:ext cx="53197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Rule Development - Fatigue Overview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1800" b="1" dirty="0" smtClean="0"/>
              <a:t>Aim</a:t>
            </a:r>
          </a:p>
          <a:p>
            <a:pPr lvl="1"/>
            <a:r>
              <a:rPr lang="en-GB" altLang="en-US" sz="1800" dirty="0" smtClean="0"/>
              <a:t>To increase the available design space by introducing fracture mechanics based crack propagation prediction. 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Current Status</a:t>
            </a:r>
          </a:p>
          <a:p>
            <a:pPr lvl="1"/>
            <a:r>
              <a:rPr lang="en-GB" altLang="en-US" sz="1800" dirty="0" smtClean="0"/>
              <a:t>Reviewed R5/56, BS7910, FITNET, SDC-IC, RCC-</a:t>
            </a:r>
            <a:r>
              <a:rPr lang="en-GB" altLang="en-US" sz="1800" dirty="0" err="1" smtClean="0"/>
              <a:t>MRx</a:t>
            </a:r>
            <a:r>
              <a:rPr lang="en-GB" altLang="en-US" sz="1800" dirty="0" smtClean="0"/>
              <a:t> Fatigue rules.</a:t>
            </a:r>
          </a:p>
          <a:p>
            <a:pPr lvl="1"/>
            <a:r>
              <a:rPr lang="en-GB" altLang="en-US" sz="1800" dirty="0" smtClean="0"/>
              <a:t>The possibility of splitting the fatigue assessment into, Crack initiation + Crack propagation has been proposed.</a:t>
            </a:r>
          </a:p>
          <a:p>
            <a:pPr lvl="1"/>
            <a:r>
              <a:rPr lang="en-GB" altLang="en-US" sz="1800" dirty="0" smtClean="0"/>
              <a:t>Crack initiation prediction techniques has been proposed, this predicts number of cycles to initiation along with initiated crack size.</a:t>
            </a:r>
          </a:p>
          <a:p>
            <a:pPr lvl="1"/>
            <a:r>
              <a:rPr lang="en-GB" altLang="en-US" sz="1800" dirty="0" smtClean="0"/>
              <a:t>Fatigue behaviour related to multi-axial stress conditions being investigated.</a:t>
            </a:r>
          </a:p>
          <a:p>
            <a:pPr lvl="1"/>
            <a:r>
              <a:rPr lang="en-GB" altLang="en-US" sz="1800" dirty="0" smtClean="0"/>
              <a:t>The effects of residual stress on Fatigue crack initiation and propagation being investigated. 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Who?</a:t>
            </a:r>
          </a:p>
          <a:p>
            <a:pPr marL="457200" lvl="1" indent="0">
              <a:buNone/>
            </a:pPr>
            <a:r>
              <a:rPr lang="en-GB" altLang="en-US" sz="1800" dirty="0" smtClean="0"/>
              <a:t>Mike Fursdon</a:t>
            </a:r>
            <a:endParaRPr lang="en-GB" altLang="en-US" sz="1600" b="1" dirty="0"/>
          </a:p>
          <a:p>
            <a:pPr marL="457200" lvl="1" indent="0">
              <a:buNone/>
            </a:pPr>
            <a:endParaRPr lang="en-GB" altLang="en-US" sz="1600" b="1" dirty="0" smtClean="0"/>
          </a:p>
          <a:p>
            <a:pPr lvl="1"/>
            <a:endParaRPr lang="en-GB" altLang="en-US" sz="1600" dirty="0" smtClean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9056" r="6277" b="10789"/>
          <a:stretch>
            <a:fillRect/>
          </a:stretch>
        </p:blipFill>
        <p:spPr bwMode="auto">
          <a:xfrm>
            <a:off x="2663825" y="4653681"/>
            <a:ext cx="60848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Rule Development - Creep Fatigue Overview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1800" b="1" dirty="0" smtClean="0"/>
              <a:t>Aim</a:t>
            </a:r>
          </a:p>
          <a:p>
            <a:pPr lvl="1"/>
            <a:r>
              <a:rPr lang="en-GB" altLang="en-US" sz="1800" dirty="0" smtClean="0"/>
              <a:t>To develop a Creep Fatigue rules that account for the strain softening effects of </a:t>
            </a:r>
            <a:r>
              <a:rPr lang="en-GB" altLang="en-US" sz="1800" dirty="0" err="1" smtClean="0"/>
              <a:t>Eurofer</a:t>
            </a:r>
            <a:r>
              <a:rPr lang="en-GB" altLang="en-US" sz="1800" dirty="0" smtClean="0"/>
              <a:t>.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Current Status</a:t>
            </a:r>
          </a:p>
          <a:p>
            <a:pPr lvl="1"/>
            <a:r>
              <a:rPr lang="en-GB" altLang="en-US" sz="1800" dirty="0" smtClean="0"/>
              <a:t>Modification of the existing (ASME &amp; AFCEN) creep-fatigue accumulation rules has been proposed. </a:t>
            </a:r>
          </a:p>
          <a:p>
            <a:pPr lvl="1"/>
            <a:r>
              <a:rPr lang="en-GB" altLang="en-US" sz="1800" dirty="0" smtClean="0"/>
              <a:t>Development of new creep-fatigue design rules based on advanced damage modelling ongoing.</a:t>
            </a:r>
          </a:p>
          <a:p>
            <a:pPr lvl="1"/>
            <a:r>
              <a:rPr lang="en-GB" altLang="en-US" sz="1800" dirty="0" smtClean="0"/>
              <a:t>Creep test requests raised for pre cyclic softened EUROFER specimens.</a:t>
            </a:r>
          </a:p>
          <a:p>
            <a:pPr lvl="1"/>
            <a:r>
              <a:rPr lang="en-GB" altLang="en-US" sz="1800" dirty="0" smtClean="0"/>
              <a:t>Data analysis process established, to enable the extension of Creep-data without requiring additional tests.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Who?</a:t>
            </a:r>
          </a:p>
          <a:p>
            <a:pPr marL="457200" lvl="1" indent="0">
              <a:buNone/>
            </a:pPr>
            <a:r>
              <a:rPr lang="en-GB" altLang="en-US" sz="1800" dirty="0" smtClean="0"/>
              <a:t>Jarir Aktaa</a:t>
            </a:r>
            <a:endParaRPr lang="en-GB" altLang="en-US" sz="1800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26</a:t>
            </a:r>
            <a:endParaRPr lang="en-GB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294507"/>
              </p:ext>
            </p:extLst>
          </p:nvPr>
        </p:nvGraphicFramePr>
        <p:xfrm>
          <a:off x="5724128" y="4365104"/>
          <a:ext cx="2952328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7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Rule Development - Creep Fatigue Tool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1800" b="1" dirty="0" smtClean="0"/>
              <a:t>Aim</a:t>
            </a:r>
          </a:p>
          <a:p>
            <a:pPr lvl="1"/>
            <a:r>
              <a:rPr lang="en-GB" altLang="en-US" sz="1800" dirty="0" smtClean="0"/>
              <a:t>To develop a Creep Fatigue Assessment tool, that will automate the Creep-Fatigue assessment of PFC’s.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Current Status</a:t>
            </a:r>
          </a:p>
          <a:p>
            <a:pPr lvl="1"/>
            <a:r>
              <a:rPr lang="en-GB" altLang="en-US" sz="1800" dirty="0" smtClean="0"/>
              <a:t>Creep-Fatigue assessment tool developed based on ASME-BPVC Sec III </a:t>
            </a:r>
            <a:r>
              <a:rPr lang="en-GB" altLang="en-US" sz="1800" dirty="0" err="1" smtClean="0"/>
              <a:t>Div</a:t>
            </a:r>
            <a:r>
              <a:rPr lang="en-GB" altLang="en-US" sz="1800" dirty="0" smtClean="0"/>
              <a:t> 1.</a:t>
            </a:r>
          </a:p>
          <a:p>
            <a:pPr lvl="1"/>
            <a:r>
              <a:rPr lang="en-GB" altLang="en-US" sz="1800" dirty="0" smtClean="0"/>
              <a:t>Currently the tool works with Elastic Analysis and EUROFER.</a:t>
            </a:r>
          </a:p>
          <a:p>
            <a:pPr lvl="1"/>
            <a:r>
              <a:rPr lang="en-GB" altLang="en-US" sz="1800" dirty="0" smtClean="0"/>
              <a:t>CFA tool shall be developed to include the following:</a:t>
            </a:r>
          </a:p>
          <a:p>
            <a:pPr lvl="2"/>
            <a:r>
              <a:rPr lang="en-GB" altLang="en-US" sz="1600" dirty="0" smtClean="0"/>
              <a:t>Add parallelization to run the tool on multiple cores</a:t>
            </a:r>
          </a:p>
          <a:p>
            <a:pPr lvl="2"/>
            <a:r>
              <a:rPr lang="en-GB" altLang="en-US" sz="1600" dirty="0" smtClean="0"/>
              <a:t>Implement modified creep-fatigue rules for EUROFER</a:t>
            </a:r>
            <a:endParaRPr lang="en-GB" altLang="en-US" sz="1600" dirty="0"/>
          </a:p>
          <a:p>
            <a:pPr lvl="2"/>
            <a:r>
              <a:rPr lang="en-GB" altLang="en-US" sz="1600" dirty="0" smtClean="0"/>
              <a:t>Add additional creep-fatigue data into tool (</a:t>
            </a:r>
            <a:r>
              <a:rPr lang="en-GB" altLang="en-US" sz="1600" dirty="0" err="1" smtClean="0"/>
              <a:t>CuCrZr</a:t>
            </a:r>
            <a:r>
              <a:rPr lang="en-GB" altLang="en-US" sz="1600" dirty="0" smtClean="0"/>
              <a:t>)</a:t>
            </a:r>
            <a:endParaRPr lang="en-GB" altLang="en-US" sz="1800" dirty="0" smtClean="0"/>
          </a:p>
          <a:p>
            <a:pPr marL="457200" lvl="1" indent="0">
              <a:buNone/>
            </a:pPr>
            <a:r>
              <a:rPr lang="en-GB" altLang="en-US" sz="1800" b="1" dirty="0" smtClean="0"/>
              <a:t>Who?</a:t>
            </a:r>
          </a:p>
          <a:p>
            <a:pPr marL="457200" lvl="1" indent="0">
              <a:buNone/>
            </a:pPr>
            <a:r>
              <a:rPr lang="en-GB" altLang="en-US" sz="1800" dirty="0" smtClean="0"/>
              <a:t>Michael Mahler</a:t>
            </a:r>
            <a:endParaRPr lang="en-GB" altLang="en-US" sz="1600" b="1" dirty="0" smtClean="0"/>
          </a:p>
          <a:p>
            <a:pPr lvl="1"/>
            <a:endParaRPr lang="en-GB" altLang="en-US" sz="1600" dirty="0" smtClean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27</a:t>
            </a:r>
            <a:endParaRPr lang="en-GB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02"/>
          <a:stretch/>
        </p:blipFill>
        <p:spPr bwMode="auto">
          <a:xfrm>
            <a:off x="5796136" y="3933056"/>
            <a:ext cx="2729533" cy="214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9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Rule Development - Ratcheting Overview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1800" b="1" dirty="0" smtClean="0"/>
              <a:t>Aim</a:t>
            </a:r>
          </a:p>
          <a:p>
            <a:pPr lvl="1"/>
            <a:r>
              <a:rPr lang="en-GB" altLang="en-US" sz="1800" dirty="0" smtClean="0"/>
              <a:t>To develop the non-linear Ratcheting design rule, improving usability and accommodating both cyclic softening and hardening.  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Current Status</a:t>
            </a:r>
          </a:p>
          <a:p>
            <a:pPr lvl="1"/>
            <a:r>
              <a:rPr lang="en-GB" altLang="en-US" sz="1800" dirty="0" smtClean="0"/>
              <a:t>Traditional Ratcheting rules assessed (3Sm, Bree Diagram, Efficiency Diagram).</a:t>
            </a:r>
          </a:p>
          <a:p>
            <a:pPr lvl="1"/>
            <a:r>
              <a:rPr lang="en-GB" altLang="en-US" sz="1800" dirty="0" smtClean="0"/>
              <a:t>Non-Linear Ratcheting techniques evaluated.</a:t>
            </a:r>
          </a:p>
          <a:p>
            <a:pPr lvl="1"/>
            <a:r>
              <a:rPr lang="en-GB" altLang="en-US" sz="1800" dirty="0" smtClean="0"/>
              <a:t>New 2-step Non-Linear Ratcheting technique developed and validated.</a:t>
            </a:r>
          </a:p>
          <a:p>
            <a:pPr lvl="1"/>
            <a:r>
              <a:rPr lang="en-GB" altLang="en-US" sz="1800" dirty="0" smtClean="0"/>
              <a:t>The 2-step method maybe extended to include the ability to distinguish between Ratcheting and Low </a:t>
            </a:r>
            <a:r>
              <a:rPr lang="en-GB" altLang="en-US" sz="1800" dirty="0"/>
              <a:t>C</a:t>
            </a:r>
            <a:r>
              <a:rPr lang="en-GB" altLang="en-US" sz="1800" dirty="0" smtClean="0"/>
              <a:t>ycle </a:t>
            </a:r>
            <a:r>
              <a:rPr lang="en-GB" altLang="en-US" sz="1800" dirty="0"/>
              <a:t>F</a:t>
            </a:r>
            <a:r>
              <a:rPr lang="en-GB" altLang="en-US" sz="1800" dirty="0" smtClean="0"/>
              <a:t>atigue.</a:t>
            </a:r>
          </a:p>
          <a:p>
            <a:pPr lvl="1"/>
            <a:r>
              <a:rPr lang="en-GB" altLang="en-US" sz="1800" dirty="0" smtClean="0"/>
              <a:t>Currently developing means to account for cyclic softening and hardening material behaviours. </a:t>
            </a:r>
          </a:p>
          <a:p>
            <a:pPr marL="457200" lvl="1" indent="0">
              <a:buNone/>
            </a:pPr>
            <a:r>
              <a:rPr lang="en-GB" altLang="en-US" sz="1800" b="1" dirty="0" smtClean="0"/>
              <a:t>Who?</a:t>
            </a:r>
          </a:p>
          <a:p>
            <a:pPr marL="457200" lvl="1" indent="0">
              <a:buNone/>
            </a:pPr>
            <a:r>
              <a:rPr lang="en-GB" altLang="en-US" sz="1800" dirty="0" smtClean="0"/>
              <a:t>James Gardiner</a:t>
            </a:r>
            <a:endParaRPr lang="en-GB" altLang="en-US" sz="1600" b="1" dirty="0" smtClean="0"/>
          </a:p>
          <a:p>
            <a:pPr lvl="1"/>
            <a:endParaRPr lang="en-GB" altLang="en-US" sz="1600" dirty="0" smtClean="0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291732"/>
            <a:ext cx="471328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DDC Roadmap (Draft)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04825" y="1268759"/>
            <a:ext cx="8229600" cy="4855815"/>
          </a:xfrm>
        </p:spPr>
        <p:txBody>
          <a:bodyPr/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2000" dirty="0" smtClean="0"/>
              <a:t>Requirements extracted from DEMO Roadmap</a:t>
            </a:r>
          </a:p>
          <a:p>
            <a:r>
              <a:rPr lang="en-GB" sz="2000" dirty="0" smtClean="0"/>
              <a:t>Nuclear Regulator</a:t>
            </a:r>
          </a:p>
          <a:p>
            <a:r>
              <a:rPr lang="en-GB" sz="2000" dirty="0" smtClean="0"/>
              <a:t>Safety Classifications</a:t>
            </a:r>
          </a:p>
          <a:p>
            <a:r>
              <a:rPr lang="en-GB" sz="2000" dirty="0" smtClean="0"/>
              <a:t>Strategy</a:t>
            </a:r>
          </a:p>
          <a:p>
            <a:r>
              <a:rPr lang="en-GB" sz="2000" dirty="0" smtClean="0"/>
              <a:t>DEMO Project Interaction</a:t>
            </a:r>
          </a:p>
          <a:p>
            <a:r>
              <a:rPr lang="en-GB" sz="2000" dirty="0" smtClean="0"/>
              <a:t>Roadmap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340768"/>
            <a:ext cx="85693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GB" altLang="en-US" sz="2000" b="1" dirty="0" smtClean="0"/>
              <a:t>The need for fusion specific structural design criteria is widely accepted as a must have to address specific needs of DEMO.</a:t>
            </a:r>
          </a:p>
          <a:p>
            <a:pPr>
              <a:buFontTx/>
              <a:buNone/>
            </a:pPr>
            <a:endParaRPr lang="en-GB" altLang="en-US" sz="2000" dirty="0" smtClean="0"/>
          </a:p>
          <a:p>
            <a:pPr>
              <a:buFontTx/>
              <a:buNone/>
            </a:pPr>
            <a:r>
              <a:rPr lang="en-GB" altLang="en-US" sz="1800" dirty="0" smtClean="0"/>
              <a:t>In response to this need, a package of work was initiated in 2012 by the EFDA Power Plant Physics &amp; Technology (PPPT) organisation: </a:t>
            </a:r>
            <a:r>
              <a:rPr lang="en-GB" altLang="en-US" sz="1800" b="1" dirty="0" smtClean="0"/>
              <a:t>DTM-03 DEMO Design Criteria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51248"/>
            <a:ext cx="8229600" cy="5218112"/>
          </a:xfrm>
        </p:spPr>
        <p:txBody>
          <a:bodyPr/>
          <a:lstStyle/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 smtClean="0"/>
              <a:t>Objective:</a:t>
            </a:r>
          </a:p>
          <a:p>
            <a:endParaRPr lang="de-DE" sz="800" b="1" dirty="0" smtClean="0"/>
          </a:p>
          <a:p>
            <a:pPr lvl="0"/>
            <a:r>
              <a:rPr lang="en-GB" sz="1800" dirty="0"/>
              <a:t>Provide DEMO specific design criteria for </a:t>
            </a:r>
            <a:r>
              <a:rPr lang="en-GB" sz="1800" b="1" dirty="0"/>
              <a:t>Blankets and Diverters</a:t>
            </a:r>
            <a:r>
              <a:rPr lang="en-GB" sz="1800" dirty="0"/>
              <a:t>. This design criteria will provide the DEMO designers with a means to assess the </a:t>
            </a:r>
            <a:r>
              <a:rPr lang="en-GB" sz="1800" b="1" dirty="0"/>
              <a:t>structural integrity</a:t>
            </a:r>
            <a:r>
              <a:rPr lang="en-GB" sz="1800" dirty="0"/>
              <a:t> of all of the concept designs</a:t>
            </a:r>
            <a:r>
              <a:rPr lang="en-GB" sz="1800" dirty="0" smtClean="0"/>
              <a:t>.</a:t>
            </a:r>
          </a:p>
          <a:p>
            <a:pPr lvl="0"/>
            <a:endParaRPr lang="en-GB" sz="1800" dirty="0"/>
          </a:p>
          <a:p>
            <a:pPr marL="0" lvl="0" indent="0">
              <a:buNone/>
            </a:pPr>
            <a:r>
              <a:rPr lang="en-GB" sz="1800" dirty="0" smtClean="0"/>
              <a:t>This presentation shall present the status of the DDC, </a:t>
            </a:r>
            <a:r>
              <a:rPr lang="en-GB" sz="1800" b="1" dirty="0" smtClean="0"/>
              <a:t>past, present </a:t>
            </a:r>
            <a:r>
              <a:rPr lang="en-GB" sz="1800" dirty="0" smtClean="0"/>
              <a:t>and</a:t>
            </a:r>
            <a:r>
              <a:rPr lang="en-GB" sz="1800" b="1" dirty="0" smtClean="0"/>
              <a:t> future</a:t>
            </a:r>
            <a:r>
              <a:rPr lang="en-GB" sz="1800" dirty="0" smtClean="0"/>
              <a:t>.</a:t>
            </a:r>
          </a:p>
          <a:p>
            <a:pPr marL="0" lvl="0" indent="0">
              <a:buNone/>
            </a:pPr>
            <a:r>
              <a:rPr lang="en-GB" sz="1800" dirty="0"/>
              <a:t>	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Requirements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The DDC requirements have been extracted from the DEMO Roadmap &amp; MAT PMP.</a:t>
            </a:r>
          </a:p>
          <a:p>
            <a:pPr lvl="1"/>
            <a:endParaRPr lang="en-GB" altLang="en-US" sz="2000" dirty="0" smtClean="0"/>
          </a:p>
          <a:p>
            <a:pPr lvl="1"/>
            <a:r>
              <a:rPr lang="en-GB" sz="1800" dirty="0"/>
              <a:t>Deliver validated and tested design criteria for the BB and DIV teams by June 2023.</a:t>
            </a:r>
          </a:p>
          <a:p>
            <a:pPr lvl="1"/>
            <a:r>
              <a:rPr lang="en-GB" sz="1800" dirty="0"/>
              <a:t>Deliver a validated and tested design code for the BB and DIV teams by June 2027.</a:t>
            </a:r>
          </a:p>
          <a:p>
            <a:pPr lvl="1"/>
            <a:r>
              <a:rPr lang="en-GB" sz="1800" dirty="0"/>
              <a:t>Engage SDO organisations in the development of the design criteria.</a:t>
            </a:r>
          </a:p>
          <a:p>
            <a:pPr lvl="1"/>
            <a:r>
              <a:rPr lang="en-GB" sz="1800" dirty="0"/>
              <a:t>Engage industry in the development of the design criteria.</a:t>
            </a:r>
          </a:p>
          <a:p>
            <a:pPr lvl="1"/>
            <a:r>
              <a:rPr lang="en-GB" sz="1800" dirty="0"/>
              <a:t>Provide design rules for components that shall receive a maximum of 30dpa</a:t>
            </a:r>
            <a:r>
              <a:rPr lang="en-GB" sz="1800" dirty="0" smtClean="0"/>
              <a:t>.</a:t>
            </a:r>
          </a:p>
          <a:p>
            <a:pPr lvl="1"/>
            <a:endParaRPr lang="en-GB" sz="1600" dirty="0"/>
          </a:p>
          <a:p>
            <a:pPr lvl="1"/>
            <a:r>
              <a:rPr lang="en-GB" sz="1800" dirty="0"/>
              <a:t>Develop DEMO design criteria that is applicable to the baseline materials.</a:t>
            </a:r>
          </a:p>
          <a:p>
            <a:pPr lvl="1"/>
            <a:r>
              <a:rPr lang="en-GB" sz="1800" dirty="0"/>
              <a:t>Ensure that the DEMO Design Criteria takes advantage of ITER experience</a:t>
            </a:r>
            <a:r>
              <a:rPr lang="en-GB" sz="1800" dirty="0" smtClean="0"/>
              <a:t>.</a:t>
            </a:r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3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Nuclear Regulator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GB" altLang="en-US" sz="2000" dirty="0" smtClean="0"/>
              <a:t>Currently site selection for DEMO has not been made, as such potential nuclear regulator interaction can not be fully defined.</a:t>
            </a:r>
          </a:p>
          <a:p>
            <a:pPr marL="457200" lvl="1" indent="0" algn="just">
              <a:buNone/>
            </a:pPr>
            <a:r>
              <a:rPr lang="en-GB" altLang="en-US" sz="2000" dirty="0" smtClean="0"/>
              <a:t>However, the following could be determined:</a:t>
            </a:r>
          </a:p>
          <a:p>
            <a:pPr lvl="1" algn="just"/>
            <a:r>
              <a:rPr lang="en-GB" sz="1800" dirty="0" smtClean="0"/>
              <a:t>In some European countries new regulations would be enacted to licence a fusion power plant.</a:t>
            </a:r>
            <a:endParaRPr lang="en-GB" sz="1800" dirty="0"/>
          </a:p>
          <a:p>
            <a:pPr lvl="1" algn="just"/>
            <a:r>
              <a:rPr lang="en-GB" sz="1800" dirty="0" smtClean="0"/>
              <a:t>New regulation should be targeted and proportionate.</a:t>
            </a:r>
            <a:endParaRPr lang="en-GB" sz="1800" dirty="0"/>
          </a:p>
          <a:p>
            <a:pPr lvl="1" algn="just"/>
            <a:r>
              <a:rPr lang="en-GB" sz="1800" dirty="0" smtClean="0"/>
              <a:t>Harmonization of nuclear regulation will eliminate uncertainty about national regulator differences.</a:t>
            </a:r>
          </a:p>
          <a:p>
            <a:pPr lvl="1" algn="just"/>
            <a:endParaRPr lang="en-GB" sz="1800" dirty="0"/>
          </a:p>
          <a:p>
            <a:pPr marL="457200" lvl="1" indent="0">
              <a:buNone/>
            </a:pPr>
            <a:r>
              <a:rPr lang="en-GB" sz="1800" dirty="0" smtClean="0"/>
              <a:t>Specifically for Fusion C&amp;S:</a:t>
            </a:r>
            <a:endParaRPr lang="en-GB" sz="1800" dirty="0"/>
          </a:p>
          <a:p>
            <a:pPr lvl="1" algn="just"/>
            <a:r>
              <a:rPr lang="en-GB" sz="1800" dirty="0" smtClean="0"/>
              <a:t>All relevant laws and regulations must be respected.</a:t>
            </a:r>
          </a:p>
          <a:p>
            <a:pPr lvl="1" algn="just"/>
            <a:r>
              <a:rPr lang="en-GB" sz="1800" dirty="0" smtClean="0"/>
              <a:t>Regulator may not impose specific codes and standards.</a:t>
            </a:r>
            <a:endParaRPr lang="en-GB" sz="1800" dirty="0"/>
          </a:p>
          <a:p>
            <a:pPr lvl="1" algn="just"/>
            <a:r>
              <a:rPr lang="en-GB" sz="1800" dirty="0"/>
              <a:t>The operator applying for a license must make their own choices and then </a:t>
            </a:r>
            <a:r>
              <a:rPr lang="en-GB" sz="1800" b="1" i="1" dirty="0"/>
              <a:t>demonstrate</a:t>
            </a:r>
            <a:r>
              <a:rPr lang="en-GB" sz="1800" dirty="0"/>
              <a:t> to the regulator that these are appropriate and will guarantee safety objectives are met</a:t>
            </a:r>
            <a:r>
              <a:rPr lang="en-GB" sz="1800" dirty="0" smtClean="0"/>
              <a:t>.</a:t>
            </a:r>
          </a:p>
          <a:p>
            <a:pPr lvl="1" algn="just"/>
            <a:r>
              <a:rPr lang="en-GB" sz="1800" dirty="0" smtClean="0"/>
              <a:t>The regulator will be most concerned with safety related systems.</a:t>
            </a:r>
            <a:endParaRPr lang="en-GB" sz="1600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2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DEMO Safety Classifications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GB" sz="1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6025"/>
              </p:ext>
            </p:extLst>
          </p:nvPr>
        </p:nvGraphicFramePr>
        <p:xfrm>
          <a:off x="1547664" y="2132856"/>
          <a:ext cx="5976664" cy="4093258"/>
        </p:xfrm>
        <a:graphic>
          <a:graphicData uri="http://schemas.openxmlformats.org/drawingml/2006/table">
            <a:tbl>
              <a:tblPr firstRow="1" firstCol="1" bandRow="1"/>
              <a:tblGrid>
                <a:gridCol w="2284044"/>
                <a:gridCol w="1846310"/>
                <a:gridCol w="1846310"/>
              </a:tblGrid>
              <a:tr h="9437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Safet</a:t>
                      </a:r>
                      <a:r>
                        <a:rPr lang="en-GB" sz="20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 Classification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C&amp;S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Note</a:t>
                      </a:r>
                      <a:endParaRPr lang="en-GB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11444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SIC 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Nuclear</a:t>
                      </a:r>
                      <a:r>
                        <a:rPr lang="en-GB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C&amp;S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an appropriate design code does not exist, an agreed surrogate developed specifically for DEMO may be used.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10025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SIC 2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Standards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10025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SIC 3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Standards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52536" y="12509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GB" altLang="en-US" sz="2000" dirty="0" smtClean="0"/>
              <a:t>Despite the regulator not dictating required C&amp;S, it is clear that using a Nuclear Code would be beneficial.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5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Strategy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1549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GB" altLang="en-US" sz="2000" dirty="0" smtClean="0"/>
              <a:t>Nuclear Codes do not meet the needs of the DEMO Fusion community in a number of key areas:</a:t>
            </a:r>
          </a:p>
          <a:p>
            <a:pPr lvl="1"/>
            <a:r>
              <a:rPr lang="en-GB" sz="1800" dirty="0"/>
              <a:t>Insufficient coverage of damage mechanisms in end of life conditions.</a:t>
            </a:r>
          </a:p>
          <a:p>
            <a:pPr lvl="1"/>
            <a:r>
              <a:rPr lang="en-GB" sz="1800" dirty="0"/>
              <a:t>Restrictive design space, making it challenging to develop a design solution.</a:t>
            </a:r>
          </a:p>
          <a:p>
            <a:pPr lvl="1"/>
            <a:r>
              <a:rPr lang="en-GB" sz="1800" dirty="0"/>
              <a:t>Insufficient irradiated material data.</a:t>
            </a:r>
          </a:p>
          <a:p>
            <a:pPr lvl="1"/>
            <a:r>
              <a:rPr lang="en-GB" sz="1800" dirty="0"/>
              <a:t>Insufficient coverage of modifying effects.</a:t>
            </a:r>
          </a:p>
          <a:p>
            <a:pPr lvl="1"/>
            <a:r>
              <a:rPr lang="en-GB" sz="1800" dirty="0"/>
              <a:t>Design rules have not been developed for complex 3D structures and modern FEA.</a:t>
            </a:r>
            <a:endParaRPr lang="en-GB" sz="3200" dirty="0" smtClean="0"/>
          </a:p>
          <a:p>
            <a:pPr lvl="1" algn="just"/>
            <a:endParaRPr lang="en-GB" sz="1800" dirty="0"/>
          </a:p>
          <a:p>
            <a:pPr marL="457200" lvl="1" indent="0">
              <a:buNone/>
            </a:pPr>
            <a:r>
              <a:rPr lang="en-GB" sz="2000" dirty="0" smtClean="0"/>
              <a:t>The primary target for the DDC is to:</a:t>
            </a:r>
            <a:endParaRPr lang="en-GB" sz="2000" dirty="0"/>
          </a:p>
          <a:p>
            <a:pPr lvl="1" algn="just"/>
            <a:r>
              <a:rPr lang="en-GB" sz="1800" dirty="0"/>
              <a:t>Develop a new set of design criteria to enable the design of DEMO plasma facing components (Blanket and </a:t>
            </a:r>
            <a:r>
              <a:rPr lang="en-GB" sz="1800" dirty="0" err="1"/>
              <a:t>Divertor</a:t>
            </a:r>
            <a:r>
              <a:rPr lang="en-GB" sz="1800" dirty="0"/>
              <a:t>) including unprecedented environmental conditions, going beyond and existing framework</a:t>
            </a:r>
            <a:r>
              <a:rPr lang="en-GB" sz="1800" dirty="0" smtClean="0"/>
              <a:t>.</a:t>
            </a:r>
          </a:p>
          <a:p>
            <a:pPr lvl="1" algn="just"/>
            <a:endParaRPr lang="en-GB" sz="1800" dirty="0"/>
          </a:p>
          <a:p>
            <a:pPr marL="457200" lvl="1" indent="0" algn="just">
              <a:buNone/>
            </a:pPr>
            <a:r>
              <a:rPr lang="en-GB" sz="1400" i="1" dirty="0" smtClean="0"/>
              <a:t>Note: The DDC strategy has been developed assuming that both the BB and DIV shall be SIC1 components.</a:t>
            </a:r>
            <a:endParaRPr lang="en-GB" sz="1200" i="1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Strategy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1549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GB" altLang="en-US" sz="2000" dirty="0" smtClean="0"/>
              <a:t>Two key milestones have been identified:</a:t>
            </a:r>
          </a:p>
          <a:p>
            <a:pPr lvl="1"/>
            <a:r>
              <a:rPr lang="en-GB" sz="1600" dirty="0"/>
              <a:t>Deliver validated and tested design criteria for the BB and DIV teams by </a:t>
            </a:r>
            <a:r>
              <a:rPr lang="en-GB" sz="1600" dirty="0">
                <a:solidFill>
                  <a:srgbClr val="0070C0"/>
                </a:solidFill>
              </a:rPr>
              <a:t>June 2023.</a:t>
            </a:r>
          </a:p>
          <a:p>
            <a:pPr lvl="1"/>
            <a:r>
              <a:rPr lang="en-GB" sz="1600" dirty="0"/>
              <a:t>Integrate the DEMO design criteria into a Nuclear Code that covers the BB and DIV teams by </a:t>
            </a:r>
            <a:r>
              <a:rPr lang="en-GB" sz="1600" dirty="0">
                <a:solidFill>
                  <a:srgbClr val="0070C0"/>
                </a:solidFill>
              </a:rPr>
              <a:t>June 2027</a:t>
            </a:r>
            <a:r>
              <a:rPr lang="en-GB" sz="1600" dirty="0" smtClean="0"/>
              <a:t>.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r>
              <a:rPr lang="en-GB" sz="2000" dirty="0" smtClean="0"/>
              <a:t>To achieve this it is proposed that two parallel work packages of work are created:</a:t>
            </a:r>
          </a:p>
          <a:p>
            <a:pPr marL="457200" lvl="1" indent="0" algn="just">
              <a:buNone/>
            </a:pPr>
            <a:endParaRPr lang="en-GB" sz="18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23528" y="3429000"/>
            <a:ext cx="4217455" cy="86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000" b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DEMO Design Criteria Development</a:t>
            </a:r>
            <a:endParaRPr lang="en-GB" altLang="en-US" sz="2000" b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000" b="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44008" y="3429000"/>
            <a:ext cx="4216164" cy="863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Nuclear Fusion Code Development</a:t>
            </a:r>
            <a:endParaRPr lang="en-GB" altLang="en-US" sz="18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23528" y="4364831"/>
            <a:ext cx="421616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1200" dirty="0"/>
              <a:t>DDC Coordination, philosophy, documentation and education</a:t>
            </a:r>
            <a:endParaRPr lang="en-GB" altLang="en-US" sz="2000" b="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23528" y="4868887"/>
            <a:ext cx="421616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1200" dirty="0" smtClean="0"/>
              <a:t>Damage mechanism rule development</a:t>
            </a:r>
            <a:endParaRPr lang="en-GB" altLang="en-US" sz="2000" b="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3528" y="5372943"/>
            <a:ext cx="421616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/>
              <a:t>Usability and Tools</a:t>
            </a:r>
            <a:endParaRPr lang="en-GB" altLang="en-US" sz="2000" b="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644008" y="4364831"/>
            <a:ext cx="421616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1200" dirty="0" smtClean="0"/>
              <a:t>AFCEN engagement</a:t>
            </a:r>
            <a:endParaRPr lang="en-GB" altLang="en-US" sz="2000" b="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44008" y="4868887"/>
            <a:ext cx="421616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/>
              <a:t>ASME engagement</a:t>
            </a:r>
            <a:endParaRPr lang="en-GB" altLang="en-US" sz="2000" b="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644008" y="5372943"/>
            <a:ext cx="421616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/>
              <a:t>ISO engagement</a:t>
            </a:r>
            <a:endParaRPr lang="en-GB" altLang="en-US" sz="2000" b="0" dirty="0"/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Strategy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0825" y="4581525"/>
            <a:ext cx="8569325" cy="136842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Material Experts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50825" y="2852738"/>
            <a:ext cx="8569325" cy="1368425"/>
          </a:xfrm>
          <a:prstGeom prst="rect">
            <a:avLst/>
          </a:prstGeom>
          <a:gradFill>
            <a:gsLst>
              <a:gs pos="0">
                <a:srgbClr val="FFCC66"/>
              </a:gs>
              <a:gs pos="50000">
                <a:sysClr val="window" lastClr="FFFFFF"/>
              </a:gs>
              <a:gs pos="100000">
                <a:sysClr val="window" lastClr="FFFFFF"/>
              </a:gs>
            </a:gsLst>
            <a:lin ang="5400000" scaled="0"/>
          </a:gra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Damage Mechanism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Experts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50825" y="1023938"/>
            <a:ext cx="8569325" cy="936625"/>
          </a:xfrm>
          <a:prstGeom prst="rect">
            <a:avLst/>
          </a:prstGeom>
          <a:gradFill>
            <a:gsLst>
              <a:gs pos="0">
                <a:srgbClr val="C0504D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ysClr val="window" lastClr="FFFFFF"/>
              </a:gs>
            </a:gsLst>
            <a:lin ang="5400000" scaled="0"/>
          </a:gra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Code Experts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895600" y="2133600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Technical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 smtClean="0">
                <a:solidFill>
                  <a:prstClr val="black"/>
                </a:solidFill>
                <a:latin typeface="Calibri"/>
                <a:cs typeface="+mn-cs"/>
              </a:rPr>
              <a:t>DIV?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187450" y="1341438"/>
            <a:ext cx="1439863" cy="50323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Code Maker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AFCEN, ASME, SDC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916238" y="1341438"/>
            <a:ext cx="1439862" cy="50323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Regulator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43438" y="1341438"/>
            <a:ext cx="1441450" cy="50323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Industrial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AFW, AREVA?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268538" y="2920999"/>
            <a:ext cx="1439862" cy="588963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Plastic Collapse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 smtClean="0">
                <a:solidFill>
                  <a:prstClr val="black"/>
                </a:solidFill>
                <a:latin typeface="Calibri"/>
                <a:cs typeface="+mn-cs"/>
              </a:rPr>
              <a:t>N/A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779838" y="2921000"/>
            <a:ext cx="1439862" cy="579438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Plastic Flow Localisation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dirty="0" err="1" smtClean="0">
                <a:solidFill>
                  <a:prstClr val="black"/>
                </a:solidFill>
                <a:latin typeface="Calibri"/>
                <a:cs typeface="+mn-cs"/>
              </a:rPr>
              <a:t>tbd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92724" y="2930525"/>
            <a:ext cx="1439863" cy="579438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Exhaustion Ductility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err="1" smtClean="0">
                <a:solidFill>
                  <a:prstClr val="black"/>
                </a:solidFill>
                <a:latin typeface="Calibri"/>
                <a:cs typeface="+mn-cs"/>
              </a:rPr>
              <a:t>tbd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55650" y="3573463"/>
            <a:ext cx="1439863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Brittle 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Fracture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Jarir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Aktaa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268538" y="3573463"/>
            <a:ext cx="1439862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Ratcheting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 smtClean="0">
                <a:solidFill>
                  <a:prstClr val="black"/>
                </a:solidFill>
                <a:latin typeface="Calibri"/>
                <a:cs typeface="+mn-cs"/>
              </a:rPr>
              <a:t>Mike Fursdon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779838" y="3573462"/>
            <a:ext cx="1439862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Fatigue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Mike Fursdon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92725" y="3573463"/>
            <a:ext cx="1439863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Creep-Fatigue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Jarir Aktaa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04024" y="3573463"/>
            <a:ext cx="1439863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Joint Element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Jason Hess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268538" y="4668489"/>
            <a:ext cx="1439863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Design Allowable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268538" y="5300662"/>
            <a:ext cx="1439862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EUROFER 97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Ermile Gaganidze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779838" y="5300662"/>
            <a:ext cx="1439862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Tungsten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Ermile Gaganidze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92725" y="5300662"/>
            <a:ext cx="1439863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CuCrZr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Chris Hardie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292725" y="4668489"/>
            <a:ext cx="1439863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Material Behaviour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804024" y="2935288"/>
            <a:ext cx="1439863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Armour Element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Jeong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Ha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07150" y="2132856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DDC Coordinator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 Kalsey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225550" y="2132856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Project Management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654550" y="2133600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Technical</a:t>
            </a:r>
            <a:r>
              <a:rPr kumimoji="0" lang="en-GB" sz="12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Lead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BB?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0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DEMO Project Interaction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1549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GB" sz="2000" dirty="0" smtClean="0"/>
              <a:t>To ensure an appropriate level of interaction is maintained the following is proposed:</a:t>
            </a:r>
          </a:p>
          <a:p>
            <a:pPr lvl="1"/>
            <a:r>
              <a:rPr lang="en-GB" sz="1800" dirty="0"/>
              <a:t>An EDDI representative must be invited to all BB, DIV &amp; SAE team meetings.</a:t>
            </a:r>
          </a:p>
          <a:p>
            <a:pPr lvl="1"/>
            <a:r>
              <a:rPr lang="en-GB" sz="1800" dirty="0"/>
              <a:t>A BB &amp; DIV representative must be invited to all EDDI team meetings.</a:t>
            </a:r>
          </a:p>
          <a:p>
            <a:pPr lvl="1"/>
            <a:r>
              <a:rPr lang="en-GB" sz="1800" dirty="0"/>
              <a:t>A BB &amp; DIV representative must be invited to all DDC progress meetings.</a:t>
            </a:r>
          </a:p>
          <a:p>
            <a:pPr lvl="1"/>
            <a:r>
              <a:rPr lang="en-GB" sz="1800" dirty="0"/>
              <a:t>The EDDI team shall hold an annual workshop to disseminate progress within the MAT project to the wider DEMO community.</a:t>
            </a:r>
          </a:p>
          <a:p>
            <a:pPr marL="457200" lvl="1" indent="0" algn="just">
              <a:buNone/>
            </a:pPr>
            <a:endParaRPr lang="en-GB" sz="1800" dirty="0"/>
          </a:p>
        </p:txBody>
      </p:sp>
      <p:pic>
        <p:nvPicPr>
          <p:cNvPr id="32" name="Picture 3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76" y="3501008"/>
            <a:ext cx="5124520" cy="2969852"/>
          </a:xfrm>
          <a:prstGeom prst="rect">
            <a:avLst/>
          </a:prstGeom>
          <a:noFill/>
        </p:spPr>
      </p:pic>
      <p:sp>
        <p:nvSpPr>
          <p:cNvPr id="33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DDC Roadmap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" y="1772816"/>
            <a:ext cx="9009366" cy="3723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Thank you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EUROfusion members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179" y="1486038"/>
            <a:ext cx="4541642" cy="4272730"/>
          </a:xfrm>
          <a:prstGeom prst="rect">
            <a:avLst/>
          </a:prstGeom>
          <a:ln w="12700"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38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4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History of DDC - Identification of Gaps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Group 62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7823566"/>
              </p:ext>
            </p:extLst>
          </p:nvPr>
        </p:nvGraphicFramePr>
        <p:xfrm>
          <a:off x="323850" y="1339871"/>
          <a:ext cx="8569325" cy="2244726"/>
        </p:xfrm>
        <a:graphic>
          <a:graphicData uri="http://schemas.openxmlformats.org/drawingml/2006/table">
            <a:tbl>
              <a:tblPr/>
              <a:tblGrid>
                <a:gridCol w="3455988"/>
                <a:gridCol w="1728787"/>
                <a:gridCol w="1655763"/>
                <a:gridCol w="1728787"/>
              </a:tblGrid>
              <a:tr h="3603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Damage Mechanisms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ASME-BPVC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RCC-MRx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SDC-IC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</a:tr>
              <a:tr h="5111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Immediate local fracture due to exhaustion of ductility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Development required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Immediate plastic flow </a:t>
                      </a: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localisation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Development required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5127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Ratchetting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Rules exist but not applicable to cyclic softening or non-ductile materials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032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Creep-fatigue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Rules exist but not applicable to cyclic softening or non-ductile materials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Group 6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671916"/>
              </p:ext>
            </p:extLst>
          </p:nvPr>
        </p:nvGraphicFramePr>
        <p:xfrm>
          <a:off x="323850" y="3716359"/>
          <a:ext cx="8569325" cy="2520953"/>
        </p:xfrm>
        <a:graphic>
          <a:graphicData uri="http://schemas.openxmlformats.org/drawingml/2006/table">
            <a:tbl>
              <a:tblPr/>
              <a:tblGrid>
                <a:gridCol w="3455988"/>
                <a:gridCol w="1728787"/>
                <a:gridCol w="1660525"/>
                <a:gridCol w="1724025"/>
              </a:tblGrid>
              <a:tr h="363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Modifying Effects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ASME-BPVC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RCC-MRx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SDC-IC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Irradiation induced hardening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3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Irradiation induced embrittlement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Irradiation induced swelling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Environmental effects (e.g. corrosion, erosion)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Only recommendations for corrosion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Impure </a:t>
                      </a:r>
                      <a:r>
                        <a:rPr kumimoji="0" lang="fr-F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helium</a:t>
                      </a:r>
                      <a:r>
                        <a:rPr kumimoji="0" lang="fr-F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 on fatigue &amp; </a:t>
                      </a:r>
                      <a:r>
                        <a:rPr kumimoji="0" lang="fr-F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creep</a:t>
                      </a:r>
                      <a:r>
                        <a:rPr kumimoji="0" lang="fr-F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-fatigue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Stress-corrosion cracking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Only recommendations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04825" y="1268759"/>
            <a:ext cx="8229600" cy="4855815"/>
          </a:xfrm>
        </p:spPr>
        <p:txBody>
          <a:bodyPr/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2000" dirty="0" smtClean="0"/>
              <a:t>Structural Integrity</a:t>
            </a:r>
          </a:p>
          <a:p>
            <a:r>
              <a:rPr lang="en-GB" sz="2000" dirty="0" smtClean="0"/>
              <a:t>Codes, Standards and Design Criteria</a:t>
            </a:r>
          </a:p>
          <a:p>
            <a:r>
              <a:rPr lang="en-GB" sz="2000" dirty="0" smtClean="0"/>
              <a:t>Codes, Standards and Design Criteria for ITER</a:t>
            </a:r>
          </a:p>
          <a:p>
            <a:r>
              <a:rPr lang="en-GB" sz="2000" dirty="0" smtClean="0"/>
              <a:t>Fusion Design Code Development</a:t>
            </a:r>
          </a:p>
          <a:p>
            <a:r>
              <a:rPr lang="en-GB" sz="2000" dirty="0" smtClean="0"/>
              <a:t>EDDI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9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History of DDC - Identification of Gaps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Group 3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97549"/>
              </p:ext>
            </p:extLst>
          </p:nvPr>
        </p:nvGraphicFramePr>
        <p:xfrm>
          <a:off x="323850" y="1340768"/>
          <a:ext cx="8569325" cy="5072066"/>
        </p:xfrm>
        <a:graphic>
          <a:graphicData uri="http://schemas.openxmlformats.org/drawingml/2006/table">
            <a:tbl>
              <a:tblPr/>
              <a:tblGrid>
                <a:gridCol w="2254250"/>
                <a:gridCol w="2103438"/>
                <a:gridCol w="2105025"/>
                <a:gridCol w="2106612"/>
              </a:tblGrid>
              <a:tr h="4333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Materials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ASME-BPVC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RCC-MRx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SDC-IC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</a:tr>
              <a:tr h="5794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GB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CuCrZr</a:t>
                      </a: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, CuAl25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95450" algn="l"/>
                          <a:tab pos="2473325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95450" algn="l"/>
                          <a:tab pos="2473325" algn="r"/>
                        </a:tabLst>
                      </a:pPr>
                      <a:r>
                        <a:rPr kumimoji="0" lang="en-GB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Eurofer</a:t>
                      </a:r>
                      <a:endParaRPr kumimoji="0" lang="en-GB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ODS steels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V-Alloys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Zr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-Alloys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Few grades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Al-Alloys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Few grades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W &amp; W-alloys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5794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W-Cu composites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History of DDC - Identification </a:t>
            </a:r>
            <a:r>
              <a:rPr lang="en-GB" altLang="en-US" dirty="0"/>
              <a:t>of </a:t>
            </a:r>
            <a:r>
              <a:rPr lang="en-GB" altLang="en-US" dirty="0" smtClean="0"/>
              <a:t>Gaps</a:t>
            </a:r>
          </a:p>
        </p:txBody>
      </p:sp>
      <p:graphicFrame>
        <p:nvGraphicFramePr>
          <p:cNvPr id="7" name="Group 5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0792"/>
              </p:ext>
            </p:extLst>
          </p:nvPr>
        </p:nvGraphicFramePr>
        <p:xfrm>
          <a:off x="250825" y="1340768"/>
          <a:ext cx="8642350" cy="3141664"/>
        </p:xfrm>
        <a:graphic>
          <a:graphicData uri="http://schemas.openxmlformats.org/drawingml/2006/table">
            <a:tbl>
              <a:tblPr/>
              <a:tblGrid>
                <a:gridCol w="2592388"/>
                <a:gridCol w="2016125"/>
                <a:gridCol w="2089150"/>
                <a:gridCol w="1944687"/>
              </a:tblGrid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Joining Techniques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ASME-BPVC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RCC-MRx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SDC-IC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>
                        <a:alpha val="50195"/>
                      </a:srgbClr>
                    </a:solidFill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de-D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Welding (EB, TIG, laser)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examined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de-D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Brazing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HIP &amp; Diffusion Bonding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Partially covered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Plasma spraying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Not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Active metal casting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Pulsed electric current sintering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High velocity </a:t>
                      </a:r>
                      <a:r>
                        <a:rPr kumimoji="0" lang="en-GB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oxyfuel</a:t>
                      </a: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 spraying, detonation – D gun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平成明朝" charset="-128"/>
                          <a:cs typeface="Times New Roman" pitchFamily="18" charset="0"/>
                        </a:rPr>
                        <a:t>Powder injection moulding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平成明朝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20"/>
          <p:cNvSpPr>
            <a:spLocks noChangeArrowheads="1"/>
          </p:cNvSpPr>
          <p:nvPr/>
        </p:nvSpPr>
        <p:spPr bwMode="auto">
          <a:xfrm>
            <a:off x="323850" y="4653136"/>
            <a:ext cx="85693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 dirty="0" smtClean="0">
                <a:cs typeface="Arial" pitchFamily="34" charset="0"/>
              </a:rPr>
              <a:t>The </a:t>
            </a:r>
            <a:r>
              <a:rPr lang="en-GB" altLang="en-US" sz="1800" dirty="0">
                <a:cs typeface="Arial" pitchFamily="34" charset="0"/>
              </a:rPr>
              <a:t>gap </a:t>
            </a:r>
            <a:r>
              <a:rPr lang="en-GB" altLang="en-US" sz="1800" dirty="0" smtClean="0">
                <a:cs typeface="Arial" pitchFamily="34" charset="0"/>
              </a:rPr>
              <a:t>analysis </a:t>
            </a:r>
            <a:r>
              <a:rPr lang="en-GB" altLang="en-US" sz="1800" dirty="0">
                <a:cs typeface="Arial" pitchFamily="34" charset="0"/>
              </a:rPr>
              <a:t>revealed a number of areas that </a:t>
            </a:r>
            <a:r>
              <a:rPr lang="en-GB" altLang="en-US" sz="1800" dirty="0" smtClean="0">
                <a:cs typeface="Arial" pitchFamily="34" charset="0"/>
              </a:rPr>
              <a:t>required </a:t>
            </a:r>
            <a:r>
              <a:rPr lang="en-GB" altLang="en-US" sz="1800" dirty="0">
                <a:cs typeface="Arial" pitchFamily="34" charset="0"/>
              </a:rPr>
              <a:t>attention in all of the areas investigated (material data, design rules, joining techniques</a:t>
            </a:r>
            <a:r>
              <a:rPr lang="en-GB" altLang="en-US" sz="1800" dirty="0" smtClean="0">
                <a:cs typeface="Arial" pitchFamily="34" charset="0"/>
              </a:rPr>
              <a:t>).</a:t>
            </a:r>
            <a:endParaRPr lang="en-GB" altLang="en-US" sz="1800" dirty="0"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 dirty="0"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 dirty="0">
                <a:cs typeface="Arial" pitchFamily="34" charset="0"/>
              </a:rPr>
              <a:t>In 2013, </a:t>
            </a:r>
            <a:r>
              <a:rPr lang="en-GB" altLang="en-US" sz="1800" dirty="0" smtClean="0">
                <a:cs typeface="Arial" pitchFamily="34" charset="0"/>
              </a:rPr>
              <a:t>the </a:t>
            </a:r>
            <a:r>
              <a:rPr lang="en-GB" altLang="en-US" sz="1800" dirty="0">
                <a:cs typeface="Arial" pitchFamily="34" charset="0"/>
              </a:rPr>
              <a:t>process of filling these identified gaps had </a:t>
            </a:r>
            <a:r>
              <a:rPr lang="en-GB" altLang="en-US" sz="1800" dirty="0" smtClean="0">
                <a:cs typeface="Arial" pitchFamily="34" charset="0"/>
              </a:rPr>
              <a:t>commenced.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 dirty="0"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 b="1" dirty="0" smtClean="0">
                <a:cs typeface="Arial" pitchFamily="34" charset="0"/>
              </a:rPr>
              <a:t>Note:</a:t>
            </a:r>
            <a:r>
              <a:rPr lang="en-GB" altLang="en-US" sz="1800" dirty="0" smtClean="0">
                <a:cs typeface="Arial" pitchFamily="34" charset="0"/>
              </a:rPr>
              <a:t> </a:t>
            </a:r>
            <a:r>
              <a:rPr lang="en-GB" altLang="en-US" sz="1800" dirty="0">
                <a:cs typeface="Arial" pitchFamily="34" charset="0"/>
              </a:rPr>
              <a:t>T</a:t>
            </a:r>
            <a:r>
              <a:rPr lang="en-GB" altLang="en-US" sz="1800" dirty="0" smtClean="0">
                <a:cs typeface="Arial" pitchFamily="34" charset="0"/>
              </a:rPr>
              <a:t>he tables require updating to reflect changes in existing C&amp;S along with the decision to focus on </a:t>
            </a:r>
            <a:r>
              <a:rPr lang="en-GB" altLang="en-US" sz="1800" dirty="0" err="1" smtClean="0">
                <a:cs typeface="Arial" pitchFamily="34" charset="0"/>
              </a:rPr>
              <a:t>Elasto</a:t>
            </a:r>
            <a:r>
              <a:rPr lang="en-GB" altLang="en-US" sz="1800" dirty="0" smtClean="0">
                <a:cs typeface="Arial" pitchFamily="34" charset="0"/>
              </a:rPr>
              <a:t>-plastic assessment route in the DDC.</a:t>
            </a:r>
            <a:endParaRPr lang="en-GB" altLang="en-US" sz="1800" dirty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M. Kalsey | EDDI Planning Meeting | EuroFusion | 17/1/2017 | Page ‹#›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History of DDC - Damage Mechanisms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5905500" y="980728"/>
            <a:ext cx="2627313" cy="5492750"/>
          </a:xfrm>
          <a:prstGeom prst="rect">
            <a:avLst/>
          </a:prstGeom>
          <a:solidFill>
            <a:srgbClr val="FF00FF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Arial" pitchFamily="34" charset="0"/>
              </a:rPr>
              <a:t>Modifying effects</a:t>
            </a:r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328738" y="2617328"/>
            <a:ext cx="4471988" cy="4500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Arial" pitchFamily="34" charset="0"/>
              </a:rPr>
              <a:t>Immediate plastic flow localization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343025" y="3185340"/>
            <a:ext cx="4468812" cy="4500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Arial" pitchFamily="34" charset="0"/>
              </a:rPr>
              <a:t>Immediate local fracture due to exhaustion of ductility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343025" y="3748591"/>
            <a:ext cx="4471988" cy="4500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 smtClean="0">
                <a:latin typeface="Arial" pitchFamily="34" charset="0"/>
              </a:rPr>
              <a:t>Brittle </a:t>
            </a:r>
            <a:r>
              <a:rPr lang="en-GB" altLang="en-US" sz="1400" dirty="0">
                <a:latin typeface="Arial" pitchFamily="34" charset="0"/>
              </a:rPr>
              <a:t>fracture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343025" y="4855816"/>
            <a:ext cx="4470401" cy="4500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Arial" pitchFamily="34" charset="0"/>
              </a:rPr>
              <a:t>Progressive deformation or ratcheting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1330325" y="5408265"/>
            <a:ext cx="4470401" cy="4500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Arial" pitchFamily="34" charset="0"/>
              </a:rPr>
              <a:t>Fatigue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330325" y="5941665"/>
            <a:ext cx="4470401" cy="45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 smtClean="0">
                <a:latin typeface="Arial" pitchFamily="34" charset="0"/>
              </a:rPr>
              <a:t>Creep - Fatigue </a:t>
            </a:r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1001713" y="1488728"/>
            <a:ext cx="2159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1001713" y="4736753"/>
            <a:ext cx="2159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1001712" y="1498253"/>
            <a:ext cx="1587" cy="3238499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>
            <a:off x="1003300" y="4863753"/>
            <a:ext cx="2159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1003300" y="5844828"/>
            <a:ext cx="2159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H="1">
            <a:off x="1001713" y="4873278"/>
            <a:ext cx="1587" cy="97155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-3175" y="286032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dirty="0">
                <a:latin typeface="Arial" pitchFamily="34" charset="0"/>
              </a:rPr>
              <a:t>Monotonic Damage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-3175" y="513204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dirty="0">
                <a:latin typeface="Arial" pitchFamily="34" charset="0"/>
              </a:rPr>
              <a:t>Cyclic Damage</a:t>
            </a: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auto">
          <a:xfrm>
            <a:off x="1325563" y="1478353"/>
            <a:ext cx="4471988" cy="4500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Arial" pitchFamily="34" charset="0"/>
              </a:rPr>
              <a:t>Immediate plastic </a:t>
            </a:r>
            <a:r>
              <a:rPr lang="en-GB" altLang="en-US" sz="1400" dirty="0" smtClean="0">
                <a:latin typeface="Arial" pitchFamily="34" charset="0"/>
              </a:rPr>
              <a:t>collapse</a:t>
            </a:r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24" name="AutoShape 42"/>
          <p:cNvSpPr>
            <a:spLocks noChangeArrowheads="1"/>
          </p:cNvSpPr>
          <p:nvPr/>
        </p:nvSpPr>
        <p:spPr bwMode="auto">
          <a:xfrm>
            <a:off x="1343025" y="4302628"/>
            <a:ext cx="4470401" cy="4500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 smtClean="0">
                <a:latin typeface="Arial" pitchFamily="34" charset="0"/>
              </a:rPr>
              <a:t>Thermal Creep</a:t>
            </a:r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5983288" y="1507778"/>
            <a:ext cx="540000" cy="4883887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600" b="1" dirty="0" smtClean="0">
                <a:latin typeface="Arial" pitchFamily="34" charset="0"/>
              </a:rPr>
              <a:t>Temperature</a:t>
            </a:r>
            <a:r>
              <a:rPr lang="en-GB" altLang="en-US" sz="1600" dirty="0" smtClean="0">
                <a:latin typeface="Arial" pitchFamily="34" charset="0"/>
              </a:rPr>
              <a:t> </a:t>
            </a:r>
            <a:r>
              <a:rPr lang="en-GB" altLang="en-US" sz="1200" dirty="0" smtClean="0">
                <a:latin typeface="Arial" pitchFamily="34" charset="0"/>
              </a:rPr>
              <a:t>- Ageing</a:t>
            </a:r>
            <a:endParaRPr lang="en-GB" altLang="en-US" sz="1200" dirty="0">
              <a:latin typeface="Arial" pitchFamily="34" charset="0"/>
            </a:endParaRPr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6610350" y="1517303"/>
            <a:ext cx="540000" cy="4874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600" b="1" dirty="0" smtClean="0">
                <a:latin typeface="Arial" pitchFamily="34" charset="0"/>
              </a:rPr>
              <a:t>Irradiation</a:t>
            </a:r>
            <a:r>
              <a:rPr lang="en-GB" altLang="en-US" sz="1600" dirty="0" smtClean="0">
                <a:latin typeface="Arial" pitchFamily="34" charset="0"/>
              </a:rPr>
              <a:t> – </a:t>
            </a:r>
            <a:r>
              <a:rPr lang="en-GB" altLang="en-US" sz="1200" dirty="0" smtClean="0">
                <a:latin typeface="Arial" pitchFamily="34" charset="0"/>
              </a:rPr>
              <a:t>Hardening, Softening, Loss of Strain Hardening, </a:t>
            </a:r>
          </a:p>
          <a:p>
            <a:pPr algn="ctr" eaLnBrk="1" hangingPunct="1"/>
            <a:r>
              <a:rPr lang="en-GB" altLang="en-US" sz="1200" dirty="0" smtClean="0">
                <a:latin typeface="Arial" pitchFamily="34" charset="0"/>
              </a:rPr>
              <a:t>Loss of Fracture toughness, Swelling</a:t>
            </a:r>
            <a:r>
              <a:rPr lang="en-GB" altLang="en-US" sz="1600" dirty="0" smtClean="0">
                <a:latin typeface="Arial" pitchFamily="34" charset="0"/>
              </a:rPr>
              <a:t> </a:t>
            </a:r>
            <a:endParaRPr lang="en-GB" altLang="en-US" sz="1600" dirty="0">
              <a:latin typeface="Arial" pitchFamily="34" charset="0"/>
            </a:endParaRPr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7248525" y="1526828"/>
            <a:ext cx="540000" cy="48648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600" b="1" dirty="0" smtClean="0">
                <a:latin typeface="Arial" pitchFamily="34" charset="0"/>
              </a:rPr>
              <a:t>Environmental </a:t>
            </a:r>
            <a:r>
              <a:rPr lang="en-GB" altLang="en-US" sz="1200" dirty="0" smtClean="0">
                <a:latin typeface="Arial" pitchFamily="34" charset="0"/>
              </a:rPr>
              <a:t>– Corrosion, Erosion</a:t>
            </a: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7885113" y="1536353"/>
            <a:ext cx="540000" cy="48553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600" b="1" dirty="0">
                <a:latin typeface="Arial" pitchFamily="34" charset="0"/>
              </a:rPr>
              <a:t>Impure </a:t>
            </a:r>
            <a:r>
              <a:rPr lang="en-GB" altLang="en-US" sz="1600" b="1" dirty="0" smtClean="0">
                <a:latin typeface="Arial" pitchFamily="34" charset="0"/>
              </a:rPr>
              <a:t>Helium </a:t>
            </a:r>
            <a:r>
              <a:rPr lang="en-GB" altLang="en-US" sz="1200" dirty="0" smtClean="0">
                <a:latin typeface="Arial" pitchFamily="34" charset="0"/>
              </a:rPr>
              <a:t>– Loss of Fracture Toughness</a:t>
            </a:r>
            <a:endParaRPr lang="en-GB" altLang="en-US" sz="1600" dirty="0">
              <a:latin typeface="Arial" pitchFamily="34" charset="0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1328738" y="2045940"/>
            <a:ext cx="4468813" cy="4500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altLang="en-US" sz="1400" dirty="0" smtClean="0">
                <a:latin typeface="Arial" pitchFamily="34" charset="0"/>
              </a:rPr>
              <a:t>Immediate plastic instability</a:t>
            </a:r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-12700" y="6036916"/>
            <a:ext cx="1079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dirty="0" smtClean="0">
                <a:latin typeface="Arial" pitchFamily="34" charset="0"/>
              </a:rPr>
              <a:t>Combined</a:t>
            </a:r>
            <a:endParaRPr lang="en-GB" altLang="en-US" sz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Future Work - Material Data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The challenge of gaining sufficient Irradiated Material data is significant, it is both costly and technically challenging. </a:t>
            </a:r>
          </a:p>
          <a:p>
            <a:pPr marL="457200" lvl="1" indent="0">
              <a:buNone/>
            </a:pPr>
            <a:r>
              <a:rPr lang="en-GB" altLang="en-US" sz="2000" dirty="0" smtClean="0"/>
              <a:t>It has been recommended that DEMO should explore the option of utilising surveillance techniques in order to evaluate in service conditions.</a:t>
            </a:r>
          </a:p>
          <a:p>
            <a:pPr lvl="1"/>
            <a:endParaRPr lang="en-GB" altLang="en-US" sz="2000" dirty="0" smtClean="0"/>
          </a:p>
          <a:p>
            <a:pPr lvl="1"/>
            <a:r>
              <a:rPr lang="en-GB" altLang="en-US" sz="1800" dirty="0" smtClean="0"/>
              <a:t>Develop a list of test specimen geometries.</a:t>
            </a:r>
          </a:p>
          <a:p>
            <a:pPr lvl="1"/>
            <a:r>
              <a:rPr lang="en-GB" altLang="en-US" sz="1800" dirty="0" smtClean="0"/>
              <a:t>Propose a surveillance scheme for a EU DEMO reactor.</a:t>
            </a:r>
          </a:p>
          <a:p>
            <a:pPr lvl="1"/>
            <a:r>
              <a:rPr lang="en-GB" altLang="en-US" sz="1800" dirty="0" smtClean="0"/>
              <a:t>Consider state of the art testing techniques to support rule development and material database population.</a:t>
            </a:r>
            <a:endParaRPr lang="en-GB" altLang="en-US" sz="1800" dirty="0"/>
          </a:p>
          <a:p>
            <a:pPr lvl="1"/>
            <a:r>
              <a:rPr lang="en-GB" altLang="en-US" sz="1800" dirty="0" smtClean="0"/>
              <a:t>Develop initial designs for what a Fusion specific surveillance scheme could look like.</a:t>
            </a:r>
            <a:endParaRPr lang="en-GB" altLang="en-US" sz="1800" dirty="0"/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"/>
          <a:stretch>
            <a:fillRect/>
          </a:stretch>
        </p:blipFill>
        <p:spPr bwMode="auto">
          <a:xfrm>
            <a:off x="1506354" y="4644752"/>
            <a:ext cx="5864593" cy="188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2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Future Work - DDC Team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825" y="4581525"/>
            <a:ext cx="8569325" cy="13684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GB" sz="1400" dirty="0">
                <a:latin typeface="+mj-lt"/>
              </a:rPr>
              <a:t>Material Experts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0825" y="2852738"/>
            <a:ext cx="8569325" cy="1368425"/>
          </a:xfrm>
          <a:prstGeom prst="rect">
            <a:avLst/>
          </a:prstGeom>
          <a:gradFill>
            <a:gsLst>
              <a:gs pos="0">
                <a:srgbClr val="FFCC66"/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GB" sz="1400" dirty="0">
                <a:latin typeface="+mj-lt"/>
              </a:rPr>
              <a:t>Damage Mechanism</a:t>
            </a:r>
          </a:p>
          <a:p>
            <a:pPr>
              <a:defRPr/>
            </a:pPr>
            <a:r>
              <a:rPr lang="en-GB" sz="1400" dirty="0">
                <a:latin typeface="+mj-lt"/>
              </a:rPr>
              <a:t>Experts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0825" y="1023938"/>
            <a:ext cx="8569325" cy="936625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GB" sz="1400" dirty="0">
                <a:latin typeface="+mj-lt"/>
              </a:rPr>
              <a:t>Code Experts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94125" y="2133600"/>
            <a:ext cx="1441450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>
                <a:latin typeface="+mj-lt"/>
              </a:rPr>
              <a:t>Coordinator</a:t>
            </a:r>
          </a:p>
          <a:p>
            <a:pPr algn="ctr">
              <a:defRPr/>
            </a:pPr>
            <a:r>
              <a:rPr lang="en-GB" sz="1200" dirty="0">
                <a:latin typeface="+mj-lt"/>
              </a:rPr>
              <a:t>M Kalsey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87450" y="1341438"/>
            <a:ext cx="1439863" cy="503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 smtClean="0">
                <a:latin typeface="+mj-lt"/>
              </a:rPr>
              <a:t>Code Maker</a:t>
            </a:r>
          </a:p>
          <a:p>
            <a:pPr algn="ctr">
              <a:defRPr/>
            </a:pPr>
            <a:r>
              <a:rPr lang="en-GB" sz="1200" dirty="0" smtClean="0">
                <a:latin typeface="+mj-lt"/>
              </a:rPr>
              <a:t>AFCEN, ASME, SDC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916238" y="1341438"/>
            <a:ext cx="1439862" cy="503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 smtClean="0">
                <a:latin typeface="+mj-lt"/>
              </a:rPr>
              <a:t>Regulator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643438" y="1341438"/>
            <a:ext cx="1441450" cy="503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 smtClean="0">
                <a:latin typeface="+mj-lt"/>
              </a:rPr>
              <a:t>Industrial</a:t>
            </a:r>
          </a:p>
          <a:p>
            <a:pPr algn="ctr">
              <a:defRPr/>
            </a:pPr>
            <a:r>
              <a:rPr lang="en-GB" sz="1200" dirty="0" smtClean="0">
                <a:latin typeface="+mj-lt"/>
              </a:rPr>
              <a:t>AFW, AREVA?</a:t>
            </a:r>
            <a:endParaRPr lang="en-GB" sz="12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8538" y="2920999"/>
            <a:ext cx="1439862" cy="588963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>
                <a:latin typeface="+mj-lt"/>
              </a:rPr>
              <a:t>Plastic Collapse</a:t>
            </a:r>
          </a:p>
          <a:p>
            <a:pPr algn="ctr">
              <a:defRPr/>
            </a:pPr>
            <a:r>
              <a:rPr lang="en-GB" sz="1100" dirty="0" smtClean="0">
                <a:latin typeface="+mj-lt"/>
              </a:rPr>
              <a:t>?</a:t>
            </a:r>
            <a:endParaRPr lang="en-GB" sz="11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79838" y="2921000"/>
            <a:ext cx="1439862" cy="579438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050" b="1" dirty="0">
                <a:latin typeface="+mj-lt"/>
              </a:rPr>
              <a:t>Plastic Flow Localisation</a:t>
            </a:r>
          </a:p>
          <a:p>
            <a:pPr algn="ctr">
              <a:defRPr/>
            </a:pPr>
            <a:r>
              <a:rPr lang="en-GB" sz="1050" dirty="0" smtClean="0">
                <a:latin typeface="+mj-lt"/>
              </a:rPr>
              <a:t>Yong Xue</a:t>
            </a:r>
            <a:endParaRPr lang="en-GB" sz="10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92724" y="2930525"/>
            <a:ext cx="1439863" cy="579438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>
                <a:latin typeface="+mj-lt"/>
              </a:rPr>
              <a:t>Exhaustion Ductility</a:t>
            </a:r>
          </a:p>
          <a:p>
            <a:pPr algn="ctr">
              <a:defRPr/>
            </a:pPr>
            <a:r>
              <a:rPr lang="en-GB" sz="1000" dirty="0">
                <a:latin typeface="+mj-lt"/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55650" y="3573463"/>
            <a:ext cx="1439863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 smtClean="0">
                <a:latin typeface="+mj-lt"/>
              </a:rPr>
              <a:t>Brittle </a:t>
            </a:r>
            <a:r>
              <a:rPr lang="en-GB" sz="1100" b="1" dirty="0">
                <a:latin typeface="+mj-lt"/>
              </a:rPr>
              <a:t>Fracture</a:t>
            </a:r>
          </a:p>
          <a:p>
            <a:pPr algn="ctr">
              <a:defRPr/>
            </a:pPr>
            <a:r>
              <a:rPr lang="en-GB" sz="1100" dirty="0">
                <a:latin typeface="+mj-lt"/>
              </a:rPr>
              <a:t>Jarir </a:t>
            </a:r>
            <a:r>
              <a:rPr lang="en-GB" sz="1100" dirty="0" smtClean="0">
                <a:latin typeface="+mj-lt"/>
              </a:rPr>
              <a:t>Aktaa</a:t>
            </a:r>
            <a:endParaRPr lang="en-GB" sz="11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68538" y="3573463"/>
            <a:ext cx="1439862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>
                <a:latin typeface="+mj-lt"/>
              </a:rPr>
              <a:t>Ratcheting</a:t>
            </a:r>
          </a:p>
          <a:p>
            <a:pPr algn="ctr">
              <a:defRPr/>
            </a:pPr>
            <a:r>
              <a:rPr lang="en-GB" sz="1100" dirty="0">
                <a:latin typeface="+mj-lt"/>
              </a:rPr>
              <a:t>James Gardiner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779838" y="3573462"/>
            <a:ext cx="1439862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>
                <a:latin typeface="+mj-lt"/>
              </a:rPr>
              <a:t>Fatigue</a:t>
            </a:r>
          </a:p>
          <a:p>
            <a:pPr algn="ctr">
              <a:defRPr/>
            </a:pPr>
            <a:r>
              <a:rPr lang="en-GB" sz="1100" dirty="0">
                <a:latin typeface="+mj-lt"/>
              </a:rPr>
              <a:t>Mike Fursdon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292725" y="3573463"/>
            <a:ext cx="1439863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>
                <a:latin typeface="+mj-lt"/>
              </a:rPr>
              <a:t>Creep-Fatigue</a:t>
            </a:r>
          </a:p>
          <a:p>
            <a:pPr algn="ctr">
              <a:defRPr/>
            </a:pPr>
            <a:r>
              <a:rPr lang="en-GB" sz="1100" dirty="0">
                <a:latin typeface="+mj-lt"/>
              </a:rPr>
              <a:t>Jarir Aktaa</a:t>
            </a:r>
          </a:p>
          <a:p>
            <a:pPr algn="ctr">
              <a:defRPr/>
            </a:pPr>
            <a:endParaRPr lang="en-GB" sz="1100" b="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04024" y="3573463"/>
            <a:ext cx="1439863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 smtClean="0">
                <a:latin typeface="+mj-lt"/>
              </a:rPr>
              <a:t>Joint Element</a:t>
            </a:r>
            <a:endParaRPr lang="en-GB" sz="1100" b="1" dirty="0">
              <a:latin typeface="+mj-lt"/>
            </a:endParaRPr>
          </a:p>
          <a:p>
            <a:pPr algn="ctr">
              <a:defRPr/>
            </a:pPr>
            <a:r>
              <a:rPr lang="en-GB" sz="1100" dirty="0">
                <a:latin typeface="+mj-lt"/>
              </a:rPr>
              <a:t>Rob Bamber</a:t>
            </a:r>
          </a:p>
          <a:p>
            <a:pPr algn="ctr">
              <a:defRPr/>
            </a:pPr>
            <a:endParaRPr lang="en-GB" sz="10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372225" y="1341438"/>
            <a:ext cx="1439863" cy="503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 smtClean="0">
                <a:latin typeface="+mj-lt"/>
              </a:rPr>
              <a:t>DEMO</a:t>
            </a:r>
          </a:p>
          <a:p>
            <a:pPr algn="ctr">
              <a:defRPr/>
            </a:pPr>
            <a:r>
              <a:rPr lang="en-GB" sz="1200" dirty="0" smtClean="0">
                <a:latin typeface="+mj-lt"/>
              </a:rPr>
              <a:t>BB, DIV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68538" y="4668489"/>
            <a:ext cx="1439863" cy="57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 smtClean="0">
                <a:latin typeface="+mj-lt"/>
              </a:rPr>
              <a:t>Design Allowable</a:t>
            </a:r>
            <a:endParaRPr lang="en-GB" sz="1200" b="1" dirty="0">
              <a:latin typeface="+mj-lt"/>
            </a:endParaRPr>
          </a:p>
          <a:p>
            <a:pPr algn="ctr">
              <a:defRPr/>
            </a:pPr>
            <a:r>
              <a:rPr lang="en-GB" sz="1200" dirty="0" smtClean="0">
                <a:latin typeface="+mj-lt"/>
              </a:rPr>
              <a:t>Natalia Luzginova</a:t>
            </a:r>
            <a:endParaRPr lang="en-GB" sz="12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68538" y="5300662"/>
            <a:ext cx="1439862" cy="57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>
                <a:latin typeface="+mj-lt"/>
              </a:rPr>
              <a:t>EUROFER 97</a:t>
            </a:r>
          </a:p>
          <a:p>
            <a:pPr algn="ctr">
              <a:defRPr/>
            </a:pPr>
            <a:r>
              <a:rPr lang="en-GB" sz="1200" dirty="0">
                <a:latin typeface="+mj-lt"/>
              </a:rPr>
              <a:t>Ermile Gaganidze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79838" y="5300662"/>
            <a:ext cx="1439862" cy="57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>
                <a:latin typeface="+mj-lt"/>
              </a:rPr>
              <a:t>Tungsten</a:t>
            </a:r>
          </a:p>
          <a:p>
            <a:pPr algn="ctr">
              <a:defRPr/>
            </a:pPr>
            <a:r>
              <a:rPr lang="en-GB" sz="1200" dirty="0">
                <a:latin typeface="+mj-lt"/>
              </a:rPr>
              <a:t>Ermile Gaganidze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292725" y="5300662"/>
            <a:ext cx="1439863" cy="57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 err="1"/>
              <a:t>CuCrZr</a:t>
            </a:r>
            <a:endParaRPr lang="en-GB" sz="1200" b="1" dirty="0"/>
          </a:p>
          <a:p>
            <a:pPr algn="ctr">
              <a:defRPr/>
            </a:pPr>
            <a:r>
              <a:rPr lang="en-GB" sz="1200" dirty="0"/>
              <a:t>Chris Hardie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92725" y="4668489"/>
            <a:ext cx="1439863" cy="57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200" b="1" dirty="0" smtClean="0"/>
              <a:t>Material Behaviour</a:t>
            </a:r>
            <a:endParaRPr lang="en-GB" sz="1200" b="1" dirty="0"/>
          </a:p>
          <a:p>
            <a:pPr algn="ctr">
              <a:defRPr/>
            </a:pPr>
            <a:r>
              <a:rPr lang="en-GB" sz="1200" dirty="0"/>
              <a:t>Natalia Luzginova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4024" y="2935288"/>
            <a:ext cx="1439863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GB" sz="1100" b="1" dirty="0" smtClean="0">
                <a:latin typeface="+mj-lt"/>
              </a:rPr>
              <a:t>Armour Element</a:t>
            </a:r>
            <a:endParaRPr lang="en-GB" sz="1100" b="1" dirty="0">
              <a:latin typeface="+mj-lt"/>
            </a:endParaRPr>
          </a:p>
          <a:p>
            <a:pPr algn="ctr">
              <a:defRPr/>
            </a:pPr>
            <a:r>
              <a:rPr lang="en-GB" sz="1100" dirty="0" err="1" smtClean="0">
                <a:latin typeface="+mj-lt"/>
              </a:rPr>
              <a:t>Jeong</a:t>
            </a:r>
            <a:r>
              <a:rPr lang="en-GB" sz="1100" dirty="0" smtClean="0">
                <a:latin typeface="+mj-lt"/>
              </a:rPr>
              <a:t> Ha</a:t>
            </a:r>
            <a:endParaRPr lang="en-GB" sz="1100" dirty="0">
              <a:latin typeface="+mj-lt"/>
            </a:endParaRPr>
          </a:p>
          <a:p>
            <a:pPr algn="ctr">
              <a:defRPr/>
            </a:pPr>
            <a:endParaRPr lang="en-GB" sz="10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M. Kalsey | EDDI Planning Meeting | EuroFusion | 17/1/2017 | Page ‹#›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1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Future Work - DDC Issue Register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483450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DDC Issue Register provides a means for designers to identify key Design Criteria related issues.</a:t>
            </a:r>
          </a:p>
          <a:p>
            <a:pPr lvl="1"/>
            <a:r>
              <a:rPr lang="en-GB" altLang="en-US" sz="1800" dirty="0" smtClean="0"/>
              <a:t>Blank form available on IDM.</a:t>
            </a:r>
          </a:p>
          <a:p>
            <a:pPr lvl="1"/>
            <a:r>
              <a:rPr lang="en-GB" altLang="en-US" sz="1800" dirty="0" smtClean="0"/>
              <a:t>Once the form is completed it should be uploaded on to the IDM in the appropriate location.</a:t>
            </a:r>
          </a:p>
          <a:p>
            <a:pPr marL="457200" lvl="1" indent="0">
              <a:buNone/>
            </a:pPr>
            <a:endParaRPr lang="en-GB" altLang="en-US" sz="1800" dirty="0"/>
          </a:p>
          <a:p>
            <a:pPr marL="457200" lvl="1" indent="0">
              <a:buNone/>
            </a:pPr>
            <a:r>
              <a:rPr lang="en-GB" altLang="en-US" sz="2000" dirty="0" smtClean="0"/>
              <a:t> </a:t>
            </a:r>
            <a:endParaRPr lang="en-GB" altLang="en-US" sz="2000" dirty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8924" r="38666" b="20537"/>
          <a:stretch/>
        </p:blipFill>
        <p:spPr bwMode="auto">
          <a:xfrm>
            <a:off x="4403322" y="1098550"/>
            <a:ext cx="4705181" cy="356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21504" r="23587" b="5010"/>
          <a:stretch/>
        </p:blipFill>
        <p:spPr bwMode="auto">
          <a:xfrm>
            <a:off x="284033" y="3307209"/>
            <a:ext cx="4359975" cy="3552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M. Kalsey | EDDI Planning Meeting | EuroFusion | 17/1/2017 | Page ‹#›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4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Structural Integrity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388" y="1125760"/>
            <a:ext cx="8785225" cy="45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80000"/>
              </a:lnSpc>
              <a:buFontTx/>
              <a:buNone/>
              <a:defRPr/>
            </a:pPr>
            <a:r>
              <a:rPr lang="en-GB" sz="2000" b="1" dirty="0" smtClean="0"/>
              <a:t>Definition of a Structural Integrity</a:t>
            </a:r>
          </a:p>
          <a:p>
            <a:pPr marL="0" indent="0">
              <a:buNone/>
            </a:pPr>
            <a:r>
              <a:rPr lang="en-GB" sz="2000" dirty="0"/>
              <a:t>Structural integrity is concerned with </a:t>
            </a:r>
            <a:r>
              <a:rPr lang="en-GB" sz="2000" b="1" dirty="0"/>
              <a:t>designing</a:t>
            </a:r>
            <a:r>
              <a:rPr lang="en-GB" sz="2000" dirty="0"/>
              <a:t> and </a:t>
            </a:r>
            <a:r>
              <a:rPr lang="en-GB" sz="2000" b="1" dirty="0"/>
              <a:t>operating</a:t>
            </a:r>
            <a:r>
              <a:rPr lang="en-GB" sz="2000" dirty="0"/>
              <a:t> products that are </a:t>
            </a:r>
            <a:r>
              <a:rPr lang="en-GB" sz="2000" b="1" dirty="0" smtClean="0"/>
              <a:t>safe</a:t>
            </a:r>
            <a:r>
              <a:rPr lang="en-GB" sz="2000" dirty="0" smtClean="0"/>
              <a:t>, incorporating </a:t>
            </a:r>
            <a:r>
              <a:rPr lang="en-GB" sz="2000" dirty="0"/>
              <a:t>a thorough and complete understanding of the </a:t>
            </a:r>
            <a:r>
              <a:rPr lang="en-GB" sz="2000" b="1" dirty="0"/>
              <a:t>loading</a:t>
            </a:r>
            <a:r>
              <a:rPr lang="en-GB" sz="2000" dirty="0"/>
              <a:t> and the </a:t>
            </a:r>
            <a:r>
              <a:rPr lang="en-GB" sz="2000" b="1" dirty="0" smtClean="0"/>
              <a:t>environment</a:t>
            </a:r>
            <a:r>
              <a:rPr lang="en-GB" sz="2000" dirty="0" smtClean="0"/>
              <a:t> they </a:t>
            </a:r>
            <a:r>
              <a:rPr lang="en-GB" sz="2000" dirty="0"/>
              <a:t>will encounter, underpinned by complete knowledge of the </a:t>
            </a:r>
            <a:r>
              <a:rPr lang="en-GB" sz="2000" b="1" dirty="0"/>
              <a:t>mechanisms</a:t>
            </a:r>
            <a:r>
              <a:rPr lang="en-GB" sz="2000" dirty="0"/>
              <a:t> by which </a:t>
            </a:r>
            <a:r>
              <a:rPr lang="en-GB" sz="2000" dirty="0" smtClean="0"/>
              <a:t>the materials </a:t>
            </a:r>
            <a:r>
              <a:rPr lang="en-GB" sz="2000" dirty="0"/>
              <a:t>concerned will fail if their limits are exceeded.</a:t>
            </a:r>
            <a:endParaRPr lang="en-GB" sz="2000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\\CCFEPC\Home\K-O\mkalsey\Documents\My Pictures\FukushimaMeltdown10111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80" y="2780928"/>
            <a:ext cx="595525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9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Structural Integrity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04306"/>
            <a:ext cx="5715000" cy="53340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6056" y="5961087"/>
            <a:ext cx="230279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1200" dirty="0" smtClean="0"/>
              <a:t>Imperial College London</a:t>
            </a:r>
            <a:endParaRPr lang="en-GB" altLang="en-US" sz="12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6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Background - Codes, Standards and Design </a:t>
            </a:r>
            <a:r>
              <a:rPr lang="en-GB" altLang="en-US" dirty="0"/>
              <a:t>C</a:t>
            </a:r>
            <a:r>
              <a:rPr lang="en-GB" altLang="en-US" dirty="0" smtClean="0"/>
              <a:t>riteria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6792"/>
            <a:ext cx="8785225" cy="4535488"/>
          </a:xfrm>
        </p:spPr>
        <p:txBody>
          <a:bodyPr>
            <a:normAutofit lnSpcReduction="10000"/>
          </a:bodyPr>
          <a:lstStyle/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dirty="0" smtClean="0"/>
              <a:t>Definition of a Standard (ASME)</a:t>
            </a:r>
            <a:endParaRPr lang="en-GB" sz="2000" b="1" dirty="0"/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dirty="0"/>
              <a:t>A </a:t>
            </a:r>
            <a:r>
              <a:rPr lang="en-GB" sz="2000" dirty="0" smtClean="0"/>
              <a:t>standard consists of technical definitions and guidelines that functions as instructions for designers/manufacturers and operators/users of equipment. Standards can run from a few pages to a few hundred pages and are written by professionals who serve on ASME committees. Standards are considered voluntary because they are guidelines and not enforceable by law.</a:t>
            </a:r>
            <a:endParaRPr lang="en-GB" sz="1600" dirty="0"/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endParaRPr lang="en-GB" sz="1600" dirty="0" smtClean="0"/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endParaRPr lang="en-GB" sz="1600" dirty="0" smtClean="0"/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dirty="0"/>
              <a:t>Definition of a </a:t>
            </a:r>
            <a:r>
              <a:rPr lang="en-GB" sz="2000" b="1" dirty="0" smtClean="0"/>
              <a:t>Code </a:t>
            </a:r>
            <a:r>
              <a:rPr lang="en-GB" sz="2000" b="1" dirty="0"/>
              <a:t>(ASME)</a:t>
            </a:r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dirty="0" smtClean="0"/>
              <a:t>A code is a standard that has been adopted by one or more governmental bodies and is enforceable by law.</a:t>
            </a:r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endParaRPr lang="en-GB" sz="2000" dirty="0" smtClean="0"/>
          </a:p>
          <a:p>
            <a:pPr marL="623887" lvl="2" indent="0" eaLnBrk="1" hangingPunct="1">
              <a:lnSpc>
                <a:spcPct val="80000"/>
              </a:lnSpc>
              <a:buFontTx/>
              <a:buNone/>
              <a:defRPr/>
            </a:pPr>
            <a:endParaRPr lang="en-GB" sz="1600" dirty="0"/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dirty="0"/>
              <a:t>Definition of a </a:t>
            </a:r>
            <a:r>
              <a:rPr lang="en-GB" sz="2000" b="1" dirty="0" smtClean="0"/>
              <a:t>Design </a:t>
            </a:r>
            <a:r>
              <a:rPr lang="en-GB" sz="2000" b="1" dirty="0" err="1" smtClean="0"/>
              <a:t>Critera</a:t>
            </a:r>
            <a:endParaRPr lang="en-GB" sz="2000" b="1" dirty="0"/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dirty="0"/>
              <a:t>A </a:t>
            </a:r>
            <a:r>
              <a:rPr lang="en-GB" sz="2000" dirty="0" smtClean="0"/>
              <a:t>design criteria consists of technical definitions and guidelines that functions as instructions for designers of equipment.</a:t>
            </a:r>
          </a:p>
          <a:p>
            <a:pPr marL="0" lvl="2" indent="0" eaLnBrk="1" hangingPunct="1">
              <a:lnSpc>
                <a:spcPct val="80000"/>
              </a:lnSpc>
              <a:buFontTx/>
              <a:buNone/>
              <a:defRPr/>
            </a:pPr>
            <a:endParaRPr lang="en-GB" sz="2000" dirty="0"/>
          </a:p>
          <a:p>
            <a:pPr marL="623887" lvl="2" indent="0" eaLnBrk="1" hangingPunct="1">
              <a:lnSpc>
                <a:spcPct val="80000"/>
              </a:lnSpc>
              <a:buFontTx/>
              <a:buNone/>
              <a:defRPr/>
            </a:pPr>
            <a:endParaRPr lang="en-GB" sz="1600" dirty="0" smtClean="0">
              <a:solidFill>
                <a:srgbClr val="FF0000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4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Background - Codes, Standards &amp; Criteria for ITER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924300" y="5948388"/>
            <a:ext cx="5038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1200" dirty="0"/>
              <a:t>V. </a:t>
            </a:r>
            <a:r>
              <a:rPr lang="en-GB" altLang="en-US" sz="1200" dirty="0" err="1"/>
              <a:t>Barabash</a:t>
            </a:r>
            <a:r>
              <a:rPr lang="en-GB" altLang="en-US" sz="1200" dirty="0"/>
              <a:t> et al. </a:t>
            </a:r>
            <a:r>
              <a:rPr lang="en-GB" altLang="en-US" sz="1200" dirty="0" err="1"/>
              <a:t>Fus</a:t>
            </a:r>
            <a:r>
              <a:rPr lang="en-GB" altLang="en-US" sz="1200" dirty="0"/>
              <a:t> </a:t>
            </a:r>
            <a:r>
              <a:rPr lang="en-GB" altLang="en-US" sz="1200" dirty="0" err="1"/>
              <a:t>Eng</a:t>
            </a:r>
            <a:r>
              <a:rPr lang="en-GB" altLang="en-US" sz="1200" dirty="0"/>
              <a:t> Des </a:t>
            </a:r>
            <a:r>
              <a:rPr lang="en-GB" altLang="en-US" sz="1200" b="1" dirty="0"/>
              <a:t>85</a:t>
            </a:r>
            <a:r>
              <a:rPr lang="en-GB" altLang="en-US" sz="1200" dirty="0"/>
              <a:t> 1290-1295 (2010)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00808"/>
            <a:ext cx="6264275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179388" y="1043012"/>
            <a:ext cx="86407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 eaLnBrk="1" hangingPunct="1">
              <a:lnSpc>
                <a:spcPct val="80000"/>
              </a:lnSpc>
            </a:pPr>
            <a:r>
              <a:rPr lang="en-GB" altLang="en-US" sz="2000" dirty="0"/>
              <a:t>There is a multitude of established Fission specific C&amp;S </a:t>
            </a:r>
            <a:r>
              <a:rPr lang="en-GB" altLang="en-US" sz="2000" dirty="0" err="1"/>
              <a:t>eg</a:t>
            </a:r>
            <a:r>
              <a:rPr lang="en-GB" altLang="en-US" sz="2000" dirty="0"/>
              <a:t>. ASME, AFCEN, KTA, JSME…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79388" y="1742975"/>
            <a:ext cx="2879725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GB" altLang="en-US" sz="2000" dirty="0"/>
              <a:t>However, Fusion specific C&amp;S are very limited</a:t>
            </a:r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GB" altLang="en-US" sz="2000" dirty="0"/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GB" altLang="en-US" sz="2000" dirty="0"/>
              <a:t>Fusion reactors are very different from Fission reactors</a:t>
            </a:r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GB" altLang="en-US" sz="2000" dirty="0"/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GB" altLang="en-US" sz="2000" dirty="0"/>
              <a:t>ITER needed to adopt a multi-code approach to meet technical and manufacturing requirements</a:t>
            </a:r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GB" altLang="en-US" sz="2000" dirty="0"/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GB" altLang="en-US" sz="2000" b="1" dirty="0"/>
              <a:t>Fusion specific C&amp;S needed </a:t>
            </a:r>
            <a:endParaRPr lang="en-GB" altLang="en-US" sz="1600" b="1" dirty="0"/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1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Background - Fusion Design Code Development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M. Kalsey | EDDI Planning Meeting | EuroFusion | 17/1/2017 | Page ‹#›</a:t>
            </a:r>
            <a:endParaRPr lang="en-GB" altLang="en-US" sz="1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63538" y="945406"/>
            <a:ext cx="504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000"/>
              <a:t>2011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77975" y="945406"/>
            <a:ext cx="504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000"/>
              <a:t>2012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803525" y="945406"/>
            <a:ext cx="504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000"/>
              <a:t>2013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027488" y="945406"/>
            <a:ext cx="504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000"/>
              <a:t>2014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243513" y="945406"/>
            <a:ext cx="504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000"/>
              <a:t>2015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67475" y="945406"/>
            <a:ext cx="504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000"/>
              <a:t>2016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707313" y="945406"/>
            <a:ext cx="504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000"/>
              <a:t>2017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1187450" y="945406"/>
            <a:ext cx="0" cy="53292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411413" y="945406"/>
            <a:ext cx="0" cy="53292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635375" y="945406"/>
            <a:ext cx="0" cy="53292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4859338" y="945406"/>
            <a:ext cx="0" cy="53292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6084888" y="945406"/>
            <a:ext cx="0" cy="53292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7308850" y="945406"/>
            <a:ext cx="0" cy="53292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532813" y="945406"/>
            <a:ext cx="0" cy="53292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58738" y="3539381"/>
            <a:ext cx="107950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/>
              <a:t>ASME</a:t>
            </a: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4892675" y="1089868"/>
            <a:ext cx="4176713" cy="455613"/>
          </a:xfrm>
          <a:prstGeom prst="rightArrow">
            <a:avLst>
              <a:gd name="adj1" fmla="val 63972"/>
              <a:gd name="adj2" fmla="val 1154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DEMO CONCEPT DESIGN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8738" y="1953468"/>
            <a:ext cx="10795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/>
              <a:t>AFCEN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60325" y="5095131"/>
            <a:ext cx="1079500" cy="458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/>
              <a:t>EuroFusion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66675" y="1177181"/>
            <a:ext cx="47212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DEMO </a:t>
            </a:r>
            <a:r>
              <a:rPr lang="en-GB" altLang="en-US" sz="1800" dirty="0" smtClean="0"/>
              <a:t>OPTIONEERING</a:t>
            </a:r>
            <a:endParaRPr lang="en-GB" altLang="en-US" sz="1800" dirty="0"/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1258888" y="3410793"/>
            <a:ext cx="6913562" cy="774700"/>
          </a:xfrm>
          <a:prstGeom prst="rightArrow">
            <a:avLst>
              <a:gd name="adj1" fmla="val 63972"/>
              <a:gd name="adj2" fmla="val 11242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Create a new fusion specific code: ASME III Division 4</a:t>
            </a: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258888" y="1826468"/>
            <a:ext cx="6913562" cy="774700"/>
          </a:xfrm>
          <a:prstGeom prst="rightArrow">
            <a:avLst>
              <a:gd name="adj1" fmla="val 63972"/>
              <a:gd name="adj2" fmla="val 11242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Modify and extend an existing fission code to cater for fusion's unique in-vessel needs: Evolution of RCC-MRx?</a:t>
            </a:r>
          </a:p>
        </p:txBody>
      </p:sp>
      <p:sp>
        <p:nvSpPr>
          <p:cNvPr id="32" name="AutoShape 24"/>
          <p:cNvSpPr>
            <a:spLocks noChangeArrowheads="1"/>
          </p:cNvSpPr>
          <p:nvPr/>
        </p:nvSpPr>
        <p:spPr bwMode="auto">
          <a:xfrm>
            <a:off x="3708400" y="5625356"/>
            <a:ext cx="4392613" cy="774700"/>
          </a:xfrm>
          <a:prstGeom prst="rightArrow">
            <a:avLst>
              <a:gd name="adj1" fmla="val 61889"/>
              <a:gd name="adj2" fmla="val 102245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Long Term: tbc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8629650" y="2024906"/>
            <a:ext cx="433388" cy="41767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Nuclear Fusion Power-plant</a:t>
            </a:r>
          </a:p>
        </p:txBody>
      </p:sp>
      <p:sp>
        <p:nvSpPr>
          <p:cNvPr id="34" name="AutoShape 26"/>
          <p:cNvSpPr>
            <a:spLocks noChangeArrowheads="1"/>
          </p:cNvSpPr>
          <p:nvPr/>
        </p:nvSpPr>
        <p:spPr bwMode="auto">
          <a:xfrm>
            <a:off x="1258888" y="4933206"/>
            <a:ext cx="6049962" cy="792162"/>
          </a:xfrm>
          <a:prstGeom prst="rightArrow">
            <a:avLst>
              <a:gd name="adj1" fmla="val 60250"/>
              <a:gd name="adj2" fmla="val 11784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Near Term: Develop DEMO Design Criteria to support DEMO design</a:t>
            </a:r>
          </a:p>
        </p:txBody>
      </p:sp>
      <p:sp>
        <p:nvSpPr>
          <p:cNvPr id="35" name="Slide Number Placeholder 5"/>
          <p:cNvSpPr txBox="1">
            <a:spLocks/>
          </p:cNvSpPr>
          <p:nvPr/>
        </p:nvSpPr>
        <p:spPr>
          <a:xfrm>
            <a:off x="250825" y="6452443"/>
            <a:ext cx="1582738" cy="2159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t>Slide </a:t>
            </a:r>
            <a:fld id="{4814E25D-EFF2-4F81-BFCB-47BD478383BF}" type="slidenum">
              <a:rPr lang="en-GB" altLang="en-US" sz="1400" smtClean="0">
                <a:solidFill>
                  <a:schemeClr val="bg1"/>
                </a:solidFill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Date Placeholder 3"/>
          <p:cNvSpPr txBox="1">
            <a:spLocks/>
          </p:cNvSpPr>
          <p:nvPr/>
        </p:nvSpPr>
        <p:spPr>
          <a:xfrm>
            <a:off x="7092950" y="6490543"/>
            <a:ext cx="1295400" cy="2508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  <a:cs typeface="Arial" pitchFamily="34" charset="0"/>
              </a:rPr>
              <a:t>May 2015</a:t>
            </a:r>
            <a:endParaRPr lang="en-GB" altLang="en-US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Footer Placeholder 3"/>
          <p:cNvSpPr txBox="1">
            <a:spLocks/>
          </p:cNvSpPr>
          <p:nvPr/>
        </p:nvSpPr>
        <p:spPr>
          <a:xfrm>
            <a:off x="619944" y="66057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/>
              <a:t>M. Kalsey | EDDI Planning Meeting | </a:t>
            </a:r>
            <a:r>
              <a:rPr lang="en-GB" dirty="0" err="1" smtClean="0"/>
              <a:t>EuroFusion</a:t>
            </a:r>
            <a:r>
              <a:rPr lang="en-GB" dirty="0" smtClean="0"/>
              <a:t> | 17/1/2017 | Page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4324</Words>
  <Application>Microsoft Office PowerPoint</Application>
  <PresentationFormat>On-screen Show (4:3)</PresentationFormat>
  <Paragraphs>938</Paragraphs>
  <Slides>45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DEMO Design Criteria Overview Planning Meeting 17th January 2017</vt:lpstr>
      <vt:lpstr>Contents</vt:lpstr>
      <vt:lpstr>Introduction</vt:lpstr>
      <vt:lpstr>Background</vt:lpstr>
      <vt:lpstr>Background – Structural Integrity</vt:lpstr>
      <vt:lpstr>Background – Structural Integrity</vt:lpstr>
      <vt:lpstr>Background - Codes, Standards and Design Criteria</vt:lpstr>
      <vt:lpstr>Background - Codes, Standards &amp; Criteria for ITER</vt:lpstr>
      <vt:lpstr>Background - Fusion Design Code Development</vt:lpstr>
      <vt:lpstr>Background - EDDI</vt:lpstr>
      <vt:lpstr>History of DDC</vt:lpstr>
      <vt:lpstr>History of DDC - Summary </vt:lpstr>
      <vt:lpstr>History of DDC - Summary</vt:lpstr>
      <vt:lpstr>History of DDC - Summary</vt:lpstr>
      <vt:lpstr>DDC Development</vt:lpstr>
      <vt:lpstr>DDC Development - Structure</vt:lpstr>
      <vt:lpstr>DDC Development - Damage Mechanisms</vt:lpstr>
      <vt:lpstr>DDC Development - Design Life</vt:lpstr>
      <vt:lpstr>DDC Development - Design Life</vt:lpstr>
      <vt:lpstr>DDC Development - Design Assessment</vt:lpstr>
      <vt:lpstr>DDC Development – Rule Development</vt:lpstr>
      <vt:lpstr>DDC Development – Rule Development</vt:lpstr>
      <vt:lpstr>DDC Development – Rule Development</vt:lpstr>
      <vt:lpstr>DDC Rule Development - Brittle Fracture Overview</vt:lpstr>
      <vt:lpstr>DDC Rule Development - Fatigue Overview</vt:lpstr>
      <vt:lpstr>DDC Rule Development - Creep Fatigue Overview</vt:lpstr>
      <vt:lpstr>DDC Rule Development - Creep Fatigue Tool</vt:lpstr>
      <vt:lpstr>DDC Rule Development - Ratcheting Overview</vt:lpstr>
      <vt:lpstr>DDC Roadmap (Draft)</vt:lpstr>
      <vt:lpstr>DDC Requirements</vt:lpstr>
      <vt:lpstr>Nuclear Regulator</vt:lpstr>
      <vt:lpstr>DEMO Safety Classifications</vt:lpstr>
      <vt:lpstr>DDC Strategy</vt:lpstr>
      <vt:lpstr>DDC Strategy</vt:lpstr>
      <vt:lpstr>DDC Strategy</vt:lpstr>
      <vt:lpstr>DEMO Project Interaction</vt:lpstr>
      <vt:lpstr>DDC Roadmap</vt:lpstr>
      <vt:lpstr>Thank you</vt:lpstr>
      <vt:lpstr>History of DDC - Identification of Gaps</vt:lpstr>
      <vt:lpstr>History of DDC - Identification of Gaps</vt:lpstr>
      <vt:lpstr>History of DDC - Identification of Gaps</vt:lpstr>
      <vt:lpstr>History of DDC - Damage Mechanisms</vt:lpstr>
      <vt:lpstr>Future Work - Material Data</vt:lpstr>
      <vt:lpstr>Future Work - DDC Team</vt:lpstr>
      <vt:lpstr>Future Work - DDC Issue Register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Nieckchen Petra</dc:creator>
  <cp:lastModifiedBy>Diegele Eberhard</cp:lastModifiedBy>
  <cp:revision>118</cp:revision>
  <dcterms:created xsi:type="dcterms:W3CDTF">2014-10-15T16:57:42Z</dcterms:created>
  <dcterms:modified xsi:type="dcterms:W3CDTF">2017-01-19T10:19:34Z</dcterms:modified>
</cp:coreProperties>
</file>