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1"/>
  </p:sldMasterIdLst>
  <p:notesMasterIdLst>
    <p:notesMasterId r:id="rId20"/>
  </p:notesMasterIdLst>
  <p:handoutMasterIdLst>
    <p:handoutMasterId r:id="rId21"/>
  </p:handoutMasterIdLst>
  <p:sldIdLst>
    <p:sldId id="256" r:id="rId2"/>
    <p:sldId id="699" r:id="rId3"/>
    <p:sldId id="700" r:id="rId4"/>
    <p:sldId id="701" r:id="rId5"/>
    <p:sldId id="702" r:id="rId6"/>
    <p:sldId id="708" r:id="rId7"/>
    <p:sldId id="713" r:id="rId8"/>
    <p:sldId id="710" r:id="rId9"/>
    <p:sldId id="703" r:id="rId10"/>
    <p:sldId id="704" r:id="rId11"/>
    <p:sldId id="705" r:id="rId12"/>
    <p:sldId id="711" r:id="rId13"/>
    <p:sldId id="706" r:id="rId14"/>
    <p:sldId id="709" r:id="rId15"/>
    <p:sldId id="714" r:id="rId16"/>
    <p:sldId id="698" r:id="rId17"/>
    <p:sldId id="712" r:id="rId18"/>
    <p:sldId id="694" r:id="rId19"/>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527">
          <p15:clr>
            <a:srgbClr val="A4A3A4"/>
          </p15:clr>
        </p15:guide>
        <p15:guide id="2" orient="horz" pos="4110">
          <p15:clr>
            <a:srgbClr val="A4A3A4"/>
          </p15:clr>
        </p15:guide>
        <p15:guide id="3" orient="horz" pos="4068">
          <p15:clr>
            <a:srgbClr val="A4A3A4"/>
          </p15:clr>
        </p15:guide>
        <p15:guide id="4" pos="72">
          <p15:clr>
            <a:srgbClr val="A4A3A4"/>
          </p15:clr>
        </p15:guide>
        <p15:guide id="5" pos="5511">
          <p15:clr>
            <a:srgbClr val="A4A3A4"/>
          </p15:clr>
        </p15:guide>
        <p15:guide id="6"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38D53"/>
    <a:srgbClr val="184897"/>
    <a:srgbClr val="FFFFFF"/>
    <a:srgbClr val="0415FF"/>
    <a:srgbClr val="000368"/>
    <a:srgbClr val="2D2656"/>
    <a:srgbClr val="2672FF"/>
    <a:srgbClr val="1E2B74"/>
    <a:srgbClr val="67A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1212" autoAdjust="0"/>
  </p:normalViewPr>
  <p:slideViewPr>
    <p:cSldViewPr>
      <p:cViewPr>
        <p:scale>
          <a:sx n="97" d="100"/>
          <a:sy n="97" d="100"/>
        </p:scale>
        <p:origin x="-1230" y="-354"/>
      </p:cViewPr>
      <p:guideLst>
        <p:guide orient="horz" pos="527"/>
        <p:guide orient="horz" pos="4110"/>
        <p:guide orient="horz" pos="4068"/>
        <p:guide pos="72"/>
        <p:guide pos="5511"/>
        <p:guide pos="24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p:cViewPr>
        <p:scale>
          <a:sx n="100" d="100"/>
          <a:sy n="100" d="100"/>
        </p:scale>
        <p:origin x="-25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theme" Target="../theme/theme3.xml"/><Relationship Id="rId4" Type="http://schemas.openxmlformats.org/officeDocument/2006/relationships/image" Target="../media/image10.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cs typeface="+mn-cs"/>
              </a:defRPr>
            </a:lvl1pPr>
          </a:lstStyle>
          <a:p>
            <a:pPr>
              <a:defRPr/>
            </a:pPr>
            <a:r>
              <a:rPr lang="de-DE"/>
              <a:t>Prof. Dr. Max Mustermann | Musterfakultät</a:t>
            </a:r>
          </a:p>
        </p:txBody>
      </p:sp>
      <p:pic>
        <p:nvPicPr>
          <p:cNvPr id="61443" name="Picture 6" descr="KITlogo_RGB"/>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107950"/>
            <a:ext cx="10810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7"/>
          <p:cNvSpPr txBox="1">
            <a:spLocks noChangeArrowheads="1"/>
          </p:cNvSpPr>
          <p:nvPr/>
        </p:nvSpPr>
        <p:spPr bwMode="auto">
          <a:xfrm>
            <a:off x="541338" y="8532813"/>
            <a:ext cx="25923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65000"/>
              </a:lnSpc>
              <a:spcBef>
                <a:spcPct val="50000"/>
              </a:spcBef>
            </a:pPr>
            <a:r>
              <a:rPr lang="de-DE" sz="800"/>
              <a:t>KIT – die Kooperation von </a:t>
            </a:r>
          </a:p>
          <a:p>
            <a:pPr eaLnBrk="1" hangingPunct="1">
              <a:lnSpc>
                <a:spcPct val="65000"/>
              </a:lnSpc>
              <a:spcBef>
                <a:spcPct val="50000"/>
              </a:spcBef>
            </a:pPr>
            <a:r>
              <a:rPr lang="de-DE" sz="800"/>
              <a:t>Forschungszentrum Karlsruhe GmbH</a:t>
            </a:r>
          </a:p>
          <a:p>
            <a:pPr eaLnBrk="1" hangingPunct="1">
              <a:lnSpc>
                <a:spcPct val="65000"/>
              </a:lnSpc>
              <a:spcBef>
                <a:spcPct val="50000"/>
              </a:spcBef>
            </a:pPr>
            <a:r>
              <a:rPr lang="de-DE" sz="800"/>
              <a:t>und Universität Karlsruhe (TH)</a:t>
            </a:r>
          </a:p>
        </p:txBody>
      </p:sp>
      <p:pic>
        <p:nvPicPr>
          <p:cNvPr id="61445" name="Picture 9" descr="fzk_sw"/>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44900" y="8493125"/>
            <a:ext cx="1152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10" descr="Wortbildmarke_schwarz"/>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013325" y="8493125"/>
            <a:ext cx="12922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8964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r>
              <a:rPr lang="de-DE"/>
              <a:t>Prof. Dr. Max Mustermann | Musterfakultät</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ADB2D9-5A98-41FD-BDD9-849143B4AC1B}" type="slidenum">
              <a:rPr lang="de-DE"/>
              <a:pPr>
                <a:defRPr/>
              </a:pPr>
              <a:t>‹#›</a:t>
            </a:fld>
            <a:endParaRPr lang="de-DE"/>
          </a:p>
        </p:txBody>
      </p:sp>
    </p:spTree>
    <p:extLst>
      <p:ext uri="{BB962C8B-B14F-4D97-AF65-F5344CB8AC3E}">
        <p14:creationId xmlns:p14="http://schemas.microsoft.com/office/powerpoint/2010/main" val="268388937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162417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52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a:prstGeom prst="rect">
            <a:avLst/>
          </a:prstGeom>
        </p:spPr>
        <p:txBody>
          <a:bodyPr>
            <a:noAutofit/>
          </a:bodyPr>
          <a:lstStyle>
            <a:lvl1pPr algn="l">
              <a:defRPr sz="24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1412776"/>
            <a:ext cx="8229600" cy="4896544"/>
          </a:xfrm>
          <a:prstGeom prst="rect">
            <a:avLst/>
          </a:prstGeo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p:txBody>
      </p:sp>
      <p:sp>
        <p:nvSpPr>
          <p:cNvPr id="8" name="Footer Placeholder 4"/>
          <p:cNvSpPr>
            <a:spLocks noGrp="1"/>
          </p:cNvSpPr>
          <p:nvPr>
            <p:ph type="ftr" sz="quarter" idx="11"/>
          </p:nvPr>
        </p:nvSpPr>
        <p:spPr>
          <a:xfrm>
            <a:off x="467544" y="6453336"/>
            <a:ext cx="8240228" cy="268139"/>
          </a:xfrm>
          <a:prstGeom prst="rect">
            <a:avLst/>
          </a:prstGeo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a:t>Author | Conference | Venue | Date | Page </a:t>
            </a:r>
            <a:fld id="{6A6D9FA1-99C7-4910-8E32-B85D378B0060}" type="slidenum">
              <a:rPr lang="en-GB" smtClean="0"/>
              <a:pPr algn="r"/>
              <a:t>‹#›</a:t>
            </a:fld>
            <a:endParaRPr lang="en-GB" dirty="0"/>
          </a:p>
        </p:txBody>
      </p:sp>
      <p:sp>
        <p:nvSpPr>
          <p:cNvPr id="10"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25065559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8" name="image1.png" descr="EUROFUSION PowerPoint MASTER DECKBLATT.png"/>
          <p:cNvPicPr/>
          <p:nvPr userDrawn="1"/>
        </p:nvPicPr>
        <p:blipFill>
          <a:blip r:embed="rId2" cstate="email">
            <a:extLst>
              <a:ext uri="{28A0092B-C50C-407E-A947-70E740481C1C}">
                <a14:useLocalDpi xmlns:a14="http://schemas.microsoft.com/office/drawing/2010/main"/>
              </a:ext>
            </a:extLst>
          </a:blip>
          <a:stretch>
            <a:fillRect/>
          </a:stretch>
        </p:blipFill>
        <p:spPr>
          <a:xfrm>
            <a:off x="0" y="219456"/>
            <a:ext cx="9144000" cy="6419089"/>
          </a:xfrm>
          <a:prstGeom prst="rect">
            <a:avLst/>
          </a:prstGeom>
          <a:ln w="12700">
            <a:miter lim="400000"/>
          </a:ln>
        </p:spPr>
      </p:pic>
      <p:sp>
        <p:nvSpPr>
          <p:cNvPr id="2" name="Title 1"/>
          <p:cNvSpPr>
            <a:spLocks noGrp="1"/>
          </p:cNvSpPr>
          <p:nvPr>
            <p:ph type="ctrTitle"/>
          </p:nvPr>
        </p:nvSpPr>
        <p:spPr>
          <a:xfrm>
            <a:off x="395536" y="2348880"/>
            <a:ext cx="8496944" cy="1296144"/>
          </a:xfrm>
          <a:prstGeom prst="rect">
            <a:avLst/>
          </a:prstGeom>
        </p:spPr>
        <p:txBody>
          <a:bodyPr>
            <a:noAutofit/>
          </a:bodyPr>
          <a:lstStyle>
            <a:lvl1pPr algn="l">
              <a:defRPr sz="35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395536" y="4293096"/>
            <a:ext cx="4392488" cy="432048"/>
          </a:xfrm>
          <a:prstGeom prst="rect">
            <a:avLst/>
          </a:prstGeom>
        </p:spPr>
        <p:txBody>
          <a:bodyPr>
            <a:normAutofit/>
          </a:bodyPr>
          <a:lstStyle>
            <a:lvl1pPr marL="0" indent="0" algn="l">
              <a:buNone/>
              <a:defRPr sz="2200"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name of presenter</a:t>
            </a:r>
          </a:p>
        </p:txBody>
      </p:sp>
      <p:sp>
        <p:nvSpPr>
          <p:cNvPr id="11" name="Picture Placeholder 10"/>
          <p:cNvSpPr>
            <a:spLocks noGrp="1"/>
          </p:cNvSpPr>
          <p:nvPr>
            <p:ph type="pic" sz="quarter" idx="10" hasCustomPrompt="1"/>
          </p:nvPr>
        </p:nvSpPr>
        <p:spPr>
          <a:xfrm>
            <a:off x="395536" y="5691683"/>
            <a:ext cx="1295375" cy="905669"/>
          </a:xfrm>
          <a:prstGeom prst="rect">
            <a:avLst/>
          </a:prstGeom>
        </p:spPr>
        <p:txBody>
          <a:bodyPr>
            <a:normAutofit/>
          </a:bodyPr>
          <a:lstStyle>
            <a:lvl1pPr marL="0" indent="0" algn="ctr">
              <a:buFontTx/>
              <a:buNone/>
              <a:defRPr sz="1800">
                <a:latin typeface="Arial" panose="020B0604020202020204" pitchFamily="34" charset="0"/>
                <a:cs typeface="Arial" panose="020B0604020202020204" pitchFamily="34" charset="0"/>
              </a:defRPr>
            </a:lvl1pPr>
          </a:lstStyle>
          <a:p>
            <a:r>
              <a:rPr lang="en-US" dirty="0" smtClean="0"/>
              <a:t>Logo of presenter</a:t>
            </a:r>
            <a:endParaRPr lang="en-GB" dirty="0"/>
          </a:p>
        </p:txBody>
      </p:sp>
    </p:spTree>
    <p:extLst>
      <p:ext uri="{BB962C8B-B14F-4D97-AF65-F5344CB8AC3E}">
        <p14:creationId xmlns:p14="http://schemas.microsoft.com/office/powerpoint/2010/main" val="9864588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737" r:id="rId2"/>
    <p:sldLayoutId id="2147483738" r:id="rId3"/>
    <p:sldLayoutId id="2147483739" r:id="rId4"/>
  </p:sldLayoutIdLst>
  <p:timing>
    <p:tnLst>
      <p:par>
        <p:cTn id="1" dur="indefinite" restart="never" nodeType="tmRoot"/>
      </p:par>
    </p:tnLst>
  </p:timing>
  <p:hf hdr="0"/>
  <p:txStyles>
    <p:titleStyle>
      <a:lvl1pPr algn="l" rtl="0" fontAlgn="base">
        <a:spcBef>
          <a:spcPct val="0"/>
        </a:spcBef>
        <a:spcAft>
          <a:spcPct val="0"/>
        </a:spcAft>
        <a:defRPr sz="2400" b="1">
          <a:solidFill>
            <a:schemeClr val="tx2"/>
          </a:solidFill>
          <a:latin typeface="+mj-lt"/>
          <a:ea typeface="+mj-ea"/>
          <a:cs typeface="+mj-cs"/>
        </a:defRPr>
      </a:lvl1pPr>
      <a:lvl2pPr algn="l" rtl="0" fontAlgn="base">
        <a:spcBef>
          <a:spcPct val="0"/>
        </a:spcBef>
        <a:spcAft>
          <a:spcPct val="0"/>
        </a:spcAft>
        <a:defRPr sz="2400" b="1">
          <a:solidFill>
            <a:schemeClr val="tx2"/>
          </a:solidFill>
          <a:latin typeface="Arial" charset="0"/>
        </a:defRPr>
      </a:lvl2pPr>
      <a:lvl3pPr algn="l" rtl="0" fontAlgn="base">
        <a:spcBef>
          <a:spcPct val="0"/>
        </a:spcBef>
        <a:spcAft>
          <a:spcPct val="0"/>
        </a:spcAft>
        <a:defRPr sz="2400" b="1">
          <a:solidFill>
            <a:schemeClr val="tx2"/>
          </a:solidFill>
          <a:latin typeface="Arial" charset="0"/>
        </a:defRPr>
      </a:lvl3pPr>
      <a:lvl4pPr algn="l" rtl="0" fontAlgn="base">
        <a:spcBef>
          <a:spcPct val="0"/>
        </a:spcBef>
        <a:spcAft>
          <a:spcPct val="0"/>
        </a:spcAft>
        <a:defRPr sz="2400" b="1">
          <a:solidFill>
            <a:schemeClr val="tx2"/>
          </a:solidFill>
          <a:latin typeface="Arial" charset="0"/>
        </a:defRPr>
      </a:lvl4pPr>
      <a:lvl5pPr algn="l" rtl="0" fontAlgn="base">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fontAlgn="base">
        <a:spcBef>
          <a:spcPct val="20000"/>
        </a:spcBef>
        <a:spcAft>
          <a:spcPct val="0"/>
        </a:spcAft>
        <a:buBlip>
          <a:blip r:embed="rId6"/>
        </a:buBlip>
        <a:defRPr sz="2000">
          <a:solidFill>
            <a:schemeClr val="tx1"/>
          </a:solidFill>
          <a:latin typeface="+mn-lt"/>
          <a:ea typeface="+mn-ea"/>
          <a:cs typeface="+mn-cs"/>
        </a:defRPr>
      </a:lvl1pPr>
      <a:lvl2pPr marL="790575" indent="-314325" algn="l" rtl="0" fontAlgn="base">
        <a:spcBef>
          <a:spcPct val="20000"/>
        </a:spcBef>
        <a:spcAft>
          <a:spcPct val="0"/>
        </a:spcAft>
        <a:buBlip>
          <a:blip r:embed="rId7"/>
        </a:buBlip>
        <a:defRPr>
          <a:solidFill>
            <a:schemeClr val="tx1"/>
          </a:solidFill>
          <a:latin typeface="+mn-lt"/>
        </a:defRPr>
      </a:lvl2pPr>
      <a:lvl3pPr marL="1209675" indent="-276225" algn="l" rtl="0" fontAlgn="base">
        <a:spcBef>
          <a:spcPct val="20000"/>
        </a:spcBef>
        <a:spcAft>
          <a:spcPct val="0"/>
        </a:spcAft>
        <a:buBlip>
          <a:blip r:embed="rId8"/>
        </a:buBlip>
        <a:defRPr sz="1600">
          <a:solidFill>
            <a:schemeClr val="tx1"/>
          </a:solidFill>
          <a:latin typeface="+mn-lt"/>
        </a:defRPr>
      </a:lvl3pPr>
      <a:lvl4pPr marL="1657350" indent="-276225" algn="l" rtl="0" fontAlgn="base">
        <a:spcBef>
          <a:spcPct val="20000"/>
        </a:spcBef>
        <a:spcAft>
          <a:spcPct val="0"/>
        </a:spcAft>
        <a:buBlip>
          <a:blip r:embed="rId8"/>
        </a:buBlip>
        <a:defRPr sz="1600">
          <a:solidFill>
            <a:schemeClr val="tx1"/>
          </a:solidFill>
          <a:latin typeface="+mn-lt"/>
        </a:defRPr>
      </a:lvl4pPr>
      <a:lvl5pPr marL="2095500" indent="-276225" algn="l" rtl="0" fontAlgn="base">
        <a:spcBef>
          <a:spcPct val="20000"/>
        </a:spcBef>
        <a:spcAft>
          <a:spcPct val="0"/>
        </a:spcAft>
        <a:buBlip>
          <a:blip r:embed="rId8"/>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eg"/><Relationship Id="rId18" Type="http://schemas.openxmlformats.org/officeDocument/2006/relationships/image" Target="../media/image28.png"/><Relationship Id="rId3" Type="http://schemas.openxmlformats.org/officeDocument/2006/relationships/image" Target="../media/image13.jpeg"/><Relationship Id="rId21" Type="http://schemas.openxmlformats.org/officeDocument/2006/relationships/image" Target="../media/image31.png"/><Relationship Id="rId7" Type="http://schemas.openxmlformats.org/officeDocument/2006/relationships/image" Target="../media/image17.jpg"/><Relationship Id="rId12" Type="http://schemas.openxmlformats.org/officeDocument/2006/relationships/image" Target="../media/image22.jpeg"/><Relationship Id="rId17" Type="http://schemas.openxmlformats.org/officeDocument/2006/relationships/image" Target="../media/image27.jpeg"/><Relationship Id="rId2" Type="http://schemas.openxmlformats.org/officeDocument/2006/relationships/image" Target="../media/image12.jpg"/><Relationship Id="rId16" Type="http://schemas.openxmlformats.org/officeDocument/2006/relationships/image" Target="../media/image26.jpeg"/><Relationship Id="rId20"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5" Type="http://schemas.openxmlformats.org/officeDocument/2006/relationships/image" Target="../media/image25.jpg"/><Relationship Id="rId23" Type="http://schemas.openxmlformats.org/officeDocument/2006/relationships/image" Target="../media/image33.png"/><Relationship Id="rId10" Type="http://schemas.openxmlformats.org/officeDocument/2006/relationships/image" Target="../media/image20.jpeg"/><Relationship Id="rId19" Type="http://schemas.openxmlformats.org/officeDocument/2006/relationships/image" Target="../media/image29.png"/><Relationship Id="rId4" Type="http://schemas.openxmlformats.org/officeDocument/2006/relationships/image" Target="../media/image14.jpeg"/><Relationship Id="rId9" Type="http://schemas.openxmlformats.org/officeDocument/2006/relationships/image" Target="../media/image19.jpg"/><Relationship Id="rId14" Type="http://schemas.openxmlformats.org/officeDocument/2006/relationships/image" Target="../media/image24.jpeg"/><Relationship Id="rId22"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a:xfrm>
            <a:off x="347661" y="2780928"/>
            <a:ext cx="8320086" cy="1008112"/>
          </a:xfrm>
          <a:prstGeom prst="rect">
            <a:avLst/>
          </a:prstGeom>
        </p:spPr>
        <p:txBody>
          <a:bodyPr/>
          <a:lstStyle/>
          <a:p>
            <a:pPr>
              <a:defRPr/>
            </a:pPr>
            <a:r>
              <a:rPr lang="en-GB" sz="2800" cap="small" dirty="0" smtClean="0">
                <a:solidFill>
                  <a:schemeClr val="bg2">
                    <a:lumMod val="25000"/>
                  </a:schemeClr>
                </a:solidFill>
                <a:effectLst>
                  <a:outerShdw blurRad="38100" dist="38100" dir="2700000" algn="tl">
                    <a:srgbClr val="000000">
                      <a:alpha val="43137"/>
                    </a:srgbClr>
                  </a:outerShdw>
                </a:effectLst>
              </a:rPr>
              <a:t>EDDI summary of the year </a:t>
            </a:r>
            <a:r>
              <a:rPr lang="en-GB" sz="2800" cap="small" dirty="0" smtClean="0">
                <a:solidFill>
                  <a:schemeClr val="bg2">
                    <a:lumMod val="25000"/>
                  </a:schemeClr>
                </a:solidFill>
                <a:effectLst>
                  <a:outerShdw blurRad="38100" dist="38100" dir="2700000" algn="tl">
                    <a:srgbClr val="000000">
                      <a:alpha val="43137"/>
                    </a:srgbClr>
                  </a:outerShdw>
                </a:effectLst>
              </a:rPr>
              <a:t>2016</a:t>
            </a:r>
            <a:endParaRPr lang="de-DE" sz="1200" b="0" dirty="0">
              <a:solidFill>
                <a:schemeClr val="bg2">
                  <a:lumMod val="25000"/>
                </a:schemeClr>
              </a:solidFill>
              <a:effectLst>
                <a:outerShdw blurRad="38100" dist="38100" dir="2700000" algn="tl">
                  <a:srgbClr val="000000">
                    <a:alpha val="43137"/>
                  </a:srgbClr>
                </a:outerShdw>
              </a:effectLst>
            </a:endParaRPr>
          </a:p>
        </p:txBody>
      </p:sp>
      <p:sp>
        <p:nvSpPr>
          <p:cNvPr id="5" name="Rechteck 4"/>
          <p:cNvSpPr/>
          <p:nvPr/>
        </p:nvSpPr>
        <p:spPr>
          <a:xfrm>
            <a:off x="356370" y="4551511"/>
            <a:ext cx="8535988" cy="461665"/>
          </a:xfrm>
          <a:prstGeom prst="rect">
            <a:avLst/>
          </a:prstGeom>
        </p:spPr>
        <p:txBody>
          <a:bodyPr>
            <a:spAutoFit/>
          </a:bodyPr>
          <a:lstStyle/>
          <a:p>
            <a:pPr>
              <a:defRPr/>
            </a:pP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M. Gorley, CCFE </a:t>
            </a:r>
            <a:endParaRPr lang="en-US" sz="2400" i="1" cap="small"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
        <p:nvSpPr>
          <p:cNvPr id="3" name="Abgerundetes Rechteck 2"/>
          <p:cNvSpPr/>
          <p:nvPr/>
        </p:nvSpPr>
        <p:spPr>
          <a:xfrm>
            <a:off x="6300192" y="260648"/>
            <a:ext cx="2448272" cy="936104"/>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solidFill>
                  <a:srgbClr val="184897"/>
                </a:solidFill>
              </a:rPr>
              <a:t>WPMAT</a:t>
            </a:r>
            <a:endParaRPr lang="en-GB" sz="4000" dirty="0">
              <a:solidFill>
                <a:srgbClr val="184897"/>
              </a:solidFill>
            </a:endParaRPr>
          </a:p>
        </p:txBody>
      </p:sp>
      <p:sp>
        <p:nvSpPr>
          <p:cNvPr id="2" name="Rechteck 1"/>
          <p:cNvSpPr/>
          <p:nvPr/>
        </p:nvSpPr>
        <p:spPr>
          <a:xfrm>
            <a:off x="356370" y="2016235"/>
            <a:ext cx="4370107" cy="461665"/>
          </a:xfrm>
          <a:prstGeom prst="rect">
            <a:avLst/>
          </a:prstGeom>
        </p:spPr>
        <p:txBody>
          <a:bodyPr wrap="none">
            <a:spAutoFit/>
          </a:bodyPr>
          <a:lstStyle/>
          <a:p>
            <a:r>
              <a:rPr lang="en-GB"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1-T003-D001</a:t>
            </a:r>
            <a:r>
              <a:rPr lang="en-GB"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	</a:t>
            </a:r>
            <a:r>
              <a:rPr lang="en-GB" sz="2400" i="1" cap="small" dirty="0" smtClean="0">
                <a:solidFill>
                  <a:schemeClr val="bg2">
                    <a:lumMod val="25000"/>
                  </a:schemeClr>
                </a:solidFill>
                <a:latin typeface="+mj-lt"/>
                <a:ea typeface="+mj-ea"/>
                <a:cs typeface="+mj-cs"/>
              </a:rPr>
              <a:t>(Deliverable-ID)</a:t>
            </a:r>
            <a:endParaRPr lang="en-GB" sz="2400" i="1" cap="small" dirty="0">
              <a:solidFill>
                <a:schemeClr val="bg2">
                  <a:lumMod val="25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03032" cy="891216"/>
          </a:xfrm>
        </p:spPr>
        <p:txBody>
          <a:bodyPr/>
          <a:lstStyle/>
          <a:p>
            <a:r>
              <a:rPr lang="en-GB" dirty="0" smtClean="0"/>
              <a:t>2017 Task Specification Proposals Review </a:t>
            </a:r>
            <a:r>
              <a:rPr lang="en-GB" dirty="0" smtClean="0"/>
              <a:t>(1.1</a:t>
            </a:r>
            <a:r>
              <a:rPr lang="en-GB" dirty="0" smtClean="0"/>
              <a:t>)</a:t>
            </a:r>
            <a:endParaRPr lang="en-GB" dirty="0"/>
          </a:p>
        </p:txBody>
      </p:sp>
      <p:sp>
        <p:nvSpPr>
          <p:cNvPr id="3" name="Content Placeholder 2"/>
          <p:cNvSpPr>
            <a:spLocks noGrp="1"/>
          </p:cNvSpPr>
          <p:nvPr>
            <p:ph idx="1"/>
          </p:nvPr>
        </p:nvSpPr>
        <p:spPr/>
        <p:txBody>
          <a:bodyPr>
            <a:normAutofit/>
          </a:bodyPr>
          <a:lstStyle/>
          <a:p>
            <a:pPr marL="0" indent="0">
              <a:buNone/>
            </a:pPr>
            <a:r>
              <a:rPr lang="en-GB" dirty="0"/>
              <a:t>WBS 1.1:</a:t>
            </a:r>
          </a:p>
          <a:p>
            <a:pPr marL="514350" indent="-457200">
              <a:buFont typeface="+mj-lt"/>
              <a:buAutoNum type="arabicPeriod"/>
            </a:pPr>
            <a:r>
              <a:rPr lang="en-GB" sz="2000" dirty="0" smtClean="0"/>
              <a:t>Sub project lead, 0.5ppy (CCFE)</a:t>
            </a:r>
          </a:p>
          <a:p>
            <a:pPr marL="514350" indent="-457200">
              <a:buFont typeface="+mj-lt"/>
              <a:buAutoNum type="arabicPeriod"/>
            </a:pPr>
            <a:r>
              <a:rPr lang="en-GB" sz="2000" dirty="0" smtClean="0"/>
              <a:t>MTRL update and establish wider release, 0.3ppy (CCFE)</a:t>
            </a:r>
          </a:p>
          <a:p>
            <a:pPr marL="514350" indent="-457200">
              <a:buFont typeface="+mj-lt"/>
              <a:buAutoNum type="arabicPeriod"/>
            </a:pPr>
            <a:r>
              <a:rPr lang="en-GB" sz="2000" dirty="0" smtClean="0"/>
              <a:t>WPMAT SEPOC role (learn DOORS and act as liaison), 0.2ppy (CCFE)</a:t>
            </a:r>
          </a:p>
          <a:p>
            <a:pPr marL="514350" indent="-457200">
              <a:buFont typeface="+mj-lt"/>
              <a:buAutoNum type="arabicPeriod"/>
            </a:pPr>
            <a:r>
              <a:rPr lang="en-GB" sz="2000" i="1" dirty="0" smtClean="0"/>
              <a:t>Optional, extent DEMO surveillance scheme review, 0.5ppy (NRG)</a:t>
            </a:r>
          </a:p>
          <a:p>
            <a:pPr marL="514350" indent="-457200">
              <a:buFont typeface="+mj-lt"/>
              <a:buAutoNum type="arabicPeriod"/>
            </a:pPr>
            <a:endParaRPr lang="en-GB" sz="2000" i="1" dirty="0"/>
          </a:p>
          <a:p>
            <a:pPr marL="57150" indent="0">
              <a:buNone/>
            </a:pPr>
            <a:endParaRPr lang="en-GB" sz="2000" i="1" dirty="0" smtClean="0"/>
          </a:p>
          <a:p>
            <a:pPr marL="914400" lvl="1" indent="-457200">
              <a:buFont typeface="+mj-lt"/>
              <a:buAutoNum type="arabicPeriod"/>
            </a:pPr>
            <a:endParaRPr lang="en-GB" dirty="0" smtClean="0"/>
          </a:p>
          <a:p>
            <a:pPr marL="914400" lvl="1" indent="-457200">
              <a:buFont typeface="+mj-lt"/>
              <a:buAutoNum type="arabicPeriod"/>
            </a:pPr>
            <a:endParaRPr lang="en-GB" dirty="0" smtClean="0"/>
          </a:p>
          <a:p>
            <a:pPr marL="914400" lvl="1" indent="-457200">
              <a:buFont typeface="+mj-lt"/>
              <a:buAutoNum type="arabicPeriod"/>
            </a:pPr>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10</a:t>
            </a:fld>
            <a:endParaRPr lang="en-GB" dirty="0"/>
          </a:p>
        </p:txBody>
      </p:sp>
    </p:spTree>
    <p:extLst>
      <p:ext uri="{BB962C8B-B14F-4D97-AF65-F5344CB8AC3E}">
        <p14:creationId xmlns:p14="http://schemas.microsoft.com/office/powerpoint/2010/main" val="4136333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03032" cy="891216"/>
          </a:xfrm>
        </p:spPr>
        <p:txBody>
          <a:bodyPr/>
          <a:lstStyle/>
          <a:p>
            <a:r>
              <a:rPr lang="en-GB" dirty="0" smtClean="0"/>
              <a:t>2017 Task Specification Proposals Review </a:t>
            </a:r>
            <a:r>
              <a:rPr lang="en-GB" dirty="0" smtClean="0"/>
              <a:t>(1.2</a:t>
            </a:r>
            <a:r>
              <a:rPr lang="en-GB" dirty="0" smtClean="0"/>
              <a:t>)</a:t>
            </a:r>
            <a:endParaRPr lang="en-GB" dirty="0"/>
          </a:p>
        </p:txBody>
      </p:sp>
      <p:sp>
        <p:nvSpPr>
          <p:cNvPr id="3" name="Content Placeholder 2"/>
          <p:cNvSpPr>
            <a:spLocks noGrp="1"/>
          </p:cNvSpPr>
          <p:nvPr>
            <p:ph idx="1"/>
          </p:nvPr>
        </p:nvSpPr>
        <p:spPr/>
        <p:txBody>
          <a:bodyPr>
            <a:normAutofit/>
          </a:bodyPr>
          <a:lstStyle/>
          <a:p>
            <a:pPr marL="57150" indent="0">
              <a:buNone/>
            </a:pPr>
            <a:r>
              <a:rPr lang="en-GB" i="1" dirty="0"/>
              <a:t>WBS 1.2:</a:t>
            </a:r>
          </a:p>
          <a:p>
            <a:pPr marL="514350" indent="-457200">
              <a:buFont typeface="+mj-lt"/>
              <a:buAutoNum type="arabicPeriod"/>
            </a:pPr>
            <a:r>
              <a:rPr lang="en-GB" sz="2000" dirty="0"/>
              <a:t>Materials database FM, 0.2ppy (MTA)</a:t>
            </a:r>
          </a:p>
          <a:p>
            <a:pPr marL="514350" indent="-457200">
              <a:buFont typeface="+mj-lt"/>
              <a:buAutoNum type="arabicPeriod"/>
            </a:pPr>
            <a:r>
              <a:rPr lang="en-GB" sz="2000" dirty="0"/>
              <a:t>Materials database HHFM, AS, 0.3ppy (KIT</a:t>
            </a:r>
            <a:r>
              <a:rPr lang="en-GB" sz="2000" dirty="0" smtClean="0"/>
              <a:t>)</a:t>
            </a:r>
          </a:p>
          <a:p>
            <a:pPr marL="514350" indent="-457200">
              <a:buFont typeface="+mj-lt"/>
              <a:buAutoNum type="arabicPeriod"/>
            </a:pPr>
            <a:r>
              <a:rPr lang="en-GB" sz="2000" dirty="0" smtClean="0"/>
              <a:t>Materials database support CuCrZr, 0.1ppy (CCFE)</a:t>
            </a:r>
          </a:p>
          <a:p>
            <a:pPr marL="514350" indent="-457200">
              <a:buFont typeface="+mj-lt"/>
              <a:buAutoNum type="arabicPeriod"/>
            </a:pPr>
            <a:r>
              <a:rPr lang="en-GB" sz="2000" dirty="0" smtClean="0"/>
              <a:t>Extend and further develop FM – MPH, 0.4ppy (MTA)</a:t>
            </a:r>
          </a:p>
          <a:p>
            <a:pPr marL="514350" indent="-457200">
              <a:buFont typeface="+mj-lt"/>
              <a:buAutoNum type="arabicPeriod"/>
            </a:pPr>
            <a:r>
              <a:rPr lang="en-GB" sz="2000" dirty="0" smtClean="0"/>
              <a:t>Lead development of “draft” MPH on “baseline” W, 0.4ppy (KIT)</a:t>
            </a:r>
          </a:p>
          <a:p>
            <a:pPr marL="514350" indent="-457200">
              <a:buFont typeface="+mj-lt"/>
              <a:buAutoNum type="arabicPeriod"/>
            </a:pPr>
            <a:r>
              <a:rPr lang="en-GB" sz="2000" dirty="0" smtClean="0"/>
              <a:t>Support development </a:t>
            </a:r>
            <a:r>
              <a:rPr lang="en-GB" sz="2000" dirty="0"/>
              <a:t>of “draft” MPH on “baseline” W, </a:t>
            </a:r>
            <a:r>
              <a:rPr lang="en-GB" sz="2000" dirty="0" smtClean="0"/>
              <a:t>0.5ppy (CCFE)</a:t>
            </a:r>
          </a:p>
          <a:p>
            <a:pPr marL="914400" lvl="1" indent="-457200">
              <a:buFont typeface="+mj-lt"/>
              <a:buAutoNum type="arabicPeriod"/>
            </a:pPr>
            <a:endParaRPr lang="en-GB" dirty="0" smtClean="0"/>
          </a:p>
          <a:p>
            <a:r>
              <a:rPr lang="en-GB" sz="2000" dirty="0" smtClean="0"/>
              <a:t>From 2016: WPDIV materials data, 0.2ppy (CCFE)</a:t>
            </a:r>
          </a:p>
          <a:p>
            <a:pPr marL="914400" lvl="1" indent="-457200">
              <a:buFont typeface="+mj-lt"/>
              <a:buAutoNum type="arabicPeriod"/>
            </a:pPr>
            <a:endParaRPr lang="en-GB" dirty="0"/>
          </a:p>
          <a:p>
            <a:pPr marL="0" indent="0">
              <a:buNone/>
            </a:pP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11</a:t>
            </a:fld>
            <a:endParaRPr lang="en-GB" dirty="0"/>
          </a:p>
        </p:txBody>
      </p:sp>
    </p:spTree>
    <p:extLst>
      <p:ext uri="{BB962C8B-B14F-4D97-AF65-F5344CB8AC3E}">
        <p14:creationId xmlns:p14="http://schemas.microsoft.com/office/powerpoint/2010/main" val="379323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03032" cy="891216"/>
          </a:xfrm>
        </p:spPr>
        <p:txBody>
          <a:bodyPr/>
          <a:lstStyle/>
          <a:p>
            <a:r>
              <a:rPr lang="en-GB" dirty="0" smtClean="0"/>
              <a:t>2017 Task Specification Proposals Review </a:t>
            </a:r>
            <a:r>
              <a:rPr lang="en-GB" dirty="0" smtClean="0"/>
              <a:t>(1.3</a:t>
            </a:r>
            <a:r>
              <a:rPr lang="en-GB" dirty="0" smtClean="0"/>
              <a:t>)</a:t>
            </a:r>
            <a:endParaRPr lang="en-GB" dirty="0"/>
          </a:p>
        </p:txBody>
      </p:sp>
      <p:sp>
        <p:nvSpPr>
          <p:cNvPr id="3" name="Content Placeholder 2"/>
          <p:cNvSpPr>
            <a:spLocks noGrp="1"/>
          </p:cNvSpPr>
          <p:nvPr>
            <p:ph idx="1"/>
          </p:nvPr>
        </p:nvSpPr>
        <p:spPr/>
        <p:txBody>
          <a:bodyPr>
            <a:normAutofit fontScale="85000" lnSpcReduction="20000"/>
          </a:bodyPr>
          <a:lstStyle/>
          <a:p>
            <a:pPr marL="57150" indent="0">
              <a:buNone/>
            </a:pPr>
            <a:r>
              <a:rPr lang="en-GB" i="1" dirty="0"/>
              <a:t>WBS </a:t>
            </a:r>
            <a:r>
              <a:rPr lang="en-GB" i="1" dirty="0" smtClean="0"/>
              <a:t>1.3:</a:t>
            </a:r>
            <a:endParaRPr lang="en-GB" i="1" dirty="0"/>
          </a:p>
          <a:p>
            <a:pPr marL="514350" indent="-457200">
              <a:buFont typeface="+mj-lt"/>
              <a:buAutoNum type="arabicPeriod"/>
            </a:pPr>
            <a:r>
              <a:rPr lang="en-GB" dirty="0" smtClean="0"/>
              <a:t>Continue Brittle fracture work, 0.3ppy (KIT)</a:t>
            </a:r>
          </a:p>
          <a:p>
            <a:pPr marL="514350" indent="-457200">
              <a:buFont typeface="+mj-lt"/>
              <a:buAutoNum type="arabicPeriod"/>
            </a:pPr>
            <a:r>
              <a:rPr lang="en-GB" dirty="0" smtClean="0"/>
              <a:t>Conclude Creep-fatigue interaction &amp; evaluate high temperature modifying effects relevant for DDC, 0.2ppy (KIT)</a:t>
            </a:r>
          </a:p>
          <a:p>
            <a:pPr marL="514350" indent="-457200">
              <a:buFont typeface="+mj-lt"/>
              <a:buAutoNum type="arabicPeriod"/>
            </a:pPr>
            <a:r>
              <a:rPr lang="en-GB" i="1" dirty="0" smtClean="0"/>
              <a:t>Continue (and finalise) CFA-tool, 0.5ppy, (KIT)</a:t>
            </a:r>
          </a:p>
          <a:p>
            <a:pPr marL="514350" indent="-457200">
              <a:buFont typeface="+mj-lt"/>
              <a:buAutoNum type="arabicPeriod"/>
            </a:pPr>
            <a:r>
              <a:rPr lang="en-GB" i="1" dirty="0" smtClean="0"/>
              <a:t>Supporting role on Grain </a:t>
            </a:r>
            <a:r>
              <a:rPr lang="en-GB" i="1" dirty="0"/>
              <a:t>Modelling </a:t>
            </a:r>
            <a:r>
              <a:rPr lang="en-GB" i="1" dirty="0" smtClean="0"/>
              <a:t>Fatigue, 0.1ppy</a:t>
            </a:r>
            <a:r>
              <a:rPr lang="en-GB" b="1" i="1" u="sng" dirty="0" smtClean="0"/>
              <a:t>?</a:t>
            </a:r>
            <a:r>
              <a:rPr lang="en-GB" i="1" dirty="0" smtClean="0"/>
              <a:t> (CEA) </a:t>
            </a:r>
            <a:endParaRPr lang="en-GB" i="1" dirty="0" smtClean="0"/>
          </a:p>
          <a:p>
            <a:pPr marL="514350" indent="-457200">
              <a:buFont typeface="+mj-lt"/>
              <a:buAutoNum type="arabicPeriod"/>
            </a:pPr>
            <a:r>
              <a:rPr lang="en-GB" dirty="0" smtClean="0"/>
              <a:t>Review plastic flow localisation rule for DDC, 0.4ppy, (CCFE)</a:t>
            </a:r>
          </a:p>
          <a:p>
            <a:pPr marL="514350" indent="-457200">
              <a:buFont typeface="+mj-lt"/>
              <a:buAutoNum type="arabicPeriod"/>
            </a:pPr>
            <a:r>
              <a:rPr lang="en-GB" dirty="0" smtClean="0"/>
              <a:t>Review fatigue rules, effect of joints, 0.4ppy, (CCFE)</a:t>
            </a:r>
          </a:p>
          <a:p>
            <a:pPr marL="514350" indent="-457200">
              <a:buFont typeface="+mj-lt"/>
              <a:buAutoNum type="arabicPeriod"/>
            </a:pPr>
            <a:r>
              <a:rPr lang="en-GB" dirty="0" smtClean="0"/>
              <a:t>Review fatigue rules, effect of crack propagation, 0.4ppy (CCFE)</a:t>
            </a:r>
          </a:p>
          <a:p>
            <a:pPr marL="514350" indent="-457200">
              <a:buFont typeface="+mj-lt"/>
              <a:buAutoNum type="arabicPeriod"/>
            </a:pPr>
            <a:r>
              <a:rPr lang="en-GB" dirty="0" smtClean="0"/>
              <a:t>Review fatigue rules, effects of Residual stress and new ANSYSIS analysis, 0.4ppy (CCFE)</a:t>
            </a:r>
          </a:p>
          <a:p>
            <a:pPr marL="514350" indent="-457200">
              <a:buFont typeface="+mj-lt"/>
              <a:buAutoNum type="arabicPeriod"/>
            </a:pPr>
            <a:r>
              <a:rPr lang="en-GB" dirty="0" smtClean="0"/>
              <a:t>Review exhaustion of ductility for DDC, 0.5ppy (CCFE)</a:t>
            </a:r>
          </a:p>
          <a:p>
            <a:pPr marL="514350" indent="-457200">
              <a:buFont typeface="+mj-lt"/>
              <a:buAutoNum type="arabicPeriod"/>
            </a:pPr>
            <a:r>
              <a:rPr lang="en-GB" dirty="0" smtClean="0"/>
              <a:t>Extend </a:t>
            </a:r>
            <a:r>
              <a:rPr lang="en-GB" dirty="0"/>
              <a:t>review of partial factors use and overview review of DDC by industry, 0.5 (ind) ppy, (CCFE/AMEC) </a:t>
            </a:r>
          </a:p>
          <a:p>
            <a:pPr marL="57150" indent="0">
              <a:buNone/>
            </a:pPr>
            <a:endParaRPr lang="en-GB" dirty="0" smtClean="0"/>
          </a:p>
          <a:p>
            <a:pPr marL="514350" indent="-457200"/>
            <a:r>
              <a:rPr lang="en-GB" dirty="0"/>
              <a:t>From 2016: </a:t>
            </a:r>
            <a:r>
              <a:rPr lang="en-GB" dirty="0" smtClean="0"/>
              <a:t>Finish review of DDC, 0.5 (ind) ppy </a:t>
            </a:r>
            <a:r>
              <a:rPr lang="en-GB" dirty="0"/>
              <a:t>(</a:t>
            </a:r>
            <a:r>
              <a:rPr lang="en-GB" dirty="0" smtClean="0"/>
              <a:t>CCFE/AMEC)</a:t>
            </a:r>
            <a:endParaRPr lang="en-GB" dirty="0"/>
          </a:p>
          <a:p>
            <a:pPr marL="514350" indent="-457200">
              <a:buFont typeface="+mj-lt"/>
              <a:buAutoNum type="arabicPeriod"/>
            </a:pPr>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12</a:t>
            </a:fld>
            <a:endParaRPr lang="en-GB" dirty="0"/>
          </a:p>
        </p:txBody>
      </p:sp>
    </p:spTree>
    <p:extLst>
      <p:ext uri="{BB962C8B-B14F-4D97-AF65-F5344CB8AC3E}">
        <p14:creationId xmlns:p14="http://schemas.microsoft.com/office/powerpoint/2010/main" val="3427569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6203032" cy="891216"/>
          </a:xfrm>
        </p:spPr>
        <p:txBody>
          <a:bodyPr/>
          <a:lstStyle/>
          <a:p>
            <a:r>
              <a:rPr lang="en-GB" dirty="0" smtClean="0"/>
              <a:t>2017 Task Specification Proposals Review </a:t>
            </a:r>
            <a:r>
              <a:rPr lang="en-GB" dirty="0" smtClean="0"/>
              <a:t>(1.4)</a:t>
            </a:r>
            <a:endParaRPr lang="en-GB" dirty="0"/>
          </a:p>
        </p:txBody>
      </p:sp>
      <p:sp>
        <p:nvSpPr>
          <p:cNvPr id="3" name="Content Placeholder 2"/>
          <p:cNvSpPr>
            <a:spLocks noGrp="1"/>
          </p:cNvSpPr>
          <p:nvPr>
            <p:ph idx="1"/>
          </p:nvPr>
        </p:nvSpPr>
        <p:spPr/>
        <p:txBody>
          <a:bodyPr>
            <a:normAutofit/>
          </a:bodyPr>
          <a:lstStyle/>
          <a:p>
            <a:pPr marL="514350" indent="-457200"/>
            <a:r>
              <a:rPr lang="en-GB" i="1" dirty="0"/>
              <a:t>WBS 1.3:</a:t>
            </a:r>
          </a:p>
          <a:p>
            <a:pPr marL="914400" lvl="1" indent="-457200">
              <a:buFont typeface="+mj-lt"/>
              <a:buAutoNum type="arabicPeriod"/>
            </a:pPr>
            <a:r>
              <a:rPr lang="en-GB" dirty="0" smtClean="0"/>
              <a:t>Lead EDDI testing campaigns (RR and test requests), 0.6ppy (ENEA)</a:t>
            </a:r>
          </a:p>
          <a:p>
            <a:pPr marL="914400" lvl="1" indent="-457200">
              <a:buFont typeface="+mj-lt"/>
              <a:buAutoNum type="arabicPeriod"/>
            </a:pPr>
            <a:r>
              <a:rPr lang="en-GB" dirty="0"/>
              <a:t>Support EDDI testing campaigns (RR and test requests), </a:t>
            </a:r>
            <a:r>
              <a:rPr lang="en-GB" dirty="0" smtClean="0"/>
              <a:t>0.3ppy (KIT)</a:t>
            </a:r>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13</a:t>
            </a:fld>
            <a:endParaRPr lang="en-GB" dirty="0"/>
          </a:p>
        </p:txBody>
      </p:sp>
    </p:spTree>
    <p:extLst>
      <p:ext uri="{BB962C8B-B14F-4D97-AF65-F5344CB8AC3E}">
        <p14:creationId xmlns:p14="http://schemas.microsoft.com/office/powerpoint/2010/main" val="1755151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7"/>
            <a:ext cx="7427168" cy="656461"/>
          </a:xfrm>
        </p:spPr>
        <p:txBody>
          <a:bodyPr/>
          <a:lstStyle/>
          <a:p>
            <a:r>
              <a:rPr lang="en-GB" dirty="0" smtClean="0"/>
              <a:t>EDDI </a:t>
            </a:r>
            <a:r>
              <a:rPr lang="en-GB" dirty="0" smtClean="0"/>
              <a:t>monitoring meeting </a:t>
            </a:r>
            <a:r>
              <a:rPr lang="en-GB" dirty="0" smtClean="0"/>
              <a:t>conclusions</a:t>
            </a:r>
            <a:endParaRPr lang="en-GB" dirty="0"/>
          </a:p>
        </p:txBody>
      </p:sp>
      <p:sp>
        <p:nvSpPr>
          <p:cNvPr id="3" name="Content Placeholder 2"/>
          <p:cNvSpPr>
            <a:spLocks noGrp="1"/>
          </p:cNvSpPr>
          <p:nvPr>
            <p:ph idx="1"/>
          </p:nvPr>
        </p:nvSpPr>
        <p:spPr>
          <a:xfrm>
            <a:off x="457200" y="1124744"/>
            <a:ext cx="7715200" cy="5184576"/>
          </a:xfrm>
        </p:spPr>
        <p:txBody>
          <a:bodyPr>
            <a:normAutofit/>
          </a:bodyPr>
          <a:lstStyle/>
          <a:p>
            <a:r>
              <a:rPr lang="en-GB" sz="2000" dirty="0" smtClean="0"/>
              <a:t>Which goals/deliverables have been reached?</a:t>
            </a:r>
          </a:p>
          <a:p>
            <a:pPr lvl="1"/>
            <a:r>
              <a:rPr lang="en-GB" sz="1800" dirty="0" smtClean="0"/>
              <a:t>26 deliverables set to be achieved, 2 delayed </a:t>
            </a:r>
          </a:p>
          <a:p>
            <a:r>
              <a:rPr lang="en-GB" sz="2000" dirty="0" smtClean="0"/>
              <a:t>Which goals/deliverables have not been reached? Why? Actions required or planned?</a:t>
            </a:r>
          </a:p>
          <a:p>
            <a:pPr lvl="1"/>
            <a:r>
              <a:rPr lang="en-GB" sz="1800" dirty="0" smtClean="0"/>
              <a:t>AMEC deliverable, delayed, no modifications recommended</a:t>
            </a:r>
          </a:p>
          <a:p>
            <a:pPr lvl="1"/>
            <a:r>
              <a:rPr lang="en-GB" sz="1800" dirty="0" smtClean="0"/>
              <a:t>WPDIV materials data task, delayed, updates to be implemented</a:t>
            </a:r>
          </a:p>
          <a:p>
            <a:r>
              <a:rPr lang="en-GB" sz="2000" dirty="0" smtClean="0"/>
              <a:t>Comments on the </a:t>
            </a:r>
            <a:r>
              <a:rPr lang="en-GB" sz="2000" dirty="0" err="1" smtClean="0"/>
              <a:t>Workplan</a:t>
            </a:r>
            <a:r>
              <a:rPr lang="en-GB" sz="2000" dirty="0" smtClean="0"/>
              <a:t> 2017 and PMP: </a:t>
            </a:r>
            <a:br>
              <a:rPr lang="en-GB" sz="2000" dirty="0" smtClean="0"/>
            </a:br>
            <a:r>
              <a:rPr lang="en-GB" sz="2000" dirty="0" smtClean="0"/>
              <a:t>Is the WP still feasible? Is adjustment required due to your results? What is your outlook?</a:t>
            </a:r>
          </a:p>
          <a:p>
            <a:pPr lvl="1"/>
            <a:r>
              <a:rPr lang="en-GB" dirty="0" smtClean="0"/>
              <a:t>Grant deliverables are achievable although expectations must be set. </a:t>
            </a:r>
          </a:p>
          <a:p>
            <a:pPr lvl="1"/>
            <a:r>
              <a:rPr lang="en-GB" dirty="0" smtClean="0"/>
              <a:t>Proposed 2017 work plan to realise key goals for EDDI </a:t>
            </a:r>
          </a:p>
          <a:p>
            <a:pPr lvl="1"/>
            <a:r>
              <a:rPr lang="en-GB" dirty="0" smtClean="0"/>
              <a:t>Greater visibility of work and DEMO wide agreement of strategy must be a key target for 2017 </a:t>
            </a:r>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14</a:t>
            </a:fld>
            <a:endParaRPr lang="en-GB" dirty="0"/>
          </a:p>
        </p:txBody>
      </p:sp>
    </p:spTree>
    <p:extLst>
      <p:ext uri="{BB962C8B-B14F-4D97-AF65-F5344CB8AC3E}">
        <p14:creationId xmlns:p14="http://schemas.microsoft.com/office/powerpoint/2010/main" val="387911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Many thanks </a:t>
            </a:r>
            <a:r>
              <a:rPr lang="en-GB" b="1" dirty="0" smtClean="0"/>
              <a:t>to everyone for your attendance and efforts this year </a:t>
            </a:r>
            <a:endParaRPr lang="en-GB" dirty="0"/>
          </a:p>
        </p:txBody>
      </p:sp>
      <p:pic>
        <p:nvPicPr>
          <p:cNvPr id="2" name="Picture Placeholder 1"/>
          <p:cNvPicPr>
            <a:picLocks noGrp="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23528" y="5986295"/>
            <a:ext cx="1296000" cy="429906"/>
          </a:xfrm>
        </p:spPr>
      </p:pic>
      <p:sp>
        <p:nvSpPr>
          <p:cNvPr id="5" name="Abgerundetes Rechteck 8"/>
          <p:cNvSpPr/>
          <p:nvPr/>
        </p:nvSpPr>
        <p:spPr>
          <a:xfrm>
            <a:off x="1835696" y="5949280"/>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2804624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5497" y="489446"/>
            <a:ext cx="8208911" cy="923330"/>
          </a:xfrm>
          <a:prstGeom prst="rect">
            <a:avLst/>
          </a:prstGeom>
          <a:solidFill>
            <a:schemeClr val="accent2">
              <a:lumMod val="20000"/>
              <a:lumOff val="80000"/>
            </a:schemeClr>
          </a:solidFill>
        </p:spPr>
        <p:txBody>
          <a:bodyPr wrap="square" rtlCol="0">
            <a:spAutoFit/>
          </a:bodyPr>
          <a:lstStyle/>
          <a:p>
            <a:r>
              <a:rPr lang="de-DE" b="1" dirty="0" smtClean="0"/>
              <a:t>Objective(s):</a:t>
            </a:r>
          </a:p>
          <a:p>
            <a:r>
              <a:rPr lang="en-GB" dirty="0" smtClean="0"/>
              <a:t>Review your 5 years objectives (i.e. your offer in answer to the call for participation in 2013/14) </a:t>
            </a:r>
            <a:r>
              <a:rPr lang="en-US" dirty="0" smtClean="0"/>
              <a:t> </a:t>
            </a:r>
            <a:endParaRPr lang="en-GB" dirty="0"/>
          </a:p>
        </p:txBody>
      </p:sp>
      <p:sp>
        <p:nvSpPr>
          <p:cNvPr id="4" name="Textfeld 3"/>
          <p:cNvSpPr txBox="1"/>
          <p:nvPr/>
        </p:nvSpPr>
        <p:spPr>
          <a:xfrm>
            <a:off x="35497" y="57398"/>
            <a:ext cx="6888766" cy="369332"/>
          </a:xfrm>
          <a:prstGeom prst="rect">
            <a:avLst/>
          </a:prstGeom>
          <a:solidFill>
            <a:srgbClr val="FFC000"/>
          </a:solidFill>
        </p:spPr>
        <p:txBody>
          <a:bodyPr wrap="square" rtlCol="0">
            <a:spAutoFit/>
          </a:bodyPr>
          <a:lstStyle/>
          <a:p>
            <a:r>
              <a:rPr lang="en-GB" b="1" i="1" cap="small" dirty="0" smtClean="0"/>
              <a:t>Midterm–Review:  Objectives-Status for the 5 year period  </a:t>
            </a:r>
            <a:endParaRPr lang="de-DE" dirty="0"/>
          </a:p>
        </p:txBody>
      </p:sp>
      <p:sp>
        <p:nvSpPr>
          <p:cNvPr id="3" name="TextBox 2"/>
          <p:cNvSpPr txBox="1"/>
          <p:nvPr/>
        </p:nvSpPr>
        <p:spPr>
          <a:xfrm>
            <a:off x="323528" y="1458064"/>
            <a:ext cx="8208911" cy="5355312"/>
          </a:xfrm>
          <a:prstGeom prst="rect">
            <a:avLst/>
          </a:prstGeom>
          <a:noFill/>
        </p:spPr>
        <p:txBody>
          <a:bodyPr wrap="square" rtlCol="0">
            <a:spAutoFit/>
          </a:bodyPr>
          <a:lstStyle/>
          <a:p>
            <a:r>
              <a:rPr lang="en-GB" dirty="0" smtClean="0"/>
              <a:t>EDDI is essentially tasked with a range of strategically vital, long term and challenging tasks within the design of DEMO including: </a:t>
            </a:r>
          </a:p>
          <a:p>
            <a:pPr marL="342900" indent="-342900">
              <a:buFont typeface="+mj-lt"/>
              <a:buAutoNum type="arabicPeriod"/>
            </a:pPr>
            <a:r>
              <a:rPr lang="en-GB" dirty="0" smtClean="0"/>
              <a:t>Developing and implementing all materials interactions (information supply) for DEMO</a:t>
            </a:r>
          </a:p>
          <a:p>
            <a:pPr marL="342900" indent="-342900">
              <a:buFont typeface="+mj-lt"/>
              <a:buAutoNum type="arabicPeriod"/>
            </a:pPr>
            <a:r>
              <a:rPr lang="en-GB" dirty="0" smtClean="0"/>
              <a:t>Developing and running a materials management framework to enable assessments and appraisals of all materials proposed for DEMO</a:t>
            </a:r>
          </a:p>
          <a:p>
            <a:pPr marL="342900" indent="-342900">
              <a:buFont typeface="+mj-lt"/>
              <a:buAutoNum type="arabicPeriod"/>
            </a:pPr>
            <a:r>
              <a:rPr lang="en-GB" dirty="0" smtClean="0"/>
              <a:t>Developing, obtaining data for and maintaining a vast material database to support the development of a materials property handbook, eventually to include data from un-precedence conditions to match DEMO requirements</a:t>
            </a:r>
          </a:p>
          <a:p>
            <a:pPr marL="342900" indent="-342900">
              <a:buFont typeface="+mj-lt"/>
              <a:buAutoNum type="arabicPeriod"/>
            </a:pPr>
            <a:r>
              <a:rPr lang="en-GB" dirty="0" smtClean="0"/>
              <a:t>Developing and completing a DEMO specific materials property handbook to contain all the required materials data (accurately and statistically scrutinised with full data provenance) required to design DEMO</a:t>
            </a:r>
          </a:p>
          <a:p>
            <a:pPr marL="342900" indent="-342900">
              <a:buFont typeface="+mj-lt"/>
              <a:buAutoNum type="arabicPeriod"/>
            </a:pPr>
            <a:r>
              <a:rPr lang="en-GB" dirty="0" smtClean="0"/>
              <a:t>Developing a new set of design criteria to enable the design of DEMO plasma facing components (blanket and Divertor) based on the unprecedented environmental conditions to be faced, going beyond any existing framework </a:t>
            </a:r>
          </a:p>
          <a:p>
            <a:endParaRPr lang="en-GB" dirty="0" smtClean="0"/>
          </a:p>
          <a:p>
            <a:r>
              <a:rPr lang="en-GB" dirty="0" smtClean="0"/>
              <a:t>The 5 year objectives was essentially to establish the group and lay strong foundations for the completion of these long term tasks. </a:t>
            </a:r>
          </a:p>
        </p:txBody>
      </p:sp>
    </p:spTree>
    <p:extLst>
      <p:ext uri="{BB962C8B-B14F-4D97-AF65-F5344CB8AC3E}">
        <p14:creationId xmlns:p14="http://schemas.microsoft.com/office/powerpoint/2010/main" val="1125226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2561" y="23277"/>
            <a:ext cx="6888766" cy="369332"/>
          </a:xfrm>
          <a:prstGeom prst="rect">
            <a:avLst/>
          </a:prstGeom>
          <a:solidFill>
            <a:srgbClr val="FFC000"/>
          </a:solidFill>
        </p:spPr>
        <p:txBody>
          <a:bodyPr wrap="square" rtlCol="0">
            <a:spAutoFit/>
          </a:bodyPr>
          <a:lstStyle/>
          <a:p>
            <a:r>
              <a:rPr lang="en-GB" b="1" i="1" cap="small" dirty="0" smtClean="0"/>
              <a:t>Midterm–Review:  Objectives-Status for the 5 year period  </a:t>
            </a:r>
            <a:endParaRPr lang="de-DE" dirty="0"/>
          </a:p>
        </p:txBody>
      </p:sp>
      <p:sp>
        <p:nvSpPr>
          <p:cNvPr id="5" name="Textfeld 1"/>
          <p:cNvSpPr txBox="1"/>
          <p:nvPr/>
        </p:nvSpPr>
        <p:spPr>
          <a:xfrm>
            <a:off x="35496" y="451856"/>
            <a:ext cx="8208911" cy="1754326"/>
          </a:xfrm>
          <a:prstGeom prst="rect">
            <a:avLst/>
          </a:prstGeom>
          <a:solidFill>
            <a:schemeClr val="accent2">
              <a:lumMod val="20000"/>
              <a:lumOff val="80000"/>
            </a:schemeClr>
          </a:solidFill>
        </p:spPr>
        <p:txBody>
          <a:bodyPr wrap="square" rtlCol="0">
            <a:spAutoFit/>
          </a:bodyPr>
          <a:lstStyle/>
          <a:p>
            <a:r>
              <a:rPr lang="de-DE" b="1" dirty="0" smtClean="0"/>
              <a:t>Achievement and status:</a:t>
            </a:r>
          </a:p>
          <a:p>
            <a:pPr marL="285750" indent="-285750">
              <a:buFontTx/>
              <a:buChar char="-"/>
            </a:pPr>
            <a:r>
              <a:rPr lang="en-US" b="1" dirty="0" smtClean="0"/>
              <a:t>Report the achievements</a:t>
            </a:r>
          </a:p>
          <a:p>
            <a:pPr marL="285750" indent="-285750">
              <a:buFontTx/>
              <a:buChar char="-"/>
            </a:pPr>
            <a:r>
              <a:rPr lang="en-US" b="1" dirty="0" smtClean="0"/>
              <a:t>Report as well on </a:t>
            </a:r>
            <a:r>
              <a:rPr lang="en-US" sz="1400" b="1" dirty="0" smtClean="0">
                <a:solidFill>
                  <a:srgbClr val="FF6600"/>
                </a:solidFill>
              </a:rPr>
              <a:t>failures </a:t>
            </a:r>
            <a:r>
              <a:rPr lang="en-US" sz="1400" b="1" i="1" dirty="0" smtClean="0">
                <a:solidFill>
                  <a:srgbClr val="FF6600"/>
                </a:solidFill>
              </a:rPr>
              <a:t>(long-term as important as appearing all time “brilliant”) </a:t>
            </a:r>
          </a:p>
          <a:p>
            <a:pPr marL="285750" indent="-285750">
              <a:buFontTx/>
              <a:buChar char="-"/>
            </a:pPr>
            <a:r>
              <a:rPr lang="en-US" b="1" dirty="0" smtClean="0"/>
              <a:t>How far are you wrt to schedule </a:t>
            </a:r>
            <a:r>
              <a:rPr lang="en-US" b="1" i="1" dirty="0" smtClean="0">
                <a:solidFill>
                  <a:srgbClr val="FF6600"/>
                </a:solidFill>
              </a:rPr>
              <a:t>(ahead/behind)</a:t>
            </a:r>
            <a:r>
              <a:rPr lang="en-US" b="1" dirty="0" smtClean="0"/>
              <a:t> </a:t>
            </a:r>
          </a:p>
          <a:p>
            <a:pPr marL="285750" indent="-285750">
              <a:buFontTx/>
              <a:buChar char="-"/>
            </a:pPr>
            <a:r>
              <a:rPr lang="en-US" b="1" dirty="0" smtClean="0"/>
              <a:t>Impact on the project</a:t>
            </a:r>
          </a:p>
          <a:p>
            <a:pPr marL="285750" indent="-285750">
              <a:buFontTx/>
              <a:buChar char="-"/>
            </a:pPr>
            <a:r>
              <a:rPr lang="en-US" b="1" dirty="0" smtClean="0"/>
              <a:t>Interaction with other tasks/work-packages ….</a:t>
            </a:r>
          </a:p>
        </p:txBody>
      </p:sp>
      <p:sp>
        <p:nvSpPr>
          <p:cNvPr id="7" name="Textfeld 1"/>
          <p:cNvSpPr txBox="1"/>
          <p:nvPr/>
        </p:nvSpPr>
        <p:spPr>
          <a:xfrm>
            <a:off x="60102" y="2300679"/>
            <a:ext cx="8208911" cy="1200329"/>
          </a:xfrm>
          <a:prstGeom prst="rect">
            <a:avLst/>
          </a:prstGeom>
          <a:solidFill>
            <a:schemeClr val="accent2">
              <a:lumMod val="20000"/>
              <a:lumOff val="80000"/>
            </a:schemeClr>
          </a:solidFill>
        </p:spPr>
        <p:txBody>
          <a:bodyPr wrap="square" rtlCol="0">
            <a:spAutoFit/>
          </a:bodyPr>
          <a:lstStyle/>
          <a:p>
            <a:r>
              <a:rPr lang="en-GB" b="1" dirty="0" smtClean="0"/>
              <a:t>Outlook:</a:t>
            </a:r>
          </a:p>
          <a:p>
            <a:pPr marL="285750" indent="-285750">
              <a:buFontTx/>
              <a:buChar char="-"/>
            </a:pPr>
            <a:r>
              <a:rPr lang="en-US" b="1" dirty="0" smtClean="0"/>
              <a:t>Next steps ahead</a:t>
            </a:r>
          </a:p>
          <a:p>
            <a:pPr marL="285750" indent="-285750">
              <a:buFontTx/>
              <a:buChar char="-"/>
            </a:pPr>
            <a:r>
              <a:rPr lang="en-US" b="1" dirty="0" smtClean="0"/>
              <a:t>How do you rate them </a:t>
            </a:r>
            <a:r>
              <a:rPr lang="en-US" b="1" i="1" dirty="0" smtClean="0">
                <a:solidFill>
                  <a:srgbClr val="FF6600"/>
                </a:solidFill>
              </a:rPr>
              <a:t>(eg. challenge/risk)</a:t>
            </a:r>
            <a:r>
              <a:rPr lang="en-US" b="1" dirty="0" smtClean="0"/>
              <a:t> </a:t>
            </a:r>
            <a:endParaRPr lang="en-US" b="1" dirty="0"/>
          </a:p>
          <a:p>
            <a:pPr marL="285750" indent="-285750">
              <a:buFontTx/>
              <a:buChar char="-"/>
            </a:pPr>
            <a:r>
              <a:rPr lang="en-US" b="1" dirty="0" smtClean="0"/>
              <a:t> … other elements you consider important ….</a:t>
            </a:r>
            <a:endParaRPr lang="en-GB" b="1" dirty="0"/>
          </a:p>
        </p:txBody>
      </p:sp>
    </p:spTree>
    <p:extLst>
      <p:ext uri="{BB962C8B-B14F-4D97-AF65-F5344CB8AC3E}">
        <p14:creationId xmlns:p14="http://schemas.microsoft.com/office/powerpoint/2010/main" val="247887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569985" y="4920198"/>
            <a:ext cx="1384261" cy="1317114"/>
          </a:xfrm>
          <a:prstGeom prst="rect">
            <a:avLst/>
          </a:prstGeom>
        </p:spPr>
      </p:pic>
      <p:pic>
        <p:nvPicPr>
          <p:cNvPr id="5" name="Grafik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571730" y="3250158"/>
            <a:ext cx="1735707" cy="1131005"/>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0582" y="1492874"/>
            <a:ext cx="1348851" cy="447439"/>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27885" y="1306706"/>
            <a:ext cx="1145460" cy="934684"/>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681759" y="1230802"/>
            <a:ext cx="2013055" cy="660392"/>
          </a:xfrm>
          <a:prstGeom prst="rect">
            <a:avLst/>
          </a:prstGeom>
        </p:spPr>
      </p:pic>
      <p:pic>
        <p:nvPicPr>
          <p:cNvPr id="9" name="Grafik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184996" y="1409436"/>
            <a:ext cx="542384" cy="792715"/>
          </a:xfrm>
          <a:prstGeom prst="rect">
            <a:avLst/>
          </a:prstGeom>
        </p:spPr>
      </p:pic>
      <p:pic>
        <p:nvPicPr>
          <p:cNvPr id="10" name="Grafik 9"/>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217563" y="1336483"/>
            <a:ext cx="1379367" cy="405696"/>
          </a:xfrm>
          <a:prstGeom prst="rect">
            <a:avLst/>
          </a:prstGeom>
        </p:spPr>
      </p:pic>
      <p:pic>
        <p:nvPicPr>
          <p:cNvPr id="11" name="Grafik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10582" y="3531433"/>
            <a:ext cx="1642108" cy="527392"/>
          </a:xfrm>
          <a:prstGeom prst="rect">
            <a:avLst/>
          </a:prstGeom>
        </p:spPr>
      </p:pic>
      <p:pic>
        <p:nvPicPr>
          <p:cNvPr id="12" name="Grafik 11"/>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500953" y="2388089"/>
            <a:ext cx="1653482" cy="935523"/>
          </a:xfrm>
          <a:prstGeom prst="rect">
            <a:avLst/>
          </a:prstGeom>
        </p:spPr>
      </p:pic>
      <p:pic>
        <p:nvPicPr>
          <p:cNvPr id="13" name="Grafik 1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492983" y="2398802"/>
            <a:ext cx="863495" cy="770609"/>
          </a:xfrm>
          <a:prstGeom prst="rect">
            <a:avLst/>
          </a:prstGeom>
        </p:spPr>
      </p:pic>
      <p:pic>
        <p:nvPicPr>
          <p:cNvPr id="14" name="Grafik 13"/>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635786" y="2528707"/>
            <a:ext cx="1075017" cy="476206"/>
          </a:xfrm>
          <a:prstGeom prst="rect">
            <a:avLst/>
          </a:prstGeom>
        </p:spPr>
      </p:pic>
      <p:pic>
        <p:nvPicPr>
          <p:cNvPr id="15" name="Grafik 14"/>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630865" y="3157706"/>
            <a:ext cx="1335006" cy="1092278"/>
          </a:xfrm>
          <a:prstGeom prst="rect">
            <a:avLst/>
          </a:prstGeom>
        </p:spPr>
      </p:pic>
      <p:pic>
        <p:nvPicPr>
          <p:cNvPr id="16" name="Grafik 15"/>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7543624" y="4176685"/>
            <a:ext cx="1210210" cy="1210210"/>
          </a:xfrm>
          <a:prstGeom prst="rect">
            <a:avLst/>
          </a:prstGeom>
        </p:spPr>
      </p:pic>
      <p:pic>
        <p:nvPicPr>
          <p:cNvPr id="17" name="Grafik 1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461430" y="5542652"/>
            <a:ext cx="1716052" cy="506617"/>
          </a:xfrm>
          <a:prstGeom prst="rect">
            <a:avLst/>
          </a:prstGeom>
        </p:spPr>
      </p:pic>
      <p:pic>
        <p:nvPicPr>
          <p:cNvPr id="19" name="Grafik 18"/>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13375" y="4276668"/>
            <a:ext cx="2424202" cy="1010245"/>
          </a:xfrm>
          <a:prstGeom prst="rect">
            <a:avLst/>
          </a:prstGeom>
        </p:spPr>
      </p:pic>
      <p:pic>
        <p:nvPicPr>
          <p:cNvPr id="20" name="Grafik 19"/>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79999" y="2483601"/>
            <a:ext cx="1947886" cy="474534"/>
          </a:xfrm>
          <a:prstGeom prst="rect">
            <a:avLst/>
          </a:prstGeom>
        </p:spPr>
      </p:pic>
      <p:pic>
        <p:nvPicPr>
          <p:cNvPr id="21" name="Grafik 20"/>
          <p:cNvPicPr>
            <a:picLocks noChangeAspect="1"/>
          </p:cNvPicPr>
          <p:nvPr/>
        </p:nvPicPr>
        <p:blipFill>
          <a:blip r:embed="rId18"/>
          <a:stretch>
            <a:fillRect/>
          </a:stretch>
        </p:blipFill>
        <p:spPr>
          <a:xfrm>
            <a:off x="6854340" y="2398802"/>
            <a:ext cx="2105812" cy="598809"/>
          </a:xfrm>
          <a:prstGeom prst="rect">
            <a:avLst/>
          </a:prstGeom>
        </p:spPr>
      </p:pic>
      <p:pic>
        <p:nvPicPr>
          <p:cNvPr id="22" name="Grafik 21"/>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5778128" y="4348170"/>
            <a:ext cx="979743" cy="935874"/>
          </a:xfrm>
          <a:prstGeom prst="rect">
            <a:avLst/>
          </a:prstGeom>
        </p:spPr>
      </p:pic>
      <p:pic>
        <p:nvPicPr>
          <p:cNvPr id="23" name="Grafik 22"/>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2569985" y="3505424"/>
            <a:ext cx="1324528" cy="613478"/>
          </a:xfrm>
          <a:prstGeom prst="rect">
            <a:avLst/>
          </a:prstGeom>
        </p:spPr>
      </p:pic>
      <p:pic>
        <p:nvPicPr>
          <p:cNvPr id="24" name="Grafik 23"/>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7298368" y="233892"/>
            <a:ext cx="1539202" cy="675288"/>
          </a:xfrm>
          <a:prstGeom prst="rect">
            <a:avLst/>
          </a:prstGeom>
        </p:spPr>
      </p:pic>
      <p:pic>
        <p:nvPicPr>
          <p:cNvPr id="25" name="Grafik 24"/>
          <p:cNvPicPr>
            <a:picLocks noChangeAspect="1"/>
          </p:cNvPicPr>
          <p:nvPr/>
        </p:nvPicPr>
        <p:blipFill>
          <a:blip r:embed="rId22"/>
          <a:stretch>
            <a:fillRect/>
          </a:stretch>
        </p:blipFill>
        <p:spPr>
          <a:xfrm>
            <a:off x="3840409" y="4436424"/>
            <a:ext cx="1107745" cy="908351"/>
          </a:xfrm>
          <a:prstGeom prst="rect">
            <a:avLst/>
          </a:prstGeom>
        </p:spPr>
      </p:pic>
      <p:pic>
        <p:nvPicPr>
          <p:cNvPr id="27" name="Grafik 26"/>
          <p:cNvPicPr>
            <a:picLocks noChangeAspect="1"/>
          </p:cNvPicPr>
          <p:nvPr/>
        </p:nvPicPr>
        <p:blipFill>
          <a:blip r:embed="rId23"/>
          <a:stretch>
            <a:fillRect/>
          </a:stretch>
        </p:blipFill>
        <p:spPr>
          <a:xfrm>
            <a:off x="267756" y="234674"/>
            <a:ext cx="2715440" cy="654084"/>
          </a:xfrm>
          <a:prstGeom prst="rect">
            <a:avLst/>
          </a:prstGeom>
        </p:spPr>
      </p:pic>
      <p:sp>
        <p:nvSpPr>
          <p:cNvPr id="28" name="Textfeld 27"/>
          <p:cNvSpPr txBox="1"/>
          <p:nvPr/>
        </p:nvSpPr>
        <p:spPr>
          <a:xfrm>
            <a:off x="307391" y="6191726"/>
            <a:ext cx="8652761" cy="430887"/>
          </a:xfrm>
          <a:prstGeom prst="rect">
            <a:avLst/>
          </a:prstGeom>
          <a:noFill/>
        </p:spPr>
        <p:txBody>
          <a:bodyPr wrap="square" rtlCol="0">
            <a:spAutoFit/>
          </a:bodyPr>
          <a:lstStyle/>
          <a:p>
            <a:r>
              <a:rPr lang="de-DE" sz="1100" dirty="0" smtClean="0"/>
              <a:t>Logos of </a:t>
            </a:r>
            <a:r>
              <a:rPr lang="de-DE" sz="1100" dirty="0" err="1" smtClean="0"/>
              <a:t>the</a:t>
            </a:r>
            <a:r>
              <a:rPr lang="de-DE" sz="1100" dirty="0" smtClean="0"/>
              <a:t> </a:t>
            </a:r>
            <a:r>
              <a:rPr lang="de-DE" sz="1100" dirty="0" err="1" smtClean="0"/>
              <a:t>official</a:t>
            </a:r>
            <a:r>
              <a:rPr lang="de-DE" sz="1100" dirty="0" smtClean="0"/>
              <a:t> WPMAT </a:t>
            </a:r>
            <a:r>
              <a:rPr lang="de-DE" sz="1100" dirty="0" err="1" smtClean="0"/>
              <a:t>participants</a:t>
            </a:r>
            <a:r>
              <a:rPr lang="de-DE" sz="1100" dirty="0" smtClean="0"/>
              <a:t>. Note: </a:t>
            </a:r>
            <a:r>
              <a:rPr lang="de-DE" sz="1100" dirty="0" err="1" smtClean="0"/>
              <a:t>Some</a:t>
            </a:r>
            <a:r>
              <a:rPr lang="de-DE" sz="1100" dirty="0" smtClean="0"/>
              <a:t> </a:t>
            </a:r>
            <a:r>
              <a:rPr lang="de-DE" sz="1100" dirty="0" err="1" smtClean="0"/>
              <a:t>universities</a:t>
            </a:r>
            <a:r>
              <a:rPr lang="de-DE" sz="1100" dirty="0" smtClean="0"/>
              <a:t> </a:t>
            </a:r>
            <a:r>
              <a:rPr lang="de-DE" sz="1100" dirty="0" err="1" smtClean="0"/>
              <a:t>and</a:t>
            </a:r>
            <a:r>
              <a:rPr lang="de-DE" sz="1100" dirty="0" smtClean="0"/>
              <a:t> </a:t>
            </a:r>
            <a:r>
              <a:rPr lang="de-DE" sz="1100" dirty="0" err="1" smtClean="0"/>
              <a:t>labs</a:t>
            </a:r>
            <a:r>
              <a:rPr lang="de-DE" sz="1100" dirty="0" smtClean="0"/>
              <a:t> </a:t>
            </a:r>
            <a:r>
              <a:rPr lang="de-DE" sz="1100" dirty="0" err="1" smtClean="0"/>
              <a:t>are</a:t>
            </a:r>
            <a:r>
              <a:rPr lang="de-DE" sz="1100" dirty="0" smtClean="0"/>
              <a:t> </a:t>
            </a:r>
            <a:r>
              <a:rPr lang="de-DE" sz="1100" dirty="0" err="1" smtClean="0"/>
              <a:t>grouped</a:t>
            </a:r>
            <a:r>
              <a:rPr lang="de-DE" sz="1100" dirty="0" smtClean="0"/>
              <a:t> in </a:t>
            </a:r>
            <a:r>
              <a:rPr lang="de-DE" sz="1100" dirty="0" err="1" smtClean="0"/>
              <a:t>certain</a:t>
            </a:r>
            <a:r>
              <a:rPr lang="de-DE" sz="1100" dirty="0" smtClean="0"/>
              <a:t> countries </a:t>
            </a:r>
            <a:r>
              <a:rPr lang="de-DE" sz="1100" dirty="0" err="1" smtClean="0"/>
              <a:t>and</a:t>
            </a:r>
            <a:r>
              <a:rPr lang="de-DE" sz="1100" dirty="0" smtClean="0"/>
              <a:t>, </a:t>
            </a:r>
            <a:r>
              <a:rPr lang="de-DE" sz="1100" dirty="0" err="1" smtClean="0"/>
              <a:t>therefore</a:t>
            </a:r>
            <a:r>
              <a:rPr lang="de-DE" sz="1100" dirty="0" smtClean="0"/>
              <a:t>, </a:t>
            </a:r>
            <a:r>
              <a:rPr lang="de-DE" sz="1100" dirty="0" err="1" smtClean="0"/>
              <a:t>appear</a:t>
            </a:r>
            <a:r>
              <a:rPr lang="de-DE" sz="1100" dirty="0" smtClean="0"/>
              <a:t> </a:t>
            </a:r>
            <a:r>
              <a:rPr lang="de-DE" sz="1100" dirty="0" err="1" smtClean="0"/>
              <a:t>officially</a:t>
            </a:r>
            <a:r>
              <a:rPr lang="de-DE" sz="1100" dirty="0" smtClean="0"/>
              <a:t> </a:t>
            </a:r>
            <a:r>
              <a:rPr lang="de-DE" sz="1100" dirty="0" err="1" smtClean="0"/>
              <a:t>as</a:t>
            </a:r>
            <a:r>
              <a:rPr lang="de-DE" sz="1100" dirty="0" smtClean="0"/>
              <a:t> </a:t>
            </a:r>
            <a:r>
              <a:rPr lang="de-DE" sz="1100" dirty="0" err="1" smtClean="0"/>
              <a:t>only</a:t>
            </a:r>
            <a:r>
              <a:rPr lang="de-DE" sz="1100" dirty="0" smtClean="0"/>
              <a:t> </a:t>
            </a:r>
            <a:r>
              <a:rPr lang="de-DE" sz="1100" dirty="0" err="1" smtClean="0"/>
              <a:t>one</a:t>
            </a:r>
            <a:r>
              <a:rPr lang="de-DE" sz="1100" dirty="0" smtClean="0"/>
              <a:t> RU (</a:t>
            </a:r>
            <a:r>
              <a:rPr lang="de-DE" sz="1100" dirty="0" err="1" smtClean="0"/>
              <a:t>CIEMATand</a:t>
            </a:r>
            <a:r>
              <a:rPr lang="de-DE" sz="1100" dirty="0" smtClean="0"/>
              <a:t> 2 </a:t>
            </a:r>
            <a:r>
              <a:rPr lang="de-DE" sz="1100" dirty="0" err="1" smtClean="0"/>
              <a:t>sections</a:t>
            </a:r>
            <a:r>
              <a:rPr lang="de-DE" sz="1100" dirty="0" smtClean="0"/>
              <a:t> of ENEA). </a:t>
            </a:r>
            <a:r>
              <a:rPr lang="de-DE" sz="1100" dirty="0" err="1" smtClean="0"/>
              <a:t>Nevertheless</a:t>
            </a:r>
            <a:r>
              <a:rPr lang="de-DE" sz="1100" dirty="0" smtClean="0"/>
              <a:t>, </a:t>
            </a:r>
            <a:r>
              <a:rPr lang="de-DE" sz="1100" dirty="0" err="1" smtClean="0"/>
              <a:t>you</a:t>
            </a:r>
            <a:r>
              <a:rPr lang="de-DE" sz="1100" dirty="0" smtClean="0"/>
              <a:t> </a:t>
            </a:r>
            <a:r>
              <a:rPr lang="de-DE" sz="1100" dirty="0" err="1" smtClean="0"/>
              <a:t>are</a:t>
            </a:r>
            <a:r>
              <a:rPr lang="de-DE" sz="1100" dirty="0" smtClean="0"/>
              <a:t> </a:t>
            </a:r>
            <a:r>
              <a:rPr lang="de-DE" sz="1100" dirty="0" err="1" smtClean="0"/>
              <a:t>invited</a:t>
            </a:r>
            <a:r>
              <a:rPr lang="de-DE" sz="1100" dirty="0" smtClean="0"/>
              <a:t> </a:t>
            </a:r>
            <a:r>
              <a:rPr lang="de-DE" sz="1100" dirty="0" err="1" smtClean="0"/>
              <a:t>to</a:t>
            </a:r>
            <a:r>
              <a:rPr lang="de-DE" sz="1100" dirty="0" smtClean="0"/>
              <a:t> </a:t>
            </a:r>
            <a:r>
              <a:rPr lang="de-DE" sz="1100" dirty="0" err="1" smtClean="0"/>
              <a:t>add</a:t>
            </a:r>
            <a:r>
              <a:rPr lang="de-DE" sz="1100" dirty="0" smtClean="0"/>
              <a:t> </a:t>
            </a:r>
            <a:r>
              <a:rPr lang="de-DE" sz="1100" dirty="0" err="1" smtClean="0"/>
              <a:t>your</a:t>
            </a:r>
            <a:r>
              <a:rPr lang="de-DE" sz="1100" dirty="0" smtClean="0"/>
              <a:t> </a:t>
            </a:r>
            <a:r>
              <a:rPr lang="de-DE" sz="1100" dirty="0" err="1" smtClean="0"/>
              <a:t>own</a:t>
            </a:r>
            <a:r>
              <a:rPr lang="de-DE" sz="1100" dirty="0" smtClean="0"/>
              <a:t> logo!</a:t>
            </a:r>
            <a:endParaRPr lang="en-GB" sz="1100" dirty="0"/>
          </a:p>
        </p:txBody>
      </p:sp>
    </p:spTree>
    <p:extLst>
      <p:ext uri="{BB962C8B-B14F-4D97-AF65-F5344CB8AC3E}">
        <p14:creationId xmlns:p14="http://schemas.microsoft.com/office/powerpoint/2010/main" val="4117793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39"/>
            <a:ext cx="7427168" cy="728469"/>
          </a:xfrm>
        </p:spPr>
        <p:txBody>
          <a:bodyPr/>
          <a:lstStyle/>
          <a:p>
            <a:r>
              <a:rPr lang="en-GB" dirty="0"/>
              <a:t>Deliverable Specification</a:t>
            </a:r>
          </a:p>
        </p:txBody>
      </p:sp>
      <p:sp>
        <p:nvSpPr>
          <p:cNvPr id="3" name="Content Placeholder 2"/>
          <p:cNvSpPr>
            <a:spLocks noGrp="1"/>
          </p:cNvSpPr>
          <p:nvPr>
            <p:ph idx="1"/>
          </p:nvPr>
        </p:nvSpPr>
        <p:spPr>
          <a:xfrm>
            <a:off x="457200" y="1124744"/>
            <a:ext cx="8229600" cy="5184576"/>
          </a:xfrm>
        </p:spPr>
        <p:txBody>
          <a:bodyPr>
            <a:normAutofit fontScale="85000" lnSpcReduction="20000"/>
          </a:bodyPr>
          <a:lstStyle/>
          <a:p>
            <a:r>
              <a:rPr lang="en-GB" dirty="0"/>
              <a:t>Deliverable: </a:t>
            </a:r>
            <a:r>
              <a:rPr lang="en-GB" b="1" dirty="0" smtClean="0"/>
              <a:t>Summary report </a:t>
            </a:r>
            <a:r>
              <a:rPr lang="en-GB" b="1" dirty="0"/>
              <a:t>on </a:t>
            </a:r>
            <a:r>
              <a:rPr lang="en-GB" b="1" dirty="0"/>
              <a:t>EDDI Co-ordination </a:t>
            </a:r>
            <a:r>
              <a:rPr lang="en-GB" b="1" dirty="0" smtClean="0"/>
              <a:t>for </a:t>
            </a:r>
            <a:r>
              <a:rPr lang="en-GB" b="1" dirty="0" smtClean="0"/>
              <a:t>year 2016</a:t>
            </a:r>
            <a:endParaRPr lang="en-GB" b="1" dirty="0"/>
          </a:p>
          <a:p>
            <a:endParaRPr lang="en-GB" dirty="0"/>
          </a:p>
          <a:p>
            <a:r>
              <a:rPr lang="en-GB" dirty="0" smtClean="0"/>
              <a:t>Objectives in </a:t>
            </a:r>
            <a:r>
              <a:rPr lang="en-GB" dirty="0" smtClean="0"/>
              <a:t>2016:</a:t>
            </a:r>
            <a:endParaRPr lang="en-GB" dirty="0"/>
          </a:p>
          <a:p>
            <a:pPr lvl="1"/>
            <a:r>
              <a:rPr lang="en-GB" dirty="0"/>
              <a:t>Organise, lead and record progress and review meetings to assure delivery against the WPMAT Project Management Plan</a:t>
            </a:r>
            <a:endParaRPr lang="en-GB" sz="2800" dirty="0"/>
          </a:p>
          <a:p>
            <a:pPr lvl="1"/>
            <a:r>
              <a:rPr lang="en-GB" dirty="0"/>
              <a:t>Interact with PMU and Project Leader as necessary in order to assure: </a:t>
            </a:r>
            <a:endParaRPr lang="en-GB" sz="2800" dirty="0"/>
          </a:p>
          <a:p>
            <a:pPr lvl="2"/>
            <a:r>
              <a:rPr lang="en-GB" dirty="0"/>
              <a:t>delivery against WPMAT Project Management Plan; </a:t>
            </a:r>
            <a:endParaRPr lang="en-GB" sz="2600" dirty="0"/>
          </a:p>
          <a:p>
            <a:pPr lvl="2"/>
            <a:r>
              <a:rPr lang="en-GB" dirty="0"/>
              <a:t>successful engagement of relevant partners beyond EUROFUSION</a:t>
            </a:r>
            <a:endParaRPr lang="en-GB" sz="2600" dirty="0"/>
          </a:p>
          <a:p>
            <a:pPr lvl="1"/>
            <a:r>
              <a:rPr lang="en-GB" dirty="0"/>
              <a:t>Facilitate structured discussions with all projects and work packages that need to exchange materials information.  </a:t>
            </a:r>
            <a:endParaRPr lang="en-GB" sz="2800" dirty="0"/>
          </a:p>
          <a:p>
            <a:pPr lvl="1"/>
            <a:r>
              <a:rPr lang="en-GB" dirty="0"/>
              <a:t>Maintain and update implement the EDDI interface project management plan</a:t>
            </a:r>
            <a:endParaRPr lang="en-GB" sz="2800" dirty="0"/>
          </a:p>
          <a:p>
            <a:pPr lvl="1"/>
            <a:r>
              <a:rPr lang="en-GB" dirty="0"/>
              <a:t>Delivery, maintenance and evolution of project infrastructure - to include IDM structure, technical specifications, progress reports and project management plans</a:t>
            </a:r>
            <a:endParaRPr lang="en-GB" sz="2800" dirty="0"/>
          </a:p>
          <a:p>
            <a:pPr lvl="1"/>
            <a:r>
              <a:rPr lang="en-GB" dirty="0"/>
              <a:t>Provide annual executive summary of WPMAT EDDI activities for circulation amongst WPMAT Project Board, Project Leader &amp; PPPT Programme Unit</a:t>
            </a:r>
            <a:endParaRPr lang="en-GB" sz="2800" dirty="0"/>
          </a:p>
          <a:p>
            <a:pPr marL="0" indent="0">
              <a:buNone/>
            </a:pPr>
            <a:endParaRPr lang="en-GB" dirty="0"/>
          </a:p>
          <a:p>
            <a:r>
              <a:rPr lang="en-GB" dirty="0"/>
              <a:t>Effort: </a:t>
            </a:r>
            <a:r>
              <a:rPr lang="en-GB" dirty="0" smtClean="0"/>
              <a:t>0.5 </a:t>
            </a:r>
            <a:r>
              <a:rPr lang="en-GB" dirty="0"/>
              <a:t>ppy</a:t>
            </a:r>
          </a:p>
          <a:p>
            <a:pPr marL="0" indent="0">
              <a:buNone/>
            </a:pP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2</a:t>
            </a:fld>
            <a:endParaRPr lang="en-GB" dirty="0"/>
          </a:p>
        </p:txBody>
      </p:sp>
    </p:spTree>
    <p:extLst>
      <p:ext uri="{BB962C8B-B14F-4D97-AF65-F5344CB8AC3E}">
        <p14:creationId xmlns:p14="http://schemas.microsoft.com/office/powerpoint/2010/main" val="2319949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39"/>
            <a:ext cx="7427168" cy="728469"/>
          </a:xfrm>
        </p:spPr>
        <p:txBody>
          <a:bodyPr/>
          <a:lstStyle/>
          <a:p>
            <a:r>
              <a:rPr lang="en-GB" dirty="0" smtClean="0"/>
              <a:t>EDDI Key </a:t>
            </a:r>
            <a:r>
              <a:rPr lang="en-GB" dirty="0" smtClean="0"/>
              <a:t>goals</a:t>
            </a:r>
            <a:endParaRPr lang="en-GB" dirty="0"/>
          </a:p>
        </p:txBody>
      </p:sp>
      <p:sp>
        <p:nvSpPr>
          <p:cNvPr id="3" name="Content Placeholder 2"/>
          <p:cNvSpPr>
            <a:spLocks noGrp="1"/>
          </p:cNvSpPr>
          <p:nvPr>
            <p:ph idx="1"/>
          </p:nvPr>
        </p:nvSpPr>
        <p:spPr/>
        <p:txBody>
          <a:bodyPr>
            <a:normAutofit/>
          </a:bodyPr>
          <a:lstStyle/>
          <a:p>
            <a:r>
              <a:rPr lang="en-GB" dirty="0"/>
              <a:t>WBS 1.1 – </a:t>
            </a:r>
            <a:r>
              <a:rPr lang="en-GB" dirty="0">
                <a:solidFill>
                  <a:srgbClr val="FF6600"/>
                </a:solidFill>
              </a:rPr>
              <a:t>Update MTRL</a:t>
            </a:r>
            <a:r>
              <a:rPr lang="en-GB" dirty="0"/>
              <a:t>, </a:t>
            </a:r>
            <a:r>
              <a:rPr lang="en-GB" dirty="0">
                <a:solidFill>
                  <a:schemeClr val="accent1"/>
                </a:solidFill>
              </a:rPr>
              <a:t>enhance WPMAT and EDDI visibility &amp; reputation</a:t>
            </a:r>
          </a:p>
          <a:p>
            <a:endParaRPr lang="en-GB" dirty="0"/>
          </a:p>
          <a:p>
            <a:r>
              <a:rPr lang="en-GB" dirty="0"/>
              <a:t>WBS 1.2 – </a:t>
            </a:r>
            <a:r>
              <a:rPr lang="en-GB" dirty="0">
                <a:solidFill>
                  <a:schemeClr val="accent1"/>
                </a:solidFill>
              </a:rPr>
              <a:t>Release of MPH V1 </a:t>
            </a:r>
            <a:r>
              <a:rPr lang="en-GB" dirty="0">
                <a:solidFill>
                  <a:srgbClr val="FF6600"/>
                </a:solidFill>
              </a:rPr>
              <a:t>and V2, pilot FM MPH</a:t>
            </a:r>
          </a:p>
          <a:p>
            <a:endParaRPr lang="en-GB" dirty="0"/>
          </a:p>
          <a:p>
            <a:r>
              <a:rPr lang="en-GB" dirty="0"/>
              <a:t>WBS 1.3 – </a:t>
            </a:r>
            <a:r>
              <a:rPr lang="en-GB" dirty="0">
                <a:solidFill>
                  <a:srgbClr val="FF6600"/>
                </a:solidFill>
              </a:rPr>
              <a:t>Initial rollout of tools/methodologies to designers, 1</a:t>
            </a:r>
            <a:r>
              <a:rPr lang="en-GB" baseline="30000" dirty="0">
                <a:solidFill>
                  <a:srgbClr val="FF6600"/>
                </a:solidFill>
              </a:rPr>
              <a:t>st</a:t>
            </a:r>
            <a:r>
              <a:rPr lang="en-GB" dirty="0">
                <a:solidFill>
                  <a:srgbClr val="FF6600"/>
                </a:solidFill>
              </a:rPr>
              <a:t> draft release of DDC</a:t>
            </a:r>
          </a:p>
          <a:p>
            <a:endParaRPr lang="en-GB" dirty="0"/>
          </a:p>
          <a:p>
            <a:r>
              <a:rPr lang="en-GB" dirty="0"/>
              <a:t>WBS 1.4 – </a:t>
            </a:r>
            <a:r>
              <a:rPr lang="en-GB" dirty="0">
                <a:solidFill>
                  <a:srgbClr val="FFC000"/>
                </a:solidFill>
              </a:rPr>
              <a:t>Round Robin testing </a:t>
            </a:r>
            <a:r>
              <a:rPr lang="en-GB" i="1" dirty="0">
                <a:solidFill>
                  <a:srgbClr val="FFC000"/>
                </a:solidFill>
              </a:rPr>
              <a:t>(completion)</a:t>
            </a:r>
            <a:r>
              <a:rPr lang="en-GB" dirty="0">
                <a:solidFill>
                  <a:srgbClr val="FFC000"/>
                </a:solidFill>
              </a:rPr>
              <a:t> </a:t>
            </a:r>
            <a:r>
              <a:rPr lang="en-GB" dirty="0">
                <a:solidFill>
                  <a:srgbClr val="FF6600"/>
                </a:solidFill>
              </a:rPr>
              <a:t>and first results from initial “real” testing</a:t>
            </a:r>
          </a:p>
          <a:p>
            <a:pPr marL="0" indent="0">
              <a:buNone/>
            </a:pP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3</a:t>
            </a:fld>
            <a:endParaRPr lang="en-GB" dirty="0"/>
          </a:p>
        </p:txBody>
      </p:sp>
    </p:spTree>
    <p:extLst>
      <p:ext uri="{BB962C8B-B14F-4D97-AF65-F5344CB8AC3E}">
        <p14:creationId xmlns:p14="http://schemas.microsoft.com/office/powerpoint/2010/main" val="1637258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39"/>
            <a:ext cx="7427168" cy="728469"/>
          </a:xfrm>
        </p:spPr>
        <p:txBody>
          <a:bodyPr/>
          <a:lstStyle/>
          <a:p>
            <a:r>
              <a:rPr lang="en-GB" dirty="0" smtClean="0"/>
              <a:t>General concerns </a:t>
            </a:r>
            <a:endParaRPr lang="en-GB" dirty="0"/>
          </a:p>
        </p:txBody>
      </p:sp>
      <p:sp>
        <p:nvSpPr>
          <p:cNvPr id="3" name="Content Placeholder 2"/>
          <p:cNvSpPr>
            <a:spLocks noGrp="1"/>
          </p:cNvSpPr>
          <p:nvPr>
            <p:ph idx="1"/>
          </p:nvPr>
        </p:nvSpPr>
        <p:spPr>
          <a:xfrm>
            <a:off x="457200" y="1124744"/>
            <a:ext cx="8229600" cy="5184576"/>
          </a:xfrm>
        </p:spPr>
        <p:txBody>
          <a:bodyPr>
            <a:normAutofit fontScale="62500" lnSpcReduction="20000"/>
          </a:bodyPr>
          <a:lstStyle/>
          <a:p>
            <a:pPr marL="0" indent="0">
              <a:buNone/>
            </a:pPr>
            <a:r>
              <a:rPr lang="en-GB" sz="2500" dirty="0"/>
              <a:t>WBS </a:t>
            </a:r>
            <a:r>
              <a:rPr lang="en-GB" sz="2500" dirty="0" smtClean="0"/>
              <a:t>1.1:</a:t>
            </a:r>
          </a:p>
          <a:p>
            <a:r>
              <a:rPr lang="en-GB" sz="2500" dirty="0" smtClean="0"/>
              <a:t>EDDI under scrutiny and need to be more visibly integrated within wider DEMO plans </a:t>
            </a:r>
          </a:p>
          <a:p>
            <a:r>
              <a:rPr lang="en-GB" sz="2500" dirty="0" smtClean="0"/>
              <a:t>Closer interactions with WPBB a key requirement in 2017</a:t>
            </a:r>
            <a:endParaRPr lang="en-GB" sz="2500" dirty="0"/>
          </a:p>
          <a:p>
            <a:endParaRPr lang="en-GB" sz="2500" dirty="0"/>
          </a:p>
          <a:p>
            <a:pPr marL="0" indent="0">
              <a:buNone/>
            </a:pPr>
            <a:r>
              <a:rPr lang="en-GB" sz="2500" dirty="0"/>
              <a:t>WBS </a:t>
            </a:r>
            <a:r>
              <a:rPr lang="en-GB" sz="2500" dirty="0" smtClean="0"/>
              <a:t>1.2:</a:t>
            </a:r>
          </a:p>
          <a:p>
            <a:r>
              <a:rPr lang="en-GB" sz="2500" dirty="0" smtClean="0"/>
              <a:t>How to make full MPH for all DEMO materials (W, FMs, novel materials). </a:t>
            </a:r>
          </a:p>
          <a:p>
            <a:r>
              <a:rPr lang="en-GB" sz="2500" dirty="0" smtClean="0"/>
              <a:t>Lack of collaboration with F4E on MPH and database (no EU MPH). </a:t>
            </a:r>
          </a:p>
          <a:p>
            <a:r>
              <a:rPr lang="en-GB" sz="2500" dirty="0" smtClean="0"/>
              <a:t>How to make the materials database international, and long lasting (GenIV collaborations?)</a:t>
            </a:r>
            <a:endParaRPr lang="en-GB" sz="2500" dirty="0"/>
          </a:p>
          <a:p>
            <a:endParaRPr lang="en-GB" sz="2500" dirty="0"/>
          </a:p>
          <a:p>
            <a:pPr marL="0" indent="0">
              <a:buNone/>
            </a:pPr>
            <a:r>
              <a:rPr lang="en-GB" sz="2500" dirty="0"/>
              <a:t>WBS </a:t>
            </a:r>
            <a:r>
              <a:rPr lang="en-GB" sz="2500" dirty="0" smtClean="0"/>
              <a:t>1.3:</a:t>
            </a:r>
          </a:p>
          <a:p>
            <a:r>
              <a:rPr lang="en-GB" sz="2500" dirty="0" smtClean="0"/>
              <a:t>Need to a agree a realistic strategy for Design Criteria across DEMO to be agreed at all levels (Top, deign teams and EDDI). </a:t>
            </a:r>
          </a:p>
          <a:p>
            <a:r>
              <a:rPr lang="en-GB" sz="2500" dirty="0" smtClean="0"/>
              <a:t>International and industrial support required but limited to date (e.g. AREVA issues)</a:t>
            </a:r>
          </a:p>
          <a:p>
            <a:r>
              <a:rPr lang="en-GB" sz="2500" dirty="0" smtClean="0"/>
              <a:t>Determine engagement options with Codes and Standards organisations</a:t>
            </a:r>
          </a:p>
          <a:p>
            <a:pPr marL="0" indent="0">
              <a:buNone/>
            </a:pPr>
            <a:endParaRPr lang="en-GB" sz="2500" dirty="0"/>
          </a:p>
          <a:p>
            <a:pPr marL="0" indent="0">
              <a:buNone/>
            </a:pPr>
            <a:r>
              <a:rPr lang="en-GB" sz="2500" dirty="0"/>
              <a:t>WBS </a:t>
            </a:r>
            <a:r>
              <a:rPr lang="en-GB" sz="2500" dirty="0" smtClean="0"/>
              <a:t>1.4:</a:t>
            </a:r>
          </a:p>
          <a:p>
            <a:r>
              <a:rPr lang="en-GB" sz="2500" dirty="0" smtClean="0"/>
              <a:t>Slow responses with Round Robin (was this a useful exercise or not?). </a:t>
            </a:r>
          </a:p>
          <a:p>
            <a:r>
              <a:rPr lang="en-GB" sz="2500" dirty="0" smtClean="0"/>
              <a:t>Reactive nature of test requests and future need for significant testing requirements</a:t>
            </a:r>
            <a:r>
              <a:rPr lang="en-GB" dirty="0" smtClean="0">
                <a:solidFill>
                  <a:srgbClr val="FFC000"/>
                </a:solidFill>
              </a:rPr>
              <a:t>. </a:t>
            </a:r>
            <a:endParaRPr lang="en-GB" dirty="0">
              <a:solidFill>
                <a:srgbClr val="FF6600"/>
              </a:solidFill>
            </a:endParaRPr>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4</a:t>
            </a:fld>
            <a:endParaRPr lang="en-GB" dirty="0"/>
          </a:p>
        </p:txBody>
      </p:sp>
    </p:spTree>
    <p:extLst>
      <p:ext uri="{BB962C8B-B14F-4D97-AF65-F5344CB8AC3E}">
        <p14:creationId xmlns:p14="http://schemas.microsoft.com/office/powerpoint/2010/main" val="4195822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39"/>
            <a:ext cx="7427168" cy="728469"/>
          </a:xfrm>
        </p:spPr>
        <p:txBody>
          <a:bodyPr/>
          <a:lstStyle/>
          <a:p>
            <a:r>
              <a:rPr lang="en-GB" dirty="0" smtClean="0"/>
              <a:t>Key achievements of the year</a:t>
            </a:r>
            <a:endParaRPr lang="en-GB" dirty="0"/>
          </a:p>
        </p:txBody>
      </p:sp>
      <p:sp>
        <p:nvSpPr>
          <p:cNvPr id="3" name="Content Placeholder 2"/>
          <p:cNvSpPr>
            <a:spLocks noGrp="1"/>
          </p:cNvSpPr>
          <p:nvPr>
            <p:ph idx="1"/>
          </p:nvPr>
        </p:nvSpPr>
        <p:spPr/>
        <p:txBody>
          <a:bodyPr>
            <a:normAutofit fontScale="92500" lnSpcReduction="10000"/>
          </a:bodyPr>
          <a:lstStyle/>
          <a:p>
            <a:r>
              <a:rPr lang="en-GB" dirty="0"/>
              <a:t>WBS 1.1 – </a:t>
            </a:r>
            <a:r>
              <a:rPr lang="en-GB" dirty="0" smtClean="0"/>
              <a:t>Enhanced visibility of EDDI with EUROfusion, good interactions with: WPD&amp;C, DIV, S&amp;E and PMI</a:t>
            </a:r>
            <a:endParaRPr lang="en-GB" dirty="0"/>
          </a:p>
          <a:p>
            <a:endParaRPr lang="en-GB" dirty="0"/>
          </a:p>
          <a:p>
            <a:r>
              <a:rPr lang="en-GB" dirty="0"/>
              <a:t>WBS 1.2 – Release of MPH </a:t>
            </a:r>
            <a:r>
              <a:rPr lang="en-GB" dirty="0" smtClean="0"/>
              <a:t>V1, ready for release of MPH V2 (and FM MPH?)</a:t>
            </a:r>
          </a:p>
          <a:p>
            <a:r>
              <a:rPr lang="en-GB" dirty="0" smtClean="0"/>
              <a:t>Good interactions with WPMAT gathering data on R&amp;D materials, better use of templates for data storage. </a:t>
            </a:r>
          </a:p>
          <a:p>
            <a:endParaRPr lang="en-GB" dirty="0"/>
          </a:p>
          <a:p>
            <a:r>
              <a:rPr lang="en-GB" dirty="0"/>
              <a:t>WBS 1.3 – </a:t>
            </a:r>
            <a:r>
              <a:rPr lang="en-GB" dirty="0" smtClean="0"/>
              <a:t>Well attended EDDI-designers meeting in March. Release of CFA-tool. Better understanding of EU roadmap for Fusion design criteria based on F4E meetings. </a:t>
            </a:r>
            <a:endParaRPr lang="en-GB" dirty="0"/>
          </a:p>
          <a:p>
            <a:endParaRPr lang="en-GB" dirty="0"/>
          </a:p>
          <a:p>
            <a:r>
              <a:rPr lang="en-GB" dirty="0"/>
              <a:t>WBS 1.4 – </a:t>
            </a:r>
            <a:r>
              <a:rPr lang="en-GB" dirty="0" smtClean="0"/>
              <a:t>Initial test request results obtained (providing data for update of creep fatigue interaction diagram). </a:t>
            </a:r>
            <a:endParaRPr lang="en-GB" dirty="0"/>
          </a:p>
          <a:p>
            <a:pPr marL="0" indent="0">
              <a:buNone/>
            </a:pP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5</a:t>
            </a:fld>
            <a:endParaRPr lang="en-GB" dirty="0"/>
          </a:p>
        </p:txBody>
      </p:sp>
    </p:spTree>
    <p:extLst>
      <p:ext uri="{BB962C8B-B14F-4D97-AF65-F5344CB8AC3E}">
        <p14:creationId xmlns:p14="http://schemas.microsoft.com/office/powerpoint/2010/main" val="89660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427168" cy="656460"/>
          </a:xfrm>
        </p:spPr>
        <p:txBody>
          <a:bodyPr/>
          <a:lstStyle/>
          <a:p>
            <a:r>
              <a:rPr lang="en-GB" dirty="0" smtClean="0"/>
              <a:t>Deliverable Results</a:t>
            </a:r>
            <a:endParaRPr lang="en-GB" dirty="0"/>
          </a:p>
        </p:txBody>
      </p:sp>
      <p:sp>
        <p:nvSpPr>
          <p:cNvPr id="3" name="Content Placeholder 2"/>
          <p:cNvSpPr>
            <a:spLocks noGrp="1"/>
          </p:cNvSpPr>
          <p:nvPr>
            <p:ph idx="1"/>
          </p:nvPr>
        </p:nvSpPr>
        <p:spPr>
          <a:xfrm>
            <a:off x="457200" y="1124744"/>
            <a:ext cx="7715200" cy="5184576"/>
          </a:xfrm>
        </p:spPr>
        <p:txBody>
          <a:bodyPr>
            <a:normAutofit fontScale="92500" lnSpcReduction="20000"/>
          </a:bodyPr>
          <a:lstStyle/>
          <a:p>
            <a:r>
              <a:rPr lang="en-GB" dirty="0" smtClean="0"/>
              <a:t>Objectives </a:t>
            </a:r>
            <a:r>
              <a:rPr lang="en-GB" dirty="0" smtClean="0"/>
              <a:t>in </a:t>
            </a:r>
            <a:r>
              <a:rPr lang="en-GB" dirty="0" smtClean="0"/>
              <a:t>2016:</a:t>
            </a:r>
            <a:endParaRPr lang="en-GB" dirty="0"/>
          </a:p>
          <a:p>
            <a:pPr marL="914400" lvl="1" indent="-457200">
              <a:buFont typeface="+mj-lt"/>
              <a:buAutoNum type="arabicPeriod"/>
            </a:pPr>
            <a:r>
              <a:rPr lang="en-GB" dirty="0"/>
              <a:t>Organise, lead and record progress and review meetings to assure delivery against the WPMAT Project Management Plan</a:t>
            </a:r>
            <a:endParaRPr lang="en-GB" sz="2800" dirty="0"/>
          </a:p>
          <a:p>
            <a:pPr marL="914400" lvl="1" indent="-457200">
              <a:buFont typeface="+mj-lt"/>
              <a:buAutoNum type="arabicPeriod"/>
            </a:pPr>
            <a:r>
              <a:rPr lang="en-GB" dirty="0"/>
              <a:t>Interact with PMU and Project Leader as necessary in order to assure: </a:t>
            </a:r>
            <a:endParaRPr lang="en-GB" sz="2800" dirty="0"/>
          </a:p>
          <a:p>
            <a:pPr lvl="2"/>
            <a:r>
              <a:rPr lang="en-GB" dirty="0"/>
              <a:t>delivery against WPMAT Project Management Plan; </a:t>
            </a:r>
            <a:endParaRPr lang="en-GB" sz="2600" dirty="0"/>
          </a:p>
          <a:p>
            <a:pPr lvl="2"/>
            <a:r>
              <a:rPr lang="en-GB" dirty="0"/>
              <a:t>successful engagement of relevant partners beyond EUROFUSION</a:t>
            </a:r>
            <a:endParaRPr lang="en-GB" sz="2600" dirty="0"/>
          </a:p>
          <a:p>
            <a:pPr marL="914400" lvl="1" indent="-457200">
              <a:buFont typeface="+mj-lt"/>
              <a:buAutoNum type="arabicPeriod"/>
            </a:pPr>
            <a:r>
              <a:rPr lang="en-GB" dirty="0"/>
              <a:t>Facilitate structured discussions with all projects and work packages that need to exchange materials information.  </a:t>
            </a:r>
            <a:endParaRPr lang="en-GB" sz="2800" dirty="0"/>
          </a:p>
          <a:p>
            <a:pPr marL="914400" lvl="1" indent="-457200">
              <a:buFont typeface="+mj-lt"/>
              <a:buAutoNum type="arabicPeriod"/>
            </a:pPr>
            <a:r>
              <a:rPr lang="en-GB" dirty="0"/>
              <a:t>Maintain and update implement the EDDI interface project management plan</a:t>
            </a:r>
            <a:endParaRPr lang="en-GB" sz="2800" dirty="0"/>
          </a:p>
          <a:p>
            <a:pPr marL="914400" lvl="1" indent="-457200">
              <a:buFont typeface="+mj-lt"/>
              <a:buAutoNum type="arabicPeriod"/>
            </a:pPr>
            <a:r>
              <a:rPr lang="en-GB" dirty="0"/>
              <a:t>Delivery, maintenance and evolution of project infrastructure - to include IDM structure, technical specifications, progress reports and project management plans</a:t>
            </a:r>
            <a:endParaRPr lang="en-GB" sz="2800" dirty="0"/>
          </a:p>
          <a:p>
            <a:pPr marL="914400" lvl="1" indent="-457200">
              <a:buFont typeface="+mj-lt"/>
              <a:buAutoNum type="arabicPeriod"/>
            </a:pPr>
            <a:r>
              <a:rPr lang="en-GB" dirty="0"/>
              <a:t>Provide annual executive summary of WPMAT EDDI activities for circulation amongst WPMAT Project Board, Project Leader &amp; PPPT Programme </a:t>
            </a:r>
            <a:r>
              <a:rPr lang="en-GB" dirty="0" smtClean="0"/>
              <a:t>Unit</a:t>
            </a:r>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6</a:t>
            </a:fld>
            <a:endParaRPr lang="en-GB" dirty="0"/>
          </a:p>
        </p:txBody>
      </p:sp>
      <p:sp>
        <p:nvSpPr>
          <p:cNvPr id="7" name="Smiley Face 6"/>
          <p:cNvSpPr/>
          <p:nvPr/>
        </p:nvSpPr>
        <p:spPr>
          <a:xfrm>
            <a:off x="8352420" y="2643877"/>
            <a:ext cx="504056" cy="445979"/>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miley Face 7"/>
          <p:cNvSpPr/>
          <p:nvPr/>
        </p:nvSpPr>
        <p:spPr>
          <a:xfrm>
            <a:off x="8352420" y="3356992"/>
            <a:ext cx="504056" cy="445979"/>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Smiley Face 8"/>
          <p:cNvSpPr/>
          <p:nvPr/>
        </p:nvSpPr>
        <p:spPr>
          <a:xfrm>
            <a:off x="8352420" y="3991133"/>
            <a:ext cx="504056" cy="445979"/>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Smiley Face 9"/>
          <p:cNvSpPr/>
          <p:nvPr/>
        </p:nvSpPr>
        <p:spPr>
          <a:xfrm>
            <a:off x="8352420" y="4567197"/>
            <a:ext cx="504056" cy="445979"/>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miley Face 10"/>
          <p:cNvSpPr/>
          <p:nvPr/>
        </p:nvSpPr>
        <p:spPr>
          <a:xfrm>
            <a:off x="8352420" y="5517232"/>
            <a:ext cx="504056" cy="432048"/>
          </a:xfrm>
          <a:prstGeom prst="smileyFace">
            <a:avLst>
              <a:gd name="adj" fmla="val 100"/>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Smiley Face 11"/>
          <p:cNvSpPr/>
          <p:nvPr/>
        </p:nvSpPr>
        <p:spPr>
          <a:xfrm>
            <a:off x="8352420" y="1556792"/>
            <a:ext cx="504056" cy="432048"/>
          </a:xfrm>
          <a:prstGeom prst="smileyFace">
            <a:avLst>
              <a:gd name="adj" fmla="val 100"/>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33890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132856"/>
            <a:ext cx="8363272" cy="1584176"/>
          </a:xfrm>
        </p:spPr>
        <p:txBody>
          <a:bodyPr/>
          <a:lstStyle/>
          <a:p>
            <a:pPr marL="0" indent="0" algn="ctr">
              <a:buNone/>
            </a:pPr>
            <a:r>
              <a:rPr lang="en-GB" sz="3600" b="1" dirty="0" smtClean="0"/>
              <a:t>Work plan for 2017, initial review</a:t>
            </a:r>
            <a:endParaRPr lang="en-GB" sz="3600" b="1" dirty="0"/>
          </a:p>
        </p:txBody>
      </p:sp>
      <p:sp>
        <p:nvSpPr>
          <p:cNvPr id="4" name="Footer Placeholder 3"/>
          <p:cNvSpPr>
            <a:spLocks noGrp="1"/>
          </p:cNvSpPr>
          <p:nvPr>
            <p:ph type="ftr" sz="quarter" idx="11"/>
          </p:nvPr>
        </p:nvSpPr>
        <p:spPr/>
        <p:txBody>
          <a:bodyPr/>
          <a:lstStyle/>
          <a:p>
            <a:pPr algn="r"/>
            <a:r>
              <a:rPr lang="en-GB" smtClean="0"/>
              <a:t>Author | Conference | Venue | Date | Page </a:t>
            </a:r>
            <a:fld id="{6A6D9FA1-99C7-4910-8E32-B85D378B0060}" type="slidenum">
              <a:rPr lang="en-GB" smtClean="0"/>
              <a:pPr algn="r"/>
              <a:t>7</a:t>
            </a:fld>
            <a:endParaRPr lang="en-GB" dirty="0"/>
          </a:p>
        </p:txBody>
      </p:sp>
      <p:sp>
        <p:nvSpPr>
          <p:cNvPr id="5" name="Title 4"/>
          <p:cNvSpPr>
            <a:spLocks noGrp="1"/>
          </p:cNvSpPr>
          <p:nvPr>
            <p:ph type="title"/>
          </p:nvPr>
        </p:nvSpPr>
        <p:spPr/>
        <p:txBody>
          <a:bodyPr/>
          <a:lstStyle/>
          <a:p>
            <a:endParaRPr lang="en-GB"/>
          </a:p>
        </p:txBody>
      </p:sp>
    </p:spTree>
    <p:extLst>
      <p:ext uri="{BB962C8B-B14F-4D97-AF65-F5344CB8AC3E}">
        <p14:creationId xmlns:p14="http://schemas.microsoft.com/office/powerpoint/2010/main" val="2097601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7"/>
            <a:ext cx="7427168" cy="656461"/>
          </a:xfrm>
        </p:spPr>
        <p:txBody>
          <a:bodyPr/>
          <a:lstStyle/>
          <a:p>
            <a:pPr marL="0" indent="0"/>
            <a:r>
              <a:rPr lang="en-GB" dirty="0" smtClean="0"/>
              <a:t>Reminder: EDDI </a:t>
            </a:r>
            <a:r>
              <a:rPr lang="en-GB" dirty="0"/>
              <a:t>- Grant deliverables</a:t>
            </a:r>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8</a:t>
            </a:fld>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841644661"/>
              </p:ext>
            </p:extLst>
          </p:nvPr>
        </p:nvGraphicFramePr>
        <p:xfrm>
          <a:off x="179512" y="1628800"/>
          <a:ext cx="8712967" cy="2932011"/>
        </p:xfrm>
        <a:graphic>
          <a:graphicData uri="http://schemas.openxmlformats.org/drawingml/2006/table">
            <a:tbl>
              <a:tblPr/>
              <a:tblGrid>
                <a:gridCol w="576064"/>
                <a:gridCol w="720080"/>
                <a:gridCol w="5220480"/>
                <a:gridCol w="856815"/>
                <a:gridCol w="1339528"/>
              </a:tblGrid>
              <a:tr h="423136">
                <a:tc>
                  <a:txBody>
                    <a:bodyPr/>
                    <a:lstStyle/>
                    <a:p>
                      <a:pPr algn="ctr" fontAlgn="ctr"/>
                      <a:r>
                        <a:rPr lang="en-GB" sz="2000" b="1" i="0" u="none" strike="noStrike" dirty="0" smtClean="0">
                          <a:solidFill>
                            <a:srgbClr val="000000"/>
                          </a:solidFill>
                          <a:effectLst/>
                          <a:latin typeface="Calibri"/>
                        </a:rPr>
                        <a:t>WP</a:t>
                      </a:r>
                      <a:endParaRPr lang="en-GB" sz="20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b="1" i="0" u="none" strike="noStrike" dirty="0" smtClean="0">
                          <a:solidFill>
                            <a:srgbClr val="000000"/>
                          </a:solidFill>
                          <a:effectLst/>
                          <a:latin typeface="Calibri"/>
                        </a:rPr>
                        <a:t>ID</a:t>
                      </a:r>
                      <a:endParaRPr lang="en-GB" sz="18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800" b="1" i="0" u="none" strike="noStrike" dirty="0" smtClean="0">
                          <a:solidFill>
                            <a:srgbClr val="000000"/>
                          </a:solidFill>
                          <a:effectLst/>
                          <a:latin typeface="Calibri"/>
                        </a:rPr>
                        <a:t>Title</a:t>
                      </a:r>
                      <a:endParaRPr lang="en-GB" sz="18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b="1" i="0" u="none" strike="noStrike" dirty="0" smtClean="0">
                          <a:solidFill>
                            <a:srgbClr val="000000"/>
                          </a:solidFill>
                          <a:effectLst/>
                          <a:latin typeface="Calibri"/>
                        </a:rPr>
                        <a:t>Due date</a:t>
                      </a:r>
                      <a:endParaRPr lang="en-GB" sz="18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b="1" i="0" u="none" strike="noStrike" dirty="0" smtClean="0">
                          <a:solidFill>
                            <a:srgbClr val="000000"/>
                          </a:solidFill>
                          <a:effectLst/>
                          <a:latin typeface="Calibri"/>
                        </a:rPr>
                        <a:t>Update</a:t>
                      </a:r>
                      <a:r>
                        <a:rPr lang="en-GB" sz="1800" b="1" i="0" u="none" strike="noStrike" baseline="0" dirty="0" smtClean="0">
                          <a:solidFill>
                            <a:srgbClr val="000000"/>
                          </a:solidFill>
                          <a:effectLst/>
                          <a:latin typeface="Calibri"/>
                        </a:rPr>
                        <a:t> date</a:t>
                      </a:r>
                      <a:endParaRPr lang="en-GB" sz="1800" b="1" i="0" u="none" strike="noStrike" dirty="0">
                        <a:solidFill>
                          <a:srgbClr val="000000"/>
                        </a:solidFill>
                        <a:effectLst/>
                        <a:latin typeface="Calibri"/>
                      </a:endParaRPr>
                    </a:p>
                  </a:txBody>
                  <a:tcPr marL="5561" marR="5561" marT="556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D25.14</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MAT.D06.1 </a:t>
                      </a:r>
                      <a:r>
                        <a:rPr lang="en-GB" sz="1800" b="0" i="0" u="none" strike="noStrike" dirty="0" smtClean="0">
                          <a:solidFill>
                            <a:srgbClr val="000000"/>
                          </a:solidFill>
                          <a:effectLst/>
                          <a:latin typeface="Calibri"/>
                        </a:rPr>
                        <a:t>MPH: </a:t>
                      </a:r>
                      <a:r>
                        <a:rPr lang="en-GB" sz="1800" b="0" i="0" u="none" strike="noStrike" dirty="0">
                          <a:solidFill>
                            <a:srgbClr val="000000"/>
                          </a:solidFill>
                          <a:effectLst/>
                          <a:latin typeface="Calibri"/>
                        </a:rPr>
                        <a:t>(1st formal release)</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Dec-14</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Mar-16</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D25.15</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MAT.D06.2 </a:t>
                      </a:r>
                      <a:r>
                        <a:rPr lang="en-GB" sz="1800" b="0" i="0" u="none" strike="noStrike" dirty="0" smtClean="0">
                          <a:solidFill>
                            <a:srgbClr val="000000"/>
                          </a:solidFill>
                          <a:effectLst/>
                          <a:latin typeface="Calibri"/>
                        </a:rPr>
                        <a:t>MPH: </a:t>
                      </a:r>
                      <a:r>
                        <a:rPr lang="en-GB" sz="1800" b="0" i="0" u="none" strike="noStrike" dirty="0">
                          <a:solidFill>
                            <a:srgbClr val="000000"/>
                          </a:solidFill>
                          <a:effectLst/>
                          <a:latin typeface="Calibri"/>
                        </a:rPr>
                        <a:t>(2nd formal release)</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Dec-15</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1" i="0" u="none" strike="noStrike" dirty="0">
                          <a:solidFill>
                            <a:srgbClr val="000000"/>
                          </a:solidFill>
                          <a:effectLst>
                            <a:outerShdw blurRad="38100" dist="38100" dir="2700000" algn="tl">
                              <a:srgbClr val="000000">
                                <a:alpha val="43137"/>
                              </a:srgbClr>
                            </a:outerShdw>
                          </a:effectLst>
                          <a:latin typeface="Calibri"/>
                        </a:rPr>
                        <a:t>Jun-17</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D25.16</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MAT.D06.3 </a:t>
                      </a:r>
                      <a:r>
                        <a:rPr lang="en-GB" sz="1800" b="0" i="0" u="none" strike="noStrike" dirty="0" smtClean="0">
                          <a:solidFill>
                            <a:srgbClr val="000000"/>
                          </a:solidFill>
                          <a:effectLst/>
                          <a:latin typeface="Calibri"/>
                        </a:rPr>
                        <a:t>MPH: </a:t>
                      </a:r>
                      <a:r>
                        <a:rPr lang="en-GB" sz="1800" b="0" i="0" u="none" strike="noStrike" dirty="0">
                          <a:solidFill>
                            <a:srgbClr val="000000"/>
                          </a:solidFill>
                          <a:effectLst/>
                          <a:latin typeface="Calibri"/>
                        </a:rPr>
                        <a:t>(3rd formal release)</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Dec-18</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 </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D25.18</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MAT.D07.1b Design criteria, codes and standards rules Intermediate report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1" i="0" u="none" strike="noStrike" dirty="0">
                          <a:solidFill>
                            <a:srgbClr val="000000"/>
                          </a:solidFill>
                          <a:effectLst>
                            <a:outerShdw blurRad="38100" dist="38100" dir="2700000" algn="tl">
                              <a:srgbClr val="000000">
                                <a:alpha val="43137"/>
                              </a:srgbClr>
                            </a:outerShdw>
                          </a:effectLst>
                          <a:latin typeface="Calibri"/>
                        </a:rPr>
                        <a:t>Dec-16</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 </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6">
                <a:tc>
                  <a:txBody>
                    <a:bodyPr/>
                    <a:lstStyle/>
                    <a:p>
                      <a:pPr algn="ctr" fontAlgn="ctr"/>
                      <a:r>
                        <a:rPr lang="en-GB" sz="2000" b="0" i="0" u="none" strike="noStrike" dirty="0">
                          <a:solidFill>
                            <a:srgbClr val="000000"/>
                          </a:solidFill>
                          <a:effectLst/>
                          <a:latin typeface="Calibri"/>
                        </a:rPr>
                        <a:t>MAT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D25.20</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effectLst/>
                          <a:latin typeface="Calibri"/>
                        </a:rPr>
                        <a:t>MAT.D07.2b Design criteria, codes and standards rules : Final report</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Dec-18</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800" b="0" i="0" u="none" strike="noStrike" dirty="0">
                          <a:solidFill>
                            <a:srgbClr val="000000"/>
                          </a:solidFill>
                          <a:effectLst/>
                          <a:latin typeface="Calibri"/>
                        </a:rPr>
                        <a:t> </a:t>
                      </a:r>
                    </a:p>
                  </a:txBody>
                  <a:tcPr marL="5561" marR="5561" marT="55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23404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39"/>
            <a:ext cx="7427168" cy="728469"/>
          </a:xfrm>
        </p:spPr>
        <p:txBody>
          <a:bodyPr/>
          <a:lstStyle/>
          <a:p>
            <a:r>
              <a:rPr lang="en-GB" dirty="0" smtClean="0"/>
              <a:t>Initial ideas on 2017 high level aims</a:t>
            </a:r>
            <a:endParaRPr lang="en-GB" dirty="0"/>
          </a:p>
        </p:txBody>
      </p:sp>
      <p:sp>
        <p:nvSpPr>
          <p:cNvPr id="4" name="Footer Placeholder 3"/>
          <p:cNvSpPr>
            <a:spLocks noGrp="1"/>
          </p:cNvSpPr>
          <p:nvPr>
            <p:ph type="ftr" sz="quarter" idx="11"/>
          </p:nvPr>
        </p:nvSpPr>
        <p:spPr/>
        <p:txBody>
          <a:bodyPr/>
          <a:lstStyle/>
          <a:p>
            <a:pPr algn="r"/>
            <a:r>
              <a:rPr lang="en-GB" dirty="0" smtClean="0"/>
              <a:t>Mike Gorley | </a:t>
            </a:r>
            <a:r>
              <a:rPr lang="en-GB" dirty="0"/>
              <a:t>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9</a:t>
            </a:fld>
            <a:endParaRPr lang="en-GB" dirty="0"/>
          </a:p>
        </p:txBody>
      </p:sp>
      <p:sp>
        <p:nvSpPr>
          <p:cNvPr id="7" name="Content Placeholder 2"/>
          <p:cNvSpPr txBox="1">
            <a:spLocks/>
          </p:cNvSpPr>
          <p:nvPr/>
        </p:nvSpPr>
        <p:spPr>
          <a:xfrm>
            <a:off x="457200" y="1268760"/>
            <a:ext cx="8229600" cy="4680520"/>
          </a:xfrm>
          <a:prstGeom prst="rect">
            <a:avLst/>
          </a:prstGeom>
        </p:spPr>
        <p:txBody>
          <a:bodyPr>
            <a:normAutofit fontScale="92500" lnSpcReduction="10000"/>
          </a:bodyPr>
          <a:lstStyle>
            <a:lvl1pPr marL="342900" indent="-342900" algn="l" rtl="0" fontAlgn="base">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657350" indent="-276225" algn="l" rtl="0" fontAlgn="base">
              <a:spcBef>
                <a:spcPct val="20000"/>
              </a:spcBef>
              <a:spcAft>
                <a:spcPct val="0"/>
              </a:spcAft>
              <a:buBlip>
                <a:blip r:embed="rId2"/>
              </a:buBlip>
              <a:defRPr sz="1600">
                <a:solidFill>
                  <a:schemeClr val="tx1"/>
                </a:solidFill>
                <a:latin typeface="+mn-lt"/>
              </a:defRPr>
            </a:lvl4pPr>
            <a:lvl5pPr marL="2095500" indent="-276225" algn="l" rtl="0" fontAlgn="base">
              <a:spcBef>
                <a:spcPct val="20000"/>
              </a:spcBef>
              <a:spcAft>
                <a:spcPct val="0"/>
              </a:spcAft>
              <a:buBlip>
                <a:blip r:embed="rId2"/>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3"/>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3"/>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3"/>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3"/>
              </a:buBlip>
              <a:defRPr sz="1400">
                <a:solidFill>
                  <a:schemeClr val="tx1"/>
                </a:solidFill>
                <a:latin typeface="+mn-lt"/>
              </a:defRPr>
            </a:lvl9pPr>
          </a:lstStyle>
          <a:p>
            <a:pPr marL="457200" indent="-457200">
              <a:buFont typeface="+mj-lt"/>
              <a:buAutoNum type="arabicPeriod"/>
            </a:pPr>
            <a:r>
              <a:rPr lang="en-GB" kern="0" dirty="0" smtClean="0"/>
              <a:t>Establish and gain approval for </a:t>
            </a:r>
            <a:r>
              <a:rPr lang="en-GB" u="sng" kern="0" dirty="0" smtClean="0"/>
              <a:t>draft</a:t>
            </a:r>
            <a:r>
              <a:rPr lang="en-GB" kern="0" dirty="0" smtClean="0"/>
              <a:t> EU roadmap for Design Criteria in fusion </a:t>
            </a:r>
          </a:p>
          <a:p>
            <a:pPr marL="457200" indent="-457200">
              <a:buFont typeface="+mj-lt"/>
              <a:buAutoNum type="arabicPeriod"/>
            </a:pPr>
            <a:r>
              <a:rPr lang="en-GB" kern="0" dirty="0" smtClean="0"/>
              <a:t>Develop “draft” MPH chapter for “baseline” Tungsten &amp; extend FM MPH</a:t>
            </a:r>
          </a:p>
          <a:p>
            <a:pPr marL="457200" indent="-457200">
              <a:buFont typeface="+mj-lt"/>
              <a:buAutoNum type="arabicPeriod"/>
            </a:pPr>
            <a:r>
              <a:rPr lang="en-GB" kern="0" dirty="0" smtClean="0"/>
              <a:t>Continue to grow WPMAT group interactions with greater establishment of MTRL and materials Database </a:t>
            </a:r>
          </a:p>
          <a:p>
            <a:pPr marL="457200" indent="-457200">
              <a:buFont typeface="+mj-lt"/>
              <a:buAutoNum type="arabicPeriod"/>
            </a:pPr>
            <a:r>
              <a:rPr lang="en-GB" kern="0" dirty="0" smtClean="0"/>
              <a:t>Better interaction with DEMO design via SEOP role and increased collaboration with DIV and BB</a:t>
            </a:r>
          </a:p>
          <a:p>
            <a:pPr marL="457200" indent="-457200">
              <a:buFont typeface="+mj-lt"/>
              <a:buAutoNum type="arabicPeriod"/>
            </a:pPr>
            <a:r>
              <a:rPr lang="en-GB" kern="0" dirty="0" smtClean="0"/>
              <a:t>Conclude and summarise multiple test request to support rule development/validation.</a:t>
            </a:r>
          </a:p>
          <a:p>
            <a:pPr marL="457200" indent="-457200">
              <a:buFont typeface="+mj-lt"/>
              <a:buAutoNum type="arabicPeriod"/>
            </a:pPr>
            <a:r>
              <a:rPr lang="en-GB" kern="0" dirty="0" smtClean="0"/>
              <a:t>Increase international and industrial collaborations as much as possible  </a:t>
            </a:r>
          </a:p>
          <a:p>
            <a:pPr marL="457200" indent="-457200">
              <a:buFont typeface="+mj-lt"/>
              <a:buAutoNum type="arabicPeriod"/>
            </a:pPr>
            <a:r>
              <a:rPr lang="en-GB" kern="0" dirty="0" smtClean="0"/>
              <a:t>Start establishing collaborative projects with IREMEV group </a:t>
            </a:r>
          </a:p>
          <a:p>
            <a:endParaRPr lang="en-GB" kern="0" dirty="0" smtClean="0"/>
          </a:p>
          <a:p>
            <a:endParaRPr lang="en-GB" kern="0" dirty="0" smtClean="0"/>
          </a:p>
          <a:p>
            <a:endParaRPr lang="en-GB" kern="0" dirty="0"/>
          </a:p>
        </p:txBody>
      </p:sp>
    </p:spTree>
    <p:extLst>
      <p:ext uri="{BB962C8B-B14F-4D97-AF65-F5344CB8AC3E}">
        <p14:creationId xmlns:p14="http://schemas.microsoft.com/office/powerpoint/2010/main" val="1898720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TotalTime>
  <Words>1704</Words>
  <Application>Microsoft Office PowerPoint</Application>
  <PresentationFormat>On-screen Show (4:3)</PresentationFormat>
  <Paragraphs>199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KIT_master_ppt2007_de</vt:lpstr>
      <vt:lpstr>EDDI summary of the year 2016</vt:lpstr>
      <vt:lpstr>Deliverable Specification</vt:lpstr>
      <vt:lpstr>EDDI Key goals</vt:lpstr>
      <vt:lpstr>General concerns </vt:lpstr>
      <vt:lpstr>Key achievements of the year</vt:lpstr>
      <vt:lpstr>Deliverable Results</vt:lpstr>
      <vt:lpstr>PowerPoint Presentation</vt:lpstr>
      <vt:lpstr>Reminder: EDDI - Grant deliverables</vt:lpstr>
      <vt:lpstr>Initial ideas on 2017 high level aims</vt:lpstr>
      <vt:lpstr>2017 Task Specification Proposals Review (1.1)</vt:lpstr>
      <vt:lpstr>2017 Task Specification Proposals Review (1.2)</vt:lpstr>
      <vt:lpstr>2017 Task Specification Proposals Review (1.3)</vt:lpstr>
      <vt:lpstr>2017 Task Specification Proposals Review (1.4)</vt:lpstr>
      <vt:lpstr>EDDI monitoring meeting conclusions</vt:lpstr>
      <vt:lpstr>Many thanks to everyone for your attendance and efforts this year </vt:lpstr>
      <vt:lpstr>PowerPoint Presentation</vt:lpstr>
      <vt:lpstr>PowerPoint Presentation</vt:lpstr>
      <vt:lpstr>PowerPoint Presentation</vt:lpstr>
    </vt:vector>
  </TitlesOfParts>
  <Company>FZK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Folientitel: Arial 26pt fett 2-zeilig: Arial 22pt fett</dc:title>
  <dc:creator>Dr. Michael Rieth</dc:creator>
  <cp:lastModifiedBy>Gorley, Mike</cp:lastModifiedBy>
  <cp:revision>1038</cp:revision>
  <cp:lastPrinted>2016-10-31T14:28:49Z</cp:lastPrinted>
  <dcterms:created xsi:type="dcterms:W3CDTF">2009-08-28T06:03:53Z</dcterms:created>
  <dcterms:modified xsi:type="dcterms:W3CDTF">2016-10-31T17:43:37Z</dcterms:modified>
</cp:coreProperties>
</file>