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4427" r:id="rId2"/>
    <p:sldMasterId id="2147484429" r:id="rId3"/>
  </p:sldMasterIdLst>
  <p:notesMasterIdLst>
    <p:notesMasterId r:id="rId21"/>
  </p:notesMasterIdLst>
  <p:handoutMasterIdLst>
    <p:handoutMasterId r:id="rId22"/>
  </p:handoutMasterIdLst>
  <p:sldIdLst>
    <p:sldId id="501" r:id="rId4"/>
    <p:sldId id="505" r:id="rId5"/>
    <p:sldId id="502" r:id="rId6"/>
    <p:sldId id="485" r:id="rId7"/>
    <p:sldId id="488" r:id="rId8"/>
    <p:sldId id="486" r:id="rId9"/>
    <p:sldId id="503" r:id="rId10"/>
    <p:sldId id="491" r:id="rId11"/>
    <p:sldId id="504" r:id="rId12"/>
    <p:sldId id="492" r:id="rId13"/>
    <p:sldId id="512" r:id="rId14"/>
    <p:sldId id="513" r:id="rId15"/>
    <p:sldId id="514" r:id="rId16"/>
    <p:sldId id="515" r:id="rId17"/>
    <p:sldId id="506" r:id="rId18"/>
    <p:sldId id="507" r:id="rId19"/>
    <p:sldId id="511" r:id="rId20"/>
  </p:sldIdLst>
  <p:sldSz cx="9144000" cy="6858000" type="screen4x3"/>
  <p:notesSz cx="6797675" cy="987266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ganidze, Ermile (IAM)" initials="G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FF6600"/>
    <a:srgbClr val="92D050"/>
    <a:srgbClr val="00CCAF"/>
    <a:srgbClr val="CBDDD8"/>
    <a:srgbClr val="E7EFED"/>
    <a:srgbClr val="FFE1CD"/>
    <a:srgbClr val="009682"/>
    <a:srgbClr val="0033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2513" autoAdjust="0"/>
  </p:normalViewPr>
  <p:slideViewPr>
    <p:cSldViewPr showGuides="1">
      <p:cViewPr varScale="1">
        <p:scale>
          <a:sx n="121" d="100"/>
          <a:sy n="121" d="100"/>
        </p:scale>
        <p:origin x="-1446" y="-102"/>
      </p:cViewPr>
      <p:guideLst>
        <p:guide orient="horz" pos="2160"/>
        <p:guide orient="horz" pos="1888"/>
        <p:guide pos="2880"/>
        <p:guide pos="2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74"/>
    </p:cViewPr>
  </p:sorterViewPr>
  <p:notesViewPr>
    <p:cSldViewPr showGuides="1">
      <p:cViewPr varScale="1">
        <p:scale>
          <a:sx n="92" d="100"/>
          <a:sy n="92" d="100"/>
        </p:scale>
        <p:origin x="-3714" y="-102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27438" y="504825"/>
            <a:ext cx="27352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7" tIns="47413" rIns="94827" bIns="47413" numCol="1" anchor="b" anchorCtr="0" compatLnSpc="1">
            <a:prstTxWarp prst="textNoShape">
              <a:avLst/>
            </a:prstTxWarp>
          </a:bodyPr>
          <a:lstStyle>
            <a:lvl1pPr algn="r" defTabSz="948080">
              <a:defRPr sz="9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36575" y="9212263"/>
            <a:ext cx="30765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defTabSz="9858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06388" defTabSz="9858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3488" indent="-247650" defTabSz="9858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25613" indent="-246063" defTabSz="9858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17738" indent="-244475" defTabSz="9858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74938" indent="-244475" defTabSz="985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32138" indent="-244475" defTabSz="985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89338" indent="-244475" defTabSz="985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46538" indent="-244475" defTabSz="985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/>
              <a:t>KIT – University of the State of Baden-Wuerttemberg and </a:t>
            </a:r>
            <a:br>
              <a:rPr lang="en-US" sz="900"/>
            </a:br>
            <a:r>
              <a:rPr lang="en-US" sz="900"/>
              <a:t>National Laboratory of the Helmholtz Association</a:t>
            </a:r>
          </a:p>
        </p:txBody>
      </p:sp>
      <p:pic>
        <p:nvPicPr>
          <p:cNvPr id="36868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03200"/>
            <a:ext cx="10001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6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7" tIns="47413" rIns="94827" bIns="47413" numCol="1" anchor="t" anchorCtr="0" compatLnSpc="1">
            <a:prstTxWarp prst="textNoShape">
              <a:avLst/>
            </a:prstTxWarp>
          </a:bodyPr>
          <a:lstStyle>
            <a:lvl1pPr defTabSz="94808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7" tIns="47413" rIns="94827" bIns="47413" numCol="1" anchor="t" anchorCtr="0" compatLnSpc="1">
            <a:prstTxWarp prst="textNoShape">
              <a:avLst/>
            </a:prstTxWarp>
          </a:bodyPr>
          <a:lstStyle>
            <a:lvl1pPr algn="r" defTabSz="94808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7" tIns="47413" rIns="94827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7" tIns="47413" rIns="94827" bIns="47413" numCol="1" anchor="b" anchorCtr="0" compatLnSpc="1">
            <a:prstTxWarp prst="textNoShape">
              <a:avLst/>
            </a:prstTxWarp>
          </a:bodyPr>
          <a:lstStyle>
            <a:lvl1pPr defTabSz="94808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48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7" tIns="47413" rIns="94827" bIns="47413" numCol="1" anchor="b" anchorCtr="0" compatLnSpc="1">
            <a:prstTxWarp prst="textNoShape">
              <a:avLst/>
            </a:prstTxWarp>
          </a:bodyPr>
          <a:lstStyle>
            <a:lvl1pPr algn="r" defTabSz="94808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2D8B58-C6D9-470C-9B08-7BE5C4CE1A6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7665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L=28mm; d=3mm</a:t>
            </a:r>
          </a:p>
          <a:p>
            <a:r>
              <a:rPr lang="en-US" dirty="0" smtClean="0"/>
              <a:t>Multiple rolling passes;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2D8B58-C6D9-470C-9B08-7BE5C4CE1A6D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52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W10PF: 0.7µm powder + source of carbon (phenol formaldehyde resin)</a:t>
            </a:r>
          </a:p>
          <a:p>
            <a:r>
              <a:rPr lang="en-US" dirty="0" smtClean="0"/>
              <a:t>W10G: 0.7µm powder + source of carbon (graphene)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2D8B58-C6D9-470C-9B08-7BE5C4CE1A6D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II_rahmen_neu_tite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/>
              <a:t>KIT – University of the State of Baden-Wuerttemberg and </a:t>
            </a:r>
            <a:br>
              <a:rPr lang="en-US" sz="800" dirty="0" smtClean="0"/>
            </a:br>
            <a:r>
              <a:rPr lang="en-US" sz="800" dirty="0" smtClean="0"/>
              <a:t>National Research Center of the Helmholtz Association</a:t>
            </a:r>
            <a:r>
              <a:rPr lang="de-DE" sz="800" dirty="0" smtClean="0"/>
              <a:t> </a:t>
            </a:r>
            <a:endParaRPr lang="en-US" sz="800" dirty="0" smtClean="0"/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Institute for Applied Materials</a:t>
            </a:r>
            <a:endParaRPr lang="de-DE" sz="1000" smtClean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sz="1600" b="1" smtClean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6" name="Picture 13" descr="KIT-Logo-rgb_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2632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Gaganidze</a:t>
            </a:r>
          </a:p>
        </p:txBody>
      </p:sp>
    </p:spTree>
    <p:extLst>
      <p:ext uri="{BB962C8B-B14F-4D97-AF65-F5344CB8AC3E}">
        <p14:creationId xmlns:p14="http://schemas.microsoft.com/office/powerpoint/2010/main" val="344285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Gaganidze</a:t>
            </a:r>
          </a:p>
        </p:txBody>
      </p:sp>
    </p:spTree>
    <p:extLst>
      <p:ext uri="{BB962C8B-B14F-4D97-AF65-F5344CB8AC3E}">
        <p14:creationId xmlns:p14="http://schemas.microsoft.com/office/powerpoint/2010/main" val="3010739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1.png" descr="EUROFUSION PowerPoint MASTER DECKBLATT.pn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9456"/>
            <a:ext cx="9144000" cy="641908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348880"/>
            <a:ext cx="8496944" cy="1296144"/>
          </a:xfrm>
        </p:spPr>
        <p:txBody>
          <a:bodyPr>
            <a:noAutofit/>
          </a:bodyPr>
          <a:lstStyle>
            <a:lvl1pPr algn="l">
              <a:defRPr sz="3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4392488" cy="432048"/>
          </a:xfrm>
        </p:spPr>
        <p:txBody>
          <a:bodyPr>
            <a:normAutofit/>
          </a:bodyPr>
          <a:lstStyle>
            <a:lvl1pPr marL="0" indent="0" algn="l">
              <a:buNone/>
              <a:defRPr sz="2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name of presenter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395536" y="5691683"/>
            <a:ext cx="1295375" cy="90566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Logo of presenter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295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Gaganidze</a:t>
            </a:r>
          </a:p>
        </p:txBody>
      </p:sp>
    </p:spTree>
    <p:extLst>
      <p:ext uri="{BB962C8B-B14F-4D97-AF65-F5344CB8AC3E}">
        <p14:creationId xmlns:p14="http://schemas.microsoft.com/office/powerpoint/2010/main" val="3313521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Gaganidze</a:t>
            </a:r>
          </a:p>
        </p:txBody>
      </p:sp>
    </p:spTree>
    <p:extLst>
      <p:ext uri="{BB962C8B-B14F-4D97-AF65-F5344CB8AC3E}">
        <p14:creationId xmlns:p14="http://schemas.microsoft.com/office/powerpoint/2010/main" val="198661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Gaganidze</a:t>
            </a:r>
          </a:p>
        </p:txBody>
      </p:sp>
    </p:spTree>
    <p:extLst>
      <p:ext uri="{BB962C8B-B14F-4D97-AF65-F5344CB8AC3E}">
        <p14:creationId xmlns:p14="http://schemas.microsoft.com/office/powerpoint/2010/main" val="187182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Gaganidze</a:t>
            </a:r>
          </a:p>
        </p:txBody>
      </p:sp>
    </p:spTree>
    <p:extLst>
      <p:ext uri="{BB962C8B-B14F-4D97-AF65-F5344CB8AC3E}">
        <p14:creationId xmlns:p14="http://schemas.microsoft.com/office/powerpoint/2010/main" val="359754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Gaganidze</a:t>
            </a:r>
          </a:p>
        </p:txBody>
      </p:sp>
    </p:spTree>
    <p:extLst>
      <p:ext uri="{BB962C8B-B14F-4D97-AF65-F5344CB8AC3E}">
        <p14:creationId xmlns:p14="http://schemas.microsoft.com/office/powerpoint/2010/main" val="3061028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Gaganidze</a:t>
            </a:r>
          </a:p>
        </p:txBody>
      </p:sp>
    </p:spTree>
    <p:extLst>
      <p:ext uri="{BB962C8B-B14F-4D97-AF65-F5344CB8AC3E}">
        <p14:creationId xmlns:p14="http://schemas.microsoft.com/office/powerpoint/2010/main" val="2491007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Gaganidze</a:t>
            </a:r>
          </a:p>
        </p:txBody>
      </p:sp>
    </p:spTree>
    <p:extLst>
      <p:ext uri="{BB962C8B-B14F-4D97-AF65-F5344CB8AC3E}">
        <p14:creationId xmlns:p14="http://schemas.microsoft.com/office/powerpoint/2010/main" val="404702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Gaganidze</a:t>
            </a:r>
          </a:p>
        </p:txBody>
      </p:sp>
    </p:spTree>
    <p:extLst>
      <p:ext uri="{BB962C8B-B14F-4D97-AF65-F5344CB8AC3E}">
        <p14:creationId xmlns:p14="http://schemas.microsoft.com/office/powerpoint/2010/main" val="12007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add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900" smtClean="0"/>
              <a:t>Institute for Applied Materials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84B63112-D0EE-43E6-9FA2-42DCF753A705}" type="slidenum">
              <a:rPr lang="de-DE" sz="900" b="1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sz="900" b="1" smtClean="0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612775" y="6445250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900" dirty="0" smtClean="0"/>
              <a:t>3.11.2016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16462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E. Gaganidze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6354763"/>
            <a:ext cx="20891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s Rechteck 13"/>
          <p:cNvSpPr/>
          <p:nvPr userDrawn="1"/>
        </p:nvSpPr>
        <p:spPr>
          <a:xfrm>
            <a:off x="5868144" y="6453335"/>
            <a:ext cx="864096" cy="288033"/>
          </a:xfrm>
          <a:prstGeom prst="roundRect">
            <a:avLst/>
          </a:prstGeom>
          <a:noFill/>
          <a:ln>
            <a:solidFill>
              <a:srgbClr val="184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184897"/>
                </a:solidFill>
              </a:rPr>
              <a:t>WPMAT</a:t>
            </a:r>
            <a:endParaRPr lang="en-GB" sz="1400" dirty="0">
              <a:solidFill>
                <a:srgbClr val="18489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05" r:id="rId2"/>
    <p:sldLayoutId id="2147484406" r:id="rId3"/>
    <p:sldLayoutId id="2147484407" r:id="rId4"/>
    <p:sldLayoutId id="2147484408" r:id="rId5"/>
    <p:sldLayoutId id="2147484409" r:id="rId6"/>
    <p:sldLayoutId id="2147484410" r:id="rId7"/>
    <p:sldLayoutId id="2147484411" r:id="rId8"/>
    <p:sldLayoutId id="2147484412" r:id="rId9"/>
    <p:sldLayoutId id="2147484413" r:id="rId10"/>
    <p:sldLayoutId id="2147484414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EB1851A-CFBC-47C7-80F8-04FF84B1759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28/10/2016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A6D9FA1-99C7-4910-8E32-B85D378B006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4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3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4"/>
        </a:buBlip>
        <a:defRPr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5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5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5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6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6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6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6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idm.euro-fusion.org/IDM/Pages/DocumentView.aspx?uid=2M9HTV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13" Type="http://schemas.openxmlformats.org/officeDocument/2006/relationships/image" Target="../media/image47.jpeg"/><Relationship Id="rId18" Type="http://schemas.openxmlformats.org/officeDocument/2006/relationships/image" Target="../media/image52.png"/><Relationship Id="rId3" Type="http://schemas.openxmlformats.org/officeDocument/2006/relationships/image" Target="../media/image37.jpeg"/><Relationship Id="rId21" Type="http://schemas.openxmlformats.org/officeDocument/2006/relationships/image" Target="../media/image55.png"/><Relationship Id="rId7" Type="http://schemas.openxmlformats.org/officeDocument/2006/relationships/image" Target="../media/image41.jpg"/><Relationship Id="rId12" Type="http://schemas.openxmlformats.org/officeDocument/2006/relationships/image" Target="../media/image46.jpeg"/><Relationship Id="rId17" Type="http://schemas.openxmlformats.org/officeDocument/2006/relationships/image" Target="../media/image51.jpeg"/><Relationship Id="rId2" Type="http://schemas.openxmlformats.org/officeDocument/2006/relationships/image" Target="../media/image36.jpg"/><Relationship Id="rId16" Type="http://schemas.openxmlformats.org/officeDocument/2006/relationships/image" Target="../media/image50.jpeg"/><Relationship Id="rId20" Type="http://schemas.openxmlformats.org/officeDocument/2006/relationships/image" Target="../media/image5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jpeg"/><Relationship Id="rId11" Type="http://schemas.openxmlformats.org/officeDocument/2006/relationships/image" Target="../media/image45.jpeg"/><Relationship Id="rId5" Type="http://schemas.openxmlformats.org/officeDocument/2006/relationships/image" Target="../media/image39.jpeg"/><Relationship Id="rId15" Type="http://schemas.openxmlformats.org/officeDocument/2006/relationships/image" Target="../media/image49.jpg"/><Relationship Id="rId23" Type="http://schemas.openxmlformats.org/officeDocument/2006/relationships/image" Target="../media/image57.png"/><Relationship Id="rId10" Type="http://schemas.openxmlformats.org/officeDocument/2006/relationships/image" Target="../media/image44.jpeg"/><Relationship Id="rId19" Type="http://schemas.openxmlformats.org/officeDocument/2006/relationships/image" Target="../media/image53.png"/><Relationship Id="rId4" Type="http://schemas.openxmlformats.org/officeDocument/2006/relationships/image" Target="../media/image38.jpeg"/><Relationship Id="rId9" Type="http://schemas.openxmlformats.org/officeDocument/2006/relationships/image" Target="../media/image43.jpg"/><Relationship Id="rId14" Type="http://schemas.openxmlformats.org/officeDocument/2006/relationships/image" Target="../media/image48.jpeg"/><Relationship Id="rId22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/>
              <a:t>MAT-1.2.1-T005-D001</a:t>
            </a:r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1300" b="1" dirty="0" smtClean="0"/>
              <a:t> </a:t>
            </a:r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EUROFER97 </a:t>
            </a:r>
            <a:r>
              <a:rPr lang="en-US" altLang="en-US" sz="2800" b="1" dirty="0"/>
              <a:t>MPH development: </a:t>
            </a:r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Specifics </a:t>
            </a:r>
            <a:r>
              <a:rPr lang="en-US" altLang="en-US" sz="2800" b="1" dirty="0"/>
              <a:t>of KIT contribution in 2016 </a:t>
            </a:r>
            <a:endParaRPr lang="en-GB" altLang="en-US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5536" y="4293096"/>
            <a:ext cx="7416824" cy="432048"/>
          </a:xfrm>
        </p:spPr>
        <p:txBody>
          <a:bodyPr>
            <a:noAutofit/>
          </a:bodyPr>
          <a:lstStyle/>
          <a:p>
            <a:r>
              <a:rPr lang="en-GB" dirty="0" smtClean="0"/>
              <a:t>Ermile Gaganidze (Author, KIT)</a:t>
            </a:r>
          </a:p>
        </p:txBody>
      </p:sp>
      <p:pic>
        <p:nvPicPr>
          <p:cNvPr id="6" name="Picture 13" descr="KIT-Logo-rgb_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33256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076056" y="18864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alibri" panose="020F0502020204030204" pitchFamily="34" charset="0"/>
              </a:rPr>
              <a:t>WPMAT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EDDI Monitoring Meeting 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3-4 November 2016, Garching, Germany</a:t>
            </a:r>
            <a:endParaRPr lang="en-GB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1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Tensile strength</a:t>
            </a:r>
            <a:br>
              <a:rPr lang="en-US" sz="2000" dirty="0"/>
            </a:br>
            <a:r>
              <a:rPr lang="en-US" sz="2000" u="sng" dirty="0"/>
              <a:t>Irradiated trend curves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0" t="13194" r="10497"/>
          <a:stretch/>
        </p:blipFill>
        <p:spPr bwMode="auto">
          <a:xfrm>
            <a:off x="228152" y="1145513"/>
            <a:ext cx="3312667" cy="264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48" y="3645024"/>
            <a:ext cx="4008412" cy="281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84479"/>
              </p:ext>
            </p:extLst>
          </p:nvPr>
        </p:nvGraphicFramePr>
        <p:xfrm>
          <a:off x="4591676" y="1196752"/>
          <a:ext cx="4392487" cy="3626806"/>
        </p:xfrm>
        <a:graphic>
          <a:graphicData uri="http://schemas.openxmlformats.org/drawingml/2006/table">
            <a:tbl>
              <a:tblPr firstRow="1" firstCol="1" bandRow="1"/>
              <a:tblGrid>
                <a:gridCol w="1454426"/>
                <a:gridCol w="993846"/>
                <a:gridCol w="1944215"/>
              </a:tblGrid>
              <a:tr h="380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Condition, curve type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Temperature range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Equation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391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Unirradiated, </a:t>
                      </a:r>
                      <a:r>
                        <a:rPr lang="en-GB" sz="900" dirty="0" smtClean="0">
                          <a:effectLst/>
                        </a:rPr>
                        <a:t>average</a:t>
                      </a:r>
                      <a:r>
                        <a:rPr lang="en-GB" sz="900" baseline="0" dirty="0" smtClean="0">
                          <a:effectLst/>
                        </a:rPr>
                        <a:t> Rm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-200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T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700°C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671.31076-0.91828*x+0.00397*x^2-1.04272E-5*x^3+1.02617E-8*x^4-4.29924E-12*x^5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294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Unirradiated minimum </a:t>
                      </a:r>
                      <a:r>
                        <a:rPr lang="en-US" sz="900" dirty="0" smtClean="0">
                          <a:effectLst/>
                        </a:rPr>
                        <a:t>Rm (RCC-</a:t>
                      </a:r>
                      <a:r>
                        <a:rPr lang="en-US" sz="900" dirty="0" err="1" smtClean="0">
                          <a:effectLst/>
                        </a:rPr>
                        <a:t>MRx</a:t>
                      </a:r>
                      <a:r>
                        <a:rPr lang="en-US" sz="900" dirty="0" smtClean="0">
                          <a:effectLst/>
                        </a:rPr>
                        <a:t>)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-200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T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700°C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(600/655.25149)*(671.31076-0.91828*x+0.00397*x^2-1.04272E-5*x^3+1.02617E-8*x^4-4.29924E-12*x^5)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86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Dose &lt;3 dpa; </a:t>
                      </a:r>
                      <a:r>
                        <a:rPr lang="en-US" sz="900" dirty="0" err="1" smtClean="0">
                          <a:effectLst/>
                        </a:rPr>
                        <a:t>T</a:t>
                      </a:r>
                      <a:r>
                        <a:rPr lang="en-US" sz="900" baseline="-25000" dirty="0" err="1" smtClean="0">
                          <a:effectLst/>
                        </a:rPr>
                        <a:t>irr</a:t>
                      </a:r>
                      <a:r>
                        <a:rPr lang="en-US" sz="900" dirty="0" smtClean="0">
                          <a:effectLst/>
                        </a:rPr>
                        <a:t>&lt;350°C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trend curve</a:t>
                      </a:r>
                      <a:endParaRPr lang="en-US" sz="9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effectLst/>
                        </a:rPr>
                        <a:t>-200</a:t>
                      </a:r>
                      <a:r>
                        <a:rPr lang="en-GB" sz="900" dirty="0" smtClean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 smtClean="0">
                          <a:effectLst/>
                        </a:rPr>
                        <a:t> T </a:t>
                      </a:r>
                      <a:r>
                        <a:rPr lang="en-GB" sz="900" dirty="0" smtClean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 smtClean="0">
                          <a:effectLst/>
                        </a:rPr>
                        <a:t> 500°C</a:t>
                      </a:r>
                      <a:endParaRPr lang="en-US" sz="9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845.38626-1.03298*x+0.00209*x^2-2.52175E-6*x^3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547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Dose =7-9 dpa; </a:t>
                      </a:r>
                      <a:r>
                        <a:rPr lang="en-US" sz="900" dirty="0" err="1">
                          <a:effectLst/>
                        </a:rPr>
                        <a:t>T</a:t>
                      </a:r>
                      <a:r>
                        <a:rPr lang="en-US" sz="900" baseline="-25000" dirty="0" err="1">
                          <a:effectLst/>
                        </a:rPr>
                        <a:t>irr</a:t>
                      </a:r>
                      <a:r>
                        <a:rPr lang="en-US" sz="900" dirty="0">
                          <a:effectLst/>
                        </a:rPr>
                        <a:t>&lt;350°C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trend curve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20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T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400°C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1086.91898-0.62961*x-4.19386E-4*x^2+1.20197E-6*x^3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520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Dose =13-15 dpa; </a:t>
                      </a:r>
                      <a:r>
                        <a:rPr lang="en-US" sz="900" dirty="0" err="1">
                          <a:effectLst/>
                        </a:rPr>
                        <a:t>T</a:t>
                      </a:r>
                      <a:r>
                        <a:rPr lang="en-US" sz="900" baseline="-25000" dirty="0" err="1">
                          <a:effectLst/>
                        </a:rPr>
                        <a:t>irr</a:t>
                      </a:r>
                      <a:r>
                        <a:rPr lang="en-US" sz="900" dirty="0">
                          <a:effectLst/>
                        </a:rPr>
                        <a:t>&lt;350°C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trend curve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20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T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smtClean="0">
                          <a:effectLst/>
                        </a:rPr>
                        <a:t>300°C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1030.08498-0.50957*x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Dose =16-18 dpa; T</a:t>
                      </a:r>
                      <a:r>
                        <a:rPr lang="en-US" sz="900" baseline="-25000" dirty="0">
                          <a:effectLst/>
                        </a:rPr>
                        <a:t>irr</a:t>
                      </a:r>
                      <a:r>
                        <a:rPr lang="en-US" sz="900" dirty="0">
                          <a:effectLst/>
                          <a:sym typeface="Symbol"/>
                        </a:rPr>
                        <a:t></a:t>
                      </a:r>
                      <a:r>
                        <a:rPr lang="en-US" sz="900" dirty="0">
                          <a:effectLst/>
                        </a:rPr>
                        <a:t>350°C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trend curve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350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T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450°C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7663.2325-33.62398*x+0.03906*x^2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Dose =30-42 dpa; </a:t>
                      </a:r>
                      <a:r>
                        <a:rPr lang="en-US" sz="900" dirty="0" err="1" smtClean="0">
                          <a:effectLst/>
                        </a:rPr>
                        <a:t>T</a:t>
                      </a:r>
                      <a:r>
                        <a:rPr lang="en-US" sz="900" baseline="-25000" dirty="0" err="1" smtClean="0">
                          <a:effectLst/>
                        </a:rPr>
                        <a:t>irr</a:t>
                      </a:r>
                      <a:r>
                        <a:rPr lang="en-US" sz="900" dirty="0" smtClean="0">
                          <a:effectLst/>
                        </a:rPr>
                        <a:t>&lt;350°C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trend curve</a:t>
                      </a:r>
                      <a:endParaRPr lang="en-US" sz="9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effectLst/>
                        </a:rPr>
                        <a:t>20 </a:t>
                      </a:r>
                      <a:r>
                        <a:rPr lang="en-GB" sz="900" dirty="0" smtClean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 smtClean="0">
                          <a:effectLst/>
                        </a:rPr>
                        <a:t> T </a:t>
                      </a:r>
                      <a:r>
                        <a:rPr lang="en-GB" sz="900" dirty="0" smtClean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 smtClean="0">
                          <a:effectLst/>
                        </a:rPr>
                        <a:t> 350°C</a:t>
                      </a:r>
                      <a:endParaRPr lang="en-US" sz="9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1170.52404-0.6751*x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281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Dose =70-78 dpa; </a:t>
                      </a:r>
                      <a:r>
                        <a:rPr lang="en-US" sz="900" dirty="0" err="1">
                          <a:effectLst/>
                        </a:rPr>
                        <a:t>T</a:t>
                      </a:r>
                      <a:r>
                        <a:rPr lang="en-US" sz="900" baseline="-25000" dirty="0" err="1">
                          <a:effectLst/>
                        </a:rPr>
                        <a:t>irr</a:t>
                      </a:r>
                      <a:r>
                        <a:rPr lang="en-US" sz="900" dirty="0">
                          <a:effectLst/>
                        </a:rPr>
                        <a:t>&lt;350°C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trend curve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20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T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350°C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1250.91507-0.73317*x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84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Fatigue Crack Growth</a:t>
            </a:r>
            <a:r>
              <a:rPr lang="en-GB" sz="2200" b="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200" b="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b="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EUROFER97, Heat E83697, 980°C/30min + 760°C/90min</a:t>
            </a:r>
            <a:endParaRPr lang="en-US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323528" y="5805264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[1] ASTM E 647 – Standard Test Method for measurement of Fatigue Crack Growth rates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[2] J</a:t>
            </a:r>
            <a:r>
              <a:rPr lang="en-US" sz="1400" dirty="0">
                <a:latin typeface="Calibri" panose="020F0502020204030204" pitchFamily="34" charset="0"/>
              </a:rPr>
              <a:t>. Aktaa, M. </a:t>
            </a:r>
            <a:r>
              <a:rPr lang="en-US" sz="1400" dirty="0" err="1" smtClean="0">
                <a:latin typeface="Calibri" panose="020F0502020204030204" pitchFamily="34" charset="0"/>
              </a:rPr>
              <a:t>Lerch</a:t>
            </a:r>
            <a:r>
              <a:rPr lang="en-US" sz="1400" dirty="0" smtClean="0">
                <a:latin typeface="Calibri" panose="020F0502020204030204" pitchFamily="34" charset="0"/>
              </a:rPr>
              <a:t>, Journal </a:t>
            </a:r>
            <a:r>
              <a:rPr lang="en-US" sz="1400" dirty="0">
                <a:latin typeface="Calibri" panose="020F0502020204030204" pitchFamily="34" charset="0"/>
              </a:rPr>
              <a:t>of Nuclear Materials 353 (2006) </a:t>
            </a:r>
            <a:r>
              <a:rPr lang="en-US" sz="1400" dirty="0" smtClean="0">
                <a:latin typeface="Calibri" panose="020F0502020204030204" pitchFamily="34" charset="0"/>
              </a:rPr>
              <a:t>101,108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769970" y="4426496"/>
            <a:ext cx="4050502" cy="954107"/>
          </a:xfrm>
          <a:prstGeom prst="rect">
            <a:avLst/>
          </a:prstGeom>
          <a:noFill/>
          <a:ln w="28575">
            <a:solidFill>
              <a:srgbClr val="0066C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Blip>
                <a:blip r:embed="rId2"/>
              </a:buBlip>
            </a:pPr>
            <a:r>
              <a:rPr lang="en-US" sz="1400" dirty="0" smtClean="0">
                <a:latin typeface="Calibri" panose="020F0502020204030204" pitchFamily="34" charset="0"/>
              </a:rPr>
              <a:t>Fatigue pre-cracking</a:t>
            </a:r>
          </a:p>
          <a:p>
            <a:pPr marL="285750" indent="-285750">
              <a:buSzPct val="70000"/>
              <a:buBlip>
                <a:blip r:embed="rId2"/>
              </a:buBlip>
            </a:pPr>
            <a:r>
              <a:rPr lang="en-US" sz="1400" dirty="0" smtClean="0">
                <a:latin typeface="Calibri" panose="020F0502020204030204" pitchFamily="34" charset="0"/>
              </a:rPr>
              <a:t>Sinusoidal load, frequency 30 Hz</a:t>
            </a:r>
          </a:p>
          <a:p>
            <a:pPr marL="285750" indent="-285750">
              <a:buSzPct val="70000"/>
              <a:buBlip>
                <a:blip r:embed="rId2"/>
              </a:buBlip>
            </a:pPr>
            <a:r>
              <a:rPr lang="en-US" sz="1400" dirty="0" smtClean="0">
                <a:latin typeface="Calibri" panose="020F0502020204030204" pitchFamily="34" charset="0"/>
              </a:rPr>
              <a:t>Electric potential method for crack advancement</a:t>
            </a:r>
          </a:p>
          <a:p>
            <a:pPr marL="285750" indent="-285750">
              <a:buSzPct val="70000"/>
              <a:buBlip>
                <a:blip r:embed="rId2"/>
              </a:buBlip>
            </a:pPr>
            <a:r>
              <a:rPr lang="en-US" sz="1400" dirty="0" smtClean="0">
                <a:latin typeface="Calibri" panose="020F0502020204030204" pitchFamily="34" charset="0"/>
              </a:rPr>
              <a:t>K-Decreasing procedure</a:t>
            </a:r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71" y="3574355"/>
            <a:ext cx="2716757" cy="286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9" y="4077072"/>
            <a:ext cx="40195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1"/>
          <a:stretch/>
        </p:blipFill>
        <p:spPr bwMode="auto">
          <a:xfrm>
            <a:off x="244228" y="994766"/>
            <a:ext cx="3819525" cy="252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2"/>
          <a:stretch/>
        </p:blipFill>
        <p:spPr bwMode="auto">
          <a:xfrm>
            <a:off x="4652577" y="980728"/>
            <a:ext cx="3895725" cy="2534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2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Creep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5364088" y="1385768"/>
            <a:ext cx="3312368" cy="3339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b="1" dirty="0" smtClean="0">
                <a:latin typeface="Calibri" panose="020F0502020204030204" pitchFamily="34" charset="0"/>
              </a:rPr>
              <a:t>       S</a:t>
            </a:r>
            <a:r>
              <a:rPr lang="en-GB" sz="1400" b="1" baseline="-25000" dirty="0" smtClean="0">
                <a:latin typeface="Calibri" panose="020F0502020204030204" pitchFamily="34" charset="0"/>
              </a:rPr>
              <a:t>t</a:t>
            </a:r>
            <a:r>
              <a:rPr lang="en-GB" sz="1400" b="1" dirty="0" smtClean="0">
                <a:latin typeface="Calibri" panose="020F0502020204030204" pitchFamily="34" charset="0"/>
              </a:rPr>
              <a:t> (</a:t>
            </a:r>
            <a:r>
              <a:rPr lang="en-GB" sz="1400" b="1" dirty="0" err="1" smtClean="0">
                <a:latin typeface="Calibri" panose="020F0502020204030204" pitchFamily="34" charset="0"/>
              </a:rPr>
              <a:t>T,t</a:t>
            </a:r>
            <a:r>
              <a:rPr lang="en-GB" sz="1400" b="1" dirty="0" smtClean="0">
                <a:latin typeface="Calibri" panose="020F0502020204030204" pitchFamily="34" charset="0"/>
              </a:rPr>
              <a:t>) </a:t>
            </a:r>
            <a:r>
              <a:rPr lang="en-GB" sz="1400" dirty="0" smtClean="0">
                <a:latin typeface="Calibri" panose="020F0502020204030204" pitchFamily="34" charset="0"/>
              </a:rPr>
              <a:t>defined as the least of </a:t>
            </a:r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en-GB" sz="1400" dirty="0" smtClean="0">
                <a:latin typeface="Calibri" panose="020F0502020204030204" pitchFamily="34" charset="0"/>
              </a:rPr>
              <a:t>2/3 </a:t>
            </a:r>
            <a:r>
              <a:rPr lang="en-GB" sz="1400" dirty="0">
                <a:latin typeface="Calibri" panose="020F0502020204030204" pitchFamily="34" charset="0"/>
              </a:rPr>
              <a:t>of the minimum stress corresponding to average creep rupture time t at </a:t>
            </a:r>
            <a:r>
              <a:rPr lang="en-GB" sz="1400" dirty="0" smtClean="0">
                <a:latin typeface="Calibri" panose="020F0502020204030204" pitchFamily="34" charset="0"/>
              </a:rPr>
              <a:t>T</a:t>
            </a: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en-GB" sz="1400" dirty="0">
                <a:latin typeface="Calibri" panose="020F0502020204030204" pitchFamily="34" charset="0"/>
              </a:rPr>
              <a:t>80% of the minimum stress corresponding to time t and temperature T for </a:t>
            </a:r>
            <a:r>
              <a:rPr lang="en-GB" sz="1400" dirty="0" smtClean="0">
                <a:latin typeface="Calibri" panose="020F0502020204030204" pitchFamily="34" charset="0"/>
              </a:rPr>
              <a:t>onset of </a:t>
            </a:r>
            <a:r>
              <a:rPr lang="en-GB" sz="1400" dirty="0">
                <a:latin typeface="Calibri" panose="020F0502020204030204" pitchFamily="34" charset="0"/>
              </a:rPr>
              <a:t>tertiary </a:t>
            </a:r>
            <a:r>
              <a:rPr lang="en-GB" sz="1400" dirty="0" smtClean="0">
                <a:latin typeface="Calibri" panose="020F0502020204030204" pitchFamily="34" charset="0"/>
              </a:rPr>
              <a:t>creep</a:t>
            </a:r>
          </a:p>
          <a:p>
            <a:pPr marL="361950" indent="-361950">
              <a:spcAft>
                <a:spcPts val="600"/>
              </a:spcAft>
            </a:pPr>
            <a:r>
              <a:rPr lang="en-GB" sz="1400" dirty="0" smtClean="0">
                <a:latin typeface="Calibri" panose="020F0502020204030204" pitchFamily="34" charset="0"/>
              </a:rPr>
              <a:t>3)    Stress inducing total strain (elastic +plastic +creep) of 1%. This stress being derived from the tensile hardening rule and from the creep strain law. A minimum value equal to 0.8 times the average value. </a:t>
            </a:r>
            <a:endParaRPr lang="en-GB" sz="1400" dirty="0">
              <a:latin typeface="Calibri" panose="020F0502020204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369346" y="971436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Afcen</a:t>
            </a:r>
            <a:r>
              <a:rPr lang="en-GB" dirty="0"/>
              <a:t> RCC-</a:t>
            </a:r>
            <a:r>
              <a:rPr lang="en-GB" dirty="0" err="1"/>
              <a:t>MRx</a:t>
            </a:r>
            <a:r>
              <a:rPr lang="en-GB" dirty="0"/>
              <a:t> methodology 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" t="9248" r="11319"/>
          <a:stretch/>
        </p:blipFill>
        <p:spPr>
          <a:xfrm>
            <a:off x="243203" y="1300628"/>
            <a:ext cx="4587545" cy="349652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87261" y="5320606"/>
            <a:ext cx="7253091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Stresses inducing </a:t>
            </a:r>
            <a:r>
              <a:rPr lang="en-US" u="sng" dirty="0" smtClean="0">
                <a:latin typeface="+mn-lt"/>
              </a:rPr>
              <a:t>1% total strain</a:t>
            </a:r>
            <a:r>
              <a:rPr lang="en-US" dirty="0" smtClean="0">
                <a:latin typeface="+mn-lt"/>
              </a:rPr>
              <a:t> is determined experimentally from the original creep curves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3802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48958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436096" y="1546770"/>
            <a:ext cx="34563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Eliminate traces of  removed data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Address open comments to EUROFER97 MPH 2015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Check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2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395536" y="1412776"/>
            <a:ext cx="82089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SzPct val="70000"/>
              <a:buBlip>
                <a:blip r:embed="rId2"/>
              </a:buBlip>
            </a:pPr>
            <a:r>
              <a:rPr lang="en-GB" sz="2000" dirty="0">
                <a:latin typeface="Calibri" panose="020F0502020204030204" pitchFamily="34" charset="0"/>
              </a:rPr>
              <a:t>A supporting document to the </a:t>
            </a:r>
            <a:r>
              <a:rPr lang="en-GB" sz="2000" dirty="0" smtClean="0">
                <a:latin typeface="Calibri" panose="020F0502020204030204" pitchFamily="34" charset="0"/>
              </a:rPr>
              <a:t>EUROFER97 </a:t>
            </a:r>
            <a:r>
              <a:rPr lang="en-GB" sz="2000" dirty="0">
                <a:latin typeface="Calibri" panose="020F0502020204030204" pitchFamily="34" charset="0"/>
              </a:rPr>
              <a:t>MPH chapter has been prepared aiming at closing the known gaps by calculating the missing </a:t>
            </a:r>
            <a:r>
              <a:rPr lang="en-GB" sz="2000" dirty="0" smtClean="0">
                <a:latin typeface="Calibri" panose="020F0502020204030204" pitchFamily="34" charset="0"/>
              </a:rPr>
              <a:t>allowables</a:t>
            </a:r>
            <a:endParaRPr lang="en-GB" sz="2000" i="1" dirty="0" smtClean="0">
              <a:latin typeface="Calibri" panose="020F0502020204030204" pitchFamily="34" charset="0"/>
            </a:endParaRPr>
          </a:p>
          <a:p>
            <a:pPr marL="285750" indent="-285750">
              <a:spcAft>
                <a:spcPts val="1200"/>
              </a:spcAft>
              <a:buSzPct val="70000"/>
              <a:buBlip>
                <a:blip r:embed="rId2"/>
              </a:buBlip>
            </a:pPr>
            <a:r>
              <a:rPr lang="en-GB" sz="2000" dirty="0" smtClean="0">
                <a:latin typeface="Calibri" panose="020F0502020204030204" pitchFamily="34" charset="0"/>
              </a:rPr>
              <a:t>The </a:t>
            </a:r>
            <a:r>
              <a:rPr lang="en-GB" sz="2000" dirty="0">
                <a:latin typeface="Calibri" panose="020F0502020204030204" pitchFamily="34" charset="0"/>
              </a:rPr>
              <a:t>shortcomings in the calculation of selected allowables in 2015 version have been </a:t>
            </a:r>
            <a:r>
              <a:rPr lang="en-GB" sz="2000" dirty="0" smtClean="0">
                <a:latin typeface="Calibri" panose="020F0502020204030204" pitchFamily="34" charset="0"/>
              </a:rPr>
              <a:t>eliminated</a:t>
            </a:r>
          </a:p>
          <a:p>
            <a:pPr marL="285750" indent="-285750">
              <a:spcAft>
                <a:spcPts val="1200"/>
              </a:spcAft>
              <a:buSzPct val="70000"/>
              <a:buBlip>
                <a:blip r:embed="rId2"/>
              </a:buBlip>
            </a:pPr>
            <a:r>
              <a:rPr lang="en-GB" sz="2000" dirty="0">
                <a:latin typeface="Calibri" panose="020F0502020204030204" pitchFamily="34" charset="0"/>
              </a:rPr>
              <a:t>New allowables and trend curves are included for reduction of area, fatigue crack </a:t>
            </a:r>
            <a:r>
              <a:rPr lang="en-GB" sz="2000" dirty="0" smtClean="0">
                <a:latin typeface="Calibri" panose="020F0502020204030204" pitchFamily="34" charset="0"/>
              </a:rPr>
              <a:t>growth and Larsen-Miller diagram</a:t>
            </a:r>
          </a:p>
          <a:p>
            <a:pPr marL="285750" indent="-285750">
              <a:spcAft>
                <a:spcPts val="1200"/>
              </a:spcAft>
              <a:buSzPct val="70000"/>
              <a:buBlip>
                <a:blip r:embed="rId2"/>
              </a:buBlip>
            </a:pPr>
            <a:r>
              <a:rPr lang="en-GB" sz="2000" dirty="0">
                <a:latin typeface="Calibri" panose="020F0502020204030204" pitchFamily="34" charset="0"/>
              </a:rPr>
              <a:t>Depending on the data availability the influence of the irradiation is given for some properties in </a:t>
            </a:r>
            <a:r>
              <a:rPr lang="en-GB" sz="2000" dirty="0" smtClean="0">
                <a:latin typeface="Calibri" panose="020F0502020204030204" pitchFamily="34" charset="0"/>
              </a:rPr>
              <a:t>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7061795" cy="561975"/>
          </a:xfrm>
          <a:solidFill>
            <a:srgbClr val="FFC000"/>
          </a:solidFill>
        </p:spPr>
        <p:txBody>
          <a:bodyPr anchor="ctr"/>
          <a:lstStyle/>
          <a:p>
            <a:r>
              <a:rPr lang="en-US" sz="2000" dirty="0" smtClean="0"/>
              <a:t> </a:t>
            </a:r>
            <a:r>
              <a:rPr lang="en-US" sz="2000" i="1" dirty="0" smtClean="0"/>
              <a:t>Midterm–Review</a:t>
            </a:r>
            <a:r>
              <a:rPr lang="en-US" sz="2000" i="1" dirty="0"/>
              <a:t>:  Objectives-Status for the 5 year </a:t>
            </a:r>
            <a:r>
              <a:rPr lang="en-US" sz="2000" i="1" dirty="0" smtClean="0"/>
              <a:t>period </a:t>
            </a:r>
            <a:endParaRPr lang="en-US" sz="2000" i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395536" y="1196752"/>
            <a:ext cx="8208911" cy="2831544"/>
          </a:xfrm>
          <a:prstGeom prst="rect">
            <a:avLst/>
          </a:prstGeom>
          <a:solidFill>
            <a:srgbClr val="4664AA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Objective(s):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600" dirty="0" smtClean="0"/>
              <a:t>Propose </a:t>
            </a:r>
            <a:r>
              <a:rPr lang="en-GB" sz="1600" dirty="0"/>
              <a:t>Material Data Handling </a:t>
            </a:r>
            <a:r>
              <a:rPr lang="en-GB" sz="1600" dirty="0" smtClean="0"/>
              <a:t>Agreement </a:t>
            </a:r>
            <a:r>
              <a:rPr lang="en-GB" sz="1600" dirty="0"/>
              <a:t>between EUROfusion and RUs</a:t>
            </a:r>
            <a:r>
              <a:rPr lang="en-GB" sz="1600" dirty="0" smtClean="0"/>
              <a:t> </a:t>
            </a:r>
            <a:r>
              <a:rPr lang="en-GB" sz="1600" dirty="0"/>
              <a:t>for regulation of the access and manipulation of the material </a:t>
            </a:r>
            <a:r>
              <a:rPr lang="en-GB" sz="1600" dirty="0" smtClean="0"/>
              <a:t>data</a:t>
            </a:r>
            <a:endParaRPr lang="en-GB" kern="0" dirty="0">
              <a:solidFill>
                <a:srgbClr val="000000"/>
              </a:solidFill>
              <a:cs typeface="Arial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600" kern="0" dirty="0" smtClean="0">
                <a:solidFill>
                  <a:srgbClr val="000000"/>
                </a:solidFill>
                <a:cs typeface="Arial" charset="0"/>
              </a:rPr>
              <a:t>Panel review the existing data </a:t>
            </a:r>
            <a:r>
              <a:rPr lang="en-GB" sz="1600" dirty="0"/>
              <a:t>against the </a:t>
            </a:r>
            <a:r>
              <a:rPr lang="en-GB" sz="1600" dirty="0" smtClean="0"/>
              <a:t>EDDI </a:t>
            </a:r>
            <a:r>
              <a:rPr lang="en-GB" sz="1600" dirty="0"/>
              <a:t>Database quality thresholds (</a:t>
            </a:r>
            <a:r>
              <a:rPr lang="en-GB" sz="1600" u="sng" dirty="0">
                <a:hlinkClick r:id="rId2"/>
              </a:rPr>
              <a:t>2M9HTV</a:t>
            </a:r>
            <a:r>
              <a:rPr lang="en-GB" sz="1600" dirty="0"/>
              <a:t>) to identify data for inclusion and </a:t>
            </a:r>
            <a:r>
              <a:rPr lang="en-GB" sz="1600" dirty="0" smtClean="0"/>
              <a:t>exclusion in MPH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600" dirty="0" smtClean="0"/>
              <a:t>Calculate allowables from qualified data by applying </a:t>
            </a:r>
            <a:r>
              <a:rPr lang="en-GB" sz="1600" dirty="0"/>
              <a:t>two differing calculation </a:t>
            </a:r>
            <a:r>
              <a:rPr lang="en-GB" sz="1600" dirty="0" smtClean="0"/>
              <a:t>methodologies; Compare the allowables calculated by different RUs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600" dirty="0" smtClean="0"/>
              <a:t>Release of the first draft of EUROFER97 MPH in collaboration with MTA and CEA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Highlight and address shortfalls in </a:t>
            </a:r>
            <a:r>
              <a:rPr lang="en-US" sz="1600" dirty="0" smtClean="0"/>
              <a:t>2015 </a:t>
            </a:r>
            <a:r>
              <a:rPr lang="en-US" sz="1600" dirty="0"/>
              <a:t>draft </a:t>
            </a:r>
            <a:r>
              <a:rPr lang="en-GB" sz="1600" dirty="0"/>
              <a:t>EUROFER97</a:t>
            </a:r>
            <a:r>
              <a:rPr lang="en-US" sz="1600" dirty="0" smtClean="0"/>
              <a:t> MPH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600" dirty="0"/>
              <a:t>Include additional allowables and properties to address known gaps and shortfalls in </a:t>
            </a:r>
            <a:r>
              <a:rPr lang="en-GB" sz="1600" dirty="0" smtClean="0"/>
              <a:t>2015 </a:t>
            </a:r>
            <a:r>
              <a:rPr lang="en-US" sz="1600" dirty="0"/>
              <a:t>draft </a:t>
            </a:r>
            <a:r>
              <a:rPr lang="en-GB" sz="1600" dirty="0"/>
              <a:t>EUROFER97</a:t>
            </a:r>
            <a:r>
              <a:rPr lang="en-US" sz="1600" dirty="0" smtClean="0"/>
              <a:t> MPH</a:t>
            </a:r>
            <a:endParaRPr lang="en-US" sz="1600" dirty="0"/>
          </a:p>
        </p:txBody>
      </p:sp>
      <p:sp>
        <p:nvSpPr>
          <p:cNvPr id="8" name="Textfeld 1"/>
          <p:cNvSpPr txBox="1"/>
          <p:nvPr/>
        </p:nvSpPr>
        <p:spPr>
          <a:xfrm>
            <a:off x="395536" y="4365303"/>
            <a:ext cx="8208911" cy="1877437"/>
          </a:xfrm>
          <a:prstGeom prst="rect">
            <a:avLst/>
          </a:prstGeom>
          <a:solidFill>
            <a:srgbClr val="4664AA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Achievement and status: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Report the achievements</a:t>
            </a:r>
          </a:p>
          <a:p>
            <a:pPr marL="542925" lvl="1" indent="-271463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/>
              <a:t>Material </a:t>
            </a:r>
            <a:r>
              <a:rPr lang="en-US" sz="1600" dirty="0"/>
              <a:t>Data Handling Agreement Proposal submitted to </a:t>
            </a:r>
            <a:r>
              <a:rPr lang="en-US" sz="1600" dirty="0" smtClean="0"/>
              <a:t>EUROfusion PMU</a:t>
            </a:r>
          </a:p>
          <a:p>
            <a:pPr marL="542925" lvl="1" indent="-271463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/>
              <a:t>Panel review of the </a:t>
            </a:r>
            <a:r>
              <a:rPr lang="en-GB" sz="1600" kern="0" dirty="0">
                <a:solidFill>
                  <a:srgbClr val="000000"/>
                </a:solidFill>
                <a:cs typeface="Arial" charset="0"/>
              </a:rPr>
              <a:t>data </a:t>
            </a:r>
            <a:r>
              <a:rPr lang="en-GB" sz="1600" dirty="0"/>
              <a:t>against the EDDI Database quality thresholds </a:t>
            </a:r>
            <a:endParaRPr lang="en-US" sz="1600" dirty="0" smtClean="0"/>
          </a:p>
          <a:p>
            <a:pPr marL="542925" lvl="1" indent="-271463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/>
              <a:t>Application </a:t>
            </a:r>
            <a:r>
              <a:rPr lang="en-US" sz="1600" dirty="0" smtClean="0"/>
              <a:t>of AFCEN, ASME &amp; ITER SDC-IC methodologies to calculate allowable</a:t>
            </a:r>
          </a:p>
          <a:p>
            <a:pPr marL="542925" lvl="1" indent="-271463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/>
              <a:t>Population of MPH together with MTA with one set of calculated allowables</a:t>
            </a:r>
          </a:p>
          <a:p>
            <a:pPr marL="542925" lvl="1" indent="-271463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/>
              <a:t>Identification and elimination of shortfalls in </a:t>
            </a:r>
            <a:r>
              <a:rPr lang="en-US" sz="1600" dirty="0"/>
              <a:t>2015 </a:t>
            </a:r>
            <a:r>
              <a:rPr lang="en-GB" sz="1600" dirty="0" smtClean="0"/>
              <a:t>EUROFER97</a:t>
            </a:r>
            <a:r>
              <a:rPr lang="en-US" sz="1600" dirty="0" smtClean="0"/>
              <a:t> MPH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909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E. Gaganidze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7061795" cy="561975"/>
          </a:xfrm>
          <a:solidFill>
            <a:srgbClr val="FFC000"/>
          </a:solidFill>
        </p:spPr>
        <p:txBody>
          <a:bodyPr anchor="ctr"/>
          <a:lstStyle/>
          <a:p>
            <a:r>
              <a:rPr lang="en-US" sz="2000" dirty="0" smtClean="0"/>
              <a:t> </a:t>
            </a:r>
            <a:r>
              <a:rPr lang="en-US" sz="2000" i="1" dirty="0" smtClean="0"/>
              <a:t>Midterm–Review</a:t>
            </a:r>
            <a:r>
              <a:rPr lang="en-US" sz="2000" i="1" dirty="0"/>
              <a:t>:  Objectives-Status for the 5 year </a:t>
            </a:r>
            <a:r>
              <a:rPr lang="en-US" sz="2000" i="1" dirty="0" smtClean="0"/>
              <a:t>period </a:t>
            </a:r>
            <a:endParaRPr lang="en-US" sz="2000" i="1" dirty="0"/>
          </a:p>
        </p:txBody>
      </p:sp>
      <p:sp>
        <p:nvSpPr>
          <p:cNvPr id="9" name="Textfeld 1"/>
          <p:cNvSpPr txBox="1"/>
          <p:nvPr/>
        </p:nvSpPr>
        <p:spPr>
          <a:xfrm>
            <a:off x="470232" y="3675178"/>
            <a:ext cx="8208911" cy="1138773"/>
          </a:xfrm>
          <a:prstGeom prst="rect">
            <a:avLst/>
          </a:prstGeom>
          <a:solidFill>
            <a:srgbClr val="4664AA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Outlook: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Next steps ahead</a:t>
            </a:r>
          </a:p>
          <a:p>
            <a:pPr marL="542925" marR="0" lvl="1" indent="-27146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dirty="0"/>
              <a:t>Adapt </a:t>
            </a:r>
            <a:r>
              <a:rPr lang="en-US" sz="1600" dirty="0" smtClean="0"/>
              <a:t>MPH </a:t>
            </a:r>
            <a:r>
              <a:rPr lang="en-US" sz="1600" dirty="0"/>
              <a:t>structure to </a:t>
            </a:r>
            <a:r>
              <a:rPr lang="en-US" sz="1600" dirty="0" smtClean="0"/>
              <a:t>EDDI-DDC</a:t>
            </a:r>
          </a:p>
          <a:p>
            <a:pPr marL="542925" marR="0" lvl="1" indent="-27146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dirty="0" smtClean="0"/>
              <a:t>Develop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draft on tungsten MPH </a:t>
            </a:r>
            <a:endParaRPr lang="en-US" sz="1600" dirty="0"/>
          </a:p>
        </p:txBody>
      </p:sp>
      <p:sp>
        <p:nvSpPr>
          <p:cNvPr id="10" name="TextBox 7"/>
          <p:cNvSpPr txBox="1"/>
          <p:nvPr/>
        </p:nvSpPr>
        <p:spPr>
          <a:xfrm>
            <a:off x="470231" y="4953942"/>
            <a:ext cx="8208912" cy="923330"/>
          </a:xfrm>
          <a:prstGeom prst="rect">
            <a:avLst/>
          </a:prstGeom>
          <a:pattFill prst="pct10">
            <a:fgClr>
              <a:srgbClr val="4664AA">
                <a:lumMod val="20000"/>
                <a:lumOff val="80000"/>
              </a:srgbClr>
            </a:fgClr>
            <a:bgClr>
              <a:srgbClr val="FFFFFF"/>
            </a:bgClr>
          </a:patt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rPr>
              <a:t>Challenge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968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rPr>
              <a:t>Access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968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rPr>
              <a:t>to the raw tungsten data produced outside EUROfusion MAT project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968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rPr>
              <a:t>…</a:t>
            </a:r>
          </a:p>
        </p:txBody>
      </p:sp>
      <p:sp>
        <p:nvSpPr>
          <p:cNvPr id="11" name="Textfeld 1"/>
          <p:cNvSpPr txBox="1"/>
          <p:nvPr/>
        </p:nvSpPr>
        <p:spPr>
          <a:xfrm>
            <a:off x="468406" y="1023987"/>
            <a:ext cx="8208911" cy="2462213"/>
          </a:xfrm>
          <a:prstGeom prst="rect">
            <a:avLst/>
          </a:prstGeom>
          <a:solidFill>
            <a:srgbClr val="4664AA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Achievement and status: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Report as well on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cs typeface="Arial" charset="0"/>
              </a:rPr>
              <a:t>failures </a:t>
            </a:r>
            <a:r>
              <a:rPr kumimoji="0" lang="en-US" sz="1400" b="1" i="1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cs typeface="Arial" charset="0"/>
              </a:rPr>
              <a:t>(long-term as important as appearing all time “brilliant”) </a:t>
            </a:r>
          </a:p>
          <a:p>
            <a:pPr marL="542925" marR="0" lvl="1" indent="-27146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dirty="0"/>
              <a:t>Material Data Handling Agreement not </a:t>
            </a:r>
            <a:r>
              <a:rPr lang="en-US" sz="1600" dirty="0" smtClean="0"/>
              <a:t>passed</a:t>
            </a:r>
          </a:p>
          <a:p>
            <a:pPr marL="542925" marR="0" lvl="1" indent="-27146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dirty="0" smtClean="0"/>
              <a:t>Round Robin Testing results delayed</a:t>
            </a:r>
            <a:endParaRPr lang="en-US" sz="1600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How far are you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wrt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to schedule: </a:t>
            </a:r>
            <a:r>
              <a:rPr lang="en-US" sz="1400" b="1" i="1" kern="0" dirty="0">
                <a:solidFill>
                  <a:srgbClr val="FF6600"/>
                </a:solidFill>
                <a:cs typeface="Arial" charset="0"/>
              </a:rPr>
              <a:t>Activity in line </a:t>
            </a:r>
            <a:r>
              <a:rPr lang="en-US" sz="1400" b="1" i="1" kern="0" dirty="0" err="1">
                <a:solidFill>
                  <a:srgbClr val="FF6600"/>
                </a:solidFill>
                <a:cs typeface="Arial" charset="0"/>
              </a:rPr>
              <a:t>wrt</a:t>
            </a:r>
            <a:r>
              <a:rPr lang="en-US" sz="1400" b="1" i="1" kern="0" dirty="0">
                <a:solidFill>
                  <a:srgbClr val="FF6600"/>
                </a:solidFill>
                <a:cs typeface="Arial" charset="0"/>
              </a:rPr>
              <a:t> the schedule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Impact on the project</a:t>
            </a:r>
          </a:p>
          <a:p>
            <a:pPr marL="542925" lvl="1" indent="-271463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Reference document on </a:t>
            </a:r>
            <a:r>
              <a:rPr lang="en-GB" sz="1600" dirty="0"/>
              <a:t>EUROFER97</a:t>
            </a:r>
            <a:r>
              <a:rPr lang="en-US" sz="1600" dirty="0"/>
              <a:t> for </a:t>
            </a:r>
            <a:r>
              <a:rPr lang="en-US" sz="1600" dirty="0" smtClean="0"/>
              <a:t>EDDI-DDC activities</a:t>
            </a:r>
            <a:endParaRPr lang="en-US" sz="1600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Interaction with other tasks/work-packages ….</a:t>
            </a:r>
          </a:p>
          <a:p>
            <a:pPr marL="542925" lvl="1" indent="-271463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prstClr val="black"/>
                </a:solidFill>
              </a:rPr>
              <a:t>Reference document on </a:t>
            </a:r>
            <a:r>
              <a:rPr lang="en-US" sz="1600" dirty="0" smtClean="0">
                <a:solidFill>
                  <a:prstClr val="black"/>
                </a:solidFill>
              </a:rPr>
              <a:t>EUROFER97 for WP-BB </a:t>
            </a:r>
            <a:r>
              <a:rPr lang="en-US" sz="1600" dirty="0">
                <a:solidFill>
                  <a:prstClr val="black"/>
                </a:solidFill>
              </a:rPr>
              <a:t>and </a:t>
            </a:r>
            <a:r>
              <a:rPr lang="en-US" sz="1600" dirty="0" smtClean="0">
                <a:solidFill>
                  <a:prstClr val="black"/>
                </a:solidFill>
              </a:rPr>
              <a:t>WP-DIV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9985" y="4920198"/>
            <a:ext cx="1384261" cy="131711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730" y="3250158"/>
            <a:ext cx="1735707" cy="113100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82" y="1492874"/>
            <a:ext cx="1348851" cy="44743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7885" y="1306706"/>
            <a:ext cx="1145460" cy="9346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1759" y="1230802"/>
            <a:ext cx="2013055" cy="66039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4996" y="1409436"/>
            <a:ext cx="542384" cy="79271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7563" y="1336483"/>
            <a:ext cx="1379367" cy="4056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82" y="3531433"/>
            <a:ext cx="1642108" cy="52739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0953" y="2388089"/>
            <a:ext cx="1653482" cy="93552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2983" y="2398802"/>
            <a:ext cx="863495" cy="77060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5786" y="2528707"/>
            <a:ext cx="1075017" cy="47620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0865" y="3157706"/>
            <a:ext cx="1335006" cy="109227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624" y="4176685"/>
            <a:ext cx="1210210" cy="121021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30" y="5542652"/>
            <a:ext cx="1716052" cy="506617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375" y="4276668"/>
            <a:ext cx="2424202" cy="1010245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999" y="2483601"/>
            <a:ext cx="1947886" cy="474534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54340" y="2398802"/>
            <a:ext cx="2105812" cy="598809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8128" y="4348170"/>
            <a:ext cx="979743" cy="935874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9985" y="3505424"/>
            <a:ext cx="1324528" cy="613478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368" y="233892"/>
            <a:ext cx="1539202" cy="67528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40409" y="4436424"/>
            <a:ext cx="1107745" cy="90835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67756" y="234674"/>
            <a:ext cx="2715440" cy="6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000" dirty="0"/>
              <a:t>MAT-1.2.1-T005: PPPT Material Handbook 2016 (KIT) </a:t>
            </a:r>
            <a:endParaRPr lang="en-US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07288" cy="48965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b="1" dirty="0" smtClean="0">
                <a:latin typeface="+mj-lt"/>
              </a:rPr>
              <a:t>Objectives:</a:t>
            </a:r>
          </a:p>
          <a:p>
            <a:pPr>
              <a:lnSpc>
                <a:spcPct val="120000"/>
              </a:lnSpc>
              <a:buSzPct val="70000"/>
              <a:buBlip>
                <a:blip r:embed="rId2"/>
              </a:buBlip>
            </a:pPr>
            <a:r>
              <a:rPr lang="en-GB" sz="2600" dirty="0">
                <a:latin typeface="Calibri" panose="020F0502020204030204" pitchFamily="34" charset="0"/>
              </a:rPr>
              <a:t>Continue activities towards the development of the </a:t>
            </a:r>
            <a:r>
              <a:rPr lang="en-GB" sz="2600" dirty="0" smtClean="0">
                <a:latin typeface="Calibri" panose="020F0502020204030204" pitchFamily="34" charset="0"/>
              </a:rPr>
              <a:t>EUROFER97 </a:t>
            </a:r>
            <a:r>
              <a:rPr lang="en-GB" sz="2600" dirty="0">
                <a:latin typeface="Calibri" panose="020F0502020204030204" pitchFamily="34" charset="0"/>
              </a:rPr>
              <a:t>MPH</a:t>
            </a:r>
          </a:p>
          <a:p>
            <a:pPr>
              <a:lnSpc>
                <a:spcPct val="120000"/>
              </a:lnSpc>
              <a:buSzPct val="70000"/>
              <a:buBlip>
                <a:blip r:embed="rId2"/>
              </a:buBlip>
            </a:pPr>
            <a:r>
              <a:rPr lang="en-US" sz="2600" dirty="0">
                <a:latin typeface="Calibri" panose="020F0502020204030204" pitchFamily="34" charset="0"/>
              </a:rPr>
              <a:t>Highlight and address shortfalls in </a:t>
            </a:r>
            <a:r>
              <a:rPr lang="en-US" sz="2600" dirty="0" smtClean="0">
                <a:latin typeface="Calibri" panose="020F0502020204030204" pitchFamily="34" charset="0"/>
              </a:rPr>
              <a:t>2015 EUROFER97 </a:t>
            </a:r>
            <a:r>
              <a:rPr lang="en-US" sz="2600" dirty="0">
                <a:latin typeface="Calibri" panose="020F0502020204030204" pitchFamily="34" charset="0"/>
              </a:rPr>
              <a:t>MPH, including identification of gaps in the data </a:t>
            </a:r>
            <a:r>
              <a:rPr lang="en-US" sz="2600" dirty="0" smtClean="0">
                <a:latin typeface="Calibri" panose="020F0502020204030204" pitchFamily="34" charset="0"/>
              </a:rPr>
              <a:t>filtering </a:t>
            </a:r>
            <a:r>
              <a:rPr lang="en-US" sz="2600" dirty="0">
                <a:latin typeface="Calibri" panose="020F0502020204030204" pitchFamily="34" charset="0"/>
              </a:rPr>
              <a:t>and allowables </a:t>
            </a:r>
            <a:r>
              <a:rPr lang="en-US" sz="2600" dirty="0" smtClean="0">
                <a:latin typeface="Calibri" panose="020F0502020204030204" pitchFamily="34" charset="0"/>
              </a:rPr>
              <a:t>calculations</a:t>
            </a:r>
            <a:endParaRPr lang="en-GB" sz="2600" dirty="0" smtClean="0"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  <a:buSzPct val="70000"/>
              <a:buBlip>
                <a:blip r:embed="rId2"/>
              </a:buBlip>
            </a:pPr>
            <a:r>
              <a:rPr lang="en-GB" sz="2600" dirty="0" smtClean="0">
                <a:latin typeface="Calibri" panose="020F0502020204030204" pitchFamily="34" charset="0"/>
              </a:rPr>
              <a:t>Include </a:t>
            </a:r>
            <a:r>
              <a:rPr lang="en-GB" sz="2600" dirty="0">
                <a:latin typeface="Calibri" panose="020F0502020204030204" pitchFamily="34" charset="0"/>
              </a:rPr>
              <a:t>additional allowables and properties to address known gaps and shortfalls in </a:t>
            </a:r>
            <a:r>
              <a:rPr lang="en-GB" sz="2600" dirty="0" smtClean="0">
                <a:latin typeface="Calibri" panose="020F0502020204030204" pitchFamily="34" charset="0"/>
              </a:rPr>
              <a:t>2015 MPH version</a:t>
            </a:r>
            <a:endParaRPr lang="en-GB" sz="2600" dirty="0"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  <a:buSzPct val="70000"/>
              <a:buBlip>
                <a:blip r:embed="rId2"/>
              </a:buBlip>
            </a:pPr>
            <a:r>
              <a:rPr lang="en-US" sz="2600" dirty="0" smtClean="0">
                <a:latin typeface="Calibri" panose="020F0502020204030204" pitchFamily="34" charset="0"/>
              </a:rPr>
              <a:t>Incorporate </a:t>
            </a:r>
            <a:r>
              <a:rPr lang="en-US" sz="2600" dirty="0" smtClean="0">
                <a:latin typeface="Calibri" panose="020F0502020204030204" pitchFamily="34" charset="0"/>
              </a:rPr>
              <a:t>new </a:t>
            </a:r>
            <a:r>
              <a:rPr lang="en-US" sz="2600" dirty="0" smtClean="0">
                <a:latin typeface="Calibri" panose="020F0502020204030204" pitchFamily="34" charset="0"/>
              </a:rPr>
              <a:t>EUROFER97 </a:t>
            </a:r>
            <a:r>
              <a:rPr lang="en-US" sz="2600" dirty="0">
                <a:latin typeface="Calibri" panose="020F0502020204030204" pitchFamily="34" charset="0"/>
              </a:rPr>
              <a:t>data from existing sources and </a:t>
            </a:r>
            <a:r>
              <a:rPr lang="en-US" sz="2600" dirty="0" smtClean="0">
                <a:latin typeface="Calibri" panose="020F0502020204030204" pitchFamily="34" charset="0"/>
              </a:rPr>
              <a:t>from </a:t>
            </a:r>
            <a:r>
              <a:rPr lang="en-US" sz="2600" dirty="0">
                <a:latin typeface="Calibri" panose="020F0502020204030204" pitchFamily="34" charset="0"/>
              </a:rPr>
              <a:t>2016 EDDI testing </a:t>
            </a:r>
            <a:r>
              <a:rPr lang="en-US" sz="2600" dirty="0" smtClean="0">
                <a:latin typeface="Calibri" panose="020F0502020204030204" pitchFamily="34" charset="0"/>
              </a:rPr>
              <a:t>campaigns</a:t>
            </a:r>
          </a:p>
          <a:p>
            <a:pPr>
              <a:lnSpc>
                <a:spcPct val="120000"/>
              </a:lnSpc>
              <a:buSzPct val="70000"/>
              <a:buBlip>
                <a:blip r:embed="rId2"/>
              </a:buBlip>
            </a:pPr>
            <a:r>
              <a:rPr lang="en-US" sz="2600" dirty="0" smtClean="0">
                <a:latin typeface="Calibri" panose="020F0502020204030204" pitchFamily="34" charset="0"/>
              </a:rPr>
              <a:t>Co-ordinate, </a:t>
            </a:r>
            <a:r>
              <a:rPr lang="en-US" sz="2600" dirty="0">
                <a:latin typeface="Calibri" panose="020F0502020204030204" pitchFamily="34" charset="0"/>
              </a:rPr>
              <a:t>with MTA, to arrange implementation, </a:t>
            </a:r>
            <a:r>
              <a:rPr lang="en-US" sz="2600" dirty="0" smtClean="0">
                <a:latin typeface="Calibri" panose="020F0502020204030204" pitchFamily="34" charset="0"/>
              </a:rPr>
              <a:t>organizational, </a:t>
            </a:r>
            <a:r>
              <a:rPr lang="en-US" sz="2600" dirty="0">
                <a:latin typeface="Calibri" panose="020F0502020204030204" pitchFamily="34" charset="0"/>
              </a:rPr>
              <a:t>content and editorial changes to </a:t>
            </a:r>
            <a:r>
              <a:rPr lang="en-US" sz="2600" dirty="0" smtClean="0">
                <a:latin typeface="Calibri" panose="020F0502020204030204" pitchFamily="34" charset="0"/>
              </a:rPr>
              <a:t>EUROFER97 MPH</a:t>
            </a:r>
          </a:p>
          <a:p>
            <a:pPr marL="0" indent="0">
              <a:buSzPct val="70000"/>
              <a:buNone/>
            </a:pPr>
            <a:endParaRPr lang="en-US" sz="2000" b="1" dirty="0">
              <a:latin typeface="+mn-lt"/>
            </a:endParaRPr>
          </a:p>
          <a:p>
            <a:pPr marL="0" indent="0">
              <a:buSzPct val="70000"/>
              <a:buNone/>
            </a:pPr>
            <a:r>
              <a:rPr lang="en-US" sz="2600" b="1" dirty="0" smtClean="0">
                <a:latin typeface="+mj-lt"/>
              </a:rPr>
              <a:t>Deliverable:</a:t>
            </a:r>
            <a:endParaRPr lang="en-US" sz="2600" b="1" dirty="0">
              <a:latin typeface="+mj-lt"/>
            </a:endParaRPr>
          </a:p>
          <a:p>
            <a:pPr>
              <a:lnSpc>
                <a:spcPct val="120000"/>
              </a:lnSpc>
              <a:buSzPct val="70000"/>
              <a:buBlip>
                <a:blip r:embed="rId2"/>
              </a:buBlip>
            </a:pPr>
            <a:r>
              <a:rPr lang="en-US" sz="2500" dirty="0">
                <a:latin typeface="Calibri" panose="020F0502020204030204" pitchFamily="34" charset="0"/>
              </a:rPr>
              <a:t>Summary overview report on EUROFER97 MPH developments for year </a:t>
            </a:r>
            <a:r>
              <a:rPr lang="en-US" sz="2500" dirty="0" smtClean="0">
                <a:latin typeface="Calibri" panose="020F0502020204030204" pitchFamily="34" charset="0"/>
              </a:rPr>
              <a:t>2016</a:t>
            </a:r>
          </a:p>
          <a:p>
            <a:pPr marL="0" indent="0">
              <a:lnSpc>
                <a:spcPct val="120000"/>
              </a:lnSpc>
              <a:buSzPct val="70000"/>
              <a:buNone/>
            </a:pPr>
            <a:endParaRPr lang="en-US" sz="2500" dirty="0">
              <a:latin typeface="Calibri" panose="020F0502020204030204" pitchFamily="34" charset="0"/>
            </a:endParaRPr>
          </a:p>
          <a:p>
            <a:pPr marL="0" indent="0">
              <a:buSzPct val="70000"/>
              <a:buNone/>
            </a:pPr>
            <a:r>
              <a:rPr lang="en-US" sz="2600" b="1" dirty="0">
                <a:latin typeface="+mj-lt"/>
              </a:rPr>
              <a:t>Acceptance Criteria</a:t>
            </a:r>
          </a:p>
          <a:p>
            <a:pPr>
              <a:lnSpc>
                <a:spcPct val="120000"/>
              </a:lnSpc>
              <a:buSzPct val="70000"/>
              <a:buBlip>
                <a:blip r:embed="rId2"/>
              </a:buBlip>
            </a:pPr>
            <a:r>
              <a:rPr lang="en-GB" sz="2500" dirty="0">
                <a:latin typeface="Calibri" panose="020F0502020204030204" pitchFamily="34" charset="0"/>
              </a:rPr>
              <a:t>The task shall be carried out along the lines defined in the technical specification above</a:t>
            </a:r>
            <a:endParaRPr lang="en-US" sz="2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EUROFER97 MPH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468313" y="1052735"/>
            <a:ext cx="813613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alibri" panose="020F0502020204030204" pitchFamily="34" charset="0"/>
              </a:rPr>
              <a:t>Subjects of the improvement</a:t>
            </a:r>
          </a:p>
          <a:p>
            <a:pPr marL="285750" indent="-285750">
              <a:buSzPct val="70000"/>
              <a:buBlip>
                <a:blip r:embed="rId2"/>
              </a:buBlip>
            </a:pPr>
            <a:r>
              <a:rPr lang="en-US" sz="2000" dirty="0">
                <a:latin typeface="Calibri" panose="020F0502020204030204" pitchFamily="34" charset="0"/>
              </a:rPr>
              <a:t>Consider new structure of the </a:t>
            </a:r>
            <a:r>
              <a:rPr lang="en-US" sz="2000" dirty="0" smtClean="0">
                <a:latin typeface="Calibri" panose="020F0502020204030204" pitchFamily="34" charset="0"/>
              </a:rPr>
              <a:t>MPH i.e. re-grouping of the chapters </a:t>
            </a:r>
            <a:r>
              <a:rPr lang="en-US" sz="2000" i="1" dirty="0" smtClean="0">
                <a:latin typeface="Calibri" panose="020F0502020204030204" pitchFamily="34" charset="0"/>
              </a:rPr>
              <a:t>into </a:t>
            </a:r>
          </a:p>
          <a:p>
            <a:pPr marL="611187" lvl="1" indent="-342900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physical properties </a:t>
            </a:r>
          </a:p>
          <a:p>
            <a:pPr marL="611187" lvl="1" indent="-342900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conventional time-independent mechanical properties (Tensile, Impact, Low </a:t>
            </a:r>
            <a:r>
              <a:rPr lang="en-US" sz="2000" dirty="0">
                <a:latin typeface="Calibri" panose="020F0502020204030204" pitchFamily="34" charset="0"/>
              </a:rPr>
              <a:t>C</a:t>
            </a:r>
            <a:r>
              <a:rPr lang="en-US" sz="2000" dirty="0" smtClean="0">
                <a:latin typeface="Calibri" panose="020F0502020204030204" pitchFamily="34" charset="0"/>
              </a:rPr>
              <a:t>ycle </a:t>
            </a:r>
            <a:r>
              <a:rPr lang="en-US" sz="2000" dirty="0">
                <a:latin typeface="Calibri" panose="020F0502020204030204" pitchFamily="34" charset="0"/>
              </a:rPr>
              <a:t>F</a:t>
            </a:r>
            <a:r>
              <a:rPr lang="en-US" sz="2000" dirty="0" smtClean="0">
                <a:latin typeface="Calibri" panose="020F0502020204030204" pitchFamily="34" charset="0"/>
              </a:rPr>
              <a:t>atigue, …)</a:t>
            </a:r>
          </a:p>
          <a:p>
            <a:pPr marL="611187" lvl="1" indent="-342900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Fracture-mechanical properties (Fracture Toughness, Fatigue Crack Growth)</a:t>
            </a:r>
          </a:p>
          <a:p>
            <a:pPr marL="611187" lvl="1" indent="-342900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Conventional time dependent mechanical properties (Creep, </a:t>
            </a:r>
            <a:r>
              <a:rPr lang="en-US" sz="2000" dirty="0">
                <a:latin typeface="Calibri" panose="020F0502020204030204" pitchFamily="34" charset="0"/>
              </a:rPr>
              <a:t>C</a:t>
            </a:r>
            <a:r>
              <a:rPr lang="en-US" sz="2000" dirty="0" smtClean="0">
                <a:latin typeface="Calibri" panose="020F0502020204030204" pitchFamily="34" charset="0"/>
              </a:rPr>
              <a:t>reep-fatigue)</a:t>
            </a:r>
          </a:p>
          <a:p>
            <a:pPr marL="285750" indent="-285750">
              <a:buSzPct val="70000"/>
              <a:buBlip>
                <a:blip r:embed="rId2"/>
              </a:buBlip>
            </a:pPr>
            <a:r>
              <a:rPr lang="en-US" sz="2000" dirty="0" smtClean="0">
                <a:latin typeface="Calibri" panose="020F0502020204030204" pitchFamily="34" charset="0"/>
              </a:rPr>
              <a:t>2015 MPH version: </a:t>
            </a:r>
            <a:r>
              <a:rPr lang="en-US" sz="2000" i="1" dirty="0" smtClean="0">
                <a:solidFill>
                  <a:srgbClr val="0066CC"/>
                </a:solidFill>
                <a:latin typeface="Calibri" panose="020F0502020204030204" pitchFamily="34" charset="0"/>
              </a:rPr>
              <a:t>as received values</a:t>
            </a:r>
            <a:r>
              <a:rPr lang="en-US" sz="2000" i="1" dirty="0" smtClean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and </a:t>
            </a:r>
            <a:r>
              <a:rPr lang="en-US" sz="2000" i="1" dirty="0" smtClean="0">
                <a:solidFill>
                  <a:srgbClr val="FF6600"/>
                </a:solidFill>
                <a:latin typeface="Calibri" panose="020F0502020204030204" pitchFamily="34" charset="0"/>
              </a:rPr>
              <a:t>aged values</a:t>
            </a:r>
            <a:r>
              <a:rPr lang="en-US" sz="2000" i="1" dirty="0" smtClean="0">
                <a:latin typeface="Calibri" panose="020F0502020204030204" pitchFamily="34" charset="0"/>
              </a:rPr>
              <a:t>. </a:t>
            </a:r>
            <a:r>
              <a:rPr lang="en-US" sz="2000" dirty="0" smtClean="0">
                <a:latin typeface="Calibri" panose="020F0502020204030204" pitchFamily="34" charset="0"/>
              </a:rPr>
              <a:t>Consider to separate the aged values in </a:t>
            </a:r>
            <a:r>
              <a:rPr lang="en-US" sz="2000" i="1" dirty="0" smtClean="0">
                <a:solidFill>
                  <a:srgbClr val="FF6600"/>
                </a:solidFill>
                <a:latin typeface="Calibri" panose="020F0502020204030204" pitchFamily="34" charset="0"/>
              </a:rPr>
              <a:t>irradiated values </a:t>
            </a:r>
            <a:r>
              <a:rPr lang="en-US" sz="2000" dirty="0" smtClean="0">
                <a:latin typeface="Calibri" panose="020F0502020204030204" pitchFamily="34" charset="0"/>
              </a:rPr>
              <a:t>and </a:t>
            </a:r>
            <a:r>
              <a:rPr lang="en-US" sz="2000" i="1" dirty="0" smtClean="0">
                <a:solidFill>
                  <a:srgbClr val="FF6600"/>
                </a:solidFill>
                <a:latin typeface="Calibri" panose="020F0502020204030204" pitchFamily="34" charset="0"/>
              </a:rPr>
              <a:t>thermally aged values</a:t>
            </a:r>
          </a:p>
          <a:p>
            <a:pPr marL="285750" indent="-285750">
              <a:buSzPct val="70000"/>
              <a:buBlip>
                <a:blip r:embed="rId2"/>
              </a:buBlip>
            </a:pPr>
            <a:r>
              <a:rPr lang="en-US" sz="2000" dirty="0" smtClean="0">
                <a:latin typeface="Calibri" panose="020F0502020204030204" pitchFamily="34" charset="0"/>
              </a:rPr>
              <a:t>Introduce figure enumeration</a:t>
            </a:r>
          </a:p>
          <a:p>
            <a:pPr marL="285750" indent="-285750">
              <a:buSzPct val="70000"/>
              <a:buBlip>
                <a:blip r:embed="rId2"/>
              </a:buBlip>
            </a:pPr>
            <a:r>
              <a:rPr lang="en-US" sz="2000" b="1" dirty="0" smtClean="0">
                <a:latin typeface="Calibri" panose="020F0502020204030204" pitchFamily="34" charset="0"/>
              </a:rPr>
              <a:t>Fill the known gaps by calculation of the missing allowables (reduction of area, fatigue crack growth) </a:t>
            </a:r>
            <a:r>
              <a:rPr lang="en-US" sz="2000" dirty="0" smtClean="0">
                <a:latin typeface="Calibri" panose="020F0502020204030204" pitchFamily="34" charset="0"/>
              </a:rPr>
              <a:t>and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by incorporation the results from the RR tests</a:t>
            </a:r>
          </a:p>
        </p:txBody>
      </p:sp>
    </p:spTree>
    <p:extLst>
      <p:ext uri="{BB962C8B-B14F-4D97-AF65-F5344CB8AC3E}">
        <p14:creationId xmlns:p14="http://schemas.microsoft.com/office/powerpoint/2010/main" val="4715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Chemical composition of EUROFER97</a:t>
            </a:r>
            <a:endParaRPr lang="en-US" sz="2000" dirty="0">
              <a:solidFill>
                <a:srgbClr val="0066CC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9"/>
          <a:stretch/>
        </p:blipFill>
        <p:spPr bwMode="auto">
          <a:xfrm>
            <a:off x="323528" y="1306286"/>
            <a:ext cx="6939583" cy="18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095" y="4000597"/>
            <a:ext cx="7733431" cy="1760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44173" y="3323982"/>
            <a:ext cx="57615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sz="1100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[1] F.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Tavassoli: “Comparison of 316L(N) -IG and Eurofer for Early DEMO” EFDA-WP13-MAT-02-01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44173" y="5445224"/>
            <a:ext cx="68407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sz="11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[2] A. </a:t>
            </a:r>
            <a:r>
              <a:rPr lang="de-DE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Moeslang</a:t>
            </a:r>
            <a:r>
              <a:rPr lang="de-DE" sz="11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, E. Diegele, M. </a:t>
            </a:r>
            <a:r>
              <a:rPr lang="de-DE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Klimiankou</a:t>
            </a:r>
            <a:r>
              <a:rPr lang="de-DE" sz="11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, R. </a:t>
            </a:r>
            <a:r>
              <a:rPr lang="de-DE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Laesser</a:t>
            </a:r>
            <a:r>
              <a:rPr lang="de-DE" sz="11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, R. Lindau, E. </a:t>
            </a:r>
            <a:r>
              <a:rPr lang="de-DE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Lucon</a:t>
            </a:r>
            <a:r>
              <a:rPr lang="de-DE" sz="11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, et al., Nucl. Fusion 45 (2005) 649-655</a:t>
            </a: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427984" y="2217630"/>
            <a:ext cx="409269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3120295" y="2234655"/>
            <a:ext cx="409269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154619" y="2843992"/>
            <a:ext cx="409269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3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Uniform Elongation</a:t>
            </a:r>
            <a:br>
              <a:rPr lang="en-US" sz="2000" dirty="0"/>
            </a:br>
            <a:r>
              <a:rPr lang="en-US" sz="2000" u="sng" dirty="0"/>
              <a:t>Average and minimum properties</a:t>
            </a:r>
            <a:endParaRPr lang="en-US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4913507" y="4696556"/>
                <a:ext cx="3978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𝑈𝐸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𝑅𝑇</m:t>
                          </m:r>
                        </m:e>
                      </m:d>
                      <m:r>
                        <a:rPr lang="en-GB" i="1">
                          <a:solidFill>
                            <a:srgbClr val="008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𝑈𝐸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𝑎𝑣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GB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GB" i="1">
                          <a:solidFill>
                            <a:srgbClr val="008000"/>
                          </a:solidFill>
                          <a:latin typeface="Cambria Math"/>
                        </a:rPr>
                        <m:t>−1.96</m:t>
                      </m:r>
                      <m:r>
                        <a:rPr lang="en-GB" i="1">
                          <a:solidFill>
                            <a:srgbClr val="008000"/>
                          </a:solidFill>
                          <a:latin typeface="Cambria Math"/>
                        </a:rPr>
                        <m:t>𝜎</m:t>
                      </m:r>
                      <m:r>
                        <a:rPr lang="de-DE" b="0" i="1" smtClean="0">
                          <a:solidFill>
                            <a:srgbClr val="008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0" i="1" smtClean="0">
                          <a:solidFill>
                            <a:srgbClr val="008000"/>
                          </a:solidFill>
                          <a:latin typeface="Cambria Math"/>
                        </a:rPr>
                        <m:t>𝑅𝑇</m:t>
                      </m:r>
                      <m:r>
                        <a:rPr lang="de-DE" b="0" i="1" smtClean="0">
                          <a:solidFill>
                            <a:srgbClr val="008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507" y="4696556"/>
                <a:ext cx="397897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4913507" y="5065888"/>
                <a:ext cx="41445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𝑈𝐸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𝑎𝑣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GB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de-DE" b="0" i="1" smtClean="0">
                          <a:solidFill>
                            <a:srgbClr val="008000"/>
                          </a:solidFill>
                          <a:latin typeface="Cambria Math"/>
                        </a:rPr>
                        <m:t>=5.862%; </m:t>
                      </m:r>
                      <m:r>
                        <a:rPr lang="en-GB" i="1">
                          <a:solidFill>
                            <a:srgbClr val="008000"/>
                          </a:solidFill>
                          <a:latin typeface="Cambria Math"/>
                        </a:rPr>
                        <m:t>𝜎</m:t>
                      </m:r>
                      <m:r>
                        <a:rPr lang="de-DE" b="0" i="1" smtClean="0">
                          <a:solidFill>
                            <a:srgbClr val="008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0" i="1" smtClean="0">
                          <a:solidFill>
                            <a:srgbClr val="008000"/>
                          </a:solidFill>
                          <a:latin typeface="Cambria Math"/>
                        </a:rPr>
                        <m:t>𝑅𝑇</m:t>
                      </m:r>
                      <m:r>
                        <a:rPr lang="de-DE" b="0" i="1" smtClean="0">
                          <a:solidFill>
                            <a:srgbClr val="008000"/>
                          </a:solidFill>
                          <a:latin typeface="Cambria Math"/>
                        </a:rPr>
                        <m:t>)=1.038%</m:t>
                      </m:r>
                    </m:oMath>
                  </m:oMathPara>
                </a14:m>
                <a:endParaRPr lang="en-GB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507" y="5065888"/>
                <a:ext cx="4144533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4913507" y="5560652"/>
                <a:ext cx="3923799" cy="676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𝑈𝐸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𝑚𝑖𝑛</m:t>
                          </m:r>
                          <m:r>
                            <a:rPr lang="en-GB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8000"/>
                              </a:solidFill>
                              <a:latin typeface="Cambria Math"/>
                              <a:sym typeface="Symbol"/>
                            </a:rPr>
                            <m:t></m:t>
                          </m:r>
                        </m:e>
                      </m:d>
                      <m:r>
                        <a:rPr lang="en-GB" i="1">
                          <a:solidFill>
                            <a:srgbClr val="008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𝑈𝐸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𝑅𝑇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GB" i="1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𝑈𝐸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𝑎𝑣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𝑅𝑇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GB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𝑈𝐸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𝑎𝑣</m:t>
                          </m:r>
                        </m:sub>
                      </m:sSub>
                      <m:r>
                        <a:rPr lang="en-GB" i="1">
                          <a:solidFill>
                            <a:srgbClr val="008000"/>
                          </a:solidFill>
                          <a:latin typeface="Cambria Math"/>
                        </a:rPr>
                        <m:t>(</m:t>
                      </m:r>
                      <m:r>
                        <a:rPr lang="en-GB" i="1">
                          <a:solidFill>
                            <a:srgbClr val="008000"/>
                          </a:solidFill>
                          <a:latin typeface="Cambria Math"/>
                          <a:sym typeface="Symbol"/>
                        </a:rPr>
                        <m:t></m:t>
                      </m:r>
                      <m:r>
                        <a:rPr lang="en-GB" i="1">
                          <a:solidFill>
                            <a:srgbClr val="008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507" y="5560652"/>
                <a:ext cx="3923799" cy="6766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/>
              <p:cNvSpPr/>
              <p:nvPr/>
            </p:nvSpPr>
            <p:spPr>
              <a:xfrm>
                <a:off x="596876" y="5160488"/>
                <a:ext cx="3155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/>
                              <a:sym typeface="Symbol"/>
                            </a:rPr>
                            <m:t></m:t>
                          </m:r>
                        </m:e>
                      </m:d>
                      <m:r>
                        <a:rPr lang="en-GB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𝑈𝐸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𝑎𝑣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/>
                              <a:sym typeface="Symbol"/>
                            </a:rPr>
                            <m:t></m:t>
                          </m:r>
                        </m:e>
                      </m:d>
                      <m:r>
                        <a:rPr lang="en-GB" i="1">
                          <a:solidFill>
                            <a:srgbClr val="FF0000"/>
                          </a:solidFill>
                          <a:latin typeface="Cambria Math"/>
                        </a:rPr>
                        <m:t>−1.96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/>
                        </a:rPr>
                        <m:t>𝜎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76" y="5160488"/>
                <a:ext cx="315586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4881304" y="4183208"/>
            <a:ext cx="314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</a:t>
            </a:r>
            <a:r>
              <a:rPr lang="en-US" dirty="0" err="1"/>
              <a:t>Afcen</a:t>
            </a:r>
            <a:r>
              <a:rPr lang="en-US" dirty="0"/>
              <a:t> RCC-</a:t>
            </a:r>
            <a:r>
              <a:rPr lang="en-US" dirty="0" err="1"/>
              <a:t>MRx</a:t>
            </a:r>
            <a:r>
              <a:rPr lang="en-US" dirty="0"/>
              <a:t> </a:t>
            </a:r>
            <a:r>
              <a:rPr lang="en-US" dirty="0" smtClean="0"/>
              <a:t>Code</a:t>
            </a:r>
            <a:endParaRPr lang="en-US" dirty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>
                <a:off x="596876" y="4742647"/>
                <a:ext cx="3639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solidFill>
                          <a:srgbClr val="FF0000"/>
                        </a:solidFill>
                        <a:latin typeface="Cambria Math"/>
                      </a:rPr>
                      <m:t>𝜎</m:t>
                    </m:r>
                  </m:oMath>
                </a14:m>
                <a:r>
                  <a:rPr lang="en-GB" dirty="0" smtClean="0">
                    <a:solidFill>
                      <a:srgbClr val="FF0000"/>
                    </a:solidFill>
                  </a:rPr>
                  <a:t> =0.9924% for the whole dataset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76" y="4742647"/>
                <a:ext cx="363997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6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/>
          <p:cNvSpPr txBox="1"/>
          <p:nvPr/>
        </p:nvSpPr>
        <p:spPr>
          <a:xfrm>
            <a:off x="596876" y="419524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ITER SDC-IC methodology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" t="4440" r="3226" b="2054"/>
          <a:stretch/>
        </p:blipFill>
        <p:spPr bwMode="auto">
          <a:xfrm>
            <a:off x="539552" y="1112725"/>
            <a:ext cx="3385759" cy="287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feld 17"/>
          <p:cNvSpPr txBox="1"/>
          <p:nvPr/>
        </p:nvSpPr>
        <p:spPr>
          <a:xfrm>
            <a:off x="465031" y="5795972"/>
            <a:ext cx="4095993" cy="369332"/>
          </a:xfrm>
          <a:prstGeom prst="rect">
            <a:avLst/>
          </a:prstGeom>
          <a:noFill/>
          <a:ln w="28575">
            <a:solidFill>
              <a:srgbClr val="0066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Proposal: use RCC-</a:t>
            </a:r>
            <a:r>
              <a:rPr lang="en-US" dirty="0" err="1" smtClean="0"/>
              <a:t>MRx</a:t>
            </a:r>
            <a:r>
              <a:rPr lang="en-US" dirty="0" smtClean="0"/>
              <a:t> methodology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" t="8579" r="12081"/>
          <a:stretch/>
        </p:blipFill>
        <p:spPr bwMode="auto">
          <a:xfrm>
            <a:off x="4716016" y="1145082"/>
            <a:ext cx="3888432" cy="293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2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3347864" y="6340852"/>
            <a:ext cx="35283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69085"/>
            <a:ext cx="4032448" cy="283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Total Elongation  </a:t>
            </a:r>
            <a:br>
              <a:rPr lang="en-US" sz="2000" dirty="0" smtClean="0"/>
            </a:br>
            <a:r>
              <a:rPr lang="en-US" sz="2000" u="sng" dirty="0" smtClean="0"/>
              <a:t>Irradiated </a:t>
            </a:r>
            <a:r>
              <a:rPr lang="en-US" sz="2000" u="sng" dirty="0"/>
              <a:t>values</a:t>
            </a:r>
            <a:endParaRPr lang="en-US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749218"/>
            <a:ext cx="3532435" cy="2481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39626"/>
              </p:ext>
            </p:extLst>
          </p:nvPr>
        </p:nvGraphicFramePr>
        <p:xfrm>
          <a:off x="4427984" y="3260920"/>
          <a:ext cx="4632801" cy="3480448"/>
        </p:xfrm>
        <a:graphic>
          <a:graphicData uri="http://schemas.openxmlformats.org/drawingml/2006/table">
            <a:tbl>
              <a:tblPr firstRow="1" firstCol="1" bandRow="1"/>
              <a:tblGrid>
                <a:gridCol w="1428953"/>
                <a:gridCol w="936104"/>
                <a:gridCol w="2267744"/>
              </a:tblGrid>
              <a:tr h="1508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Condition, curve type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Temperature range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Equation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01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Unirradiated, average TE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-164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T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700°C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22.75684-0.02355x-3.19787</a:t>
                      </a:r>
                      <a:r>
                        <a:rPr lang="en-US" sz="900" dirty="0">
                          <a:effectLst/>
                          <a:sym typeface="Symbol"/>
                        </a:rPr>
                        <a:t></a:t>
                      </a:r>
                      <a:r>
                        <a:rPr lang="en-US" sz="900" dirty="0">
                          <a:effectLst/>
                        </a:rPr>
                        <a:t>10</a:t>
                      </a:r>
                      <a:r>
                        <a:rPr lang="en-GB" sz="900" baseline="30000" dirty="0" smtClean="0">
                          <a:effectLst/>
                        </a:rPr>
                        <a:t>-6</a:t>
                      </a:r>
                      <a:r>
                        <a:rPr lang="en-GB" sz="900" dirty="0" smtClean="0">
                          <a:effectLst/>
                        </a:rPr>
                        <a:t>x</a:t>
                      </a:r>
                      <a:r>
                        <a:rPr lang="en-GB" sz="900" baseline="30000" dirty="0" smtClean="0">
                          <a:effectLst/>
                        </a:rPr>
                        <a:t>2 </a:t>
                      </a:r>
                      <a:r>
                        <a:rPr lang="en-GB" sz="900" dirty="0" smtClean="0">
                          <a:effectLst/>
                        </a:rPr>
                        <a:t>+</a:t>
                      </a:r>
                      <a:r>
                        <a:rPr lang="en-GB" sz="900" dirty="0">
                          <a:effectLst/>
                        </a:rPr>
                        <a:t>9.89573</a:t>
                      </a:r>
                      <a:r>
                        <a:rPr lang="en-US" sz="900" dirty="0">
                          <a:effectLst/>
                          <a:sym typeface="Symbol"/>
                        </a:rPr>
                        <a:t></a:t>
                      </a:r>
                      <a:r>
                        <a:rPr lang="en-US" sz="900" dirty="0">
                          <a:effectLst/>
                        </a:rPr>
                        <a:t>10</a:t>
                      </a:r>
                      <a:r>
                        <a:rPr lang="en-GB" sz="900" baseline="30000" dirty="0">
                          <a:effectLst/>
                        </a:rPr>
                        <a:t>-8</a:t>
                      </a:r>
                      <a:r>
                        <a:rPr lang="en-GB" sz="900" dirty="0">
                          <a:effectLst/>
                        </a:rPr>
                        <a:t>x</a:t>
                      </a:r>
                      <a:r>
                        <a:rPr lang="en-GB" sz="900" baseline="300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29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Unirradiated minimum TE (ITER SDC-IC)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-164 </a:t>
                      </a:r>
                      <a:r>
                        <a:rPr lang="en-GB" sz="900">
                          <a:effectLst/>
                          <a:sym typeface="Symbol"/>
                        </a:rPr>
                        <a:t></a:t>
                      </a:r>
                      <a:r>
                        <a:rPr lang="en-GB" sz="900">
                          <a:effectLst/>
                        </a:rPr>
                        <a:t> T </a:t>
                      </a:r>
                      <a:r>
                        <a:rPr lang="en-GB" sz="900">
                          <a:effectLst/>
                          <a:sym typeface="Symbol"/>
                        </a:rPr>
                        <a:t></a:t>
                      </a:r>
                      <a:r>
                        <a:rPr lang="en-GB" sz="900">
                          <a:effectLst/>
                        </a:rPr>
                        <a:t> 700°C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22.75684-0.02355x-3.19787</a:t>
                      </a:r>
                      <a:r>
                        <a:rPr lang="en-US" sz="900" dirty="0">
                          <a:effectLst/>
                          <a:sym typeface="Symbol"/>
                        </a:rPr>
                        <a:t></a:t>
                      </a:r>
                      <a:r>
                        <a:rPr lang="en-US" sz="900" dirty="0">
                          <a:effectLst/>
                        </a:rPr>
                        <a:t>10</a:t>
                      </a:r>
                      <a:r>
                        <a:rPr lang="en-GB" sz="900" baseline="30000" dirty="0" smtClean="0">
                          <a:effectLst/>
                        </a:rPr>
                        <a:t>-6</a:t>
                      </a:r>
                      <a:r>
                        <a:rPr lang="en-GB" sz="900" dirty="0" smtClean="0">
                          <a:effectLst/>
                        </a:rPr>
                        <a:t>x</a:t>
                      </a:r>
                      <a:r>
                        <a:rPr lang="en-GB" sz="900" baseline="30000" dirty="0" smtClean="0">
                          <a:effectLst/>
                        </a:rPr>
                        <a:t>2 </a:t>
                      </a:r>
                      <a:r>
                        <a:rPr lang="en-GB" sz="900" dirty="0" smtClean="0">
                          <a:effectLst/>
                        </a:rPr>
                        <a:t>+</a:t>
                      </a:r>
                      <a:r>
                        <a:rPr lang="en-GB" sz="900" dirty="0">
                          <a:effectLst/>
                        </a:rPr>
                        <a:t>9.89573</a:t>
                      </a:r>
                      <a:r>
                        <a:rPr lang="en-US" sz="900" dirty="0">
                          <a:effectLst/>
                          <a:sym typeface="Symbol"/>
                        </a:rPr>
                        <a:t></a:t>
                      </a:r>
                      <a:r>
                        <a:rPr lang="en-US" sz="900" dirty="0">
                          <a:effectLst/>
                        </a:rPr>
                        <a:t>10</a:t>
                      </a:r>
                      <a:r>
                        <a:rPr lang="en-GB" sz="900" baseline="30000" dirty="0">
                          <a:effectLst/>
                        </a:rPr>
                        <a:t>-8</a:t>
                      </a:r>
                      <a:r>
                        <a:rPr lang="en-GB" sz="900" dirty="0">
                          <a:effectLst/>
                        </a:rPr>
                        <a:t>x</a:t>
                      </a:r>
                      <a:r>
                        <a:rPr lang="en-GB" sz="900" baseline="30000" dirty="0">
                          <a:effectLst/>
                        </a:rPr>
                        <a:t>3</a:t>
                      </a:r>
                      <a:r>
                        <a:rPr lang="en-GB" sz="900" dirty="0">
                          <a:effectLst/>
                        </a:rPr>
                        <a:t>-1.96</a:t>
                      </a:r>
                      <a:r>
                        <a:rPr lang="en-US" sz="900" dirty="0">
                          <a:effectLst/>
                          <a:sym typeface="Symbol"/>
                        </a:rPr>
                        <a:t></a:t>
                      </a:r>
                      <a:r>
                        <a:rPr lang="en-GB" sz="900" dirty="0">
                          <a:effectLst/>
                        </a:rPr>
                        <a:t>3.58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Dose &lt;3 dpa; T</a:t>
                      </a:r>
                      <a:r>
                        <a:rPr lang="en-US" sz="900" baseline="-25000">
                          <a:effectLst/>
                        </a:rPr>
                        <a:t>irr</a:t>
                      </a:r>
                      <a:r>
                        <a:rPr lang="en-US" sz="900">
                          <a:effectLst/>
                        </a:rPr>
                        <a:t>&lt;350°C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trend curve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-150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T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500°C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14.41558-0.02209x+3.77228</a:t>
                      </a:r>
                      <a:r>
                        <a:rPr lang="en-US" sz="900" dirty="0">
                          <a:effectLst/>
                          <a:sym typeface="Symbol"/>
                        </a:rPr>
                        <a:t></a:t>
                      </a:r>
                      <a:r>
                        <a:rPr lang="en-US" sz="900" dirty="0">
                          <a:effectLst/>
                        </a:rPr>
                        <a:t>10</a:t>
                      </a:r>
                      <a:r>
                        <a:rPr lang="en-GB" sz="900" baseline="30000" dirty="0" smtClean="0">
                          <a:effectLst/>
                        </a:rPr>
                        <a:t>-5</a:t>
                      </a:r>
                      <a:r>
                        <a:rPr lang="en-GB" sz="900" dirty="0" smtClean="0">
                          <a:effectLst/>
                        </a:rPr>
                        <a:t>*x</a:t>
                      </a:r>
                      <a:r>
                        <a:rPr lang="en-GB" sz="900" baseline="30000" dirty="0" smtClean="0">
                          <a:effectLst/>
                        </a:rPr>
                        <a:t>2 </a:t>
                      </a:r>
                      <a:r>
                        <a:rPr lang="en-GB" sz="900" dirty="0" smtClean="0">
                          <a:effectLst/>
                        </a:rPr>
                        <a:t>+</a:t>
                      </a:r>
                      <a:r>
                        <a:rPr lang="en-GB" sz="900" dirty="0">
                          <a:effectLst/>
                        </a:rPr>
                        <a:t>5.41726</a:t>
                      </a:r>
                      <a:r>
                        <a:rPr lang="en-US" sz="900" dirty="0">
                          <a:effectLst/>
                          <a:sym typeface="Symbol"/>
                        </a:rPr>
                        <a:t></a:t>
                      </a:r>
                      <a:r>
                        <a:rPr lang="en-US" sz="900" dirty="0">
                          <a:effectLst/>
                        </a:rPr>
                        <a:t>10</a:t>
                      </a:r>
                      <a:r>
                        <a:rPr lang="en-GB" sz="900" baseline="30000" dirty="0">
                          <a:effectLst/>
                        </a:rPr>
                        <a:t>-8</a:t>
                      </a:r>
                      <a:r>
                        <a:rPr lang="en-GB" sz="900" dirty="0">
                          <a:effectLst/>
                        </a:rPr>
                        <a:t>x</a:t>
                      </a:r>
                      <a:r>
                        <a:rPr lang="en-GB" sz="900" baseline="300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Dose =4-6 dpa; T</a:t>
                      </a:r>
                      <a:r>
                        <a:rPr lang="en-US" sz="900" baseline="-25000">
                          <a:effectLst/>
                        </a:rPr>
                        <a:t>irr</a:t>
                      </a:r>
                      <a:r>
                        <a:rPr lang="en-US" sz="900">
                          <a:effectLst/>
                        </a:rPr>
                        <a:t>&lt;350°C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trend curve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325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T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330°C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11.825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Dose =7-9 dpa; T</a:t>
                      </a:r>
                      <a:r>
                        <a:rPr lang="en-US" sz="900" baseline="-25000">
                          <a:effectLst/>
                        </a:rPr>
                        <a:t>irr</a:t>
                      </a:r>
                      <a:r>
                        <a:rPr lang="en-US" sz="900">
                          <a:effectLst/>
                        </a:rPr>
                        <a:t>&lt;350°C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trend curve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20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T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400°C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11.4134-0.00214x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Dose =13-15 dpa; T</a:t>
                      </a:r>
                      <a:r>
                        <a:rPr lang="en-US" sz="900" baseline="-25000">
                          <a:effectLst/>
                        </a:rPr>
                        <a:t>irr</a:t>
                      </a:r>
                      <a:r>
                        <a:rPr lang="en-US" sz="900">
                          <a:effectLst/>
                        </a:rPr>
                        <a:t>&lt;350°C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trend curve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 </a:t>
                      </a:r>
                      <a:r>
                        <a:rPr lang="en-GB" sz="900">
                          <a:effectLst/>
                          <a:sym typeface="Symbol"/>
                        </a:rPr>
                        <a:t></a:t>
                      </a:r>
                      <a:r>
                        <a:rPr lang="en-GB" sz="900">
                          <a:effectLst/>
                        </a:rPr>
                        <a:t> T </a:t>
                      </a:r>
                      <a:r>
                        <a:rPr lang="en-GB" sz="900">
                          <a:effectLst/>
                          <a:sym typeface="Symbol"/>
                        </a:rPr>
                        <a:t></a:t>
                      </a:r>
                      <a:r>
                        <a:rPr lang="en-GB" sz="900">
                          <a:effectLst/>
                        </a:rPr>
                        <a:t> 350°C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9.77174+0.00338x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Dose =16-18 dpa; T</a:t>
                      </a:r>
                      <a:r>
                        <a:rPr lang="en-US" sz="900" baseline="-25000">
                          <a:effectLst/>
                        </a:rPr>
                        <a:t>irr</a:t>
                      </a:r>
                      <a:r>
                        <a:rPr lang="en-US" sz="900">
                          <a:effectLst/>
                          <a:sym typeface="Symbol"/>
                        </a:rPr>
                        <a:t></a:t>
                      </a:r>
                      <a:r>
                        <a:rPr lang="en-US" sz="900">
                          <a:effectLst/>
                        </a:rPr>
                        <a:t>350°C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trend curve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400 </a:t>
                      </a:r>
                      <a:r>
                        <a:rPr lang="en-GB" sz="900">
                          <a:effectLst/>
                          <a:sym typeface="Symbol"/>
                        </a:rPr>
                        <a:t></a:t>
                      </a:r>
                      <a:r>
                        <a:rPr lang="en-GB" sz="900">
                          <a:effectLst/>
                        </a:rPr>
                        <a:t> T </a:t>
                      </a:r>
                      <a:r>
                        <a:rPr lang="en-GB" sz="900">
                          <a:effectLst/>
                          <a:sym typeface="Symbol"/>
                        </a:rPr>
                        <a:t></a:t>
                      </a:r>
                      <a:r>
                        <a:rPr lang="en-GB" sz="900">
                          <a:effectLst/>
                        </a:rPr>
                        <a:t> 450°C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-106.3725+0.28975x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Dose =30-42 dpa; T</a:t>
                      </a:r>
                      <a:r>
                        <a:rPr lang="en-US" sz="900" baseline="-25000">
                          <a:effectLst/>
                        </a:rPr>
                        <a:t>irr</a:t>
                      </a:r>
                      <a:r>
                        <a:rPr lang="en-US" sz="900">
                          <a:effectLst/>
                        </a:rPr>
                        <a:t>&lt;350°C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trend curve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 </a:t>
                      </a:r>
                      <a:r>
                        <a:rPr lang="en-GB" sz="900">
                          <a:effectLst/>
                          <a:sym typeface="Symbol"/>
                        </a:rPr>
                        <a:t></a:t>
                      </a:r>
                      <a:r>
                        <a:rPr lang="en-GB" sz="900">
                          <a:effectLst/>
                        </a:rPr>
                        <a:t> T </a:t>
                      </a:r>
                      <a:r>
                        <a:rPr lang="en-GB" sz="900">
                          <a:effectLst/>
                          <a:sym typeface="Symbol"/>
                        </a:rPr>
                        <a:t></a:t>
                      </a:r>
                      <a:r>
                        <a:rPr lang="en-GB" sz="900">
                          <a:effectLst/>
                        </a:rPr>
                        <a:t> 350°C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11.55066-0.00184x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Dose =70-78 dpa; </a:t>
                      </a:r>
                      <a:r>
                        <a:rPr lang="en-US" sz="900" dirty="0" err="1">
                          <a:effectLst/>
                        </a:rPr>
                        <a:t>T</a:t>
                      </a:r>
                      <a:r>
                        <a:rPr lang="en-US" sz="900" baseline="-25000" dirty="0" err="1">
                          <a:effectLst/>
                        </a:rPr>
                        <a:t>irr</a:t>
                      </a:r>
                      <a:r>
                        <a:rPr lang="en-US" sz="900" dirty="0">
                          <a:effectLst/>
                        </a:rPr>
                        <a:t>&lt;350°C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trend curve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20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T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350°C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11.11167-0.00449*x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76" y="1052736"/>
            <a:ext cx="2936879" cy="24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hteck 17"/>
          <p:cNvSpPr/>
          <p:nvPr/>
        </p:nvSpPr>
        <p:spPr>
          <a:xfrm>
            <a:off x="243225" y="3373542"/>
            <a:ext cx="39687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Figure 2. Values of total elongation measured on differentially irradiated EUROFER97 in the function of the testing temperature 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367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Reduction of Area</a:t>
            </a:r>
            <a:br>
              <a:rPr lang="en-US" sz="2000" dirty="0"/>
            </a:br>
            <a:r>
              <a:rPr lang="en-US" sz="2000" u="sng" dirty="0"/>
              <a:t>Impact of specimen geometry</a:t>
            </a:r>
            <a:endParaRPr lang="en-US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  <p:pic>
        <p:nvPicPr>
          <p:cNvPr id="7" name="Grafik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" t="7531" r="13008"/>
          <a:stretch/>
        </p:blipFill>
        <p:spPr bwMode="auto">
          <a:xfrm>
            <a:off x="395536" y="1340768"/>
            <a:ext cx="4094480" cy="3188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601772" y="5085184"/>
            <a:ext cx="819968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No clear influence of the specimen geometry within the available database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	specimens with unidentified geometries also included </a:t>
            </a:r>
            <a:r>
              <a:rPr lang="en-US" dirty="0"/>
              <a:t>in the analysis  </a:t>
            </a:r>
          </a:p>
        </p:txBody>
      </p:sp>
      <p:sp>
        <p:nvSpPr>
          <p:cNvPr id="10" name="Eingekerbter Pfeil nach rechts 9"/>
          <p:cNvSpPr/>
          <p:nvPr/>
        </p:nvSpPr>
        <p:spPr>
          <a:xfrm>
            <a:off x="855279" y="5570532"/>
            <a:ext cx="504056" cy="144016"/>
          </a:xfrm>
          <a:prstGeom prst="notchedRightArrow">
            <a:avLst/>
          </a:prstGeom>
          <a:solidFill>
            <a:srgbClr val="00CCAF"/>
          </a:solidFill>
          <a:ln>
            <a:solidFill>
              <a:srgbClr val="00CC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50050"/>
              </p:ext>
            </p:extLst>
          </p:nvPr>
        </p:nvGraphicFramePr>
        <p:xfrm>
          <a:off x="5148064" y="1556792"/>
          <a:ext cx="3312368" cy="2065020"/>
        </p:xfrm>
        <a:graphic>
          <a:graphicData uri="http://schemas.openxmlformats.org/drawingml/2006/table">
            <a:tbl>
              <a:tblPr/>
              <a:tblGrid>
                <a:gridCol w="2337619"/>
                <a:gridCol w="974749"/>
              </a:tblGrid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Material Identification </a:t>
                      </a:r>
                    </a:p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GB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sym typeface="Symbol"/>
                        </a:rPr>
                        <a:t></a:t>
                      </a:r>
                      <a:endParaRPr lang="en-GB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Specimen Identification</a:t>
                      </a:r>
                    </a:p>
                    <a:p>
                      <a:pPr algn="l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Missing identification labels</a:t>
                      </a:r>
                    </a:p>
                    <a:p>
                      <a:pPr algn="l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Missing specimen orientations</a:t>
                      </a:r>
                    </a:p>
                    <a:p>
                      <a:pPr algn="l" fontAlgn="b"/>
                      <a:r>
                        <a:rPr lang="en-GB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Missing specimen geometries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GB" sz="1400" b="1" i="0" u="none" strike="noStrike" dirty="0" smtClean="0">
                          <a:solidFill>
                            <a:srgbClr val="FF6600"/>
                          </a:solidFill>
                          <a:effectLst/>
                          <a:latin typeface="Calibri"/>
                        </a:rPr>
                        <a:t>Not full</a:t>
                      </a:r>
                      <a:endParaRPr lang="en-GB" sz="1400" b="1" i="0" u="none" strike="noStrike" dirty="0">
                        <a:solidFill>
                          <a:srgbClr val="FF66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Irradiation Condition </a:t>
                      </a:r>
                    </a:p>
                  </a:txBody>
                  <a:tcPr marL="9525" marR="9525" marT="9525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Symbol"/>
                        </a:rPr>
                        <a:t></a:t>
                      </a:r>
                      <a:endParaRPr kumimoji="0" lang="en-GB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Missing test parameter</a:t>
                      </a:r>
                      <a:r>
                        <a:rPr lang="en-GB" sz="1100" b="0" i="0" u="none" strike="noStrike" kern="1200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(e.g. strain rate)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kern="1200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Missing test environment</a:t>
                      </a:r>
                      <a:r>
                        <a:rPr lang="en-GB" sz="1100" b="0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Not full</a:t>
                      </a:r>
                    </a:p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1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Reduction of Area</a:t>
            </a:r>
            <a:br>
              <a:rPr lang="en-US" sz="2000" dirty="0"/>
            </a:br>
            <a:r>
              <a:rPr lang="en-US" sz="2000" u="sng" dirty="0"/>
              <a:t>Average and minimum properties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22388"/>
            <a:ext cx="5112568" cy="359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453225" y="5867980"/>
                <a:ext cx="30087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  <a:sym typeface="Symbol"/>
                            </a:rPr>
                            <m:t>𝑇</m:t>
                          </m:r>
                        </m:e>
                      </m:d>
                      <m:r>
                        <a:rPr lang="en-GB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𝑎𝑣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GB" i="1">
                          <a:solidFill>
                            <a:srgbClr val="FF0000"/>
                          </a:solidFill>
                          <a:latin typeface="Cambria Math"/>
                        </a:rPr>
                        <m:t>−1.96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/>
                        </a:rPr>
                        <m:t>𝜎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25" y="5867980"/>
                <a:ext cx="300870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3563888" y="5867980"/>
                <a:ext cx="1264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FF0000"/>
                        </a:solidFill>
                        <a:latin typeface="Cambria Math"/>
                      </a:rPr>
                      <m:t>𝜎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/>
                      </a:rPr>
                      <m:t>2.92</m:t>
                    </m:r>
                  </m:oMath>
                </a14:m>
                <a:r>
                  <a:rPr lang="en-GB" dirty="0" smtClean="0">
                    <a:solidFill>
                      <a:srgbClr val="FF0000"/>
                    </a:solidFill>
                  </a:rPr>
                  <a:t>%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867980"/>
                <a:ext cx="12643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33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/>
              <p:cNvSpPr/>
              <p:nvPr/>
            </p:nvSpPr>
            <p:spPr>
              <a:xfrm>
                <a:off x="453225" y="4941168"/>
                <a:ext cx="6424516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𝑎𝑣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GB" i="1">
                          <a:solidFill>
                            <a:srgbClr val="FF0000"/>
                          </a:solidFill>
                          <a:latin typeface="Cambria Math"/>
                        </a:rPr>
                        <m:t>=77.7929+0.0062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/>
                          <a:sym typeface="Symbol"/>
                        </a:rPr>
                        <m:t>𝑇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/>
                        </a:rPr>
                        <m:t>−3.482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𝑒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−5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r>
                        <a:rPr lang="en-GB" i="1" baseline="3000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/>
                        </a:rPr>
                        <m:t>+1.085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/>
                        </a:rPr>
                        <m:t>7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/>
                          <a:sym typeface="Symbol"/>
                        </a:rPr>
                        <m:t>𝑇</m:t>
                      </m:r>
                      <m:r>
                        <a:rPr lang="en-GB" i="1" baseline="30000">
                          <a:solidFill>
                            <a:srgbClr val="FF000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GB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25" y="4941168"/>
                <a:ext cx="6424516" cy="3629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453224" y="4481244"/>
            <a:ext cx="685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Blip>
                <a:blip r:embed="rId6"/>
              </a:buBlip>
            </a:pPr>
            <a:r>
              <a:rPr lang="en-US" dirty="0" smtClean="0">
                <a:latin typeface="+mn-lt"/>
              </a:rPr>
              <a:t>3</a:t>
            </a:r>
            <a:r>
              <a:rPr lang="en-US" baseline="30000" dirty="0" smtClean="0">
                <a:latin typeface="+mn-lt"/>
              </a:rPr>
              <a:t>rd</a:t>
            </a:r>
            <a:r>
              <a:rPr lang="en-US" dirty="0" smtClean="0">
                <a:latin typeface="+mn-lt"/>
              </a:rPr>
              <a:t> order polynomial fitting for determination of average curve</a:t>
            </a:r>
            <a:endParaRPr lang="en-US" dirty="0">
              <a:latin typeface="+mn-lt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34178" y="5426640"/>
            <a:ext cx="701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Blip>
                <a:blip r:embed="rId6"/>
              </a:buBlip>
            </a:pPr>
            <a:r>
              <a:rPr lang="en-US" dirty="0" smtClean="0">
                <a:latin typeface="+mn-lt"/>
              </a:rPr>
              <a:t>ITER SDC-IC methodology for determination the minimum curve</a:t>
            </a:r>
            <a:endParaRPr lang="en-US" dirty="0">
              <a:latin typeface="+mn-lt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392133"/>
              </p:ext>
            </p:extLst>
          </p:nvPr>
        </p:nvGraphicFramePr>
        <p:xfrm>
          <a:off x="5292080" y="1556792"/>
          <a:ext cx="3312368" cy="2065020"/>
        </p:xfrm>
        <a:graphic>
          <a:graphicData uri="http://schemas.openxmlformats.org/drawingml/2006/table">
            <a:tbl>
              <a:tblPr/>
              <a:tblGrid>
                <a:gridCol w="2337619"/>
                <a:gridCol w="974749"/>
              </a:tblGrid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Material Identification </a:t>
                      </a:r>
                    </a:p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GB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sym typeface="Symbol"/>
                        </a:rPr>
                        <a:t></a:t>
                      </a:r>
                      <a:endParaRPr lang="en-GB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Specimen Identification</a:t>
                      </a:r>
                    </a:p>
                    <a:p>
                      <a:pPr algn="l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Missing identification labels</a:t>
                      </a:r>
                    </a:p>
                    <a:p>
                      <a:pPr algn="l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Missing specimen orientations</a:t>
                      </a:r>
                    </a:p>
                    <a:p>
                      <a:pPr algn="l" fontAlgn="b"/>
                      <a:r>
                        <a:rPr lang="en-GB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Missing specimen geometries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GB" sz="1400" b="1" i="0" u="none" strike="noStrike" dirty="0" smtClean="0">
                          <a:solidFill>
                            <a:srgbClr val="FF6600"/>
                          </a:solidFill>
                          <a:effectLst/>
                          <a:latin typeface="Calibri"/>
                        </a:rPr>
                        <a:t>Not full</a:t>
                      </a:r>
                      <a:endParaRPr lang="en-GB" sz="1400" b="1" i="0" u="none" strike="noStrike" dirty="0">
                        <a:solidFill>
                          <a:srgbClr val="FF66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Irradiation Condition </a:t>
                      </a:r>
                    </a:p>
                  </a:txBody>
                  <a:tcPr marL="9525" marR="9525" marT="9525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Symbol"/>
                        </a:rPr>
                        <a:t></a:t>
                      </a:r>
                      <a:endParaRPr kumimoji="0" lang="en-GB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Missing test parameter</a:t>
                      </a:r>
                      <a:r>
                        <a:rPr lang="en-GB" sz="1100" b="0" i="0" u="none" strike="noStrike" kern="1200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(e.g. strain rate)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kern="1200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Missing test environment</a:t>
                      </a:r>
                      <a:r>
                        <a:rPr lang="en-GB" sz="1100" b="0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Not full</a:t>
                      </a:r>
                    </a:p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9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Reduction of area</a:t>
            </a:r>
            <a:br>
              <a:rPr lang="en-US" sz="2000" dirty="0"/>
            </a:br>
            <a:r>
              <a:rPr lang="en-US" sz="2000" u="sng" dirty="0"/>
              <a:t>Irradiated values</a:t>
            </a:r>
            <a:endParaRPr lang="en-US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Gaganidze</a:t>
            </a:r>
            <a:endParaRPr lang="en-US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232009"/>
              </p:ext>
            </p:extLst>
          </p:nvPr>
        </p:nvGraphicFramePr>
        <p:xfrm>
          <a:off x="4572000" y="1124744"/>
          <a:ext cx="4392487" cy="4166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4426"/>
                <a:gridCol w="993846"/>
                <a:gridCol w="1944215"/>
              </a:tblGrid>
              <a:tr h="3809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Condition, curve type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Temperature range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Equation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solidFill>
                      <a:srgbClr val="0070C0"/>
                    </a:solidFill>
                  </a:tcPr>
                </a:tc>
              </a:tr>
              <a:tr h="3391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Unirradiated, </a:t>
                      </a:r>
                      <a:r>
                        <a:rPr lang="en-GB" sz="900" dirty="0" smtClean="0">
                          <a:effectLst/>
                        </a:rPr>
                        <a:t>average</a:t>
                      </a:r>
                      <a:r>
                        <a:rPr lang="en-GB" sz="900" baseline="0" dirty="0" smtClean="0">
                          <a:effectLst/>
                        </a:rPr>
                        <a:t> Z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-</a:t>
                      </a:r>
                      <a:r>
                        <a:rPr lang="en-GB" sz="900" dirty="0" smtClean="0">
                          <a:effectLst/>
                        </a:rPr>
                        <a:t>150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T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700°C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77.7929+0.0062*x-3.482e-5*x^2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+1.085e-7*x^3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294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Unirradiated minimum </a:t>
                      </a:r>
                      <a:r>
                        <a:rPr lang="en-US" sz="900" dirty="0" smtClean="0">
                          <a:effectLst/>
                        </a:rPr>
                        <a:t>Z </a:t>
                      </a:r>
                      <a:r>
                        <a:rPr lang="en-US" sz="900" dirty="0">
                          <a:effectLst/>
                        </a:rPr>
                        <a:t>(ITER SDC-IC)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-</a:t>
                      </a:r>
                      <a:r>
                        <a:rPr lang="en-GB" sz="900" dirty="0" smtClean="0">
                          <a:effectLst/>
                        </a:rPr>
                        <a:t>150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T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700°C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77.7929+0.0062*x-3.482e-5*x^2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+1.085e-7*x^3-1.96*2.92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</a:tr>
              <a:tr h="3639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Dose &lt;3 dpa; </a:t>
                      </a:r>
                      <a:r>
                        <a:rPr lang="en-US" sz="900" dirty="0" err="1" smtClean="0">
                          <a:effectLst/>
                        </a:rPr>
                        <a:t>T</a:t>
                      </a:r>
                      <a:r>
                        <a:rPr lang="en-US" sz="900" baseline="-25000" dirty="0" err="1" smtClean="0">
                          <a:effectLst/>
                        </a:rPr>
                        <a:t>irr</a:t>
                      </a:r>
                      <a:r>
                        <a:rPr lang="en-US" sz="900" dirty="0" smtClean="0">
                          <a:effectLst/>
                        </a:rPr>
                        <a:t>=60°C </a:t>
                      </a:r>
                      <a:endParaRPr lang="en-US" sz="9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trend curve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20</a:t>
                      </a:r>
                      <a:r>
                        <a:rPr lang="en-GB" sz="900" dirty="0" smtClean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 smtClean="0">
                          <a:effectLst/>
                        </a:rPr>
                        <a:t> </a:t>
                      </a:r>
                      <a:r>
                        <a:rPr lang="en-GB" sz="900" dirty="0">
                          <a:effectLst/>
                        </a:rPr>
                        <a:t>T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smtClean="0">
                          <a:effectLst/>
                        </a:rPr>
                        <a:t>500°C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84.296+0.0035*x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66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Dose &lt;3 dpa; </a:t>
                      </a:r>
                      <a:r>
                        <a:rPr lang="en-US" sz="900" dirty="0" err="1" smtClean="0">
                          <a:effectLst/>
                        </a:rPr>
                        <a:t>T</a:t>
                      </a:r>
                      <a:r>
                        <a:rPr lang="en-US" sz="900" baseline="-25000" dirty="0" err="1" smtClean="0">
                          <a:effectLst/>
                        </a:rPr>
                        <a:t>irr</a:t>
                      </a:r>
                      <a:r>
                        <a:rPr lang="en-US" sz="900" dirty="0" smtClean="0">
                          <a:effectLst/>
                        </a:rPr>
                        <a:t>=300°C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trend curve</a:t>
                      </a:r>
                      <a:endParaRPr lang="en-US" sz="9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effectLst/>
                        </a:rPr>
                        <a:t>20</a:t>
                      </a:r>
                      <a:r>
                        <a:rPr lang="en-GB" sz="900" dirty="0" smtClean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 smtClean="0">
                          <a:effectLst/>
                        </a:rPr>
                        <a:t> T </a:t>
                      </a:r>
                      <a:r>
                        <a:rPr lang="en-GB" sz="900" dirty="0" smtClean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 smtClean="0">
                          <a:effectLst/>
                        </a:rPr>
                        <a:t> 400°C</a:t>
                      </a:r>
                      <a:endParaRPr lang="en-US" sz="9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75.683+0.0324*x+4.1006e-6*x^2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-3.18e-7*x^3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</a:tr>
              <a:tr h="3547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Dose =7-9 dpa; </a:t>
                      </a:r>
                      <a:r>
                        <a:rPr lang="en-US" sz="900" dirty="0" err="1">
                          <a:effectLst/>
                        </a:rPr>
                        <a:t>T</a:t>
                      </a:r>
                      <a:r>
                        <a:rPr lang="en-US" sz="900" baseline="-25000" dirty="0" err="1">
                          <a:effectLst/>
                        </a:rPr>
                        <a:t>irr</a:t>
                      </a:r>
                      <a:r>
                        <a:rPr lang="en-US" sz="900" dirty="0">
                          <a:effectLst/>
                        </a:rPr>
                        <a:t>&lt;350°C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trend curve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20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T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400°C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66.4584+0.1155*x-4.51e-4*x^2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+3.99e-7*x^3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20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Dose =13-15 dpa; </a:t>
                      </a:r>
                      <a:r>
                        <a:rPr lang="en-US" sz="900" dirty="0" err="1">
                          <a:effectLst/>
                        </a:rPr>
                        <a:t>T</a:t>
                      </a:r>
                      <a:r>
                        <a:rPr lang="en-US" sz="900" baseline="-25000" dirty="0" err="1">
                          <a:effectLst/>
                        </a:rPr>
                        <a:t>irr</a:t>
                      </a:r>
                      <a:r>
                        <a:rPr lang="en-US" sz="900" dirty="0">
                          <a:effectLst/>
                        </a:rPr>
                        <a:t>&lt;350°C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trend curve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20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T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</a:t>
                      </a:r>
                      <a:r>
                        <a:rPr lang="en-GB" sz="900" dirty="0" smtClean="0">
                          <a:effectLst/>
                        </a:rPr>
                        <a:t>300°C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70.03-0.00748*x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Dose =16-18 dpa; T</a:t>
                      </a:r>
                      <a:r>
                        <a:rPr lang="en-US" sz="900" baseline="-25000" dirty="0">
                          <a:effectLst/>
                        </a:rPr>
                        <a:t>irr</a:t>
                      </a:r>
                      <a:r>
                        <a:rPr lang="en-US" sz="900" dirty="0">
                          <a:effectLst/>
                          <a:sym typeface="Symbol"/>
                        </a:rPr>
                        <a:t></a:t>
                      </a:r>
                      <a:r>
                        <a:rPr lang="en-US" sz="900" dirty="0">
                          <a:effectLst/>
                        </a:rPr>
                        <a:t>350°C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trend curve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350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T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450°C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28.845+0.107*x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Dose =30-42 dpa; </a:t>
                      </a:r>
                      <a:r>
                        <a:rPr lang="en-US" sz="900" dirty="0" err="1" smtClean="0">
                          <a:effectLst/>
                        </a:rPr>
                        <a:t>T</a:t>
                      </a:r>
                      <a:r>
                        <a:rPr lang="en-US" sz="900" baseline="-25000" dirty="0" err="1" smtClean="0">
                          <a:effectLst/>
                        </a:rPr>
                        <a:t>irr</a:t>
                      </a:r>
                      <a:r>
                        <a:rPr lang="en-US" sz="900" dirty="0" smtClean="0">
                          <a:effectLst/>
                        </a:rPr>
                        <a:t>&lt;350°C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trend curve</a:t>
                      </a:r>
                      <a:endParaRPr lang="en-US" sz="9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effectLst/>
                        </a:rPr>
                        <a:t>20 </a:t>
                      </a:r>
                      <a:r>
                        <a:rPr lang="en-GB" sz="900" dirty="0" smtClean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 smtClean="0">
                          <a:effectLst/>
                        </a:rPr>
                        <a:t> T </a:t>
                      </a:r>
                      <a:r>
                        <a:rPr lang="en-GB" sz="900" dirty="0" smtClean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 smtClean="0">
                          <a:effectLst/>
                        </a:rPr>
                        <a:t> 350°C</a:t>
                      </a:r>
                      <a:endParaRPr lang="en-US" sz="9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58.72035-0.00319*x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</a:tr>
              <a:tr h="3281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Dose =70-78 dpa; </a:t>
                      </a:r>
                      <a:r>
                        <a:rPr lang="en-US" sz="900" dirty="0" err="1">
                          <a:effectLst/>
                        </a:rPr>
                        <a:t>T</a:t>
                      </a:r>
                      <a:r>
                        <a:rPr lang="en-US" sz="900" baseline="-25000" dirty="0" err="1">
                          <a:effectLst/>
                        </a:rPr>
                        <a:t>irr</a:t>
                      </a:r>
                      <a:r>
                        <a:rPr lang="en-US" sz="900" dirty="0">
                          <a:effectLst/>
                        </a:rPr>
                        <a:t>&lt;350°C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trend curve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20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T </a:t>
                      </a:r>
                      <a:r>
                        <a:rPr lang="en-GB" sz="900" dirty="0">
                          <a:effectLst/>
                          <a:sym typeface="Symbol"/>
                        </a:rPr>
                        <a:t></a:t>
                      </a:r>
                      <a:r>
                        <a:rPr lang="en-GB" sz="900" dirty="0">
                          <a:effectLst/>
                        </a:rPr>
                        <a:t> 350°C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66.52576-0.02379*x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29" y="908720"/>
            <a:ext cx="4202547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7" y="3501008"/>
            <a:ext cx="4208280" cy="296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285751"/>
      </p:ext>
    </p:extLst>
  </p:cSld>
  <p:clrMapOvr>
    <a:masterClrMapping/>
  </p:clrMapOvr>
</p:sld>
</file>

<file path=ppt/theme/theme1.xml><?xml version="1.0" encoding="utf-8"?>
<a:theme xmlns:a="http://schemas.openxmlformats.org/drawingml/2006/main" name="KIT_master_ppt2003_e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IT_master_ppt2007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KIT_master_ppt2003_en</Template>
  <TotalTime>0</TotalTime>
  <Words>1624</Words>
  <Application>Microsoft Office PowerPoint</Application>
  <PresentationFormat>Bildschirmpräsentation (4:3)</PresentationFormat>
  <Paragraphs>267</Paragraphs>
  <Slides>17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KIT_master_ppt2003_en</vt:lpstr>
      <vt:lpstr>4_Office Theme</vt:lpstr>
      <vt:lpstr>KIT_master_ppt2007_de</vt:lpstr>
      <vt:lpstr>MAT-1.2.1-T005-D001   EUROFER97 MPH development:  Specifics of KIT contribution in 2016 </vt:lpstr>
      <vt:lpstr>MAT-1.2.1-T005: PPPT Material Handbook 2016 (KIT) </vt:lpstr>
      <vt:lpstr>EUROFER97 MPH</vt:lpstr>
      <vt:lpstr>Chemical composition of EUROFER97</vt:lpstr>
      <vt:lpstr>Uniform Elongation Average and minimum properties</vt:lpstr>
      <vt:lpstr>Total Elongation   Irradiated values</vt:lpstr>
      <vt:lpstr>Reduction of Area Impact of specimen geometry</vt:lpstr>
      <vt:lpstr>Reduction of Area Average and minimum properties</vt:lpstr>
      <vt:lpstr>Reduction of area Irradiated values</vt:lpstr>
      <vt:lpstr>Tensile strength Irradiated trend curves</vt:lpstr>
      <vt:lpstr>Fatigue Crack Growth EUROFER97, Heat E83697, 980°C/30min + 760°C/90min</vt:lpstr>
      <vt:lpstr>Thermal Creep</vt:lpstr>
      <vt:lpstr>General remarks</vt:lpstr>
      <vt:lpstr>Summary</vt:lpstr>
      <vt:lpstr> Midterm–Review:  Objectives-Status for the 5 year period </vt:lpstr>
      <vt:lpstr> Midterm–Review:  Objectives-Status for the 5 year period </vt:lpstr>
      <vt:lpstr>PowerPoint-Präsentation</vt:lpstr>
    </vt:vector>
  </TitlesOfParts>
  <Company>Forschungszentrum Karlsruhe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Gaganidze, Ermile (IAM)</dc:creator>
  <cp:lastModifiedBy>Gaganidze, Ermile (IAM)</cp:lastModifiedBy>
  <cp:revision>1957</cp:revision>
  <cp:lastPrinted>2015-04-07T07:34:42Z</cp:lastPrinted>
  <dcterms:created xsi:type="dcterms:W3CDTF">2010-05-27T12:26:17Z</dcterms:created>
  <dcterms:modified xsi:type="dcterms:W3CDTF">2016-10-28T11:16:13Z</dcterms:modified>
</cp:coreProperties>
</file>