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4427" r:id="rId2"/>
    <p:sldMasterId id="2147484429" r:id="rId3"/>
  </p:sldMasterIdLst>
  <p:notesMasterIdLst>
    <p:notesMasterId r:id="rId17"/>
  </p:notesMasterIdLst>
  <p:handoutMasterIdLst>
    <p:handoutMasterId r:id="rId18"/>
  </p:handoutMasterIdLst>
  <p:sldIdLst>
    <p:sldId id="501" r:id="rId4"/>
    <p:sldId id="505" r:id="rId5"/>
    <p:sldId id="502" r:id="rId6"/>
    <p:sldId id="485" r:id="rId7"/>
    <p:sldId id="488" r:id="rId8"/>
    <p:sldId id="486" r:id="rId9"/>
    <p:sldId id="503" r:id="rId10"/>
    <p:sldId id="491" r:id="rId11"/>
    <p:sldId id="504" r:id="rId12"/>
    <p:sldId id="492" r:id="rId13"/>
    <p:sldId id="506" r:id="rId14"/>
    <p:sldId id="507" r:id="rId15"/>
    <p:sldId id="511" r:id="rId16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ganidze, Ermile (IAM)" initials="G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6600"/>
    <a:srgbClr val="92D050"/>
    <a:srgbClr val="00CCAF"/>
    <a:srgbClr val="CBDDD8"/>
    <a:srgbClr val="E7EFED"/>
    <a:srgbClr val="FFE1CD"/>
    <a:srgbClr val="009682"/>
    <a:srgbClr val="00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513" autoAdjust="0"/>
  </p:normalViewPr>
  <p:slideViewPr>
    <p:cSldViewPr showGuides="1">
      <p:cViewPr varScale="1">
        <p:scale>
          <a:sx n="57" d="100"/>
          <a:sy n="57" d="100"/>
        </p:scale>
        <p:origin x="-1494" y="-103"/>
      </p:cViewPr>
      <p:guideLst>
        <p:guide orient="horz" pos="2160"/>
        <p:guide orient="horz" pos="2523"/>
        <p:guide pos="2880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notesViewPr>
    <p:cSldViewPr showGuides="1">
      <p:cViewPr varScale="1">
        <p:scale>
          <a:sx n="92" d="100"/>
          <a:sy n="92" d="100"/>
        </p:scale>
        <p:origin x="-3714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7438" y="504825"/>
            <a:ext cx="27352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 defTabSz="948080"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6575" y="9212263"/>
            <a:ext cx="30765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06388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7650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25613" indent="-246063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17738" indent="-244475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749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321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893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465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KIT – University of the State of Baden-Wuerttemberg and </a:t>
            </a:r>
            <a:br>
              <a:rPr lang="en-US" sz="900"/>
            </a:br>
            <a:r>
              <a:rPr lang="en-US" sz="900"/>
              <a:t>National Laboratory of the Helmholtz Association</a:t>
            </a:r>
          </a:p>
        </p:txBody>
      </p:sp>
      <p:pic>
        <p:nvPicPr>
          <p:cNvPr id="3686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3200"/>
            <a:ext cx="10001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2D8B58-C6D9-470C-9B08-7BE5C4CE1A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665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L=28mm; d=3mm</a:t>
            </a:r>
          </a:p>
          <a:p>
            <a:r>
              <a:rPr lang="en-US" dirty="0" smtClean="0"/>
              <a:t>Multiple rolling passes;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2D8B58-C6D9-470C-9B08-7BE5C4CE1A6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2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W10PF: 0.7µm powder + source of carbon (phenol formaldehyde resin)</a:t>
            </a:r>
          </a:p>
          <a:p>
            <a:r>
              <a:rPr lang="en-US" dirty="0" smtClean="0"/>
              <a:t>W10G: 0.7µm powder + source of carbon (graphene)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2D8B58-C6D9-470C-9B08-7BE5C4CE1A6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W10PF: 0.7µm powder + source of carbon (phenol formaldehyde resin)</a:t>
            </a:r>
          </a:p>
          <a:p>
            <a:r>
              <a:rPr lang="en-US" dirty="0" smtClean="0"/>
              <a:t>W10G: 0.7µm powder + source of carbon (graphene)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2D8B58-C6D9-470C-9B08-7BE5C4CE1A6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9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KIT – University of the State of Baden-Wuerttemberg and </a:t>
            </a:r>
            <a:br>
              <a:rPr lang="en-US" sz="800" dirty="0" smtClean="0"/>
            </a:br>
            <a:r>
              <a:rPr lang="en-US" sz="800" dirty="0" smtClean="0"/>
              <a:t>National Research Center of the Helmholtz Association</a:t>
            </a:r>
            <a:r>
              <a:rPr lang="de-DE" sz="800" dirty="0" smtClean="0"/>
              <a:t> </a:t>
            </a:r>
            <a:endParaRPr lang="en-US" sz="800" dirty="0" smtClean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Institute for Applied Materials</a:t>
            </a:r>
            <a:endParaRPr lang="de-DE" sz="1000" smtClean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6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2632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4428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01073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6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96944" cy="1296144"/>
          </a:xfrm>
        </p:spPr>
        <p:txBody>
          <a:bodyPr>
            <a:noAutofit/>
          </a:bodyPr>
          <a:lstStyle>
            <a:lvl1pPr algn="l"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 of presenter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6" y="5691683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31352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98661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8718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5975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0610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249100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40470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200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900" smtClean="0"/>
              <a:t>Institute for Applied Materials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4B63112-D0EE-43E6-9FA2-42DCF753A705}" type="slidenum">
              <a:rPr 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sz="900" b="1" smtClean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900" dirty="0" smtClean="0"/>
              <a:t>3.11.2016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16462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6354763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s Rechteck 13"/>
          <p:cNvSpPr/>
          <p:nvPr userDrawn="1"/>
        </p:nvSpPr>
        <p:spPr>
          <a:xfrm>
            <a:off x="5868144" y="6453335"/>
            <a:ext cx="864096" cy="288033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B1851A-CFBC-47C7-80F8-04FF84B1759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01/11/2016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A6D9FA1-99C7-4910-8E32-B85D378B00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3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4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eg"/><Relationship Id="rId18" Type="http://schemas.openxmlformats.org/officeDocument/2006/relationships/image" Target="../media/image36.png"/><Relationship Id="rId3" Type="http://schemas.openxmlformats.org/officeDocument/2006/relationships/image" Target="../media/image21.jpeg"/><Relationship Id="rId21" Type="http://schemas.openxmlformats.org/officeDocument/2006/relationships/image" Target="../media/image39.png"/><Relationship Id="rId7" Type="http://schemas.openxmlformats.org/officeDocument/2006/relationships/image" Target="../media/image25.jpg"/><Relationship Id="rId12" Type="http://schemas.openxmlformats.org/officeDocument/2006/relationships/image" Target="../media/image30.jpeg"/><Relationship Id="rId17" Type="http://schemas.openxmlformats.org/officeDocument/2006/relationships/image" Target="../media/image35.jpeg"/><Relationship Id="rId2" Type="http://schemas.openxmlformats.org/officeDocument/2006/relationships/image" Target="../media/image20.jpg"/><Relationship Id="rId16" Type="http://schemas.openxmlformats.org/officeDocument/2006/relationships/image" Target="../media/image34.jpeg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5" Type="http://schemas.openxmlformats.org/officeDocument/2006/relationships/image" Target="../media/image33.jpg"/><Relationship Id="rId23" Type="http://schemas.openxmlformats.org/officeDocument/2006/relationships/image" Target="../media/image41.png"/><Relationship Id="rId10" Type="http://schemas.openxmlformats.org/officeDocument/2006/relationships/image" Target="../media/image28.jpeg"/><Relationship Id="rId19" Type="http://schemas.openxmlformats.org/officeDocument/2006/relationships/image" Target="../media/image37.png"/><Relationship Id="rId4" Type="http://schemas.openxmlformats.org/officeDocument/2006/relationships/image" Target="../media/image22.jpeg"/><Relationship Id="rId9" Type="http://schemas.openxmlformats.org/officeDocument/2006/relationships/image" Target="../media/image27.jpg"/><Relationship Id="rId14" Type="http://schemas.openxmlformats.org/officeDocument/2006/relationships/image" Target="../media/image32.jpeg"/><Relationship Id="rId2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 smtClean="0"/>
              <a:t>MAT-1.2.2-T009-D001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Database population AS and HHFM</a:t>
            </a:r>
            <a:endParaRPr lang="en-GB" alt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4293096"/>
            <a:ext cx="7416824" cy="432048"/>
          </a:xfrm>
        </p:spPr>
        <p:txBody>
          <a:bodyPr>
            <a:noAutofit/>
          </a:bodyPr>
          <a:lstStyle/>
          <a:p>
            <a:r>
              <a:rPr lang="en-GB" dirty="0" smtClean="0"/>
              <a:t>Ermile Gaganidze (Author, KIT)</a:t>
            </a:r>
          </a:p>
        </p:txBody>
      </p:sp>
      <p:pic>
        <p:nvPicPr>
          <p:cNvPr id="6" name="Picture 13" descr="KIT-Logo-rgb_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3256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076056" y="18864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</a:rPr>
              <a:t>WPMAT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EDDI Monitoring Meeting 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3-4 November 2016, Garching, Germany</a:t>
            </a:r>
            <a:endParaRPr lang="en-GB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2662485"/>
          </a:xfrm>
        </p:spPr>
        <p:txBody>
          <a:bodyPr/>
          <a:lstStyle/>
          <a:p>
            <a:pPr>
              <a:buSzPct val="70000"/>
            </a:pPr>
            <a:r>
              <a:rPr lang="en-US" dirty="0" smtClean="0">
                <a:latin typeface="Calibri" panose="020F0502020204030204" pitchFamily="34" charset="0"/>
              </a:rPr>
              <a:t>Development of the missing database templates</a:t>
            </a:r>
          </a:p>
          <a:p>
            <a:pPr>
              <a:buSzPct val="70000"/>
            </a:pPr>
            <a:r>
              <a:rPr lang="en-US" dirty="0" smtClean="0">
                <a:latin typeface="Calibri" panose="020F0502020204030204" pitchFamily="34" charset="0"/>
              </a:rPr>
              <a:t>Compilation </a:t>
            </a:r>
            <a:r>
              <a:rPr lang="en-US" dirty="0">
                <a:latin typeface="Calibri" panose="020F0502020204030204" pitchFamily="34" charset="0"/>
              </a:rPr>
              <a:t>of the data generated in the MAT-AS and MAT-HHFM sub-projects within 2015</a:t>
            </a:r>
          </a:p>
          <a:p>
            <a:pPr>
              <a:buSzPct val="70000"/>
            </a:pPr>
            <a:r>
              <a:rPr lang="en-US" dirty="0">
                <a:latin typeface="Calibri" panose="020F0502020204030204" pitchFamily="34" charset="0"/>
              </a:rPr>
              <a:t>Filling the missing information via contacting the PIs of relevant </a:t>
            </a:r>
            <a:r>
              <a:rPr lang="en-US" dirty="0" smtClean="0">
                <a:latin typeface="Calibri" panose="020F0502020204030204" pitchFamily="34" charset="0"/>
              </a:rPr>
              <a:t>tasks</a:t>
            </a:r>
          </a:p>
          <a:p>
            <a:pPr marL="314325" lvl="1">
              <a:buSzPct val="70000"/>
              <a:buBlip>
                <a:blip r:embed="rId2"/>
              </a:buBlip>
            </a:pPr>
            <a:r>
              <a:rPr lang="en-US" sz="2000" dirty="0" smtClean="0">
                <a:latin typeface="Calibri" panose="020F0502020204030204" pitchFamily="34" charset="0"/>
              </a:rPr>
              <a:t>Transferring the </a:t>
            </a:r>
            <a:r>
              <a:rPr lang="en-US" sz="2000" dirty="0">
                <a:latin typeface="Calibri" panose="020F0502020204030204" pitchFamily="34" charset="0"/>
              </a:rPr>
              <a:t>mechanical properties data </a:t>
            </a:r>
            <a:r>
              <a:rPr lang="en-US" sz="2000" dirty="0" smtClean="0">
                <a:latin typeface="Calibri" panose="020F0502020204030204" pitchFamily="34" charset="0"/>
              </a:rPr>
              <a:t>on HHFM into </a:t>
            </a:r>
            <a:r>
              <a:rPr lang="en-US" sz="2000" dirty="0">
                <a:latin typeface="Calibri" panose="020F0502020204030204" pitchFamily="34" charset="0"/>
              </a:rPr>
              <a:t>the EDDI database </a:t>
            </a:r>
            <a:r>
              <a:rPr lang="en-US" sz="2000" dirty="0" smtClean="0">
                <a:latin typeface="Calibri" panose="020F0502020204030204" pitchFamily="34" charset="0"/>
              </a:rPr>
              <a:t>templates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061795" cy="561975"/>
          </a:xfrm>
          <a:solidFill>
            <a:srgbClr val="FFC000"/>
          </a:solidFill>
        </p:spPr>
        <p:txBody>
          <a:bodyPr anchor="ctr"/>
          <a:lstStyle/>
          <a:p>
            <a:r>
              <a:rPr lang="en-US" sz="2000" dirty="0" smtClean="0"/>
              <a:t> </a:t>
            </a:r>
            <a:r>
              <a:rPr lang="en-US" sz="2000" i="1" dirty="0" smtClean="0"/>
              <a:t>Midterm–Review</a:t>
            </a:r>
            <a:r>
              <a:rPr lang="en-US" sz="2000" i="1" dirty="0"/>
              <a:t>:  Objectives-Status for the 5 year </a:t>
            </a:r>
            <a:r>
              <a:rPr lang="en-US" sz="2000" i="1" dirty="0" smtClean="0"/>
              <a:t>period </a:t>
            </a:r>
            <a:endParaRPr lang="en-US" sz="2000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7545" y="1268760"/>
            <a:ext cx="8064896" cy="1846659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Objective(s):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Develop EUROfusion database on structural steels and HHFM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Develop and finalize steel and HHFM templates; </a:t>
            </a:r>
            <a:r>
              <a:rPr lang="en-GB" sz="1600" dirty="0" smtClean="0"/>
              <a:t>Provide </a:t>
            </a:r>
            <a:r>
              <a:rPr lang="en-GB" sz="1600" dirty="0"/>
              <a:t>a supporting </a:t>
            </a:r>
            <a:r>
              <a:rPr lang="en-GB" sz="1600" dirty="0" smtClean="0"/>
              <a:t>glossary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70000"/>
              <a:buBlip>
                <a:blip r:embed="rId2"/>
              </a:buBlip>
            </a:pPr>
            <a:r>
              <a:rPr lang="en-GB" sz="1600" dirty="0" smtClean="0"/>
              <a:t>Populate templates </a:t>
            </a:r>
            <a:r>
              <a:rPr lang="en-GB" sz="1600" dirty="0"/>
              <a:t>with available data from </a:t>
            </a:r>
            <a:r>
              <a:rPr lang="en-GB" sz="1600" dirty="0" smtClean="0"/>
              <a:t>PPPT RUs, literature and external organisations (e.g. F4E, IO)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70000"/>
              <a:buBlip>
                <a:blip r:embed="rId2"/>
              </a:buBlip>
            </a:pPr>
            <a:r>
              <a:rPr lang="en-US" sz="1600" dirty="0" smtClean="0"/>
              <a:t>Interact </a:t>
            </a:r>
            <a:r>
              <a:rPr lang="en-US" sz="1600" dirty="0"/>
              <a:t>with relevant WPMAT sub-projects in support of the EDDI database and MPH developments</a:t>
            </a:r>
          </a:p>
        </p:txBody>
      </p:sp>
      <p:sp>
        <p:nvSpPr>
          <p:cNvPr id="6" name="Textfeld 1"/>
          <p:cNvSpPr txBox="1"/>
          <p:nvPr/>
        </p:nvSpPr>
        <p:spPr>
          <a:xfrm>
            <a:off x="467541" y="3284984"/>
            <a:ext cx="8208911" cy="2862322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Achievement and status: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Report the achievements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 smtClean="0"/>
              <a:t>Finalization of existing </a:t>
            </a:r>
            <a:r>
              <a:rPr lang="en-GB" sz="1600" b="1" dirty="0" smtClean="0"/>
              <a:t>database templates</a:t>
            </a:r>
            <a:r>
              <a:rPr lang="en-GB" sz="1600" dirty="0" smtClean="0"/>
              <a:t> &amp; development of new templates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b="1" dirty="0" smtClean="0"/>
              <a:t>Harmonization</a:t>
            </a:r>
            <a:r>
              <a:rPr lang="en-GB" sz="1600" dirty="0" smtClean="0"/>
              <a:t> of database templates with respect to </a:t>
            </a:r>
            <a:r>
              <a:rPr lang="en-GB" sz="1600" dirty="0"/>
              <a:t>the </a:t>
            </a:r>
            <a:r>
              <a:rPr lang="en-GB" sz="1600" b="1" dirty="0"/>
              <a:t>key records </a:t>
            </a:r>
            <a:r>
              <a:rPr lang="en-GB" sz="1600" dirty="0"/>
              <a:t>aiming </a:t>
            </a:r>
            <a:r>
              <a:rPr lang="en-GB" sz="1600" b="1" dirty="0"/>
              <a:t>code qualification </a:t>
            </a:r>
            <a:r>
              <a:rPr lang="en-GB" sz="1600" dirty="0"/>
              <a:t>of materials</a:t>
            </a:r>
            <a:endParaRPr lang="en-GB" sz="1600" dirty="0" smtClean="0"/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/>
              <a:t>The </a:t>
            </a:r>
            <a:r>
              <a:rPr lang="en-GB" sz="1600" b="1" dirty="0"/>
              <a:t>compilation</a:t>
            </a:r>
            <a:r>
              <a:rPr lang="en-GB" sz="1600" dirty="0"/>
              <a:t> </a:t>
            </a:r>
            <a:r>
              <a:rPr lang="en-GB" sz="1600" dirty="0" smtClean="0"/>
              <a:t>and </a:t>
            </a:r>
            <a:r>
              <a:rPr lang="en-GB" sz="1600" b="1" dirty="0" smtClean="0"/>
              <a:t>review</a:t>
            </a:r>
            <a:r>
              <a:rPr lang="en-GB" sz="1600" dirty="0" smtClean="0"/>
              <a:t> of </a:t>
            </a:r>
            <a:r>
              <a:rPr lang="en-GB" sz="1600" dirty="0"/>
              <a:t>mechanical properties data on </a:t>
            </a:r>
            <a:r>
              <a:rPr lang="en-GB" sz="1600" b="1" dirty="0"/>
              <a:t>EUROFER97</a:t>
            </a:r>
            <a:r>
              <a:rPr lang="en-GB" sz="1600" dirty="0"/>
              <a:t> available in the literature and obtained by </a:t>
            </a:r>
            <a:r>
              <a:rPr lang="en-GB" sz="1600" dirty="0" smtClean="0"/>
              <a:t>RUs; Identification and filling the gaps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b="1" dirty="0"/>
              <a:t>Compilation</a:t>
            </a:r>
            <a:r>
              <a:rPr lang="en-GB" sz="1600" dirty="0"/>
              <a:t> of the data generated in </a:t>
            </a:r>
            <a:r>
              <a:rPr lang="en-GB" sz="1600" b="1" dirty="0" smtClean="0"/>
              <a:t>MAT-AS</a:t>
            </a:r>
            <a:r>
              <a:rPr lang="en-GB" sz="1600" dirty="0" smtClean="0"/>
              <a:t> </a:t>
            </a:r>
            <a:r>
              <a:rPr lang="en-GB" sz="1600" dirty="0"/>
              <a:t>and </a:t>
            </a:r>
            <a:r>
              <a:rPr lang="en-GB" sz="1600" b="1" dirty="0"/>
              <a:t>MAT-HHFM</a:t>
            </a:r>
            <a:r>
              <a:rPr lang="en-GB" sz="1600" dirty="0"/>
              <a:t> sub-projects within </a:t>
            </a:r>
            <a:r>
              <a:rPr lang="en-GB" sz="1600" dirty="0" smtClean="0"/>
              <a:t>2015; </a:t>
            </a:r>
            <a:r>
              <a:rPr lang="en-GB" sz="1600" dirty="0"/>
              <a:t>Identification and filling the gaps</a:t>
            </a:r>
            <a:r>
              <a:rPr lang="en-GB" sz="1600" dirty="0" smtClean="0"/>
              <a:t> 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b="1" dirty="0" smtClean="0"/>
              <a:t>Testing practices </a:t>
            </a:r>
            <a:r>
              <a:rPr lang="en-GB" sz="1600" dirty="0" smtClean="0"/>
              <a:t>(specimen geometries, test standards, …) for tungsten mechanical properties provided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E. Gaganidze</a:t>
            </a:r>
            <a:endParaRPr lang="en-US" dirty="0"/>
          </a:p>
        </p:txBody>
      </p:sp>
      <p:sp>
        <p:nvSpPr>
          <p:cNvPr id="5" name="Textfeld 1"/>
          <p:cNvSpPr txBox="1"/>
          <p:nvPr/>
        </p:nvSpPr>
        <p:spPr>
          <a:xfrm>
            <a:off x="323528" y="3501008"/>
            <a:ext cx="8208911" cy="923330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Outlook: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Transfer  AS and HHFM data into EUROfusion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database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rgbClr val="000000"/>
                </a:solidFill>
                <a:cs typeface="Arial" charset="0"/>
              </a:rPr>
              <a:t>Identification and filling the gaps in the database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23527" y="4509120"/>
            <a:ext cx="8208912" cy="1754326"/>
          </a:xfrm>
          <a:prstGeom prst="rect">
            <a:avLst/>
          </a:prstGeom>
          <a:pattFill prst="pct10">
            <a:fgClr>
              <a:srgbClr val="4664AA">
                <a:lumMod val="20000"/>
                <a:lumOff val="80000"/>
              </a:srgbClr>
            </a:fgClr>
            <a:bgClr>
              <a:srgbClr val="FFFFFF"/>
            </a:bgClr>
          </a:patt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Challenge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kern="0" dirty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In-time input </a:t>
            </a:r>
            <a:r>
              <a:rPr lang="en-US" i="1" kern="0" dirty="0" smtClean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from the </a:t>
            </a:r>
            <a:r>
              <a:rPr lang="en-US" i="1" kern="0" dirty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relevant MAT </a:t>
            </a:r>
            <a:r>
              <a:rPr lang="en-US" i="1" kern="0" dirty="0" smtClean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Projects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968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rial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Harmonization of EUROfusion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 database with databases of external organizations (e.g. F4E, IO)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968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rial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Development of data storage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 and management system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 (software) &amp;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 hardware infrastructure (hardware) </a:t>
            </a:r>
            <a:r>
              <a:rPr lang="en-US" i="1" kern="0" dirty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for </a:t>
            </a:r>
            <a:r>
              <a:rPr lang="en-US" i="1" kern="0" dirty="0" smtClean="0"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enduring database 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968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rial" charset="0"/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323529" y="771669"/>
            <a:ext cx="8208911" cy="2585323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Achievement and status: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lang="en-US" b="1" kern="0" dirty="0" smtClean="0">
                <a:solidFill>
                  <a:srgbClr val="000000"/>
                </a:solidFill>
                <a:cs typeface="Arial" charset="0"/>
              </a:rPr>
              <a:t>Report </a:t>
            </a:r>
            <a:r>
              <a:rPr lang="en-US" b="1" kern="0" dirty="0">
                <a:solidFill>
                  <a:srgbClr val="000000"/>
                </a:solidFill>
                <a:cs typeface="Arial" charset="0"/>
              </a:rPr>
              <a:t>as well on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cs typeface="Arial" charset="0"/>
              </a:rPr>
              <a:t>failures </a:t>
            </a: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cs typeface="Arial" charset="0"/>
              </a:rPr>
              <a:t>(long-term as important as appearing all time “brilliant”) 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Not all data generated within AS is transferred into EDDI database</a:t>
            </a: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How far are you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wrt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to schedule: </a:t>
            </a:r>
            <a:r>
              <a:rPr lang="en-US" dirty="0"/>
              <a:t>Activity i</a:t>
            </a:r>
            <a:r>
              <a:rPr lang="en-US" dirty="0" smtClean="0"/>
              <a:t>n </a:t>
            </a:r>
            <a:r>
              <a:rPr lang="en-US" dirty="0"/>
              <a:t>line </a:t>
            </a:r>
            <a:r>
              <a:rPr lang="en-US" i="1" dirty="0" err="1"/>
              <a:t>wrt</a:t>
            </a:r>
            <a:r>
              <a:rPr lang="en-US" dirty="0"/>
              <a:t> </a:t>
            </a:r>
            <a:r>
              <a:rPr lang="en-US" dirty="0" smtClean="0"/>
              <a:t>to schedule</a:t>
            </a: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Impact on the project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Reference document for </a:t>
            </a:r>
            <a:r>
              <a:rPr lang="en-US" dirty="0" smtClean="0"/>
              <a:t>EUROFER97 </a:t>
            </a:r>
            <a:r>
              <a:rPr lang="en-US" dirty="0"/>
              <a:t>MPH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Interaction with other tasks/work-packages ….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Interact </a:t>
            </a:r>
            <a:r>
              <a:rPr lang="en-US" dirty="0"/>
              <a:t>with AS and HHFM sub-projects in support of the EDDI database and MPH </a:t>
            </a:r>
            <a:r>
              <a:rPr lang="en-US" dirty="0" smtClean="0"/>
              <a:t>developments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MAT-1.2.2-T009: Database Population- Advanced Steels and High Heat Flux Materials (KIT)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7544" y="1052736"/>
            <a:ext cx="8064896" cy="533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70000"/>
            </a:pPr>
            <a:r>
              <a:rPr lang="en-GB" sz="2000" b="1" dirty="0" smtClean="0">
                <a:latin typeface="Calibri" panose="020F0502020204030204" pitchFamily="34" charset="0"/>
              </a:rPr>
              <a:t>Objectives:</a:t>
            </a:r>
            <a:endParaRPr lang="en-GB" sz="20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GB" dirty="0" smtClean="0">
                <a:latin typeface="Calibri" panose="020F0502020204030204" pitchFamily="34" charset="0"/>
              </a:rPr>
              <a:t>Develop Advanced Steels (AS) database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GB" dirty="0" smtClean="0">
                <a:latin typeface="Calibri" panose="020F0502020204030204" pitchFamily="34" charset="0"/>
              </a:rPr>
              <a:t>Develop High </a:t>
            </a:r>
            <a:r>
              <a:rPr lang="en-GB" dirty="0">
                <a:latin typeface="Calibri" panose="020F0502020204030204" pitchFamily="34" charset="0"/>
              </a:rPr>
              <a:t>Heat Flux </a:t>
            </a:r>
            <a:r>
              <a:rPr lang="en-GB" dirty="0" smtClean="0">
                <a:latin typeface="Calibri" panose="020F0502020204030204" pitchFamily="34" charset="0"/>
              </a:rPr>
              <a:t>Materials (HHFM) database</a:t>
            </a: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 smtClean="0">
                <a:latin typeface="Calibri" panose="020F0502020204030204" pitchFamily="34" charset="0"/>
              </a:rPr>
              <a:t>Interact </a:t>
            </a:r>
            <a:r>
              <a:rPr lang="en-US" dirty="0">
                <a:latin typeface="Calibri" panose="020F0502020204030204" pitchFamily="34" charset="0"/>
              </a:rPr>
              <a:t>with relevant WPMAT sub-projects in support of </a:t>
            </a:r>
            <a:r>
              <a:rPr lang="en-US" dirty="0" smtClean="0">
                <a:latin typeface="Calibri" panose="020F0502020204030204" pitchFamily="34" charset="0"/>
              </a:rPr>
              <a:t>EDDI </a:t>
            </a:r>
            <a:r>
              <a:rPr lang="en-US" dirty="0">
                <a:latin typeface="Calibri" panose="020F0502020204030204" pitchFamily="34" charset="0"/>
              </a:rPr>
              <a:t>database and MPH </a:t>
            </a:r>
            <a:r>
              <a:rPr lang="en-US" dirty="0" smtClean="0">
                <a:latin typeface="Calibri" panose="020F0502020204030204" pitchFamily="34" charset="0"/>
              </a:rPr>
              <a:t>developments</a:t>
            </a: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 smtClean="0">
                <a:latin typeface="Calibri" panose="020F0502020204030204" pitchFamily="34" charset="0"/>
              </a:rPr>
              <a:t>Develop </a:t>
            </a:r>
            <a:r>
              <a:rPr lang="en-US" dirty="0">
                <a:latin typeface="Calibri" panose="020F0502020204030204" pitchFamily="34" charset="0"/>
              </a:rPr>
              <a:t>missing AS and HHFM database templates</a:t>
            </a: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 smtClean="0">
                <a:latin typeface="Calibri" panose="020F0502020204030204" pitchFamily="34" charset="0"/>
              </a:rPr>
              <a:t>Qualify data integrity (verify </a:t>
            </a:r>
            <a:r>
              <a:rPr lang="en-US" dirty="0">
                <a:latin typeface="Calibri" panose="020F0502020204030204" pitchFamily="34" charset="0"/>
              </a:rPr>
              <a:t>the data with respect to the completeness of the provided information; </a:t>
            </a:r>
            <a:r>
              <a:rPr lang="en-US" dirty="0" smtClean="0">
                <a:latin typeface="Calibri" panose="020F0502020204030204" pitchFamily="34" charset="0"/>
              </a:rPr>
              <a:t>review </a:t>
            </a:r>
            <a:r>
              <a:rPr lang="en-US" dirty="0">
                <a:latin typeface="Calibri" panose="020F0502020204030204" pitchFamily="34" charset="0"/>
              </a:rPr>
              <a:t>against EUROFUSION EDDI database quality </a:t>
            </a:r>
            <a:r>
              <a:rPr lang="en-US" dirty="0" smtClean="0">
                <a:latin typeface="Calibri" panose="020F0502020204030204" pitchFamily="34" charset="0"/>
              </a:rPr>
              <a:t>thresholds)</a:t>
            </a:r>
          </a:p>
          <a:p>
            <a:pPr>
              <a:lnSpc>
                <a:spcPct val="120000"/>
              </a:lnSpc>
              <a:spcBef>
                <a:spcPts val="1800"/>
              </a:spcBef>
              <a:buSzPct val="70000"/>
            </a:pPr>
            <a:r>
              <a:rPr lang="en-US" sz="2000" b="1" dirty="0" smtClean="0">
                <a:latin typeface="Calibri" panose="020F0502020204030204" pitchFamily="34" charset="0"/>
              </a:rPr>
              <a:t>Deliverable:</a:t>
            </a:r>
            <a:endParaRPr lang="en-US" sz="20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>
                <a:latin typeface="Calibri" panose="020F0502020204030204" pitchFamily="34" charset="0"/>
              </a:rPr>
              <a:t>Summary overview report on Database </a:t>
            </a:r>
            <a:r>
              <a:rPr lang="en-US" dirty="0" smtClean="0">
                <a:latin typeface="Calibri" panose="020F0502020204030204" pitchFamily="34" charset="0"/>
              </a:rPr>
              <a:t>Population - </a:t>
            </a:r>
            <a:r>
              <a:rPr lang="en-US" dirty="0">
                <a:latin typeface="Calibri" panose="020F0502020204030204" pitchFamily="34" charset="0"/>
              </a:rPr>
              <a:t>Advanced Steels and High Heat Flux Materials for year 2016 (</a:t>
            </a:r>
            <a:r>
              <a:rPr lang="en-US" dirty="0" smtClean="0">
                <a:latin typeface="Calibri" panose="020F0502020204030204" pitchFamily="34" charset="0"/>
              </a:rPr>
              <a:t>MAT-1.2.2-T009-D001)</a:t>
            </a: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SzPct val="70000"/>
            </a:pPr>
            <a:r>
              <a:rPr lang="en-US" sz="2000" b="1" dirty="0" smtClean="0">
                <a:latin typeface="Calibri" panose="020F0502020204030204" pitchFamily="34" charset="0"/>
              </a:rPr>
              <a:t>Acceptance Criteria:</a:t>
            </a:r>
          </a:p>
          <a:p>
            <a:pPr marL="342900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>
                <a:latin typeface="Calibri" panose="020F0502020204030204" pitchFamily="34" charset="0"/>
              </a:rPr>
              <a:t>The task shall be carried out along the lines defined in the technical specification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AS Database </a:t>
            </a:r>
            <a:br>
              <a:rPr lang="en-GB" sz="2000" kern="1200" dirty="0" smtClean="0">
                <a:solidFill>
                  <a:schemeClr val="tx1"/>
                </a:solidFill>
              </a:rPr>
            </a:br>
            <a:r>
              <a:rPr lang="en-US" sz="2000" dirty="0" smtClean="0"/>
              <a:t>Development of Fatigue Crack Growth Template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6410329" y="5986131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IDM </a:t>
            </a:r>
            <a:r>
              <a:rPr lang="en-GB" dirty="0"/>
              <a:t>reference </a:t>
            </a:r>
            <a:r>
              <a:rPr lang="en-GB" i="1" u="sng" dirty="0" smtClean="0">
                <a:solidFill>
                  <a:srgbClr val="0066CC"/>
                </a:solidFill>
              </a:rPr>
              <a:t>2MLK64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1" b="4812"/>
          <a:stretch/>
        </p:blipFill>
        <p:spPr bwMode="auto">
          <a:xfrm>
            <a:off x="298516" y="2552127"/>
            <a:ext cx="7225812" cy="361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871845" cy="133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5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AS Database Population</a:t>
            </a:r>
            <a:endParaRPr lang="en-US" sz="2000" dirty="0">
              <a:solidFill>
                <a:srgbClr val="0066C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121" y="5445224"/>
            <a:ext cx="8500367" cy="504056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spcBef>
                <a:spcPct val="0"/>
              </a:spcBef>
              <a:buSzPct val="70000"/>
              <a:buBlip>
                <a:blip r:embed="rId2"/>
              </a:buBlip>
            </a:pP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Not all the data </a:t>
            </a:r>
            <a:r>
              <a:rPr lang="en-US" sz="2000" kern="120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produced within 2015 is provided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by </a:t>
            </a:r>
            <a:r>
              <a:rPr lang="en-US" sz="2000" kern="120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Research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Units</a:t>
            </a:r>
          </a:p>
          <a:p>
            <a:pPr marL="342900" lvl="1" indent="-342900">
              <a:spcBef>
                <a:spcPct val="0"/>
              </a:spcBef>
              <a:buSzPct val="70000"/>
              <a:buBlip>
                <a:blip r:embed="rId2"/>
              </a:buBlip>
            </a:pPr>
            <a:r>
              <a:rPr lang="en-US" sz="2000" kern="1200" dirty="0">
                <a:latin typeface="Calibri" panose="020F0502020204030204" pitchFamily="34" charset="0"/>
                <a:ea typeface="+mn-ea"/>
                <a:cs typeface="+mn-cs"/>
              </a:rPr>
              <a:t>Participation in AS monitoring meeting, 22 June 2016, </a:t>
            </a:r>
            <a:r>
              <a:rPr lang="en-US" sz="2000" kern="1200" dirty="0" smtClean="0">
                <a:latin typeface="Calibri" panose="020F0502020204030204" pitchFamily="34" charset="0"/>
                <a:ea typeface="+mn-ea"/>
                <a:cs typeface="+mn-cs"/>
              </a:rPr>
              <a:t>ENEA-</a:t>
            </a:r>
            <a:r>
              <a:rPr lang="en-US" sz="2000" kern="1200" dirty="0" err="1" smtClean="0">
                <a:latin typeface="Calibri" panose="020F0502020204030204" pitchFamily="34" charset="0"/>
                <a:ea typeface="+mn-ea"/>
                <a:cs typeface="+mn-cs"/>
              </a:rPr>
              <a:t>Frascati</a:t>
            </a:r>
            <a:endParaRPr lang="en-US" sz="20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71451"/>
              </p:ext>
            </p:extLst>
          </p:nvPr>
        </p:nvGraphicFramePr>
        <p:xfrm>
          <a:off x="467544" y="2555960"/>
          <a:ext cx="7416824" cy="2901717"/>
        </p:xfrm>
        <a:graphic>
          <a:graphicData uri="http://schemas.openxmlformats.org/drawingml/2006/table">
            <a:tbl>
              <a:tblPr firstRow="1" firstCol="1" bandRow="1"/>
              <a:tblGrid>
                <a:gridCol w="4248472"/>
                <a:gridCol w="1584176"/>
                <a:gridCol w="1584176"/>
              </a:tblGrid>
              <a:tr h="288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Property/Information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source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No. of records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 of advanced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SCK-CEN, KIT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 of advanced ODS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CEIT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 information of advanced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SCK-CEN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 information of advanced ODS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CEIT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Hardness of advanced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KIT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Impact properties of advanced RAFM steels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SCK-CEN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57"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Tensile properties of advanced RAFM steels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SCK-CEN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7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95536" y="1052736"/>
            <a:ext cx="828092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70000"/>
            </a:pPr>
            <a:r>
              <a:rPr lang="en-US" sz="2000" b="1" dirty="0">
                <a:latin typeface="Calibri" panose="020F0502020204030204" pitchFamily="34" charset="0"/>
              </a:rPr>
              <a:t>Compilation of the data generated in </a:t>
            </a:r>
            <a:r>
              <a:rPr lang="en-US" sz="2000" b="1" dirty="0" smtClean="0">
                <a:latin typeface="Calibri" panose="020F0502020204030204" pitchFamily="34" charset="0"/>
              </a:rPr>
              <a:t>MAT-AS sub-project </a:t>
            </a:r>
            <a:r>
              <a:rPr lang="en-US" sz="2000" b="1" dirty="0">
                <a:latin typeface="Calibri" panose="020F0502020204030204" pitchFamily="34" charset="0"/>
              </a:rPr>
              <a:t>within 2015</a:t>
            </a:r>
          </a:p>
          <a:p>
            <a:pPr marL="342900" lvl="1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>
                <a:latin typeface="Calibri" panose="020F0502020204030204" pitchFamily="34" charset="0"/>
              </a:rPr>
              <a:t>MAT-AS data provided in EDDI database </a:t>
            </a:r>
            <a:r>
              <a:rPr lang="en-US" dirty="0" smtClean="0">
                <a:latin typeface="Calibri" panose="020F0502020204030204" pitchFamily="34" charset="0"/>
              </a:rPr>
              <a:t>templates</a:t>
            </a:r>
          </a:p>
          <a:p>
            <a:pPr marL="342900" lvl="1" indent="-342900"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dirty="0">
                <a:latin typeface="Calibri" panose="020F0502020204030204" pitchFamily="34" charset="0"/>
              </a:rPr>
              <a:t>Verification </a:t>
            </a:r>
            <a:r>
              <a:rPr lang="en-US" dirty="0" smtClean="0">
                <a:latin typeface="Calibri" panose="020F0502020204030204" pitchFamily="34" charset="0"/>
              </a:rPr>
              <a:t>of the completeness </a:t>
            </a:r>
            <a:r>
              <a:rPr lang="en-US" dirty="0">
                <a:latin typeface="Calibri" panose="020F0502020204030204" pitchFamily="34" charset="0"/>
              </a:rPr>
              <a:t>of the provided </a:t>
            </a:r>
            <a:r>
              <a:rPr lang="en-US" dirty="0" smtClean="0">
                <a:latin typeface="Calibri" panose="020F0502020204030204" pitchFamily="34" charset="0"/>
              </a:rPr>
              <a:t>data &amp; </a:t>
            </a:r>
            <a:r>
              <a:rPr lang="en-US" dirty="0">
                <a:latin typeface="Calibri" panose="020F0502020204030204" pitchFamily="34" charset="0"/>
              </a:rPr>
              <a:t>Filling the missing information via </a:t>
            </a:r>
            <a:r>
              <a:rPr lang="en-US" dirty="0" smtClean="0">
                <a:latin typeface="Calibri" panose="020F0502020204030204" pitchFamily="34" charset="0"/>
              </a:rPr>
              <a:t>interaction with </a:t>
            </a:r>
            <a:r>
              <a:rPr lang="en-US" dirty="0">
                <a:latin typeface="Calibri" panose="020F0502020204030204" pitchFamily="34" charset="0"/>
              </a:rPr>
              <a:t>the PIs of relevant </a:t>
            </a:r>
            <a:r>
              <a:rPr lang="en-US" dirty="0" smtClean="0">
                <a:latin typeface="Calibri" panose="020F0502020204030204" pitchFamily="34" charset="0"/>
              </a:rPr>
              <a:t>tasks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AS </a:t>
            </a:r>
            <a:r>
              <a:rPr lang="en-GB" sz="2000" kern="1200" dirty="0">
                <a:solidFill>
                  <a:schemeClr val="tx1"/>
                </a:solidFill>
              </a:rPr>
              <a:t>Database 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" r="10666"/>
          <a:stretch/>
        </p:blipFill>
        <p:spPr bwMode="auto">
          <a:xfrm>
            <a:off x="395536" y="1412776"/>
            <a:ext cx="3327108" cy="244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t="5308" r="11952"/>
          <a:stretch/>
        </p:blipFill>
        <p:spPr bwMode="auto">
          <a:xfrm>
            <a:off x="4499992" y="1412776"/>
            <a:ext cx="3065919" cy="248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31938" y="950968"/>
            <a:ext cx="75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WP-MAT AS: 9Cr-RAFM steels with optimized composition and TMT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5838" r="10666"/>
          <a:stretch/>
        </p:blipFill>
        <p:spPr bwMode="auto">
          <a:xfrm>
            <a:off x="582803" y="3860746"/>
            <a:ext cx="3139841" cy="247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356100" y="4179024"/>
            <a:ext cx="4680396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 smtClean="0"/>
              <a:t>Compilation of the data and comparison with </a:t>
            </a:r>
            <a:r>
              <a:rPr lang="en-US" b="1" dirty="0" smtClean="0">
                <a:solidFill>
                  <a:schemeClr val="accent2"/>
                </a:solidFill>
              </a:rPr>
              <a:t>average </a:t>
            </a:r>
            <a:r>
              <a:rPr lang="en-US" b="1" dirty="0">
                <a:solidFill>
                  <a:schemeClr val="accent2"/>
                </a:solidFill>
              </a:rPr>
              <a:t>and minimum curves from MPH</a:t>
            </a:r>
          </a:p>
        </p:txBody>
      </p:sp>
    </p:spTree>
    <p:extLst>
      <p:ext uri="{BB962C8B-B14F-4D97-AF65-F5344CB8AC3E}">
        <p14:creationId xmlns:p14="http://schemas.microsoft.com/office/powerpoint/2010/main" val="4049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1023"/>
              </p:ext>
            </p:extLst>
          </p:nvPr>
        </p:nvGraphicFramePr>
        <p:xfrm>
          <a:off x="395536" y="3280752"/>
          <a:ext cx="8136905" cy="2956560"/>
        </p:xfrm>
        <a:graphic>
          <a:graphicData uri="http://schemas.openxmlformats.org/drawingml/2006/table">
            <a:tbl>
              <a:tblPr firstRow="1" firstCol="1" bandRow="1"/>
              <a:tblGrid>
                <a:gridCol w="4824536"/>
                <a:gridCol w="1584176"/>
                <a:gridCol w="172819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Property/Information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source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No. of records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Bending properties of W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alloys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W-30CuCrZr, W-30Cu, W-Cr10Ti2, W-15Ta)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UPM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Tensile properties of W alloys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W-30CuCrZr, W-30Cu, W-Cr10Ti2, W-15Ta)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UPM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Fracture Toughness of W alloys </a:t>
                      </a:r>
                      <a:endParaRPr lang="en-GB" sz="12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W-30CuCrZr, W-30Cu, W-Cr10Ti2, W-15Ta, pure-W, WVM-foil)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UPM, ÖAW-ESI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Impact properties of W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laminates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(W-Cu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W-V)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Thermo-physical properties of W alloys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(WCr10ti2-HIP, WCr10Ti2-HIP+1600C, WCr15)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CEIT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395536" y="1052736"/>
            <a:ext cx="8352928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0000"/>
            </a:pPr>
            <a:r>
              <a:rPr lang="en-US" sz="2000" dirty="0">
                <a:latin typeface="Calibri" panose="020F0502020204030204" pitchFamily="34" charset="0"/>
              </a:rPr>
              <a:t>Compilation of the data generated </a:t>
            </a:r>
            <a:r>
              <a:rPr lang="en-US" sz="2000" dirty="0" smtClean="0">
                <a:latin typeface="Calibri" panose="020F0502020204030204" pitchFamily="34" charset="0"/>
              </a:rPr>
              <a:t>in MAT-HHFM sub-project </a:t>
            </a:r>
            <a:r>
              <a:rPr lang="en-US" sz="2000" dirty="0">
                <a:latin typeface="Calibri" panose="020F0502020204030204" pitchFamily="34" charset="0"/>
              </a:rPr>
              <a:t>within 2015</a:t>
            </a:r>
          </a:p>
          <a:p>
            <a:pPr marL="342900" lvl="1" indent="-342900">
              <a:lnSpc>
                <a:spcPct val="120000"/>
              </a:lnSpc>
              <a:buSzPct val="70000"/>
              <a:buBlip>
                <a:blip r:embed="rId3"/>
              </a:buBlip>
            </a:pPr>
            <a:r>
              <a:rPr lang="en-US" dirty="0">
                <a:latin typeface="Calibri" panose="020F0502020204030204" pitchFamily="34" charset="0"/>
              </a:rPr>
              <a:t>MAT-HHFM data provided in HHFM templates</a:t>
            </a:r>
          </a:p>
          <a:p>
            <a:pPr marL="342900" lvl="1" indent="-342900">
              <a:lnSpc>
                <a:spcPct val="120000"/>
              </a:lnSpc>
              <a:buSzPct val="70000"/>
              <a:buBlip>
                <a:blip r:embed="rId3"/>
              </a:buBlip>
            </a:pPr>
            <a:r>
              <a:rPr lang="en-US" dirty="0">
                <a:latin typeface="Calibri" panose="020F0502020204030204" pitchFamily="34" charset="0"/>
              </a:rPr>
              <a:t>Verification the completeness of the provided data &amp; Filling the missing information via </a:t>
            </a:r>
            <a:r>
              <a:rPr lang="en-US" dirty="0" smtClean="0">
                <a:latin typeface="Calibri" panose="020F0502020204030204" pitchFamily="34" charset="0"/>
              </a:rPr>
              <a:t>interaction with </a:t>
            </a:r>
            <a:r>
              <a:rPr lang="en-US" dirty="0">
                <a:latin typeface="Calibri" panose="020F0502020204030204" pitchFamily="34" charset="0"/>
              </a:rPr>
              <a:t>the PIs of relevant </a:t>
            </a:r>
            <a:r>
              <a:rPr lang="en-US" dirty="0" smtClean="0">
                <a:latin typeface="Calibri" panose="020F0502020204030204" pitchFamily="34" charset="0"/>
              </a:rPr>
              <a:t>tasks (partly finished)</a:t>
            </a:r>
            <a:endParaRPr lang="en-US" dirty="0">
              <a:latin typeface="Calibri" panose="020F0502020204030204" pitchFamily="34" charset="0"/>
            </a:endParaRPr>
          </a:p>
          <a:p>
            <a:pPr marL="342900" lvl="1" indent="-342900">
              <a:lnSpc>
                <a:spcPct val="120000"/>
              </a:lnSpc>
              <a:buSzPct val="70000"/>
              <a:buBlip>
                <a:blip r:embed="rId3"/>
              </a:buBlip>
            </a:pPr>
            <a:r>
              <a:rPr lang="en-US" dirty="0" smtClean="0">
                <a:latin typeface="Calibri" panose="020F0502020204030204" pitchFamily="34" charset="0"/>
              </a:rPr>
              <a:t>Transferring the </a:t>
            </a:r>
            <a:r>
              <a:rPr lang="en-US" dirty="0">
                <a:latin typeface="Calibri" panose="020F0502020204030204" pitchFamily="34" charset="0"/>
              </a:rPr>
              <a:t>mechanical properties data into the EDDI database templates</a:t>
            </a:r>
          </a:p>
          <a:p>
            <a:pPr marL="536575" lvl="1" indent="-174625"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</a:endParaRPr>
          </a:p>
          <a:p>
            <a:pPr marL="536575" lvl="1" indent="-174625"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HHFM database population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95536" y="284364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HHFM Data </a:t>
            </a:r>
            <a:r>
              <a:rPr lang="en-US" b="1" dirty="0">
                <a:latin typeface="Calibri" panose="020F0502020204030204" pitchFamily="34" charset="0"/>
              </a:rPr>
              <a:t>transferred into EDDI database templates</a:t>
            </a:r>
          </a:p>
        </p:txBody>
      </p:sp>
    </p:spTree>
    <p:extLst>
      <p:ext uri="{BB962C8B-B14F-4D97-AF65-F5344CB8AC3E}">
        <p14:creationId xmlns:p14="http://schemas.microsoft.com/office/powerpoint/2010/main" val="736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HHFM </a:t>
            </a:r>
            <a:r>
              <a:rPr lang="en-GB" sz="2000" kern="1200" dirty="0">
                <a:solidFill>
                  <a:schemeClr val="tx1"/>
                </a:solidFill>
              </a:rPr>
              <a:t>database population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11796"/>
              </p:ext>
            </p:extLst>
          </p:nvPr>
        </p:nvGraphicFramePr>
        <p:xfrm>
          <a:off x="395536" y="1680013"/>
          <a:ext cx="8059950" cy="3202559"/>
        </p:xfrm>
        <a:graphic>
          <a:graphicData uri="http://schemas.openxmlformats.org/drawingml/2006/table">
            <a:tbl>
              <a:tblPr firstRow="1" firstCol="1" bandRow="1"/>
              <a:tblGrid>
                <a:gridCol w="5390762"/>
                <a:gridCol w="2669188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Property/Information</a:t>
                      </a:r>
                      <a:endParaRPr lang="en-US" sz="1400" b="1" kern="1200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solidFill>
                            <a:srgbClr val="4F81B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source</a:t>
                      </a:r>
                      <a:endParaRPr lang="en-US" sz="1400" b="1" kern="1200" dirty="0">
                        <a:solidFill>
                          <a:srgbClr val="4F81B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Composition, fabrication route of reinforced W alloys 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(W-Si-C, W10PF, W10G, SiCf/W-Ti)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JSI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Composition, fabrication route of PIM W (W, W-1TiC, W-2Y</a:t>
                      </a:r>
                      <a:r>
                        <a:rPr lang="en-GB" sz="1200" b="0" baseline="-250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GB" sz="1200" b="0" baseline="-250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W-2La</a:t>
                      </a:r>
                      <a:r>
                        <a:rPr lang="en-GB" sz="1200" b="0" baseline="-250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GB" sz="1200" b="0" baseline="-250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W-2TaC)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Composition, fabrication route of W laminate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W-Cu, W-V)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Composition, fabrication route of </a:t>
                      </a:r>
                      <a:r>
                        <a:rPr lang="en-GB" sz="1200" b="0" i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pure, alloyed 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en-GB" sz="1200" b="0" i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rigid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fillers powders (Cu-20Ti)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CIEMAT-URJC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abrication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route of W-Eurofer brazed joints (+Vickers HV0.1 hardness)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(W substrate + Eurofer substrate + Cu-20Ti filler)	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CIEMAT-URJC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Composition, manufacturing of thermal barriers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(25WC-75Cu, 50WC-50Cu, 75WC-25Cu)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High Heat Flux testing of tungsten alloys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(IGP, PIM-W, W-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SiC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W-Cr-</a:t>
                      </a:r>
                      <a:r>
                        <a:rPr lang="en-GB" sz="12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FZJ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2162" y="119675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HHFM Data kept in original HHFM templates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2162" y="5064389"/>
            <a:ext cx="8088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70000"/>
              <a:buBlip>
                <a:blip r:embed="rId3"/>
              </a:buBlip>
            </a:pPr>
            <a:r>
              <a:rPr lang="en-GB" sz="1600" dirty="0" smtClean="0">
                <a:latin typeface="Calibri" panose="020F0502020204030204" pitchFamily="34" charset="0"/>
              </a:rPr>
              <a:t>Diversity of applied fabrication </a:t>
            </a:r>
            <a:r>
              <a:rPr lang="en-GB" sz="1600" dirty="0">
                <a:latin typeface="Calibri" panose="020F0502020204030204" pitchFamily="34" charset="0"/>
              </a:rPr>
              <a:t>routes </a:t>
            </a:r>
            <a:r>
              <a:rPr lang="en-GB" sz="1600" dirty="0" smtClean="0">
                <a:latin typeface="Calibri" panose="020F0502020204030204" pitchFamily="34" charset="0"/>
              </a:rPr>
              <a:t>for </a:t>
            </a:r>
            <a:r>
              <a:rPr lang="en-GB" sz="1600" dirty="0">
                <a:latin typeface="Calibri" panose="020F0502020204030204" pitchFamily="34" charset="0"/>
              </a:rPr>
              <a:t>different materials makes the development of universal templates complex. </a:t>
            </a:r>
            <a:endParaRPr lang="en-GB" sz="1600" dirty="0" smtClean="0">
              <a:latin typeface="Calibri" panose="020F0502020204030204" pitchFamily="34" charset="0"/>
            </a:endParaRPr>
          </a:p>
          <a:p>
            <a:pPr marL="285750" indent="-285750">
              <a:buSzPct val="70000"/>
              <a:buBlip>
                <a:blip r:embed="rId3"/>
              </a:buBlip>
            </a:pPr>
            <a:r>
              <a:rPr lang="en-GB" sz="1600" dirty="0" smtClean="0">
                <a:latin typeface="Calibri" panose="020F0502020204030204" pitchFamily="34" charset="0"/>
              </a:rPr>
              <a:t>Reasonably </a:t>
            </a:r>
            <a:r>
              <a:rPr lang="en-GB" sz="1600" dirty="0">
                <a:latin typeface="Calibri" panose="020F0502020204030204" pitchFamily="34" charset="0"/>
              </a:rPr>
              <a:t>such templates should be developed after demonstration of performance level relevant for application under high heat flux loading conditions. 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kern="1200" dirty="0" smtClean="0">
                <a:solidFill>
                  <a:schemeClr val="tx1"/>
                </a:solidFill>
              </a:rPr>
              <a:t>MAT-1.2.2-T009</a:t>
            </a:r>
            <a:r>
              <a:rPr lang="en-GB" sz="2000" kern="1200" dirty="0">
                <a:solidFill>
                  <a:schemeClr val="tx1"/>
                </a:solidFill>
              </a:rPr>
              <a:t>: </a:t>
            </a:r>
            <a:br>
              <a:rPr lang="en-GB" sz="2000" kern="1200" dirty="0">
                <a:solidFill>
                  <a:schemeClr val="tx1"/>
                </a:solidFill>
              </a:rPr>
            </a:br>
            <a:r>
              <a:rPr lang="en-GB" sz="2000" kern="1200" dirty="0">
                <a:solidFill>
                  <a:schemeClr val="tx1"/>
                </a:solidFill>
              </a:rPr>
              <a:t>Database Population- High Heat Flux Materials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8993" y="1094324"/>
            <a:ext cx="508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Impact properties of W-Cu and W-V laminates (KIT)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3" b="16913"/>
          <a:stretch/>
        </p:blipFill>
        <p:spPr bwMode="auto">
          <a:xfrm>
            <a:off x="145257" y="4055944"/>
            <a:ext cx="8879613" cy="20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98993" y="3695904"/>
            <a:ext cx="505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Fracture-Mechanical properties of W-foils </a:t>
            </a:r>
            <a:r>
              <a:rPr lang="en-US" b="1" dirty="0">
                <a:latin typeface="Calibri" panose="020F0502020204030204" pitchFamily="34" charset="0"/>
              </a:rPr>
              <a:t>(AW-ESI)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/>
          <a:stretch/>
        </p:blipFill>
        <p:spPr bwMode="auto">
          <a:xfrm>
            <a:off x="119129" y="1473027"/>
            <a:ext cx="8905742" cy="193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9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MAT-1.2.2-T009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smtClean="0"/>
              <a:t>Compilation and Assessment of Fracture Toughness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9892"/>
          <a:stretch/>
        </p:blipFill>
        <p:spPr bwMode="auto">
          <a:xfrm>
            <a:off x="395536" y="1268760"/>
            <a:ext cx="4680520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hteck 5"/>
          <p:cNvSpPr/>
          <p:nvPr/>
        </p:nvSpPr>
        <p:spPr>
          <a:xfrm>
            <a:off x="5292080" y="1700808"/>
            <a:ext cx="3600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 smtClean="0">
                <a:latin typeface="Calibri" panose="020F0502020204030204" pitchFamily="34" charset="0"/>
              </a:rPr>
              <a:t>KIT data: </a:t>
            </a:r>
            <a:r>
              <a:rPr lang="en-GB" dirty="0">
                <a:latin typeface="Calibri" panose="020F0502020204030204" pitchFamily="34" charset="0"/>
              </a:rPr>
              <a:t>the test results where LEFM is no more applicable are represented by open symbols. </a:t>
            </a:r>
            <a:r>
              <a:rPr lang="en-GB" dirty="0" smtClean="0">
                <a:latin typeface="Calibri" panose="020F0502020204030204" pitchFamily="34" charset="0"/>
              </a:rPr>
              <a:t> These </a:t>
            </a:r>
            <a:r>
              <a:rPr lang="en-GB" dirty="0">
                <a:latin typeface="Calibri" panose="020F0502020204030204" pitchFamily="34" charset="0"/>
              </a:rPr>
              <a:t>values give the lower bound of the fracture toughness. </a:t>
            </a:r>
            <a:endParaRPr lang="en-GB" dirty="0" smtClean="0">
              <a:latin typeface="Calibri" panose="020F0502020204030204" pitchFamily="34" charset="0"/>
            </a:endParaRPr>
          </a:p>
          <a:p>
            <a:r>
              <a:rPr lang="en-GB" b="1" dirty="0" smtClean="0">
                <a:latin typeface="Calibri" panose="020F0502020204030204" pitchFamily="34" charset="0"/>
              </a:rPr>
              <a:t>UPM data: </a:t>
            </a:r>
            <a:r>
              <a:rPr lang="en-GB" dirty="0" smtClean="0">
                <a:latin typeface="Calibri" panose="020F0502020204030204" pitchFamily="34" charset="0"/>
              </a:rPr>
              <a:t>no </a:t>
            </a:r>
            <a:r>
              <a:rPr lang="en-GB" dirty="0">
                <a:latin typeface="Calibri" panose="020F0502020204030204" pitchFamily="34" charset="0"/>
              </a:rPr>
              <a:t>differentiation </a:t>
            </a:r>
            <a:r>
              <a:rPr lang="en-GB" dirty="0" smtClean="0">
                <a:latin typeface="Calibri" panose="020F0502020204030204" pitchFamily="34" charset="0"/>
              </a:rPr>
              <a:t>is </a:t>
            </a:r>
            <a:r>
              <a:rPr lang="en-GB" dirty="0">
                <a:latin typeface="Calibri" panose="020F0502020204030204" pitchFamily="34" charset="0"/>
              </a:rPr>
              <a:t>done between valid and invalid data as the applicability of LEFM could not be followed.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KIT_master_ppt2003_en</Template>
  <TotalTime>0</TotalTime>
  <Words>1125</Words>
  <Application>Microsoft Office PowerPoint</Application>
  <PresentationFormat>Bildschirmpräsentation (4:3)</PresentationFormat>
  <Paragraphs>165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KIT_master_ppt2003_en</vt:lpstr>
      <vt:lpstr>4_Office Theme</vt:lpstr>
      <vt:lpstr>KIT_master_ppt2007_de</vt:lpstr>
      <vt:lpstr>MAT-1.2.2-T009-D001 Database population AS and HHFM</vt:lpstr>
      <vt:lpstr>MAT-1.2.2-T009: Database Population- Advanced Steels and High Heat Flux Materials (KIT)</vt:lpstr>
      <vt:lpstr>AS Database  Development of Fatigue Crack Growth Template</vt:lpstr>
      <vt:lpstr>AS Database Population</vt:lpstr>
      <vt:lpstr>AS Database </vt:lpstr>
      <vt:lpstr>HHFM database population</vt:lpstr>
      <vt:lpstr>HHFM database population</vt:lpstr>
      <vt:lpstr>MAT-1.2.2-T009:  Database Population- High Heat Flux Materials</vt:lpstr>
      <vt:lpstr>MAT-1.2.2-T009:  Compilation and Assessment of Fracture Toughness</vt:lpstr>
      <vt:lpstr>Summary</vt:lpstr>
      <vt:lpstr> Midterm–Review:  Objectives-Status for the 5 year period </vt:lpstr>
      <vt:lpstr>PowerPoint-Präsentation</vt:lpstr>
      <vt:lpstr>PowerPoint-Präsentation</vt:lpstr>
    </vt:vector>
  </TitlesOfParts>
  <Company>Forschungszentrum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Gaganidze, Ermile (IAM)</dc:creator>
  <cp:lastModifiedBy>Gaganidze, Ermile (IAM)</cp:lastModifiedBy>
  <cp:revision>1948</cp:revision>
  <cp:lastPrinted>2015-04-07T07:34:42Z</cp:lastPrinted>
  <dcterms:created xsi:type="dcterms:W3CDTF">2010-05-27T12:26:17Z</dcterms:created>
  <dcterms:modified xsi:type="dcterms:W3CDTF">2016-11-01T09:34:24Z</dcterms:modified>
</cp:coreProperties>
</file>