
<file path=[Content_Types].xml><?xml version="1.0" encoding="utf-8"?>
<Types xmlns="http://schemas.openxmlformats.org/package/2006/content-types">
  <Default ContentType="image/jpeg" Extension="jpg"/>
  <Default ContentType="application/xml" Extension="xml"/>
  <Default ContentType="image/jpeg" Extension="jpeg"/>
  <Default ContentType="image/png" Extension="png"/>
  <Default ContentType="application/vnd.openxmlformats-package.relationships+xml" Extension="rels"/>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Layout+xml" PartName="/ppt/slideLayouts/slideLayout5.xml"/>
  <Override ContentType="application/vnd.openxmlformats-officedocument.presentationml.slideLayout+xml" PartName="/ppt/slideLayouts/slideLayout3.xml"/>
  <Override ContentType="application/vnd.openxmlformats-officedocument.presentationml.slideLayout+xml" PartName="/ppt/slideLayouts/slideLayout7.xml"/>
  <Override ContentType="application/vnd.openxmlformats-officedocument.presentationml.slideLayout+xml" PartName="/ppt/slideLayouts/slideLayout4.xml"/>
  <Override ContentType="application/vnd.openxmlformats-officedocument.presentationml.notesSlide+xml" PartName="/ppt/notesSlides/notesSlide2.xml"/>
  <Override ContentType="application/vnd.openxmlformats-officedocument.presentationml.notesSlide+xml" PartName="/ppt/notesSlides/not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4.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21.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19.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1" r:id="rId3"/>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defaultTextStyle>
    <a:defPPr lvl="0">
      <a:defRPr lang="de-DE"/>
    </a:defPPr>
    <a:lvl1pPr lvl="0" rtl="0" algn="l" fontAlgn="base">
      <a:spcBef>
        <a:spcPct val="0"/>
      </a:spcBef>
      <a:spcAft>
        <a:spcPct val="0"/>
      </a:spcAft>
      <a:defRPr kern="1200">
        <a:solidFill>
          <a:schemeClr val="tx1"/>
        </a:solidFill>
        <a:latin typeface="Arial" charset="0"/>
        <a:ea typeface="+mn-ea"/>
        <a:cs typeface="Arial" charset="0"/>
      </a:defRPr>
    </a:lvl1pPr>
    <a:lvl2pPr lvl="1" marL="457200" rtl="0" algn="l" fontAlgn="base">
      <a:spcBef>
        <a:spcPct val="0"/>
      </a:spcBef>
      <a:spcAft>
        <a:spcPct val="0"/>
      </a:spcAft>
      <a:defRPr kern="1200">
        <a:solidFill>
          <a:schemeClr val="tx1"/>
        </a:solidFill>
        <a:latin typeface="Arial" charset="0"/>
        <a:ea typeface="+mn-ea"/>
        <a:cs typeface="Arial" charset="0"/>
      </a:defRPr>
    </a:lvl2pPr>
    <a:lvl3pPr lvl="2" marL="914400" rtl="0" algn="l" fontAlgn="base">
      <a:spcBef>
        <a:spcPct val="0"/>
      </a:spcBef>
      <a:spcAft>
        <a:spcPct val="0"/>
      </a:spcAft>
      <a:defRPr kern="1200">
        <a:solidFill>
          <a:schemeClr val="tx1"/>
        </a:solidFill>
        <a:latin typeface="Arial" charset="0"/>
        <a:ea typeface="+mn-ea"/>
        <a:cs typeface="Arial" charset="0"/>
      </a:defRPr>
    </a:lvl3pPr>
    <a:lvl4pPr lvl="3" marL="1371600" rtl="0" algn="l" fontAlgn="base">
      <a:spcBef>
        <a:spcPct val="0"/>
      </a:spcBef>
      <a:spcAft>
        <a:spcPct val="0"/>
      </a:spcAft>
      <a:defRPr kern="1200">
        <a:solidFill>
          <a:schemeClr val="tx1"/>
        </a:solidFill>
        <a:latin typeface="Arial" charset="0"/>
        <a:ea typeface="+mn-ea"/>
        <a:cs typeface="Arial" charset="0"/>
      </a:defRPr>
    </a:lvl4pPr>
    <a:lvl5pPr lvl="4" marL="1828800" rtl="0" algn="l" fontAlgn="base">
      <a:spcBef>
        <a:spcPct val="0"/>
      </a:spcBef>
      <a:spcAft>
        <a:spcPct val="0"/>
      </a:spcAft>
      <a:defRPr kern="1200">
        <a:solidFill>
          <a:schemeClr val="tx1"/>
        </a:solidFill>
        <a:latin typeface="Arial" charset="0"/>
        <a:ea typeface="+mn-ea"/>
        <a:cs typeface="Arial" charset="0"/>
      </a:defRPr>
    </a:lvl5pPr>
    <a:lvl6pPr defTabSz="914400" eaLnBrk="1" hangingPunct="1" latinLnBrk="0" lvl="5" marL="2286000" rtl="0" algn="l">
      <a:defRPr kern="1200">
        <a:solidFill>
          <a:schemeClr val="tx1"/>
        </a:solidFill>
        <a:latin typeface="Arial" charset="0"/>
        <a:ea typeface="+mn-ea"/>
        <a:cs typeface="Arial" charset="0"/>
      </a:defRPr>
    </a:lvl6pPr>
    <a:lvl7pPr defTabSz="914400" eaLnBrk="1" hangingPunct="1" latinLnBrk="0" lvl="6" marL="2743200" rtl="0" algn="l">
      <a:defRPr kern="1200">
        <a:solidFill>
          <a:schemeClr val="tx1"/>
        </a:solidFill>
        <a:latin typeface="Arial" charset="0"/>
        <a:ea typeface="+mn-ea"/>
        <a:cs typeface="Arial" charset="0"/>
      </a:defRPr>
    </a:lvl7pPr>
    <a:lvl8pPr defTabSz="914400" eaLnBrk="1" hangingPunct="1" latinLnBrk="0" lvl="7" marL="3200400" rtl="0" algn="l">
      <a:defRPr kern="1200">
        <a:solidFill>
          <a:schemeClr val="tx1"/>
        </a:solidFill>
        <a:latin typeface="Arial" charset="0"/>
        <a:ea typeface="+mn-ea"/>
        <a:cs typeface="Arial" charset="0"/>
      </a:defRPr>
    </a:lvl8pPr>
    <a:lvl9pPr defTabSz="914400" eaLnBrk="1" hangingPunct="1" latinLnBrk="0" lvl="8" marL="3657600" rtl="0" algn="l">
      <a:defRPr kern="1200">
        <a:solidFill>
          <a:schemeClr val="tx1"/>
        </a:solidFill>
        <a:latin typeface="Arial" charset="0"/>
        <a:ea typeface="+mn-ea"/>
        <a:cs typeface="Arial" charset="0"/>
      </a:defRPr>
    </a:lvl9pPr>
  </p:defaultTextStyle>
</p:presentation>
</file>

<file path=ppt/presProps4.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20.xml"/><Relationship Id="rId12" Type="http://schemas.openxmlformats.org/officeDocument/2006/relationships/slide" Target="slides/slide8.xml"/><Relationship Id="rId13" Type="http://schemas.openxmlformats.org/officeDocument/2006/relationships/slide" Target="slides/slide9.xml"/><Relationship Id="rId10" Type="http://schemas.openxmlformats.org/officeDocument/2006/relationships/slide" Target="slides/slide5.xml"/><Relationship Id="rId11" Type="http://schemas.openxmlformats.org/officeDocument/2006/relationships/slide" Target="slides/slide7.xml"/><Relationship Id="rId26" Type="http://schemas.openxmlformats.org/officeDocument/2006/relationships/slide" Target="slides/slide19.xml"/><Relationship Id="rId25" Type="http://schemas.openxmlformats.org/officeDocument/2006/relationships/slide" Target="slides/slide18.xml"/><Relationship Id="rId21" Type="http://schemas.openxmlformats.org/officeDocument/2006/relationships/slide" Target="slides/slide6.xml"/><Relationship Id="rId2" Type="http://schemas.openxmlformats.org/officeDocument/2006/relationships/presProps" Target="presProps4.xml"/><Relationship Id="rId22" Type="http://schemas.openxmlformats.org/officeDocument/2006/relationships/slide" Target="slides/slide16.xml"/><Relationship Id="rId1" Type="http://schemas.openxmlformats.org/officeDocument/2006/relationships/theme" Target="theme/theme1.xml"/><Relationship Id="rId23" Type="http://schemas.openxmlformats.org/officeDocument/2006/relationships/slide" Target="slides/slide17.xml"/><Relationship Id="rId4" Type="http://schemas.openxmlformats.org/officeDocument/2006/relationships/slideMaster" Target="slideMasters/slideMaster2.xml"/><Relationship Id="rId24" Type="http://schemas.openxmlformats.org/officeDocument/2006/relationships/slide" Target="slides/slide21.xml"/><Relationship Id="rId3" Type="http://schemas.openxmlformats.org/officeDocument/2006/relationships/slideMaster" Target="slideMasters/slideMaster1.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de-DE"/>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de-DE"/>
          </a:p>
        </p:txBody>
      </p:sp>
      <p:sp>
        <p:nvSpPr>
          <p:cNvPr id="604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r>
              <a:rPr lang="de-DE"/>
              <a:t>Prof. Dr. Max Mustermann | Musterfakultät</a:t>
            </a: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C5ADB2D9-5A98-41FD-BDD9-849143B4AC1B}" type="slidenum">
              <a:rPr lang="de-DE"/>
              <a:pPr>
                <a:defRPr/>
              </a:pPr>
              <a:t>‹#›</a:t>
            </a:fld>
            <a:endParaRPr lang="de-DE"/>
          </a:p>
        </p:txBody>
      </p:sp>
    </p:spTree>
    <p:extLst>
      <p:ext uri="{BB962C8B-B14F-4D97-AF65-F5344CB8AC3E}">
        <p14:creationId xmlns:p14="http://schemas.microsoft.com/office/powerpoint/2010/main" val="268388937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503" name="Shape 146503"/>
        <p:cNvGrpSpPr/>
        <p:nvPr/>
      </p:nvGrpSpPr>
      <p:grpSpPr>
        <a:xfrm>
          <a:off x="0" y="0"/>
          <a:ext cx="0" cy="0"/>
          <a:chOff x="0" y="0"/>
          <a:chExt cx="0" cy="0"/>
        </a:xfrm>
      </p:grpSpPr>
      <p:sp>
        <p:nvSpPr>
          <p:cNvPr id="146504" name="Shape 146504"/>
          <p:cNvSpPr txBox="1"/>
          <p:nvPr>
            <p:ph idx="1" type="body"/>
          </p:nvPr>
        </p:nvSpPr>
        <p:spPr>
          <a:xfrm>
            <a:off x="685800" y="4343405"/>
            <a:ext cx="5486400" cy="41148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46505" name="Shape 146505"/>
          <p:cNvSpPr/>
          <p:nvPr>
            <p:ph idx="2" type="sldImg"/>
          </p:nvPr>
        </p:nvSpPr>
        <p:spPr>
          <a:xfrm>
            <a:off x="938530" y="685175"/>
            <a:ext cx="4980900" cy="34302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513" name="Shape 146513"/>
        <p:cNvGrpSpPr/>
        <p:nvPr/>
      </p:nvGrpSpPr>
      <p:grpSpPr>
        <a:xfrm>
          <a:off x="0" y="0"/>
          <a:ext cx="0" cy="0"/>
          <a:chOff x="0" y="0"/>
          <a:chExt cx="0" cy="0"/>
        </a:xfrm>
      </p:grpSpPr>
      <p:sp>
        <p:nvSpPr>
          <p:cNvPr id="146514" name="Shape 146514"/>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46515" name="Shape 1465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7318375" y="6497638"/>
            <a:ext cx="172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de-DE" sz="1600" b="1">
                <a:solidFill>
                  <a:schemeClr val="bg1"/>
                </a:solidFill>
              </a:rPr>
              <a:t>www.kit.edu</a:t>
            </a:r>
          </a:p>
        </p:txBody>
      </p:sp>
      <p:pic>
        <p:nvPicPr>
          <p:cNvPr id="8" name="Grafik 7"/>
          <p:cNvPicPr>
            <a:picLocks noChangeAspect="1"/>
          </p:cNvPicPr>
          <p:nvPr userDrawn="1"/>
        </p:nvPicPr>
        <p:blipFill rotWithShape="1">
          <a:blip r:embed="rId2" cstate="print">
            <a:extLst>
              <a:ext uri="{28A0092B-C50C-407E-A947-70E740481C1C}">
                <a14:useLocalDpi xmlns:a14="http://schemas.microsoft.com/office/drawing/2010/main"/>
              </a:ext>
            </a:extLst>
          </a:blip>
          <a:srcRect l="4518" t="14603" r="3664" b="12682"/>
          <a:stretch/>
        </p:blipFill>
        <p:spPr>
          <a:xfrm>
            <a:off x="323528" y="260648"/>
            <a:ext cx="4174084" cy="1008112"/>
          </a:xfrm>
          <a:prstGeom prst="rect">
            <a:avLst/>
          </a:prstGeom>
        </p:spPr>
      </p:pic>
    </p:spTree>
    <p:extLst>
      <p:ext uri="{BB962C8B-B14F-4D97-AF65-F5344CB8AC3E}">
        <p14:creationId xmlns:p14="http://schemas.microsoft.com/office/powerpoint/2010/main" val="1624179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6529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7" name="image2.png" descr="EUROFUSION PowerPoint Master Inhalt.png"/>
          <p:cNvPicPr/>
          <p:nvPr userDrawn="1"/>
        </p:nvPicPr>
        <p:blipFill rotWithShape="1">
          <a:blip r:embed="rId2" cstate="email">
            <a:extLst>
              <a:ext uri="{28A0092B-C50C-407E-A947-70E740481C1C}">
                <a14:useLocalDpi xmlns:a14="http://schemas.microsoft.com/office/drawing/2010/main"/>
              </a:ext>
            </a:extLst>
          </a:blip>
          <a:srcRect t="10632" b="10632"/>
          <a:stretch/>
        </p:blipFill>
        <p:spPr>
          <a:xfrm>
            <a:off x="-199" y="298"/>
            <a:ext cx="9144306" cy="936000"/>
          </a:xfrm>
          <a:prstGeom prst="rect">
            <a:avLst/>
          </a:prstGeom>
          <a:ln w="12700">
            <a:miter lim="400000"/>
          </a:ln>
        </p:spPr>
      </p:pic>
      <p:sp>
        <p:nvSpPr>
          <p:cNvPr id="2" name="Title 1"/>
          <p:cNvSpPr>
            <a:spLocks noGrp="1"/>
          </p:cNvSpPr>
          <p:nvPr>
            <p:ph type="title"/>
          </p:nvPr>
        </p:nvSpPr>
        <p:spPr>
          <a:xfrm>
            <a:off x="457200" y="25893"/>
            <a:ext cx="7427168" cy="891216"/>
          </a:xfrm>
          <a:prstGeom prst="rect">
            <a:avLst/>
          </a:prstGeom>
        </p:spPr>
        <p:txBody>
          <a:bodyPr>
            <a:noAutofit/>
          </a:bodyPr>
          <a:lstStyle>
            <a:lvl1pPr algn="l">
              <a:defRPr sz="2400">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Content Placeholder 2"/>
          <p:cNvSpPr>
            <a:spLocks noGrp="1"/>
          </p:cNvSpPr>
          <p:nvPr>
            <p:ph idx="1"/>
          </p:nvPr>
        </p:nvSpPr>
        <p:spPr>
          <a:xfrm>
            <a:off x="457200" y="1412776"/>
            <a:ext cx="8229600" cy="4896544"/>
          </a:xfrm>
          <a:prstGeom prst="rect">
            <a:avLst/>
          </a:prstGeom>
        </p:spPr>
        <p:txBody>
          <a:bodyPr/>
          <a:lstStyle>
            <a:lvl1pPr marL="342900" indent="-342900">
              <a:buFont typeface="Arial" panose="020B0604020202020204" pitchFamily="34" charset="0"/>
              <a:buChar char="•"/>
              <a:defRPr sz="2400">
                <a:latin typeface="Arial" panose="020B0604020202020204" pitchFamily="34" charset="0"/>
                <a:cs typeface="Arial" panose="020B0604020202020204" pitchFamily="34" charset="0"/>
              </a:defRPr>
            </a:lvl1pPr>
            <a:lvl2pPr marL="742950" indent="-285750">
              <a:buFont typeface="Arial" panose="020B0604020202020204" pitchFamily="34" charset="0"/>
              <a:buChar char="•"/>
              <a:defRPr sz="2000">
                <a:latin typeface="Arial" panose="020B0604020202020204" pitchFamily="34" charset="0"/>
                <a:cs typeface="Arial" panose="020B0604020202020204" pitchFamily="34" charset="0"/>
              </a:defRPr>
            </a:lvl2pPr>
            <a:lvl3pPr marL="1143000" indent="-228600">
              <a:buFont typeface="Arial" panose="020B0604020202020204" pitchFamily="34" charset="0"/>
              <a:buChar char="•"/>
              <a:defRPr sz="1800">
                <a:latin typeface="Arial" panose="020B0604020202020204" pitchFamily="34" charset="0"/>
                <a:cs typeface="Arial" panose="020B0604020202020204" pitchFamily="34" charset="0"/>
              </a:defRPr>
            </a:lvl3pPr>
            <a:lvl4pPr>
              <a:defRPr/>
            </a:lvl4pPr>
            <a:lvl5pPr>
              <a:defRPr/>
            </a:lvl5pPr>
          </a:lstStyle>
          <a:p>
            <a:pPr lvl="0"/>
            <a:r>
              <a:rPr lang="en-US" dirty="0"/>
              <a:t>Click to edit Master text styles</a:t>
            </a:r>
          </a:p>
          <a:p>
            <a:pPr lvl="1"/>
            <a:r>
              <a:rPr lang="en-US" dirty="0"/>
              <a:t>Second level</a:t>
            </a:r>
          </a:p>
          <a:p>
            <a:pPr lvl="2"/>
            <a:r>
              <a:rPr lang="en-US" dirty="0"/>
              <a:t>Third level</a:t>
            </a:r>
          </a:p>
        </p:txBody>
      </p:sp>
      <p:sp>
        <p:nvSpPr>
          <p:cNvPr id="8" name="Footer Placeholder 4"/>
          <p:cNvSpPr>
            <a:spLocks noGrp="1"/>
          </p:cNvSpPr>
          <p:nvPr>
            <p:ph type="ftr" sz="quarter" idx="11"/>
          </p:nvPr>
        </p:nvSpPr>
        <p:spPr>
          <a:xfrm>
            <a:off x="467544" y="6453336"/>
            <a:ext cx="8240228" cy="268139"/>
          </a:xfrm>
          <a:prstGeom prst="rect">
            <a:avLst/>
          </a:prstGeom>
        </p:spPr>
        <p:txBody>
          <a:bodyPr/>
          <a:lstStyle>
            <a:lvl1pPr>
              <a:defRPr sz="1100">
                <a:solidFill>
                  <a:schemeClr val="tx1"/>
                </a:solidFill>
                <a:latin typeface="Arial" panose="020B0604020202020204" pitchFamily="34" charset="0"/>
                <a:cs typeface="Arial" panose="020B0604020202020204" pitchFamily="34" charset="0"/>
              </a:defRPr>
            </a:lvl1pPr>
          </a:lstStyle>
          <a:p>
            <a:pPr algn="r"/>
            <a:r>
              <a:rPr lang="en-GB" dirty="0"/>
              <a:t>Author | Conference | Venue | Date | Page </a:t>
            </a:r>
            <a:fld id="{6A6D9FA1-99C7-4910-8E32-B85D378B0060}" type="slidenum">
              <a:rPr lang="en-GB" smtClean="0"/>
              <a:pPr algn="r"/>
              <a:t>‹#›</a:t>
            </a:fld>
            <a:endParaRPr lang="en-GB" dirty="0"/>
          </a:p>
        </p:txBody>
      </p:sp>
      <p:sp>
        <p:nvSpPr>
          <p:cNvPr id="10" name="Abgerundetes Rechteck 8"/>
          <p:cNvSpPr/>
          <p:nvPr userDrawn="1"/>
        </p:nvSpPr>
        <p:spPr>
          <a:xfrm>
            <a:off x="6804248" y="180265"/>
            <a:ext cx="1008112" cy="512431"/>
          </a:xfrm>
          <a:prstGeom prst="roundRect">
            <a:avLst/>
          </a:prstGeom>
          <a:noFill/>
          <a:ln>
            <a:solidFill>
              <a:srgbClr val="184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rgbClr val="184897"/>
                </a:solidFill>
              </a:rPr>
              <a:t>WPMAT</a:t>
            </a:r>
            <a:endParaRPr lang="en-GB" sz="1400" dirty="0">
              <a:solidFill>
                <a:srgbClr val="184897"/>
              </a:solidFill>
            </a:endParaRPr>
          </a:p>
        </p:txBody>
      </p:sp>
    </p:spTree>
    <p:extLst>
      <p:ext uri="{BB962C8B-B14F-4D97-AF65-F5344CB8AC3E}">
        <p14:creationId xmlns:p14="http://schemas.microsoft.com/office/powerpoint/2010/main" val="1250655592"/>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8" name="image1.png" descr="EUROFUSION PowerPoint MASTER DECKBLATT.png"/>
          <p:cNvPicPr/>
          <p:nvPr userDrawn="1"/>
        </p:nvPicPr>
        <p:blipFill>
          <a:blip r:embed="rId2" cstate="email">
            <a:extLst>
              <a:ext uri="{28A0092B-C50C-407E-A947-70E740481C1C}">
                <a14:useLocalDpi xmlns:a14="http://schemas.microsoft.com/office/drawing/2010/main"/>
              </a:ext>
            </a:extLst>
          </a:blip>
          <a:stretch>
            <a:fillRect/>
          </a:stretch>
        </p:blipFill>
        <p:spPr>
          <a:xfrm>
            <a:off x="0" y="219456"/>
            <a:ext cx="9144000" cy="6419089"/>
          </a:xfrm>
          <a:prstGeom prst="rect">
            <a:avLst/>
          </a:prstGeom>
          <a:ln w="12700">
            <a:miter lim="400000"/>
          </a:ln>
        </p:spPr>
      </p:pic>
      <p:sp>
        <p:nvSpPr>
          <p:cNvPr id="2" name="Title 1"/>
          <p:cNvSpPr>
            <a:spLocks noGrp="1"/>
          </p:cNvSpPr>
          <p:nvPr>
            <p:ph type="ctrTitle"/>
          </p:nvPr>
        </p:nvSpPr>
        <p:spPr>
          <a:xfrm>
            <a:off x="395536" y="2348880"/>
            <a:ext cx="8496944" cy="1296144"/>
          </a:xfrm>
          <a:prstGeom prst="rect">
            <a:avLst/>
          </a:prstGeom>
        </p:spPr>
        <p:txBody>
          <a:bodyPr>
            <a:noAutofit/>
          </a:bodyPr>
          <a:lstStyle>
            <a:lvl1pPr algn="l">
              <a:defRPr sz="3500">
                <a:latin typeface="Arial" panose="020B0604020202020204" pitchFamily="34" charset="0"/>
                <a:cs typeface="Arial" panose="020B0604020202020204" pitchFamily="34" charset="0"/>
              </a:defRPr>
            </a:lvl1pPr>
          </a:lstStyle>
          <a:p>
            <a:r>
              <a:rPr lang="en-US" dirty="0" smtClean="0"/>
              <a:t>Click to edit Master title style</a:t>
            </a:r>
            <a:endParaRPr lang="en-GB" dirty="0"/>
          </a:p>
        </p:txBody>
      </p:sp>
      <p:sp>
        <p:nvSpPr>
          <p:cNvPr id="3" name="Subtitle 2"/>
          <p:cNvSpPr>
            <a:spLocks noGrp="1"/>
          </p:cNvSpPr>
          <p:nvPr>
            <p:ph type="subTitle" idx="1" hasCustomPrompt="1"/>
          </p:nvPr>
        </p:nvSpPr>
        <p:spPr>
          <a:xfrm>
            <a:off x="395536" y="4293096"/>
            <a:ext cx="4392488" cy="432048"/>
          </a:xfrm>
          <a:prstGeom prst="rect">
            <a:avLst/>
          </a:prstGeom>
        </p:spPr>
        <p:txBody>
          <a:bodyPr>
            <a:normAutofit/>
          </a:bodyPr>
          <a:lstStyle>
            <a:lvl1pPr marL="0" indent="0" algn="l">
              <a:buNone/>
              <a:defRPr sz="2200"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name of presenter</a:t>
            </a:r>
          </a:p>
        </p:txBody>
      </p:sp>
      <p:sp>
        <p:nvSpPr>
          <p:cNvPr id="11" name="Picture Placeholder 10"/>
          <p:cNvSpPr>
            <a:spLocks noGrp="1"/>
          </p:cNvSpPr>
          <p:nvPr>
            <p:ph type="pic" sz="quarter" idx="10" hasCustomPrompt="1"/>
          </p:nvPr>
        </p:nvSpPr>
        <p:spPr>
          <a:xfrm>
            <a:off x="395536" y="5691683"/>
            <a:ext cx="1295375" cy="905669"/>
          </a:xfrm>
          <a:prstGeom prst="rect">
            <a:avLst/>
          </a:prstGeom>
        </p:spPr>
        <p:txBody>
          <a:bodyPr>
            <a:normAutofit/>
          </a:bodyPr>
          <a:lstStyle>
            <a:lvl1pPr marL="0" indent="0" algn="ctr">
              <a:buFontTx/>
              <a:buNone/>
              <a:defRPr sz="1800">
                <a:latin typeface="Arial" panose="020B0604020202020204" pitchFamily="34" charset="0"/>
                <a:cs typeface="Arial" panose="020B0604020202020204" pitchFamily="34" charset="0"/>
              </a:defRPr>
            </a:lvl1pPr>
          </a:lstStyle>
          <a:p>
            <a:r>
              <a:rPr lang="en-US" dirty="0" smtClean="0"/>
              <a:t>Logo of presenter</a:t>
            </a:r>
            <a:endParaRPr lang="en-GB" dirty="0"/>
          </a:p>
        </p:txBody>
      </p:sp>
    </p:spTree>
    <p:extLst>
      <p:ext uri="{BB962C8B-B14F-4D97-AF65-F5344CB8AC3E}">
        <p14:creationId xmlns:p14="http://schemas.microsoft.com/office/powerpoint/2010/main" val="9864588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146475" name="Shape 146475"/>
        <p:cNvGrpSpPr/>
        <p:nvPr/>
      </p:nvGrpSpPr>
      <p:grpSpPr>
        <a:xfrm>
          <a:off x="0" y="0"/>
          <a:ext cx="0" cy="0"/>
          <a:chOff x="0" y="0"/>
          <a:chExt cx="0" cy="0"/>
        </a:xfrm>
      </p:grpSpPr>
      <p:pic>
        <p:nvPicPr>
          <p:cNvPr descr="EUROFUSION PowerPoint MASTER DECKBLATT.png" id="146476" name="Shape 146476"/>
          <p:cNvPicPr preferRelativeResize="0"/>
          <p:nvPr/>
        </p:nvPicPr>
        <p:blipFill rotWithShape="1">
          <a:blip r:embed="rId2">
            <a:alphaModFix/>
          </a:blip>
          <a:srcRect b="0" l="0" r="0" t="0"/>
          <a:stretch/>
        </p:blipFill>
        <p:spPr>
          <a:xfrm>
            <a:off x="0" y="219455"/>
            <a:ext cx="9144000" cy="6419100"/>
          </a:xfrm>
          <a:prstGeom prst="rect">
            <a:avLst/>
          </a:prstGeom>
          <a:noFill/>
          <a:ln>
            <a:noFill/>
          </a:ln>
        </p:spPr>
      </p:pic>
      <p:sp>
        <p:nvSpPr>
          <p:cNvPr id="146477" name="Shape 146477"/>
          <p:cNvSpPr txBox="1"/>
          <p:nvPr>
            <p:ph type="ctrTitle"/>
          </p:nvPr>
        </p:nvSpPr>
        <p:spPr>
          <a:xfrm>
            <a:off x="395536" y="2348879"/>
            <a:ext cx="8496900" cy="1296000"/>
          </a:xfrm>
          <a:prstGeom prst="rect">
            <a:avLst/>
          </a:prstGeom>
          <a:noFill/>
          <a:ln>
            <a:noFill/>
          </a:ln>
        </p:spPr>
        <p:txBody>
          <a:bodyPr anchorCtr="0" anchor="ctr" bIns="91425" lIns="91425" rIns="91425" tIns="91425"/>
          <a:lstStyle>
            <a:lvl1pPr indent="0" lvl="0" marL="0" rtl="0" algn="l">
              <a:spcBef>
                <a:spcPts val="0"/>
              </a:spcBef>
              <a:buClr>
                <a:schemeClr val="dk1"/>
              </a:buClr>
              <a:buFont typeface="Arial"/>
              <a:buNone/>
              <a:defRPr sz="3500">
                <a:latin typeface="Arial"/>
                <a:ea typeface="Arial"/>
                <a:cs typeface="Arial"/>
                <a:sym typeface="Arial"/>
              </a:defRPr>
            </a:lvl1pPr>
            <a:lvl2pPr indent="0" lvl="1" rtl="0">
              <a:spcBef>
                <a:spcPts val="0"/>
              </a:spcBef>
              <a:buNone/>
              <a:defRPr/>
            </a:lvl2pPr>
            <a:lvl3pPr indent="0" lvl="2" rtl="0">
              <a:spcBef>
                <a:spcPts val="0"/>
              </a:spcBef>
              <a:buNone/>
              <a:defRPr/>
            </a:lvl3pPr>
            <a:lvl4pPr indent="0" lvl="3" rtl="0">
              <a:spcBef>
                <a:spcPts val="0"/>
              </a:spcBef>
              <a:buNone/>
              <a:defRPr/>
            </a:lvl4pPr>
            <a:lvl5pPr indent="0" lvl="4" rtl="0">
              <a:spcBef>
                <a:spcPts val="0"/>
              </a:spcBef>
              <a:buNone/>
              <a:defRPr/>
            </a:lvl5pPr>
            <a:lvl6pPr indent="0" lvl="5" rtl="0">
              <a:spcBef>
                <a:spcPts val="0"/>
              </a:spcBef>
              <a:buNone/>
              <a:defRPr/>
            </a:lvl6pPr>
            <a:lvl7pPr indent="0" lvl="6" rtl="0">
              <a:spcBef>
                <a:spcPts val="0"/>
              </a:spcBef>
              <a:buNone/>
              <a:defRPr/>
            </a:lvl7pPr>
            <a:lvl8pPr indent="0" lvl="7" rtl="0">
              <a:spcBef>
                <a:spcPts val="0"/>
              </a:spcBef>
              <a:buNone/>
              <a:defRPr/>
            </a:lvl8pPr>
            <a:lvl9pPr indent="0" lvl="8" rtl="0">
              <a:spcBef>
                <a:spcPts val="0"/>
              </a:spcBef>
              <a:buNone/>
              <a:defRPr/>
            </a:lvl9pPr>
          </a:lstStyle>
          <a:p/>
        </p:txBody>
      </p:sp>
      <p:sp>
        <p:nvSpPr>
          <p:cNvPr id="146478" name="Shape 146478"/>
          <p:cNvSpPr txBox="1"/>
          <p:nvPr>
            <p:ph idx="1" type="subTitle"/>
          </p:nvPr>
        </p:nvSpPr>
        <p:spPr>
          <a:xfrm>
            <a:off x="395536" y="4293096"/>
            <a:ext cx="4392600" cy="432000"/>
          </a:xfrm>
          <a:prstGeom prst="rect">
            <a:avLst/>
          </a:prstGeom>
          <a:noFill/>
          <a:ln>
            <a:noFill/>
          </a:ln>
        </p:spPr>
        <p:txBody>
          <a:bodyPr anchorCtr="0" anchor="t" bIns="91425" lIns="91425" rIns="91425" tIns="91425"/>
          <a:lstStyle>
            <a:lvl1pPr indent="0" lvl="0" marL="0" rtl="0" algn="l">
              <a:spcBef>
                <a:spcPts val="440"/>
              </a:spcBef>
              <a:buClr>
                <a:schemeClr val="lt1"/>
              </a:buClr>
              <a:buNone/>
              <a:defRPr b="1" sz="2200">
                <a:solidFill>
                  <a:schemeClr val="lt1"/>
                </a:solidFill>
                <a:latin typeface="Arial"/>
                <a:ea typeface="Arial"/>
                <a:cs typeface="Arial"/>
                <a:sym typeface="Arial"/>
              </a:defRPr>
            </a:lvl1pPr>
            <a:lvl2pPr indent="0" lvl="1" marL="457200" rtl="0" algn="ctr">
              <a:spcBef>
                <a:spcPts val="560"/>
              </a:spcBef>
              <a:buClr>
                <a:srgbClr val="888888"/>
              </a:buClr>
              <a:buNone/>
              <a:defRPr>
                <a:solidFill>
                  <a:srgbClr val="888888"/>
                </a:solidFill>
              </a:defRPr>
            </a:lvl2pPr>
            <a:lvl3pPr indent="0" lvl="2" marL="914400" rtl="0" algn="ctr">
              <a:spcBef>
                <a:spcPts val="480"/>
              </a:spcBef>
              <a:buClr>
                <a:srgbClr val="888888"/>
              </a:buClr>
              <a:buNone/>
              <a:defRPr>
                <a:solidFill>
                  <a:srgbClr val="888888"/>
                </a:solidFill>
              </a:defRPr>
            </a:lvl3pPr>
            <a:lvl4pPr indent="0" lvl="3" marL="1371600" rtl="0" algn="ctr">
              <a:spcBef>
                <a:spcPts val="400"/>
              </a:spcBef>
              <a:buClr>
                <a:srgbClr val="888888"/>
              </a:buClr>
              <a:buNone/>
              <a:defRPr>
                <a:solidFill>
                  <a:srgbClr val="888888"/>
                </a:solidFill>
              </a:defRPr>
            </a:lvl4pPr>
            <a:lvl5pPr indent="0" lvl="4" marL="1828800" rtl="0" algn="ctr">
              <a:spcBef>
                <a:spcPts val="400"/>
              </a:spcBef>
              <a:buClr>
                <a:srgbClr val="888888"/>
              </a:buClr>
              <a:buNone/>
              <a:defRPr>
                <a:solidFill>
                  <a:srgbClr val="888888"/>
                </a:solidFill>
              </a:defRPr>
            </a:lvl5pPr>
            <a:lvl6pPr indent="0" lvl="5" marL="2286000" rtl="0" algn="ctr">
              <a:spcBef>
                <a:spcPts val="400"/>
              </a:spcBef>
              <a:buClr>
                <a:srgbClr val="888888"/>
              </a:buClr>
              <a:buNone/>
              <a:defRPr>
                <a:solidFill>
                  <a:srgbClr val="888888"/>
                </a:solidFill>
              </a:defRPr>
            </a:lvl6pPr>
            <a:lvl7pPr indent="0" lvl="6" marL="2743200" rtl="0" algn="ctr">
              <a:spcBef>
                <a:spcPts val="400"/>
              </a:spcBef>
              <a:buClr>
                <a:srgbClr val="888888"/>
              </a:buClr>
              <a:buNone/>
              <a:defRPr>
                <a:solidFill>
                  <a:srgbClr val="888888"/>
                </a:solidFill>
              </a:defRPr>
            </a:lvl7pPr>
            <a:lvl8pPr indent="0" lvl="7" marL="3200400" rtl="0" algn="ctr">
              <a:spcBef>
                <a:spcPts val="400"/>
              </a:spcBef>
              <a:buClr>
                <a:srgbClr val="888888"/>
              </a:buClr>
              <a:buNone/>
              <a:defRPr>
                <a:solidFill>
                  <a:srgbClr val="888888"/>
                </a:solidFill>
              </a:defRPr>
            </a:lvl8pPr>
            <a:lvl9pPr indent="0" lvl="8" marL="3657600" rtl="0" algn="ctr">
              <a:spcBef>
                <a:spcPts val="400"/>
              </a:spcBef>
              <a:buClr>
                <a:srgbClr val="888888"/>
              </a:buClr>
              <a:buNone/>
              <a:defRPr>
                <a:solidFill>
                  <a:srgbClr val="888888"/>
                </a:solidFill>
              </a:defRPr>
            </a:lvl9pPr>
          </a:lstStyle>
          <a:p/>
        </p:txBody>
      </p:sp>
      <p:sp>
        <p:nvSpPr>
          <p:cNvPr id="146479" name="Shape 146479"/>
          <p:cNvSpPr/>
          <p:nvPr>
            <p:ph idx="2" type="pic"/>
          </p:nvPr>
        </p:nvSpPr>
        <p:spPr>
          <a:xfrm>
            <a:off x="395536" y="5691683"/>
            <a:ext cx="1295400" cy="905700"/>
          </a:xfrm>
          <a:prstGeom prst="rect">
            <a:avLst/>
          </a:prstGeom>
          <a:noFill/>
          <a:ln>
            <a:noFill/>
          </a:ln>
        </p:spPr>
        <p:txBody>
          <a:bodyPr anchorCtr="0" anchor="t" bIns="91425" lIns="91425" rIns="91425" tIns="91425"/>
          <a:lstStyle>
            <a:lvl1pPr indent="-88900" lvl="0" marL="0" marR="0" rtl="0" algn="ctr">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1pPr>
            <a:lvl2pPr indent="-196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1651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905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905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905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905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905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905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46480" name="Shape 146480"/>
        <p:cNvGrpSpPr/>
        <p:nvPr/>
      </p:nvGrpSpPr>
      <p:grpSpPr>
        <a:xfrm>
          <a:off x="0" y="0"/>
          <a:ext cx="0" cy="0"/>
          <a:chOff x="0" y="0"/>
          <a:chExt cx="0" cy="0"/>
        </a:xfrm>
      </p:grpSpPr>
      <p:pic>
        <p:nvPicPr>
          <p:cNvPr descr="EUROFUSION PowerPoint Master Inhalt.png" id="146481" name="Shape 146481"/>
          <p:cNvPicPr preferRelativeResize="0"/>
          <p:nvPr/>
        </p:nvPicPr>
        <p:blipFill rotWithShape="1">
          <a:blip r:embed="rId2">
            <a:alphaModFix/>
          </a:blip>
          <a:srcRect b="10636" l="0" r="0" t="10629"/>
          <a:stretch/>
        </p:blipFill>
        <p:spPr>
          <a:xfrm>
            <a:off x="-198" y="297"/>
            <a:ext cx="9144300" cy="936000"/>
          </a:xfrm>
          <a:prstGeom prst="rect">
            <a:avLst/>
          </a:prstGeom>
          <a:noFill/>
          <a:ln>
            <a:noFill/>
          </a:ln>
        </p:spPr>
      </p:pic>
      <p:sp>
        <p:nvSpPr>
          <p:cNvPr id="146482" name="Shape 146482"/>
          <p:cNvSpPr txBox="1"/>
          <p:nvPr>
            <p:ph type="title"/>
          </p:nvPr>
        </p:nvSpPr>
        <p:spPr>
          <a:xfrm>
            <a:off x="457200" y="25893"/>
            <a:ext cx="7427100" cy="891300"/>
          </a:xfrm>
          <a:prstGeom prst="rect">
            <a:avLst/>
          </a:prstGeom>
          <a:noFill/>
          <a:ln>
            <a:noFill/>
          </a:ln>
        </p:spPr>
        <p:txBody>
          <a:bodyPr anchorCtr="0" anchor="ctr" bIns="91425" lIns="91425" rIns="91425" tIns="91425"/>
          <a:lstStyle>
            <a:lvl1pPr indent="0" lvl="0" marL="0" rtl="0" algn="l">
              <a:spcBef>
                <a:spcPts val="0"/>
              </a:spcBef>
              <a:buClr>
                <a:schemeClr val="dk1"/>
              </a:buClr>
              <a:buFont typeface="Arial"/>
              <a:buNone/>
              <a:defRPr sz="2400">
                <a:latin typeface="Arial"/>
                <a:ea typeface="Arial"/>
                <a:cs typeface="Arial"/>
                <a:sym typeface="Arial"/>
              </a:defRPr>
            </a:lvl1pPr>
            <a:lvl2pPr indent="0" lvl="1" rtl="0">
              <a:spcBef>
                <a:spcPts val="0"/>
              </a:spcBef>
              <a:buNone/>
              <a:defRPr/>
            </a:lvl2pPr>
            <a:lvl3pPr indent="0" lvl="2" rtl="0">
              <a:spcBef>
                <a:spcPts val="0"/>
              </a:spcBef>
              <a:buNone/>
              <a:defRPr/>
            </a:lvl3pPr>
            <a:lvl4pPr indent="0" lvl="3" rtl="0">
              <a:spcBef>
                <a:spcPts val="0"/>
              </a:spcBef>
              <a:buNone/>
              <a:defRPr/>
            </a:lvl4pPr>
            <a:lvl5pPr indent="0" lvl="4" rtl="0">
              <a:spcBef>
                <a:spcPts val="0"/>
              </a:spcBef>
              <a:buNone/>
              <a:defRPr/>
            </a:lvl5pPr>
            <a:lvl6pPr indent="0" lvl="5" rtl="0">
              <a:spcBef>
                <a:spcPts val="0"/>
              </a:spcBef>
              <a:buNone/>
              <a:defRPr/>
            </a:lvl6pPr>
            <a:lvl7pPr indent="0" lvl="6" rtl="0">
              <a:spcBef>
                <a:spcPts val="0"/>
              </a:spcBef>
              <a:buNone/>
              <a:defRPr/>
            </a:lvl7pPr>
            <a:lvl8pPr indent="0" lvl="7" rtl="0">
              <a:spcBef>
                <a:spcPts val="0"/>
              </a:spcBef>
              <a:buNone/>
              <a:defRPr/>
            </a:lvl8pPr>
            <a:lvl9pPr indent="0" lvl="8" rtl="0">
              <a:spcBef>
                <a:spcPts val="0"/>
              </a:spcBef>
              <a:buNone/>
              <a:defRPr/>
            </a:lvl9pPr>
          </a:lstStyle>
          <a:p/>
        </p:txBody>
      </p:sp>
      <p:sp>
        <p:nvSpPr>
          <p:cNvPr id="146483" name="Shape 146483"/>
          <p:cNvSpPr txBox="1"/>
          <p:nvPr>
            <p:ph idx="1" type="body"/>
          </p:nvPr>
        </p:nvSpPr>
        <p:spPr>
          <a:xfrm>
            <a:off x="457200" y="1412776"/>
            <a:ext cx="8229600" cy="4896600"/>
          </a:xfrm>
          <a:prstGeom prst="rect">
            <a:avLst/>
          </a:prstGeom>
          <a:noFill/>
          <a:ln>
            <a:noFill/>
          </a:ln>
        </p:spPr>
        <p:txBody>
          <a:bodyPr anchorCtr="0" anchor="t" bIns="91425" lIns="91425" rIns="91425" tIns="91425"/>
          <a:lstStyle>
            <a:lvl1pPr indent="-190500" lvl="0" marL="342900" rtl="0" algn="l">
              <a:spcBef>
                <a:spcPts val="480"/>
              </a:spcBef>
              <a:buClr>
                <a:schemeClr val="dk1"/>
              </a:buClr>
              <a:buSzPct val="100000"/>
              <a:buFont typeface="Arial"/>
              <a:buChar char="•"/>
              <a:defRPr sz="2400">
                <a:latin typeface="Arial"/>
                <a:ea typeface="Arial"/>
                <a:cs typeface="Arial"/>
                <a:sym typeface="Arial"/>
              </a:defRPr>
            </a:lvl1pPr>
            <a:lvl2pPr indent="-158750" lvl="1" marL="742950" rtl="0" algn="l">
              <a:spcBef>
                <a:spcPts val="400"/>
              </a:spcBef>
              <a:buClr>
                <a:schemeClr val="dk1"/>
              </a:buClr>
              <a:buSzPct val="100000"/>
              <a:buFont typeface="Arial"/>
              <a:buChar char="•"/>
              <a:defRPr sz="2000">
                <a:latin typeface="Arial"/>
                <a:ea typeface="Arial"/>
                <a:cs typeface="Arial"/>
                <a:sym typeface="Arial"/>
              </a:defRPr>
            </a:lvl2pPr>
            <a:lvl3pPr indent="-114300" lvl="2" marL="1143000" rtl="0" algn="l">
              <a:spcBef>
                <a:spcPts val="360"/>
              </a:spcBef>
              <a:buClr>
                <a:schemeClr val="dk1"/>
              </a:buClr>
              <a:buSzPct val="100000"/>
              <a:buFont typeface="Arial"/>
              <a:buChar char="•"/>
              <a:defRPr sz="1800">
                <a:latin typeface="Arial"/>
                <a:ea typeface="Arial"/>
                <a:cs typeface="Arial"/>
                <a:sym typeface="Arial"/>
              </a:defRPr>
            </a:lvl3pPr>
            <a:lvl4pPr indent="-101600" lvl="3" marL="1600200" rtl="0" algn="l">
              <a:spcBef>
                <a:spcPts val="400"/>
              </a:spcBef>
              <a:buClr>
                <a:schemeClr val="dk1"/>
              </a:buClr>
              <a:defRPr/>
            </a:lvl4pPr>
            <a:lvl5pPr indent="-101600" lvl="4" marL="2057400" rtl="0" algn="l">
              <a:spcBef>
                <a:spcPts val="400"/>
              </a:spcBef>
              <a:buClr>
                <a:schemeClr val="dk1"/>
              </a:buClr>
              <a:defRPr/>
            </a:lvl5pPr>
            <a:lvl6pPr indent="-114300" lvl="5" marL="2514600" rtl="0" algn="l">
              <a:spcBef>
                <a:spcPts val="360"/>
              </a:spcBef>
              <a:buClr>
                <a:schemeClr val="dk1"/>
              </a:buClr>
              <a:defRPr/>
            </a:lvl6pPr>
            <a:lvl7pPr indent="-114300" lvl="6" marL="2971800" rtl="0" algn="l">
              <a:spcBef>
                <a:spcPts val="360"/>
              </a:spcBef>
              <a:buClr>
                <a:schemeClr val="dk1"/>
              </a:buClr>
              <a:defRPr/>
            </a:lvl7pPr>
            <a:lvl8pPr indent="-114300" lvl="7" marL="3429000" rtl="0" algn="l">
              <a:spcBef>
                <a:spcPts val="360"/>
              </a:spcBef>
              <a:buClr>
                <a:schemeClr val="dk1"/>
              </a:buClr>
              <a:defRPr/>
            </a:lvl8pPr>
            <a:lvl9pPr indent="-114300" lvl="8" marL="3886200" rtl="0" algn="l">
              <a:spcBef>
                <a:spcPts val="360"/>
              </a:spcBef>
              <a:buClr>
                <a:schemeClr val="dk1"/>
              </a:buClr>
              <a:defRPr/>
            </a:lvl9pPr>
          </a:lstStyle>
          <a:p/>
        </p:txBody>
      </p:sp>
      <p:sp>
        <p:nvSpPr>
          <p:cNvPr id="146484" name="Shape 146484"/>
          <p:cNvSpPr txBox="1"/>
          <p:nvPr>
            <p:ph idx="11" type="ftr"/>
          </p:nvPr>
        </p:nvSpPr>
        <p:spPr>
          <a:xfrm>
            <a:off x="467544" y="6453336"/>
            <a:ext cx="8240100" cy="268200"/>
          </a:xfrm>
          <a:prstGeom prst="rect">
            <a:avLst/>
          </a:prstGeom>
          <a:noFill/>
          <a:ln>
            <a:noFill/>
          </a:ln>
        </p:spPr>
        <p:txBody>
          <a:bodyPr anchorCtr="0" anchor="ctr" bIns="91425" lIns="91425" rIns="91425" tIns="91425"/>
          <a:lstStyle>
            <a:lvl1pPr indent="0" lvl="0" marL="0" rtl="0" algn="ctr">
              <a:spcBef>
                <a:spcPts val="0"/>
              </a:spcBef>
              <a:buNone/>
              <a:defRPr sz="1100">
                <a:solidFill>
                  <a:schemeClr val="dk1"/>
                </a:solidFill>
                <a:latin typeface="Arial"/>
                <a:ea typeface="Arial"/>
                <a:cs typeface="Arial"/>
                <a:sym typeface="Arial"/>
              </a:defRPr>
            </a:lvl1pPr>
            <a:lvl2pPr indent="0" lvl="1" marL="457200" rtl="0" algn="l">
              <a:spcBef>
                <a:spcPts val="0"/>
              </a:spcBef>
              <a:buNone/>
              <a:defRPr/>
            </a:lvl2pPr>
            <a:lvl3pPr indent="0" lvl="2" marL="914400" rtl="0" algn="l">
              <a:spcBef>
                <a:spcPts val="0"/>
              </a:spcBef>
              <a:buNone/>
              <a:defRPr/>
            </a:lvl3pPr>
            <a:lvl4pPr indent="0" lvl="3" marL="1371600" rtl="0" algn="l">
              <a:spcBef>
                <a:spcPts val="0"/>
              </a:spcBef>
              <a:buNone/>
              <a:defRPr/>
            </a:lvl4pPr>
            <a:lvl5pPr indent="0" lvl="4" marL="1828800" rtl="0" algn="l">
              <a:spcBef>
                <a:spcPts val="0"/>
              </a:spcBef>
              <a:buNone/>
              <a:defRPr/>
            </a:lvl5pPr>
            <a:lvl6pPr indent="0" lvl="5" marL="2286000" rtl="0" algn="l">
              <a:spcBef>
                <a:spcPts val="0"/>
              </a:spcBef>
              <a:buNone/>
              <a:defRPr/>
            </a:lvl6pPr>
            <a:lvl7pPr indent="0" lvl="6" marL="2743200" rtl="0" algn="l">
              <a:spcBef>
                <a:spcPts val="0"/>
              </a:spcBef>
              <a:buNone/>
              <a:defRPr/>
            </a:lvl7pPr>
            <a:lvl8pPr indent="0" lvl="7" marL="3200400" rtl="0" algn="l">
              <a:spcBef>
                <a:spcPts val="0"/>
              </a:spcBef>
              <a:buNone/>
              <a:defRPr/>
            </a:lvl8pPr>
            <a:lvl9pPr indent="0" lvl="8" marL="3657600" rtl="0" algn="l">
              <a:spcBef>
                <a:spcPts val="0"/>
              </a:spcBef>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Title and Content">
    <p:spTree>
      <p:nvGrpSpPr>
        <p:cNvPr id="146485" name="Shape 146485"/>
        <p:cNvGrpSpPr/>
        <p:nvPr/>
      </p:nvGrpSpPr>
      <p:grpSpPr>
        <a:xfrm>
          <a:off x="0" y="0"/>
          <a:ext cx="0" cy="0"/>
          <a:chOff x="0" y="0"/>
          <a:chExt cx="0" cy="0"/>
        </a:xfrm>
      </p:grpSpPr>
      <p:sp>
        <p:nvSpPr>
          <p:cNvPr id="146486" name="Shape 146486"/>
          <p:cNvSpPr/>
          <p:nvPr/>
        </p:nvSpPr>
        <p:spPr>
          <a:xfrm>
            <a:off x="-2955" y="6237311"/>
            <a:ext cx="9144000" cy="755999"/>
          </a:xfrm>
          <a:prstGeom prst="rect">
            <a:avLst/>
          </a:prstGeom>
          <a:solidFill>
            <a:srgbClr val="E3E3E3"/>
          </a:solidFill>
          <a:ln>
            <a:noFill/>
          </a:ln>
        </p:spPr>
        <p:txBody>
          <a:bodyPr anchorCtr="0" anchor="ctr" bIns="0" lIns="0" rIns="0" tIns="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stStyle>
          <a:p>
            <a:pPr indent="0" lvl="0" marL="0" marR="0" rtl="0" algn="l">
              <a:spcBef>
                <a:spcPts val="0"/>
              </a:spcBef>
              <a:buNone/>
            </a:pPr>
            <a:r>
              <a:t/>
            </a:r>
            <a:endParaRPr sz="1800">
              <a:solidFill>
                <a:schemeClr val="dk1"/>
              </a:solidFill>
              <a:latin typeface="Arial"/>
              <a:ea typeface="Arial"/>
              <a:cs typeface="Arial"/>
              <a:sym typeface="Arial"/>
            </a:endParaRPr>
          </a:p>
        </p:txBody>
      </p:sp>
      <p:pic>
        <p:nvPicPr>
          <p:cNvPr descr="EUROFUSION PowerPoint Master Inhalt.png" id="146487" name="Shape 146487"/>
          <p:cNvPicPr preferRelativeResize="0"/>
          <p:nvPr/>
        </p:nvPicPr>
        <p:blipFill rotWithShape="1">
          <a:blip r:embed="rId2">
            <a:alphaModFix/>
          </a:blip>
          <a:srcRect b="10636" l="0" r="0" t="10629"/>
          <a:stretch/>
        </p:blipFill>
        <p:spPr>
          <a:xfrm>
            <a:off x="-198" y="297"/>
            <a:ext cx="9144300" cy="936000"/>
          </a:xfrm>
          <a:prstGeom prst="rect">
            <a:avLst/>
          </a:prstGeom>
          <a:noFill/>
          <a:ln>
            <a:noFill/>
          </a:ln>
        </p:spPr>
      </p:pic>
      <p:sp>
        <p:nvSpPr>
          <p:cNvPr id="146488" name="Shape 146488"/>
          <p:cNvSpPr txBox="1"/>
          <p:nvPr>
            <p:ph type="title"/>
          </p:nvPr>
        </p:nvSpPr>
        <p:spPr>
          <a:xfrm>
            <a:off x="457200" y="25893"/>
            <a:ext cx="7427100" cy="891300"/>
          </a:xfrm>
          <a:prstGeom prst="rect">
            <a:avLst/>
          </a:prstGeom>
          <a:noFill/>
          <a:ln>
            <a:noFill/>
          </a:ln>
        </p:spPr>
        <p:txBody>
          <a:bodyPr anchorCtr="0" anchor="ctr" bIns="91425" lIns="91425" rIns="91425" tIns="91425"/>
          <a:lstStyle>
            <a:lvl1pPr indent="0" lvl="0" marL="0" rtl="0" algn="l">
              <a:spcBef>
                <a:spcPts val="0"/>
              </a:spcBef>
              <a:buClr>
                <a:schemeClr val="dk1"/>
              </a:buClr>
              <a:buFont typeface="Arial"/>
              <a:buNone/>
              <a:defRPr sz="2400">
                <a:latin typeface="Arial"/>
                <a:ea typeface="Arial"/>
                <a:cs typeface="Arial"/>
                <a:sym typeface="Arial"/>
              </a:defRPr>
            </a:lvl1pPr>
            <a:lvl2pPr indent="0" lvl="1" rtl="0">
              <a:spcBef>
                <a:spcPts val="0"/>
              </a:spcBef>
              <a:buNone/>
              <a:defRPr/>
            </a:lvl2pPr>
            <a:lvl3pPr indent="0" lvl="2" rtl="0">
              <a:spcBef>
                <a:spcPts val="0"/>
              </a:spcBef>
              <a:buNone/>
              <a:defRPr/>
            </a:lvl3pPr>
            <a:lvl4pPr indent="0" lvl="3" rtl="0">
              <a:spcBef>
                <a:spcPts val="0"/>
              </a:spcBef>
              <a:buNone/>
              <a:defRPr/>
            </a:lvl4pPr>
            <a:lvl5pPr indent="0" lvl="4" rtl="0">
              <a:spcBef>
                <a:spcPts val="0"/>
              </a:spcBef>
              <a:buNone/>
              <a:defRPr/>
            </a:lvl5pPr>
            <a:lvl6pPr indent="0" lvl="5" rtl="0">
              <a:spcBef>
                <a:spcPts val="0"/>
              </a:spcBef>
              <a:buNone/>
              <a:defRPr/>
            </a:lvl6pPr>
            <a:lvl7pPr indent="0" lvl="6" rtl="0">
              <a:spcBef>
                <a:spcPts val="0"/>
              </a:spcBef>
              <a:buNone/>
              <a:defRPr/>
            </a:lvl7pPr>
            <a:lvl8pPr indent="0" lvl="7" rtl="0">
              <a:spcBef>
                <a:spcPts val="0"/>
              </a:spcBef>
              <a:buNone/>
              <a:defRPr/>
            </a:lvl8pPr>
            <a:lvl9pPr indent="0" lvl="8" rtl="0">
              <a:spcBef>
                <a:spcPts val="0"/>
              </a:spcBef>
              <a:buNone/>
              <a:defRPr/>
            </a:lvl9pPr>
          </a:lstStyle>
          <a:p/>
        </p:txBody>
      </p:sp>
      <p:sp>
        <p:nvSpPr>
          <p:cNvPr id="146489" name="Shape 146489"/>
          <p:cNvSpPr txBox="1"/>
          <p:nvPr>
            <p:ph idx="1" type="body"/>
          </p:nvPr>
        </p:nvSpPr>
        <p:spPr>
          <a:xfrm>
            <a:off x="457200" y="1412776"/>
            <a:ext cx="8229600" cy="4896600"/>
          </a:xfrm>
          <a:prstGeom prst="rect">
            <a:avLst/>
          </a:prstGeom>
          <a:noFill/>
          <a:ln>
            <a:noFill/>
          </a:ln>
        </p:spPr>
        <p:txBody>
          <a:bodyPr anchorCtr="0" anchor="t" bIns="91425" lIns="91425" rIns="91425" tIns="91425"/>
          <a:lstStyle>
            <a:lvl1pPr indent="-190500" lvl="0" marL="342900" rtl="0" algn="l">
              <a:spcBef>
                <a:spcPts val="480"/>
              </a:spcBef>
              <a:buClr>
                <a:schemeClr val="dk1"/>
              </a:buClr>
              <a:buSzPct val="100000"/>
              <a:buFont typeface="Arial"/>
              <a:buChar char="•"/>
              <a:defRPr sz="2400">
                <a:latin typeface="Arial"/>
                <a:ea typeface="Arial"/>
                <a:cs typeface="Arial"/>
                <a:sym typeface="Arial"/>
              </a:defRPr>
            </a:lvl1pPr>
            <a:lvl2pPr indent="-158750" lvl="1" marL="742950" rtl="0" algn="l">
              <a:spcBef>
                <a:spcPts val="400"/>
              </a:spcBef>
              <a:buClr>
                <a:schemeClr val="dk1"/>
              </a:buClr>
              <a:buSzPct val="100000"/>
              <a:buFont typeface="Arial"/>
              <a:buChar char="•"/>
              <a:defRPr sz="2000">
                <a:latin typeface="Arial"/>
                <a:ea typeface="Arial"/>
                <a:cs typeface="Arial"/>
                <a:sym typeface="Arial"/>
              </a:defRPr>
            </a:lvl2pPr>
            <a:lvl3pPr indent="-114300" lvl="2" marL="1143000" rtl="0" algn="l">
              <a:spcBef>
                <a:spcPts val="360"/>
              </a:spcBef>
              <a:buClr>
                <a:schemeClr val="dk1"/>
              </a:buClr>
              <a:buSzPct val="100000"/>
              <a:buFont typeface="Arial"/>
              <a:buChar char="•"/>
              <a:defRPr sz="1800">
                <a:latin typeface="Arial"/>
                <a:ea typeface="Arial"/>
                <a:cs typeface="Arial"/>
                <a:sym typeface="Arial"/>
              </a:defRPr>
            </a:lvl3pPr>
            <a:lvl4pPr indent="-101600" lvl="3" marL="1600200" rtl="0" algn="l">
              <a:spcBef>
                <a:spcPts val="400"/>
              </a:spcBef>
              <a:buClr>
                <a:schemeClr val="dk1"/>
              </a:buClr>
              <a:defRPr/>
            </a:lvl4pPr>
            <a:lvl5pPr indent="-101600" lvl="4" marL="2057400" rtl="0" algn="l">
              <a:spcBef>
                <a:spcPts val="400"/>
              </a:spcBef>
              <a:buClr>
                <a:schemeClr val="dk1"/>
              </a:buClr>
              <a:defRPr/>
            </a:lvl5pPr>
            <a:lvl6pPr indent="-114300" lvl="5" marL="2514600" rtl="0" algn="l">
              <a:spcBef>
                <a:spcPts val="360"/>
              </a:spcBef>
              <a:buClr>
                <a:schemeClr val="dk1"/>
              </a:buClr>
              <a:defRPr/>
            </a:lvl6pPr>
            <a:lvl7pPr indent="-114300" lvl="6" marL="2971800" rtl="0" algn="l">
              <a:spcBef>
                <a:spcPts val="360"/>
              </a:spcBef>
              <a:buClr>
                <a:schemeClr val="dk1"/>
              </a:buClr>
              <a:defRPr/>
            </a:lvl7pPr>
            <a:lvl8pPr indent="-114300" lvl="7" marL="3429000" rtl="0" algn="l">
              <a:spcBef>
                <a:spcPts val="360"/>
              </a:spcBef>
              <a:buClr>
                <a:schemeClr val="dk1"/>
              </a:buClr>
              <a:defRPr/>
            </a:lvl8pPr>
            <a:lvl9pPr indent="-114300" lvl="8" marL="3886200" rtl="0" algn="l">
              <a:spcBef>
                <a:spcPts val="360"/>
              </a:spcBef>
              <a:buClr>
                <a:schemeClr val="dk1"/>
              </a:buClr>
              <a:defRPr/>
            </a:lvl9pPr>
          </a:lstStyle>
          <a:p/>
        </p:txBody>
      </p:sp>
      <p:sp>
        <p:nvSpPr>
          <p:cNvPr id="146490" name="Shape 146490"/>
          <p:cNvSpPr txBox="1"/>
          <p:nvPr>
            <p:ph idx="11" type="ftr"/>
          </p:nvPr>
        </p:nvSpPr>
        <p:spPr>
          <a:xfrm>
            <a:off x="467544" y="6453336"/>
            <a:ext cx="8240100" cy="268200"/>
          </a:xfrm>
          <a:prstGeom prst="rect">
            <a:avLst/>
          </a:prstGeom>
          <a:noFill/>
          <a:ln>
            <a:noFill/>
          </a:ln>
        </p:spPr>
        <p:txBody>
          <a:bodyPr anchorCtr="0" anchor="ctr" bIns="91425" lIns="91425" rIns="91425" tIns="91425"/>
          <a:lstStyle>
            <a:lvl1pPr indent="0" lvl="0" marL="0" rtl="0" algn="ctr">
              <a:spcBef>
                <a:spcPts val="0"/>
              </a:spcBef>
              <a:buNone/>
              <a:defRPr sz="1100">
                <a:solidFill>
                  <a:schemeClr val="dk1"/>
                </a:solidFill>
                <a:latin typeface="Arial"/>
                <a:ea typeface="Arial"/>
                <a:cs typeface="Arial"/>
                <a:sym typeface="Arial"/>
              </a:defRPr>
            </a:lvl1pPr>
            <a:lvl2pPr indent="0" lvl="1" marL="457200" rtl="0" algn="l">
              <a:spcBef>
                <a:spcPts val="0"/>
              </a:spcBef>
              <a:buNone/>
              <a:defRPr/>
            </a:lvl2pPr>
            <a:lvl3pPr indent="0" lvl="2" marL="914400" rtl="0" algn="l">
              <a:spcBef>
                <a:spcPts val="0"/>
              </a:spcBef>
              <a:buNone/>
              <a:defRPr/>
            </a:lvl3pPr>
            <a:lvl4pPr indent="0" lvl="3" marL="1371600" rtl="0" algn="l">
              <a:spcBef>
                <a:spcPts val="0"/>
              </a:spcBef>
              <a:buNone/>
              <a:defRPr/>
            </a:lvl4pPr>
            <a:lvl5pPr indent="0" lvl="4" marL="1828800" rtl="0" algn="l">
              <a:spcBef>
                <a:spcPts val="0"/>
              </a:spcBef>
              <a:buNone/>
              <a:defRPr/>
            </a:lvl5pPr>
            <a:lvl6pPr indent="0" lvl="5" marL="2286000" rtl="0" algn="l">
              <a:spcBef>
                <a:spcPts val="0"/>
              </a:spcBef>
              <a:buNone/>
              <a:defRPr/>
            </a:lvl6pPr>
            <a:lvl7pPr indent="0" lvl="6" marL="2743200" rtl="0" algn="l">
              <a:spcBef>
                <a:spcPts val="0"/>
              </a:spcBef>
              <a:buNone/>
              <a:defRPr/>
            </a:lvl7pPr>
            <a:lvl8pPr indent="0" lvl="7" marL="3200400" rtl="0" algn="l">
              <a:spcBef>
                <a:spcPts val="0"/>
              </a:spcBef>
              <a:buNone/>
              <a:defRPr/>
            </a:lvl8pPr>
            <a:lvl9pPr indent="0" lvl="8" marL="3657600" rtl="0" algn="l">
              <a:spcBef>
                <a:spcPts val="0"/>
              </a:spcBef>
              <a:buNone/>
              <a:defRPr/>
            </a:lvl9pPr>
          </a:lstStyle>
          <a:p/>
        </p:txBody>
      </p:sp>
      <p:sp>
        <p:nvSpPr>
          <p:cNvPr id="146491" name="Shape 146491"/>
          <p:cNvSpPr/>
          <p:nvPr>
            <p:ph idx="2" type="pic"/>
          </p:nvPr>
        </p:nvSpPr>
        <p:spPr>
          <a:xfrm>
            <a:off x="467544" y="6309320"/>
            <a:ext cx="503999" cy="476700"/>
          </a:xfrm>
          <a:prstGeom prst="rect">
            <a:avLst/>
          </a:prstGeom>
          <a:noFill/>
          <a:ln>
            <a:noFill/>
          </a:ln>
        </p:spPr>
        <p:txBody>
          <a:bodyPr anchorCtr="0" anchor="t" bIns="91425" lIns="91425" rIns="91425" tIns="91425"/>
          <a:lstStyle>
            <a:lvl1pPr indent="-88900" lvl="0" marL="0" marR="0" rtl="0" algn="l">
              <a:lnSpc>
                <a:spcPct val="100000"/>
              </a:lnSpc>
              <a:spcBef>
                <a:spcPts val="210"/>
              </a:spcBef>
              <a:spcAft>
                <a:spcPts val="0"/>
              </a:spcAft>
              <a:buClr>
                <a:schemeClr val="dk1"/>
              </a:buClr>
              <a:buFont typeface="Arial"/>
              <a:buNone/>
              <a:defRPr b="0" i="0" sz="1050" u="none" cap="none" strike="noStrike">
                <a:solidFill>
                  <a:schemeClr val="dk1"/>
                </a:solidFill>
                <a:latin typeface="Arial"/>
                <a:ea typeface="Arial"/>
                <a:cs typeface="Arial"/>
                <a:sym typeface="Arial"/>
              </a:defRPr>
            </a:lvl1pPr>
            <a:lvl2pPr indent="-196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1651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905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905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905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905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905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905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46492" name="Shape 146492"/>
          <p:cNvSpPr/>
          <p:nvPr>
            <p:ph idx="3" type="pic"/>
          </p:nvPr>
        </p:nvSpPr>
        <p:spPr>
          <a:xfrm>
            <a:off x="1067611" y="6309320"/>
            <a:ext cx="504000" cy="476700"/>
          </a:xfrm>
          <a:prstGeom prst="rect">
            <a:avLst/>
          </a:prstGeom>
          <a:noFill/>
          <a:ln>
            <a:noFill/>
          </a:ln>
        </p:spPr>
        <p:txBody>
          <a:bodyPr anchorCtr="0" anchor="t" bIns="91425" lIns="91425" rIns="91425" tIns="91425"/>
          <a:lstStyle>
            <a:lvl1pPr indent="-88900" lvl="0" marL="0" marR="0" rtl="0" algn="l">
              <a:lnSpc>
                <a:spcPct val="100000"/>
              </a:lnSpc>
              <a:spcBef>
                <a:spcPts val="210"/>
              </a:spcBef>
              <a:spcAft>
                <a:spcPts val="0"/>
              </a:spcAft>
              <a:buClr>
                <a:schemeClr val="dk1"/>
              </a:buClr>
              <a:buFont typeface="Arial"/>
              <a:buNone/>
              <a:defRPr b="0" i="0" sz="1050" u="none" cap="none" strike="noStrike">
                <a:solidFill>
                  <a:schemeClr val="dk1"/>
                </a:solidFill>
                <a:latin typeface="Arial"/>
                <a:ea typeface="Arial"/>
                <a:cs typeface="Arial"/>
                <a:sym typeface="Arial"/>
              </a:defRPr>
            </a:lvl1pPr>
            <a:lvl2pPr indent="-196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1651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905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905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905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905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905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905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46493" name="Shape 146493"/>
          <p:cNvSpPr/>
          <p:nvPr>
            <p:ph idx="4" type="pic"/>
          </p:nvPr>
        </p:nvSpPr>
        <p:spPr>
          <a:xfrm>
            <a:off x="1667677" y="6309320"/>
            <a:ext cx="504000" cy="476700"/>
          </a:xfrm>
          <a:prstGeom prst="rect">
            <a:avLst/>
          </a:prstGeom>
          <a:noFill/>
          <a:ln>
            <a:noFill/>
          </a:ln>
        </p:spPr>
        <p:txBody>
          <a:bodyPr anchorCtr="0" anchor="t" bIns="91425" lIns="91425" rIns="91425" tIns="91425"/>
          <a:lstStyle>
            <a:lvl1pPr indent="-88900" lvl="0" marL="0" marR="0" rtl="0" algn="l">
              <a:lnSpc>
                <a:spcPct val="100000"/>
              </a:lnSpc>
              <a:spcBef>
                <a:spcPts val="210"/>
              </a:spcBef>
              <a:spcAft>
                <a:spcPts val="0"/>
              </a:spcAft>
              <a:buClr>
                <a:schemeClr val="dk1"/>
              </a:buClr>
              <a:buFont typeface="Arial"/>
              <a:buNone/>
              <a:defRPr b="0" i="0" sz="1050" u="none" cap="none" strike="noStrike">
                <a:solidFill>
                  <a:schemeClr val="dk1"/>
                </a:solidFill>
                <a:latin typeface="Arial"/>
                <a:ea typeface="Arial"/>
                <a:cs typeface="Arial"/>
                <a:sym typeface="Arial"/>
              </a:defRPr>
            </a:lvl1pPr>
            <a:lvl2pPr indent="-196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1651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905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905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905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905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905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905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46494" name="Shape 146494"/>
          <p:cNvSpPr/>
          <p:nvPr>
            <p:ph idx="5" type="pic"/>
          </p:nvPr>
        </p:nvSpPr>
        <p:spPr>
          <a:xfrm>
            <a:off x="2267744" y="6309320"/>
            <a:ext cx="504000" cy="476700"/>
          </a:xfrm>
          <a:prstGeom prst="rect">
            <a:avLst/>
          </a:prstGeom>
          <a:noFill/>
          <a:ln>
            <a:noFill/>
          </a:ln>
        </p:spPr>
        <p:txBody>
          <a:bodyPr anchorCtr="0" anchor="t" bIns="91425" lIns="91425" rIns="91425" tIns="91425"/>
          <a:lstStyle>
            <a:lvl1pPr indent="-88900" lvl="0" marL="0" marR="0" rtl="0" algn="l">
              <a:lnSpc>
                <a:spcPct val="100000"/>
              </a:lnSpc>
              <a:spcBef>
                <a:spcPts val="210"/>
              </a:spcBef>
              <a:spcAft>
                <a:spcPts val="0"/>
              </a:spcAft>
              <a:buClr>
                <a:schemeClr val="dk1"/>
              </a:buClr>
              <a:buFont typeface="Arial"/>
              <a:buNone/>
              <a:defRPr b="0" i="0" sz="1050" u="none" cap="none" strike="noStrike">
                <a:solidFill>
                  <a:schemeClr val="dk1"/>
                </a:solidFill>
                <a:latin typeface="Arial"/>
                <a:ea typeface="Arial"/>
                <a:cs typeface="Arial"/>
                <a:sym typeface="Arial"/>
              </a:defRPr>
            </a:lvl1pPr>
            <a:lvl2pPr indent="-196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1651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905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905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905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905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905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905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theme" Target="../theme/theme3.xml"/><Relationship Id="rId3"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4" r:id="rId1"/>
    <p:sldLayoutId id="2147483737" r:id="rId2"/>
    <p:sldLayoutId id="2147483738" r:id="rId3"/>
    <p:sldLayoutId id="2147483739" r:id="rId4"/>
  </p:sldLayoutIdLst>
  <p:timing>
    <p:tnLst>
      <p:par>
        <p:cTn id="1" dur="indefinite" restart="never" nodeType="tmRoot"/>
      </p:par>
    </p:tnLst>
  </p:timing>
  <p:hf hdr="0"/>
  <p:txStyles>
    <p:titleStyle>
      <a:lvl1pPr algn="l" rtl="0" fontAlgn="base">
        <a:spcBef>
          <a:spcPct val="0"/>
        </a:spcBef>
        <a:spcAft>
          <a:spcPct val="0"/>
        </a:spcAft>
        <a:defRPr sz="2400" b="1">
          <a:solidFill>
            <a:schemeClr val="tx2"/>
          </a:solidFill>
          <a:latin typeface="+mj-lt"/>
          <a:ea typeface="+mj-ea"/>
          <a:cs typeface="+mj-cs"/>
        </a:defRPr>
      </a:lvl1pPr>
      <a:lvl2pPr algn="l" rtl="0" fontAlgn="base">
        <a:spcBef>
          <a:spcPct val="0"/>
        </a:spcBef>
        <a:spcAft>
          <a:spcPct val="0"/>
        </a:spcAft>
        <a:defRPr sz="2400" b="1">
          <a:solidFill>
            <a:schemeClr val="tx2"/>
          </a:solidFill>
          <a:latin typeface="Arial" charset="0"/>
        </a:defRPr>
      </a:lvl2pPr>
      <a:lvl3pPr algn="l" rtl="0" fontAlgn="base">
        <a:spcBef>
          <a:spcPct val="0"/>
        </a:spcBef>
        <a:spcAft>
          <a:spcPct val="0"/>
        </a:spcAft>
        <a:defRPr sz="2400" b="1">
          <a:solidFill>
            <a:schemeClr val="tx2"/>
          </a:solidFill>
          <a:latin typeface="Arial" charset="0"/>
        </a:defRPr>
      </a:lvl3pPr>
      <a:lvl4pPr algn="l" rtl="0" fontAlgn="base">
        <a:spcBef>
          <a:spcPct val="0"/>
        </a:spcBef>
        <a:spcAft>
          <a:spcPct val="0"/>
        </a:spcAft>
        <a:defRPr sz="2400" b="1">
          <a:solidFill>
            <a:schemeClr val="tx2"/>
          </a:solidFill>
          <a:latin typeface="Arial" charset="0"/>
        </a:defRPr>
      </a:lvl4pPr>
      <a:lvl5pPr algn="l" rtl="0" fontAlgn="base">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314325" indent="-314325" algn="l" rtl="0" fontAlgn="base">
        <a:spcBef>
          <a:spcPct val="20000"/>
        </a:spcBef>
        <a:spcAft>
          <a:spcPct val="0"/>
        </a:spcAft>
        <a:buBlip>
          <a:blip r:embed="rId6"/>
        </a:buBlip>
        <a:defRPr sz="2000">
          <a:solidFill>
            <a:schemeClr val="tx1"/>
          </a:solidFill>
          <a:latin typeface="+mn-lt"/>
          <a:ea typeface="+mn-ea"/>
          <a:cs typeface="+mn-cs"/>
        </a:defRPr>
      </a:lvl1pPr>
      <a:lvl2pPr marL="790575" indent="-314325" algn="l" rtl="0" fontAlgn="base">
        <a:spcBef>
          <a:spcPct val="20000"/>
        </a:spcBef>
        <a:spcAft>
          <a:spcPct val="0"/>
        </a:spcAft>
        <a:buBlip>
          <a:blip r:embed="rId7"/>
        </a:buBlip>
        <a:defRPr>
          <a:solidFill>
            <a:schemeClr val="tx1"/>
          </a:solidFill>
          <a:latin typeface="+mn-lt"/>
        </a:defRPr>
      </a:lvl2pPr>
      <a:lvl3pPr marL="1209675" indent="-276225" algn="l" rtl="0" fontAlgn="base">
        <a:spcBef>
          <a:spcPct val="20000"/>
        </a:spcBef>
        <a:spcAft>
          <a:spcPct val="0"/>
        </a:spcAft>
        <a:buBlip>
          <a:blip r:embed="rId8"/>
        </a:buBlip>
        <a:defRPr sz="1600">
          <a:solidFill>
            <a:schemeClr val="tx1"/>
          </a:solidFill>
          <a:latin typeface="+mn-lt"/>
        </a:defRPr>
      </a:lvl3pPr>
      <a:lvl4pPr marL="1657350" indent="-276225" algn="l" rtl="0" fontAlgn="base">
        <a:spcBef>
          <a:spcPct val="20000"/>
        </a:spcBef>
        <a:spcAft>
          <a:spcPct val="0"/>
        </a:spcAft>
        <a:buBlip>
          <a:blip r:embed="rId8"/>
        </a:buBlip>
        <a:defRPr sz="1600">
          <a:solidFill>
            <a:schemeClr val="tx1"/>
          </a:solidFill>
          <a:latin typeface="+mn-lt"/>
        </a:defRPr>
      </a:lvl4pPr>
      <a:lvl5pPr marL="2095500" indent="-276225" algn="l" rtl="0" fontAlgn="base">
        <a:spcBef>
          <a:spcPct val="20000"/>
        </a:spcBef>
        <a:spcAft>
          <a:spcPct val="0"/>
        </a:spcAft>
        <a:buBlip>
          <a:blip r:embed="rId8"/>
        </a:buBlip>
        <a:defRPr sz="1600">
          <a:solidFill>
            <a:schemeClr val="tx1"/>
          </a:solidFill>
          <a:latin typeface="+mn-lt"/>
        </a:defRPr>
      </a:lvl5pPr>
      <a:lvl6pPr marL="2514600" indent="-228600" algn="l" rtl="0" eaLnBrk="1" fontAlgn="base" hangingPunct="1">
        <a:spcBef>
          <a:spcPct val="20000"/>
        </a:spcBef>
        <a:spcAft>
          <a:spcPct val="0"/>
        </a:spcAft>
        <a:buSzPct val="60000"/>
        <a:buBlip>
          <a:blip r:embed="rId9"/>
        </a:buBlip>
        <a:defRPr sz="1400">
          <a:solidFill>
            <a:schemeClr val="tx1"/>
          </a:solidFill>
          <a:latin typeface="+mn-lt"/>
        </a:defRPr>
      </a:lvl6pPr>
      <a:lvl7pPr marL="2971800" indent="-228600" algn="l" rtl="0" eaLnBrk="1" fontAlgn="base" hangingPunct="1">
        <a:spcBef>
          <a:spcPct val="20000"/>
        </a:spcBef>
        <a:spcAft>
          <a:spcPct val="0"/>
        </a:spcAft>
        <a:buSzPct val="60000"/>
        <a:buBlip>
          <a:blip r:embed="rId9"/>
        </a:buBlip>
        <a:defRPr sz="1400">
          <a:solidFill>
            <a:schemeClr val="tx1"/>
          </a:solidFill>
          <a:latin typeface="+mn-lt"/>
        </a:defRPr>
      </a:lvl7pPr>
      <a:lvl8pPr marL="3429000" indent="-228600" algn="l" rtl="0" eaLnBrk="1" fontAlgn="base" hangingPunct="1">
        <a:spcBef>
          <a:spcPct val="20000"/>
        </a:spcBef>
        <a:spcAft>
          <a:spcPct val="0"/>
        </a:spcAft>
        <a:buSzPct val="60000"/>
        <a:buBlip>
          <a:blip r:embed="rId9"/>
        </a:buBlip>
        <a:defRPr sz="1400">
          <a:solidFill>
            <a:schemeClr val="tx1"/>
          </a:solidFill>
          <a:latin typeface="+mn-lt"/>
        </a:defRPr>
      </a:lvl8pPr>
      <a:lvl9pPr marL="3886200" indent="-228600" algn="l" rtl="0" eaLnBrk="1" fontAlgn="base" hangingPunct="1">
        <a:spcBef>
          <a:spcPct val="20000"/>
        </a:spcBef>
        <a:spcAft>
          <a:spcPct val="0"/>
        </a:spcAft>
        <a:buSzPct val="60000"/>
        <a:buBlip>
          <a:blip r:embed="rId9"/>
        </a:buBlip>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46469" name="Shape 146469"/>
        <p:cNvGrpSpPr/>
        <p:nvPr/>
      </p:nvGrpSpPr>
      <p:grpSpPr>
        <a:xfrm>
          <a:off x="0" y="0"/>
          <a:ext cx="0" cy="0"/>
          <a:chOff x="0" y="0"/>
          <a:chExt cx="0" cy="0"/>
        </a:xfrm>
      </p:grpSpPr>
      <p:sp>
        <p:nvSpPr>
          <p:cNvPr id="146470" name="Shape 146470"/>
          <p:cNvSpPr txBox="1"/>
          <p:nvPr>
            <p:ph type="title"/>
          </p:nvPr>
        </p:nvSpPr>
        <p:spPr>
          <a:xfrm>
            <a:off x="457200" y="274638"/>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46471" name="Shape 146471"/>
          <p:cNvSpPr txBox="1"/>
          <p:nvPr>
            <p:ph idx="1" type="body"/>
          </p:nvPr>
        </p:nvSpPr>
        <p:spPr>
          <a:xfrm>
            <a:off x="457200" y="1600200"/>
            <a:ext cx="8229600" cy="45261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46472" name="Shape 146472"/>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88900" lvl="0" marL="0" marR="0" rtl="0" algn="l">
              <a:lnSpc>
                <a:spcPct val="100000"/>
              </a:lnSpc>
              <a:spcBef>
                <a:spcPts val="0"/>
              </a:spcBef>
              <a:spcAft>
                <a:spcPts val="0"/>
              </a:spcAft>
              <a:buNone/>
              <a:defRPr b="0" i="0" sz="1200" u="none" cap="none" strike="noStrike">
                <a:solidFill>
                  <a:srgbClr val="888888"/>
                </a:solidFill>
                <a:latin typeface="Arial"/>
                <a:ea typeface="Arial"/>
                <a:cs typeface="Arial"/>
                <a:sym typeface="Arial"/>
              </a:defRPr>
            </a:lvl1pPr>
            <a:lvl2pPr indent="-8890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8890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8890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8890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8890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88900" lvl="6" marL="2743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88900" lvl="7"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88900" lvl="8" marL="3657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46473" name="Shape 146473"/>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88900" lvl="0" marL="0" marR="0" rtl="0" algn="ctr">
              <a:lnSpc>
                <a:spcPct val="100000"/>
              </a:lnSpc>
              <a:spcBef>
                <a:spcPts val="0"/>
              </a:spcBef>
              <a:spcAft>
                <a:spcPts val="0"/>
              </a:spcAft>
              <a:buNone/>
              <a:defRPr b="0" i="0" sz="1200" u="none" cap="none" strike="noStrike">
                <a:solidFill>
                  <a:srgbClr val="888888"/>
                </a:solidFill>
                <a:latin typeface="Arial"/>
                <a:ea typeface="Arial"/>
                <a:cs typeface="Arial"/>
                <a:sym typeface="Arial"/>
              </a:defRPr>
            </a:lvl1pPr>
            <a:lvl2pPr indent="-8890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8890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8890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8890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8890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88900" lvl="6" marL="2743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88900" lvl="7"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88900" lvl="8" marL="3657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46474" name="Shape 146474"/>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rgbClr val="888888"/>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8.jpg"/><Relationship Id="rId13" Type="http://schemas.openxmlformats.org/officeDocument/2006/relationships/image" Target="../media/image23.jpeg"/><Relationship Id="rId18" Type="http://schemas.openxmlformats.org/officeDocument/2006/relationships/image" Target="../media/image28.png"/><Relationship Id="rId3" Type="http://schemas.openxmlformats.org/officeDocument/2006/relationships/image" Target="../media/image13.jpeg"/><Relationship Id="rId21" Type="http://schemas.openxmlformats.org/officeDocument/2006/relationships/image" Target="../media/image31.png"/><Relationship Id="rId7" Type="http://schemas.openxmlformats.org/officeDocument/2006/relationships/image" Target="../media/image17.jpg"/><Relationship Id="rId12" Type="http://schemas.openxmlformats.org/officeDocument/2006/relationships/image" Target="../media/image22.jpeg"/><Relationship Id="rId17" Type="http://schemas.openxmlformats.org/officeDocument/2006/relationships/image" Target="../media/image27.jpeg"/><Relationship Id="rId2" Type="http://schemas.openxmlformats.org/officeDocument/2006/relationships/image" Target="../media/image12.jpg"/><Relationship Id="rId16" Type="http://schemas.openxmlformats.org/officeDocument/2006/relationships/image" Target="../media/image26.jpeg"/><Relationship Id="rId20"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image" Target="../media/image16.jpeg"/><Relationship Id="rId11" Type="http://schemas.openxmlformats.org/officeDocument/2006/relationships/image" Target="../media/image21.jpeg"/><Relationship Id="rId5" Type="http://schemas.openxmlformats.org/officeDocument/2006/relationships/image" Target="../media/image15.jpeg"/><Relationship Id="rId15" Type="http://schemas.openxmlformats.org/officeDocument/2006/relationships/image" Target="../media/image25.jpg"/><Relationship Id="rId23" Type="http://schemas.openxmlformats.org/officeDocument/2006/relationships/image" Target="../media/image33.png"/><Relationship Id="rId10" Type="http://schemas.openxmlformats.org/officeDocument/2006/relationships/image" Target="../media/image20.jpeg"/><Relationship Id="rId19" Type="http://schemas.openxmlformats.org/officeDocument/2006/relationships/image" Target="../media/image29.png"/><Relationship Id="rId4" Type="http://schemas.openxmlformats.org/officeDocument/2006/relationships/image" Target="../media/image14.jpeg"/><Relationship Id="rId9" Type="http://schemas.openxmlformats.org/officeDocument/2006/relationships/image" Target="../media/image19.jpg"/><Relationship Id="rId14" Type="http://schemas.openxmlformats.org/officeDocument/2006/relationships/image" Target="../media/image24.jpeg"/><Relationship Id="rId22"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455" name="Shape 146455"/>
        <p:cNvGrpSpPr/>
        <p:nvPr/>
      </p:nvGrpSpPr>
      <p:grpSpPr>
        <a:xfrm>
          <a:off x="0" y="0"/>
          <a:ext cx="0" cy="0"/>
          <a:chOff x="0" y="0"/>
          <a:chExt cx="0" cy="0"/>
        </a:xfrm>
      </p:grpSpPr>
      <p:sp>
        <p:nvSpPr>
          <p:cNvPr id="146456" name="Shape 146456"/>
          <p:cNvSpPr txBox="1"/>
          <p:nvPr>
            <p:ph type="ctrTitle"/>
          </p:nvPr>
        </p:nvSpPr>
        <p:spPr>
          <a:xfrm>
            <a:off x="347661" y="2780928"/>
            <a:ext cx="8320200" cy="10080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i="0" lang="en-GB" sz="2800" u="none" cap="small" strike="noStrike">
                <a:solidFill>
                  <a:srgbClr val="363636"/>
                </a:solidFill>
                <a:effectLst>
                  <a:outerShdw blurRad="38100" algn="tl" dir="2700000" dist="38100">
                    <a:srgbClr val="000000">
                      <a:alpha val="43137"/>
                    </a:srgbClr>
                  </a:outerShdw>
                </a:effectLst>
                <a:latin typeface="Arial"/>
                <a:ea typeface="Arial"/>
                <a:cs typeface="Arial"/>
                <a:sym typeface="Arial"/>
              </a:rPr>
              <a:t>EDDI summary of the year 2016</a:t>
            </a:r>
          </a:p>
        </p:txBody>
      </p:sp>
      <p:sp>
        <p:nvSpPr>
          <p:cNvPr id="146457" name="Shape 146457"/>
          <p:cNvSpPr/>
          <p:nvPr/>
        </p:nvSpPr>
        <p:spPr>
          <a:xfrm>
            <a:off x="356369" y="4551511"/>
            <a:ext cx="8535900" cy="461700"/>
          </a:xfrm>
          <a:prstGeom prst="rect">
            <a:avLst/>
          </a:prstGeom>
          <a:noFill/>
          <a:ln>
            <a:noFill/>
          </a:ln>
        </p:spPr>
        <p:txBody>
          <a:bodyPr anchorCtr="0" anchor="t" bIns="45700" lIns="91425" rIns="91425" tIns="45700">
            <a:spAutoFit/>
          </a:bodyPr>
          <a:lstStyle/>
          <a:p>
            <a:pPr indent="0" lvl="0" marL="0" marR="0" rtl="0" algn="l">
              <a:spcBef>
                <a:spcPts val="0"/>
              </a:spcBef>
              <a:spcAft>
                <a:spcPts val="0"/>
              </a:spcAft>
              <a:buSzPct val="25000"/>
              <a:buNone/>
            </a:pPr>
            <a:r>
              <a:rPr b="1" i="0" lang="en-GB" sz="2400" u="none" cap="small" strike="noStrike">
                <a:solidFill>
                  <a:srgbClr val="363636"/>
                </a:solidFill>
                <a:effectLst>
                  <a:outerShdw blurRad="38100" algn="tl" dir="2700000" dist="38100">
                    <a:srgbClr val="000000">
                      <a:alpha val="43137"/>
                    </a:srgbClr>
                  </a:outerShdw>
                </a:effectLst>
                <a:latin typeface="Arial"/>
                <a:ea typeface="Arial"/>
                <a:cs typeface="Arial"/>
                <a:sym typeface="Arial"/>
              </a:rPr>
              <a:t>M. Gorley, CCFE </a:t>
            </a:r>
          </a:p>
        </p:txBody>
      </p:sp>
      <p:sp>
        <p:nvSpPr>
          <p:cNvPr id="146458" name="Shape 146458"/>
          <p:cNvSpPr/>
          <p:nvPr/>
        </p:nvSpPr>
        <p:spPr>
          <a:xfrm>
            <a:off x="6300192" y="260647"/>
            <a:ext cx="2448300" cy="936000"/>
          </a:xfrm>
          <a:prstGeom prst="roundRect">
            <a:avLst>
              <a:gd fmla="val 16667" name="adj"/>
            </a:avLst>
          </a:prstGeom>
          <a:noFill/>
          <a:ln cap="flat" cmpd="sng" w="25400">
            <a:solidFill>
              <a:srgbClr val="184897"/>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SzPct val="25000"/>
              <a:buNone/>
            </a:pPr>
            <a:r>
              <a:rPr b="0" i="0" lang="en-GB" sz="4000" u="none" cap="none" strike="noStrike">
                <a:solidFill>
                  <a:srgbClr val="184897"/>
                </a:solidFill>
                <a:latin typeface="Arial"/>
                <a:ea typeface="Arial"/>
                <a:cs typeface="Arial"/>
                <a:sym typeface="Arial"/>
              </a:rPr>
              <a:t>WPMAT</a:t>
            </a:r>
          </a:p>
        </p:txBody>
      </p:sp>
      <p:sp>
        <p:nvSpPr>
          <p:cNvPr id="146459" name="Shape 146459"/>
          <p:cNvSpPr/>
          <p:nvPr/>
        </p:nvSpPr>
        <p:spPr>
          <a:xfrm>
            <a:off x="356370" y="2016235"/>
            <a:ext cx="4370100" cy="461700"/>
          </a:xfrm>
          <a:prstGeom prst="rect">
            <a:avLst/>
          </a:prstGeom>
          <a:noFill/>
          <a:ln>
            <a:noFill/>
          </a:ln>
        </p:spPr>
        <p:txBody>
          <a:bodyPr anchorCtr="0" anchor="t" bIns="45700" lIns="91425" rIns="91425" tIns="45700">
            <a:spAutoFit/>
          </a:bodyPr>
          <a:lstStyle/>
          <a:p>
            <a:pPr indent="0" lvl="0" marL="0" marR="0" rtl="0" algn="l">
              <a:spcBef>
                <a:spcPts val="0"/>
              </a:spcBef>
              <a:spcAft>
                <a:spcPts val="0"/>
              </a:spcAft>
              <a:buSzPct val="25000"/>
              <a:buNone/>
            </a:pPr>
            <a:r>
              <a:rPr b="1" i="0" lang="en-GB" sz="2400" u="none" cap="small" strike="noStrike">
                <a:solidFill>
                  <a:srgbClr val="363636"/>
                </a:solidFill>
                <a:effectLst>
                  <a:outerShdw blurRad="38100" algn="tl" dir="2700000" dist="38100">
                    <a:srgbClr val="000000">
                      <a:alpha val="43137"/>
                    </a:srgbClr>
                  </a:outerShdw>
                </a:effectLst>
                <a:latin typeface="Arial"/>
                <a:ea typeface="Arial"/>
                <a:cs typeface="Arial"/>
                <a:sym typeface="Arial"/>
              </a:rPr>
              <a:t>1-T003-D001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93"/>
            <a:ext cx="6203032" cy="891216"/>
          </a:xfrm>
        </p:spPr>
        <p:txBody>
          <a:bodyPr/>
          <a:lstStyle/>
          <a:p>
            <a:r>
              <a:rPr lang="en-GB" dirty="0" smtClean="0"/>
              <a:t>2017 Task Specification Proposals Review (1.1)</a:t>
            </a:r>
            <a:endParaRPr lang="en-GB" dirty="0"/>
          </a:p>
        </p:txBody>
      </p:sp>
      <p:sp>
        <p:nvSpPr>
          <p:cNvPr id="3" name="Content Placeholder 2"/>
          <p:cNvSpPr>
            <a:spLocks noGrp="1"/>
          </p:cNvSpPr>
          <p:nvPr>
            <p:ph idx="1"/>
          </p:nvPr>
        </p:nvSpPr>
        <p:spPr/>
        <p:txBody>
          <a:bodyPr>
            <a:normAutofit/>
          </a:bodyPr>
          <a:lstStyle/>
          <a:p>
            <a:pPr marL="0" indent="0">
              <a:buNone/>
            </a:pPr>
            <a:r>
              <a:rPr lang="en-GB" dirty="0"/>
              <a:t>WBS 1.1:</a:t>
            </a:r>
          </a:p>
          <a:p>
            <a:pPr marL="514350" indent="-457200">
              <a:buFont typeface="+mj-lt"/>
              <a:buAutoNum type="arabicPeriod"/>
            </a:pPr>
            <a:r>
              <a:rPr lang="en-GB" sz="2000" dirty="0" smtClean="0"/>
              <a:t>Sub project lead, 0.5ppy (CCFE)</a:t>
            </a:r>
          </a:p>
          <a:p>
            <a:pPr marL="514350" indent="-457200">
              <a:buFont typeface="+mj-lt"/>
              <a:buAutoNum type="arabicPeriod"/>
            </a:pPr>
            <a:r>
              <a:rPr lang="en-GB" sz="2000" dirty="0" smtClean="0"/>
              <a:t>MTRL update and establish wider release, 0.3ppy (CCFE)</a:t>
            </a:r>
          </a:p>
          <a:p>
            <a:pPr marL="514350" indent="-457200">
              <a:buFont typeface="+mj-lt"/>
              <a:buAutoNum type="arabicPeriod"/>
            </a:pPr>
            <a:r>
              <a:rPr lang="en-GB" sz="2000" dirty="0" smtClean="0"/>
              <a:t>WPMAT SEPOC role (learn DOORS and act as liaison), 0.2ppy (CCFE)</a:t>
            </a:r>
          </a:p>
          <a:p>
            <a:pPr marL="514350" indent="-457200">
              <a:buFont typeface="+mj-lt"/>
              <a:buAutoNum type="arabicPeriod"/>
            </a:pPr>
            <a:r>
              <a:rPr lang="en-GB" sz="2000" i="1" dirty="0" smtClean="0"/>
              <a:t>Optional, extent DEMO surveillance scheme review, 0.5ppy (NRG)</a:t>
            </a:r>
          </a:p>
          <a:p>
            <a:pPr marL="514350" indent="-457200">
              <a:buFont typeface="+mj-lt"/>
              <a:buAutoNum type="arabicPeriod"/>
            </a:pPr>
            <a:endParaRPr lang="en-GB" sz="2000" i="1" dirty="0"/>
          </a:p>
          <a:p>
            <a:pPr marL="57150" indent="0">
              <a:buNone/>
            </a:pPr>
            <a:endParaRPr lang="en-GB" sz="2000" i="1" dirty="0" smtClean="0"/>
          </a:p>
          <a:p>
            <a:pPr marL="914400" lvl="1" indent="-457200">
              <a:buFont typeface="+mj-lt"/>
              <a:buAutoNum type="arabicPeriod"/>
            </a:pPr>
            <a:endParaRPr lang="en-GB" dirty="0" smtClean="0"/>
          </a:p>
          <a:p>
            <a:pPr marL="914400" lvl="1" indent="-457200">
              <a:buFont typeface="+mj-lt"/>
              <a:buAutoNum type="arabicPeriod"/>
            </a:pPr>
            <a:endParaRPr lang="en-GB" dirty="0" smtClean="0"/>
          </a:p>
          <a:p>
            <a:pPr marL="914400" lvl="1" indent="-457200">
              <a:buFont typeface="+mj-lt"/>
              <a:buAutoNum type="arabicPeriod"/>
            </a:pPr>
            <a:endParaRPr lang="en-GB" dirty="0"/>
          </a:p>
        </p:txBody>
      </p:sp>
      <p:sp>
        <p:nvSpPr>
          <p:cNvPr id="4" name="Footer Placeholder 3"/>
          <p:cNvSpPr>
            <a:spLocks noGrp="1"/>
          </p:cNvSpPr>
          <p:nvPr>
            <p:ph type="ftr" sz="quarter" idx="11"/>
          </p:nvPr>
        </p:nvSpPr>
        <p:spPr/>
        <p:txBody>
          <a:bodyPr/>
          <a:lstStyle/>
          <a:p>
            <a:pPr algn="r"/>
            <a:r>
              <a:rPr lang="en-GB" dirty="0" smtClean="0"/>
              <a:t>Mike Gorley | </a:t>
            </a:r>
            <a:r>
              <a:rPr lang="en-GB" dirty="0"/>
              <a:t>EDDI Monitoring Meeting | </a:t>
            </a:r>
            <a:r>
              <a:rPr lang="en-GB" dirty="0" smtClean="0"/>
              <a:t>EUROfusion </a:t>
            </a:r>
            <a:r>
              <a:rPr lang="en-GB" dirty="0"/>
              <a:t>| </a:t>
            </a:r>
            <a:r>
              <a:rPr lang="en-GB" dirty="0" smtClean="0"/>
              <a:t>November 2016 </a:t>
            </a:r>
            <a:r>
              <a:rPr lang="en-GB" dirty="0"/>
              <a:t>| Page </a:t>
            </a:r>
            <a:fld id="{6A6D9FA1-99C7-4910-8E32-B85D378B0060}" type="slidenum">
              <a:rPr lang="en-GB" smtClean="0"/>
              <a:pPr algn="r"/>
              <a:t>10</a:t>
            </a:fld>
            <a:endParaRPr lang="en-GB" dirty="0"/>
          </a:p>
        </p:txBody>
      </p:sp>
    </p:spTree>
    <p:extLst>
      <p:ext uri="{BB962C8B-B14F-4D97-AF65-F5344CB8AC3E}">
        <p14:creationId xmlns:p14="http://schemas.microsoft.com/office/powerpoint/2010/main" val="4136333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93"/>
            <a:ext cx="6203032" cy="891216"/>
          </a:xfrm>
        </p:spPr>
        <p:txBody>
          <a:bodyPr/>
          <a:lstStyle/>
          <a:p>
            <a:r>
              <a:rPr lang="en-GB" dirty="0" smtClean="0"/>
              <a:t>2017 Task Specification Proposals Review (1.2)</a:t>
            </a:r>
            <a:endParaRPr lang="en-GB" dirty="0"/>
          </a:p>
        </p:txBody>
      </p:sp>
      <p:sp>
        <p:nvSpPr>
          <p:cNvPr id="3" name="Content Placeholder 2"/>
          <p:cNvSpPr>
            <a:spLocks noGrp="1"/>
          </p:cNvSpPr>
          <p:nvPr>
            <p:ph idx="1"/>
          </p:nvPr>
        </p:nvSpPr>
        <p:spPr/>
        <p:txBody>
          <a:bodyPr>
            <a:normAutofit/>
          </a:bodyPr>
          <a:lstStyle/>
          <a:p>
            <a:pPr marL="57150" indent="0">
              <a:buNone/>
            </a:pPr>
            <a:r>
              <a:rPr lang="en-GB" i="1" dirty="0"/>
              <a:t>WBS 1.2:</a:t>
            </a:r>
          </a:p>
          <a:p>
            <a:pPr marL="514350" indent="-457200">
              <a:buFont typeface="+mj-lt"/>
              <a:buAutoNum type="arabicPeriod"/>
            </a:pPr>
            <a:r>
              <a:rPr lang="en-GB" sz="2000" dirty="0"/>
              <a:t>Materials database FM, 0.2ppy (MTA)</a:t>
            </a:r>
          </a:p>
          <a:p>
            <a:pPr marL="514350" indent="-457200">
              <a:buFont typeface="+mj-lt"/>
              <a:buAutoNum type="arabicPeriod"/>
            </a:pPr>
            <a:r>
              <a:rPr lang="en-GB" sz="2000" dirty="0"/>
              <a:t>Materials database HHFM, AS, 0.3ppy (KIT</a:t>
            </a:r>
            <a:r>
              <a:rPr lang="en-GB" sz="2000" dirty="0" smtClean="0"/>
              <a:t>)</a:t>
            </a:r>
          </a:p>
          <a:p>
            <a:pPr marL="514350" indent="-457200">
              <a:buFont typeface="+mj-lt"/>
              <a:buAutoNum type="arabicPeriod"/>
            </a:pPr>
            <a:r>
              <a:rPr lang="en-GB" sz="2000" dirty="0" smtClean="0"/>
              <a:t>Materials database support CuCrZr, 0.1ppy (CCFE)</a:t>
            </a:r>
          </a:p>
          <a:p>
            <a:pPr marL="514350" indent="-457200">
              <a:buFont typeface="+mj-lt"/>
              <a:buAutoNum type="arabicPeriod"/>
            </a:pPr>
            <a:r>
              <a:rPr lang="en-GB" sz="2000" dirty="0" smtClean="0"/>
              <a:t>Extend and further develop FM – MPH, 0.4ppy (MTA)</a:t>
            </a:r>
          </a:p>
          <a:p>
            <a:pPr marL="514350" indent="-457200">
              <a:buFont typeface="+mj-lt"/>
              <a:buAutoNum type="arabicPeriod"/>
            </a:pPr>
            <a:r>
              <a:rPr lang="en-GB" sz="2000" dirty="0" smtClean="0"/>
              <a:t>Lead development of “draft” MPH on “baseline” W, 0.4ppy (KIT)</a:t>
            </a:r>
          </a:p>
          <a:p>
            <a:pPr marL="514350" indent="-457200">
              <a:buFont typeface="+mj-lt"/>
              <a:buAutoNum type="arabicPeriod"/>
            </a:pPr>
            <a:r>
              <a:rPr lang="en-GB" sz="2000" dirty="0" smtClean="0"/>
              <a:t>Support development </a:t>
            </a:r>
            <a:r>
              <a:rPr lang="en-GB" sz="2000" dirty="0"/>
              <a:t>of “draft” MPH on “baseline” W, </a:t>
            </a:r>
            <a:r>
              <a:rPr lang="en-GB" sz="2000" dirty="0" smtClean="0"/>
              <a:t>0.5ppy (CCFE)</a:t>
            </a:r>
          </a:p>
          <a:p>
            <a:pPr marL="914400" lvl="1" indent="-457200">
              <a:buFont typeface="+mj-lt"/>
              <a:buAutoNum type="arabicPeriod"/>
            </a:pPr>
            <a:endParaRPr lang="en-GB" dirty="0" smtClean="0"/>
          </a:p>
          <a:p>
            <a:r>
              <a:rPr lang="en-GB" sz="2000" dirty="0" smtClean="0"/>
              <a:t>From 2016: WPDIV materials data, 0.2ppy (CCFE)</a:t>
            </a:r>
          </a:p>
          <a:p>
            <a:pPr marL="914400" lvl="1" indent="-457200">
              <a:buFont typeface="+mj-lt"/>
              <a:buAutoNum type="arabicPeriod"/>
            </a:pPr>
            <a:endParaRPr lang="en-GB" dirty="0"/>
          </a:p>
          <a:p>
            <a:pPr marL="0" indent="0">
              <a:buNone/>
            </a:pPr>
            <a:endParaRPr lang="en-GB" dirty="0"/>
          </a:p>
          <a:p>
            <a:endParaRPr lang="en-GB" dirty="0"/>
          </a:p>
          <a:p>
            <a:endParaRPr lang="en-GB" dirty="0"/>
          </a:p>
          <a:p>
            <a:endParaRPr lang="en-GB" dirty="0"/>
          </a:p>
        </p:txBody>
      </p:sp>
      <p:sp>
        <p:nvSpPr>
          <p:cNvPr id="4" name="Footer Placeholder 3"/>
          <p:cNvSpPr>
            <a:spLocks noGrp="1"/>
          </p:cNvSpPr>
          <p:nvPr>
            <p:ph type="ftr" sz="quarter" idx="11"/>
          </p:nvPr>
        </p:nvSpPr>
        <p:spPr/>
        <p:txBody>
          <a:bodyPr/>
          <a:lstStyle/>
          <a:p>
            <a:pPr algn="r"/>
            <a:r>
              <a:rPr lang="en-GB" dirty="0" smtClean="0"/>
              <a:t>Mike Gorley | </a:t>
            </a:r>
            <a:r>
              <a:rPr lang="en-GB" dirty="0"/>
              <a:t>EDDI Monitoring Meeting | </a:t>
            </a:r>
            <a:r>
              <a:rPr lang="en-GB" dirty="0" smtClean="0"/>
              <a:t>EUROfusion </a:t>
            </a:r>
            <a:r>
              <a:rPr lang="en-GB" dirty="0"/>
              <a:t>| </a:t>
            </a:r>
            <a:r>
              <a:rPr lang="en-GB" dirty="0" smtClean="0"/>
              <a:t>November 2016 </a:t>
            </a:r>
            <a:r>
              <a:rPr lang="en-GB" dirty="0"/>
              <a:t>| Page </a:t>
            </a:r>
            <a:fld id="{6A6D9FA1-99C7-4910-8E32-B85D378B0060}" type="slidenum">
              <a:rPr lang="en-GB" smtClean="0"/>
              <a:pPr algn="r"/>
              <a:t>11</a:t>
            </a:fld>
            <a:endParaRPr lang="en-GB" dirty="0"/>
          </a:p>
        </p:txBody>
      </p:sp>
    </p:spTree>
    <p:extLst>
      <p:ext uri="{BB962C8B-B14F-4D97-AF65-F5344CB8AC3E}">
        <p14:creationId xmlns:p14="http://schemas.microsoft.com/office/powerpoint/2010/main" val="379323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93"/>
            <a:ext cx="6203032" cy="891216"/>
          </a:xfrm>
        </p:spPr>
        <p:txBody>
          <a:bodyPr/>
          <a:lstStyle/>
          <a:p>
            <a:r>
              <a:rPr lang="en-GB" dirty="0" smtClean="0"/>
              <a:t>2017 Task Specification Proposals Review (1.3)</a:t>
            </a:r>
            <a:endParaRPr lang="en-GB" dirty="0"/>
          </a:p>
        </p:txBody>
      </p:sp>
      <p:sp>
        <p:nvSpPr>
          <p:cNvPr id="3" name="Content Placeholder 2"/>
          <p:cNvSpPr>
            <a:spLocks noGrp="1"/>
          </p:cNvSpPr>
          <p:nvPr>
            <p:ph idx="1"/>
          </p:nvPr>
        </p:nvSpPr>
        <p:spPr/>
        <p:txBody>
          <a:bodyPr>
            <a:normAutofit fontScale="85000" lnSpcReduction="20000"/>
          </a:bodyPr>
          <a:lstStyle/>
          <a:p>
            <a:pPr marL="57150" indent="0">
              <a:buNone/>
            </a:pPr>
            <a:r>
              <a:rPr lang="en-GB" i="1" dirty="0"/>
              <a:t>WBS </a:t>
            </a:r>
            <a:r>
              <a:rPr lang="en-GB" i="1" dirty="0" smtClean="0"/>
              <a:t>1.3:</a:t>
            </a:r>
            <a:endParaRPr lang="en-GB" i="1" dirty="0"/>
          </a:p>
          <a:p>
            <a:pPr marL="514350" indent="-457200">
              <a:buFont typeface="+mj-lt"/>
              <a:buAutoNum type="arabicPeriod"/>
            </a:pPr>
            <a:r>
              <a:rPr lang="en-GB" dirty="0" smtClean="0"/>
              <a:t>Continue Brittle fracture work, 0.3ppy (KIT)</a:t>
            </a:r>
          </a:p>
          <a:p>
            <a:pPr marL="514350" indent="-457200">
              <a:buFont typeface="+mj-lt"/>
              <a:buAutoNum type="arabicPeriod"/>
            </a:pPr>
            <a:r>
              <a:rPr lang="en-GB" dirty="0" smtClean="0"/>
              <a:t>Conclude Creep-fatigue interaction &amp; evaluate high temperature modifying effects relevant for DDC, 0.2ppy (KIT)</a:t>
            </a:r>
          </a:p>
          <a:p>
            <a:pPr marL="514350" indent="-457200">
              <a:buFont typeface="+mj-lt"/>
              <a:buAutoNum type="arabicPeriod"/>
            </a:pPr>
            <a:r>
              <a:rPr lang="en-GB" i="1" dirty="0" smtClean="0"/>
              <a:t>Continue (and finalise) CFA-tool, 0.5ppy, (KIT)</a:t>
            </a:r>
          </a:p>
          <a:p>
            <a:pPr marL="514350" indent="-457200">
              <a:buFont typeface="+mj-lt"/>
              <a:buAutoNum type="arabicPeriod"/>
            </a:pPr>
            <a:r>
              <a:rPr lang="en-GB" i="1" dirty="0" smtClean="0"/>
              <a:t>Supporting role on Grain </a:t>
            </a:r>
            <a:r>
              <a:rPr lang="en-GB" i="1" dirty="0"/>
              <a:t>Modelling </a:t>
            </a:r>
            <a:r>
              <a:rPr lang="en-GB" i="1" dirty="0" smtClean="0"/>
              <a:t>Fatigue, 0.1ppy</a:t>
            </a:r>
            <a:r>
              <a:rPr lang="en-GB" b="1" i="1" u="sng" dirty="0" smtClean="0"/>
              <a:t>?</a:t>
            </a:r>
            <a:r>
              <a:rPr lang="en-GB" i="1" dirty="0" smtClean="0"/>
              <a:t> (CEA) </a:t>
            </a:r>
          </a:p>
          <a:p>
            <a:pPr marL="514350" indent="-457200">
              <a:buFont typeface="+mj-lt"/>
              <a:buAutoNum type="arabicPeriod"/>
            </a:pPr>
            <a:r>
              <a:rPr lang="en-GB" dirty="0" smtClean="0"/>
              <a:t>Review plastic flow localisation rule for DDC, 0.4ppy, (CCFE)</a:t>
            </a:r>
          </a:p>
          <a:p>
            <a:pPr marL="514350" indent="-457200">
              <a:buFont typeface="+mj-lt"/>
              <a:buAutoNum type="arabicPeriod"/>
            </a:pPr>
            <a:r>
              <a:rPr lang="en-GB" dirty="0" smtClean="0"/>
              <a:t>Review fatigue rules, effect of joints, 0.4ppy, (CCFE)</a:t>
            </a:r>
          </a:p>
          <a:p>
            <a:pPr marL="514350" indent="-457200">
              <a:buFont typeface="+mj-lt"/>
              <a:buAutoNum type="arabicPeriod"/>
            </a:pPr>
            <a:r>
              <a:rPr lang="en-GB" dirty="0" smtClean="0"/>
              <a:t>Review fatigue rules, effect of crack propagation, 0.4ppy (CCFE)</a:t>
            </a:r>
          </a:p>
          <a:p>
            <a:pPr marL="514350" indent="-457200">
              <a:buFont typeface="+mj-lt"/>
              <a:buAutoNum type="arabicPeriod"/>
            </a:pPr>
            <a:r>
              <a:rPr lang="en-GB" dirty="0" smtClean="0"/>
              <a:t>Review fatigue rules, effects of Residual stress and new ANSYSIS analysis, 0.4ppy (CCFE)</a:t>
            </a:r>
          </a:p>
          <a:p>
            <a:pPr marL="514350" indent="-457200">
              <a:buFont typeface="+mj-lt"/>
              <a:buAutoNum type="arabicPeriod"/>
            </a:pPr>
            <a:r>
              <a:rPr lang="en-GB" dirty="0" smtClean="0"/>
              <a:t>Review exhaustion of ductility for DDC, 0.5ppy (CCFE)</a:t>
            </a:r>
          </a:p>
          <a:p>
            <a:pPr marL="514350" indent="-457200">
              <a:buFont typeface="+mj-lt"/>
              <a:buAutoNum type="arabicPeriod"/>
            </a:pPr>
            <a:r>
              <a:rPr lang="en-GB" dirty="0" smtClean="0"/>
              <a:t>Extend </a:t>
            </a:r>
            <a:r>
              <a:rPr lang="en-GB" dirty="0"/>
              <a:t>review of partial factors use and overview review of DDC by industry, 0.5 (ind) ppy, (CCFE/AMEC) </a:t>
            </a:r>
          </a:p>
          <a:p>
            <a:pPr marL="57150" indent="0">
              <a:buNone/>
            </a:pPr>
            <a:endParaRPr lang="en-GB" dirty="0" smtClean="0"/>
          </a:p>
          <a:p>
            <a:pPr marL="514350" indent="-457200"/>
            <a:r>
              <a:rPr lang="en-GB" dirty="0"/>
              <a:t>From 2016: </a:t>
            </a:r>
            <a:r>
              <a:rPr lang="en-GB" dirty="0" smtClean="0"/>
              <a:t>Finish review of DDC, 0.5 (ind) ppy </a:t>
            </a:r>
            <a:r>
              <a:rPr lang="en-GB" dirty="0"/>
              <a:t>(</a:t>
            </a:r>
            <a:r>
              <a:rPr lang="en-GB" dirty="0" smtClean="0"/>
              <a:t>CCFE/AMEC)</a:t>
            </a:r>
            <a:endParaRPr lang="en-GB" dirty="0"/>
          </a:p>
          <a:p>
            <a:pPr marL="514350" indent="-457200">
              <a:buFont typeface="+mj-lt"/>
              <a:buAutoNum type="arabicPeriod"/>
            </a:pPr>
            <a:endParaRPr lang="en-GB" dirty="0"/>
          </a:p>
          <a:p>
            <a:endParaRPr lang="en-GB" dirty="0"/>
          </a:p>
          <a:p>
            <a:endParaRPr lang="en-GB" dirty="0"/>
          </a:p>
        </p:txBody>
      </p:sp>
      <p:sp>
        <p:nvSpPr>
          <p:cNvPr id="4" name="Footer Placeholder 3"/>
          <p:cNvSpPr>
            <a:spLocks noGrp="1"/>
          </p:cNvSpPr>
          <p:nvPr>
            <p:ph type="ftr" sz="quarter" idx="11"/>
          </p:nvPr>
        </p:nvSpPr>
        <p:spPr/>
        <p:txBody>
          <a:bodyPr/>
          <a:lstStyle/>
          <a:p>
            <a:pPr algn="r"/>
            <a:r>
              <a:rPr lang="en-GB" dirty="0" smtClean="0"/>
              <a:t>Mike Gorley | </a:t>
            </a:r>
            <a:r>
              <a:rPr lang="en-GB" dirty="0"/>
              <a:t>EDDI Monitoring Meeting | </a:t>
            </a:r>
            <a:r>
              <a:rPr lang="en-GB" dirty="0" smtClean="0"/>
              <a:t>EUROfusion </a:t>
            </a:r>
            <a:r>
              <a:rPr lang="en-GB" dirty="0"/>
              <a:t>| </a:t>
            </a:r>
            <a:r>
              <a:rPr lang="en-GB" dirty="0" smtClean="0"/>
              <a:t>November 2016 </a:t>
            </a:r>
            <a:r>
              <a:rPr lang="en-GB" dirty="0"/>
              <a:t>| Page </a:t>
            </a:r>
            <a:fld id="{6A6D9FA1-99C7-4910-8E32-B85D378B0060}" type="slidenum">
              <a:rPr lang="en-GB" smtClean="0"/>
              <a:pPr algn="r"/>
              <a:t>12</a:t>
            </a:fld>
            <a:endParaRPr lang="en-GB" dirty="0"/>
          </a:p>
        </p:txBody>
      </p:sp>
    </p:spTree>
    <p:extLst>
      <p:ext uri="{BB962C8B-B14F-4D97-AF65-F5344CB8AC3E}">
        <p14:creationId xmlns:p14="http://schemas.microsoft.com/office/powerpoint/2010/main" val="3427569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460" name="Shape 146460"/>
        <p:cNvGrpSpPr/>
        <p:nvPr/>
      </p:nvGrpSpPr>
      <p:grpSpPr>
        <a:xfrm>
          <a:off x="0" y="0"/>
          <a:ext cx="0" cy="0"/>
          <a:chOff x="0" y="0"/>
          <a:chExt cx="0" cy="0"/>
        </a:xfrm>
      </p:grpSpPr>
      <p:sp>
        <p:nvSpPr>
          <p:cNvPr id="146461" name="Shape 146461"/>
          <p:cNvSpPr txBox="1"/>
          <p:nvPr>
            <p:ph type="title"/>
          </p:nvPr>
        </p:nvSpPr>
        <p:spPr>
          <a:xfrm>
            <a:off x="457200" y="25893"/>
            <a:ext cx="6203100" cy="891300"/>
          </a:xfrm>
          <a:prstGeom prst="rect">
            <a:avLst/>
          </a:prstGeom>
          <a:noFill/>
          <a:ln>
            <a:noFill/>
          </a:ln>
        </p:spPr>
        <p:txBody>
          <a:bodyPr anchorCtr="0" anchor="t" bIns="45700" lIns="91425" rIns="91425" tIns="45700">
            <a:noAutofit/>
          </a:bodyPr>
          <a:lstStyle/>
          <a:p>
            <a:pPr indent="0" lvl="0" marL="0" rtl="0" algn="l">
              <a:spcBef>
                <a:spcPts val="0"/>
              </a:spcBef>
              <a:spcAft>
                <a:spcPts val="0"/>
              </a:spcAft>
              <a:buSzPct val="25000"/>
              <a:buNone/>
            </a:pPr>
            <a:r>
              <a:rPr lang="en-GB"/>
              <a:t>2017 Task Specification Proposals Review (1.4)</a:t>
            </a:r>
          </a:p>
        </p:txBody>
      </p:sp>
      <p:sp>
        <p:nvSpPr>
          <p:cNvPr id="146462" name="Shape 146462"/>
          <p:cNvSpPr txBox="1"/>
          <p:nvPr>
            <p:ph idx="1" type="body"/>
          </p:nvPr>
        </p:nvSpPr>
        <p:spPr>
          <a:xfrm>
            <a:off x="457200" y="1480576"/>
            <a:ext cx="8229600" cy="4896600"/>
          </a:xfrm>
          <a:prstGeom prst="rect">
            <a:avLst/>
          </a:prstGeom>
          <a:noFill/>
          <a:ln>
            <a:noFill/>
          </a:ln>
        </p:spPr>
        <p:txBody>
          <a:bodyPr anchorCtr="0" anchor="t" bIns="45700" lIns="91425" rIns="91425" tIns="45700">
            <a:normAutofit/>
          </a:bodyPr>
          <a:lstStyle/>
          <a:p>
            <a:pPr indent="-463550" lvl="0" marL="514350" rtl="0" algn="l">
              <a:spcBef>
                <a:spcPts val="0"/>
              </a:spcBef>
              <a:spcAft>
                <a:spcPts val="0"/>
              </a:spcAft>
              <a:buClr>
                <a:schemeClr val="dk1"/>
              </a:buClr>
              <a:buSzPct val="100000"/>
            </a:pPr>
            <a:r>
              <a:rPr i="1" lang="en-GB"/>
              <a:t>WBS 1.4:</a:t>
            </a:r>
          </a:p>
          <a:p>
            <a:pPr indent="-457200" lvl="1" marL="914400" rtl="0" algn="l">
              <a:spcBef>
                <a:spcPts val="400"/>
              </a:spcBef>
              <a:spcAft>
                <a:spcPts val="0"/>
              </a:spcAft>
              <a:buClr>
                <a:schemeClr val="dk1"/>
              </a:buClr>
              <a:buSzPct val="100000"/>
              <a:buFont typeface="Arial"/>
              <a:buAutoNum type="arabicPeriod"/>
            </a:pPr>
            <a:r>
              <a:rPr lang="en-GB"/>
              <a:t>Lead EDDI testing campaigns (RR and test requests), 0.6ppy (ENEA)</a:t>
            </a:r>
          </a:p>
          <a:p>
            <a:pPr indent="-457200" lvl="1" marL="914400" rtl="0" algn="l">
              <a:spcBef>
                <a:spcPts val="400"/>
              </a:spcBef>
              <a:spcAft>
                <a:spcPts val="0"/>
              </a:spcAft>
              <a:buClr>
                <a:schemeClr val="dk1"/>
              </a:buClr>
              <a:buSzPct val="100000"/>
              <a:buFont typeface="Arial"/>
              <a:buAutoNum type="arabicPeriod"/>
            </a:pPr>
            <a:r>
              <a:rPr lang="en-GB"/>
              <a:t>Support EDDI testing campaigns (RR and test requests), 0.3ppy (KIT)</a:t>
            </a:r>
          </a:p>
          <a:p>
            <a:pPr indent="-152400" lvl="0" marL="152400" rtl="0" algn="l">
              <a:spcBef>
                <a:spcPts val="480"/>
              </a:spcBef>
              <a:spcAft>
                <a:spcPts val="0"/>
              </a:spcAft>
              <a:buClr>
                <a:schemeClr val="dk1"/>
              </a:buClr>
              <a:buSzPct val="100000"/>
              <a:buFont typeface="Arial"/>
              <a:buNone/>
            </a:pPr>
            <a:r>
              <a:t/>
            </a:r>
            <a:endParaRPr/>
          </a:p>
          <a:p>
            <a:pPr indent="-342900" lvl="0" marL="342900" rtl="0" algn="l">
              <a:spcBef>
                <a:spcPts val="480"/>
              </a:spcBef>
              <a:spcAft>
                <a:spcPts val="0"/>
              </a:spcAft>
              <a:buClr>
                <a:schemeClr val="dk1"/>
              </a:buClr>
              <a:buSzPct val="100000"/>
              <a:buFont typeface="Arial"/>
              <a:buNone/>
            </a:pPr>
            <a:r>
              <a:t/>
            </a:r>
            <a:endParaRPr/>
          </a:p>
        </p:txBody>
      </p:sp>
      <p:sp>
        <p:nvSpPr>
          <p:cNvPr id="146463" name="Shape 146463"/>
          <p:cNvSpPr txBox="1"/>
          <p:nvPr>
            <p:ph idx="11" type="ftr"/>
          </p:nvPr>
        </p:nvSpPr>
        <p:spPr>
          <a:xfrm>
            <a:off x="467544" y="6453336"/>
            <a:ext cx="8240100" cy="268200"/>
          </a:xfrm>
          <a:prstGeom prst="rect">
            <a:avLst/>
          </a:prstGeom>
          <a:noFill/>
          <a:ln>
            <a:noFill/>
          </a:ln>
        </p:spPr>
        <p:txBody>
          <a:bodyPr anchorCtr="0" anchor="t" bIns="45700" lIns="91425" rIns="91425" tIns="45700">
            <a:noAutofit/>
          </a:bodyPr>
          <a:lstStyle/>
          <a:p>
            <a:pPr indent="0" lvl="0" marL="0" rtl="0" algn="r">
              <a:spcBef>
                <a:spcPts val="0"/>
              </a:spcBef>
              <a:spcAft>
                <a:spcPts val="0"/>
              </a:spcAft>
              <a:buSzPct val="25000"/>
              <a:buNone/>
            </a:pPr>
            <a:r>
              <a:rPr lang="en-GB"/>
              <a:t>Mike Gorley | EDDI Monitoring Meeting | EUROfusion | November 2016 | Page </a:t>
            </a:r>
            <a:fld id="{00000000-1234-1234-1234-123412341234}" type="slidenum">
              <a:rPr lang="en-GB"/>
              <a:t>‹#›</a:t>
            </a:fld>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7"/>
            <a:ext cx="7427168" cy="656461"/>
          </a:xfrm>
        </p:spPr>
        <p:txBody>
          <a:bodyPr/>
          <a:lstStyle/>
          <a:p>
            <a:r>
              <a:rPr lang="en-GB" dirty="0" smtClean="0"/>
              <a:t>EDDI monitoring meeting conclusions</a:t>
            </a:r>
            <a:endParaRPr lang="en-GB" dirty="0"/>
          </a:p>
        </p:txBody>
      </p:sp>
      <p:sp>
        <p:nvSpPr>
          <p:cNvPr id="3" name="Content Placeholder 2"/>
          <p:cNvSpPr>
            <a:spLocks noGrp="1"/>
          </p:cNvSpPr>
          <p:nvPr>
            <p:ph idx="1"/>
          </p:nvPr>
        </p:nvSpPr>
        <p:spPr>
          <a:xfrm>
            <a:off x="457200" y="1124744"/>
            <a:ext cx="7715200" cy="5184576"/>
          </a:xfrm>
        </p:spPr>
        <p:txBody>
          <a:bodyPr>
            <a:normAutofit/>
          </a:bodyPr>
          <a:lstStyle/>
          <a:p>
            <a:r>
              <a:rPr lang="en-GB" sz="2000" dirty="0" smtClean="0"/>
              <a:t>Which goals/deliverables have been reached?</a:t>
            </a:r>
          </a:p>
          <a:p>
            <a:pPr lvl="1"/>
            <a:r>
              <a:rPr lang="en-GB" sz="1800" dirty="0" smtClean="0"/>
              <a:t>26 deliverables set to be achieved, 2 delayed </a:t>
            </a:r>
          </a:p>
          <a:p>
            <a:r>
              <a:rPr lang="en-GB" sz="2000" dirty="0" smtClean="0"/>
              <a:t>Which goals/deliverables have not been reached? Why? Actions required or planned?</a:t>
            </a:r>
          </a:p>
          <a:p>
            <a:pPr lvl="1"/>
            <a:r>
              <a:rPr lang="en-GB" sz="1800" dirty="0" smtClean="0"/>
              <a:t>AMEC deliverable, delayed, no modifications recommended</a:t>
            </a:r>
          </a:p>
          <a:p>
            <a:pPr lvl="1"/>
            <a:r>
              <a:rPr lang="en-GB" sz="1800" dirty="0" smtClean="0"/>
              <a:t>WPDIV materials data task, delayed, updates to be implemented</a:t>
            </a:r>
          </a:p>
          <a:p>
            <a:r>
              <a:rPr lang="en-GB" sz="2000" dirty="0" smtClean="0"/>
              <a:t>Comments on the </a:t>
            </a:r>
            <a:r>
              <a:rPr lang="en-GB" sz="2000" dirty="0" err="1" smtClean="0"/>
              <a:t>Workplan</a:t>
            </a:r>
            <a:r>
              <a:rPr lang="en-GB" sz="2000" dirty="0" smtClean="0"/>
              <a:t> 2017 and PMP: </a:t>
            </a:r>
            <a:br>
              <a:rPr lang="en-GB" sz="2000" dirty="0" smtClean="0"/>
            </a:br>
            <a:r>
              <a:rPr lang="en-GB" sz="2000" dirty="0" smtClean="0"/>
              <a:t>Is the WP still feasible? Is adjustment required due to your results? What is your outlook?</a:t>
            </a:r>
          </a:p>
          <a:p>
            <a:pPr lvl="1"/>
            <a:r>
              <a:rPr lang="en-GB" dirty="0" smtClean="0"/>
              <a:t>Grant deliverables are achievable although expectations must be set. </a:t>
            </a:r>
          </a:p>
          <a:p>
            <a:pPr lvl="1"/>
            <a:r>
              <a:rPr lang="en-GB" dirty="0" smtClean="0"/>
              <a:t>Proposed 2017 work plan to realise key goals for EDDI </a:t>
            </a:r>
          </a:p>
          <a:p>
            <a:pPr lvl="1"/>
            <a:r>
              <a:rPr lang="en-GB" dirty="0" smtClean="0"/>
              <a:t>Greater visibility of work and DEMO wide agreement of strategy must be a key target for 2017 </a:t>
            </a:r>
          </a:p>
          <a:p>
            <a:endParaRPr lang="en-GB" dirty="0"/>
          </a:p>
          <a:p>
            <a:endParaRPr lang="en-GB" dirty="0"/>
          </a:p>
        </p:txBody>
      </p:sp>
      <p:sp>
        <p:nvSpPr>
          <p:cNvPr id="4" name="Footer Placeholder 3"/>
          <p:cNvSpPr>
            <a:spLocks noGrp="1"/>
          </p:cNvSpPr>
          <p:nvPr>
            <p:ph type="ftr" sz="quarter" idx="11"/>
          </p:nvPr>
        </p:nvSpPr>
        <p:spPr/>
        <p:txBody>
          <a:bodyPr/>
          <a:lstStyle/>
          <a:p>
            <a:pPr algn="r"/>
            <a:r>
              <a:rPr lang="en-GB" dirty="0" smtClean="0"/>
              <a:t>Mike Gorley | </a:t>
            </a:r>
            <a:r>
              <a:rPr lang="en-GB" dirty="0"/>
              <a:t>EDDI Monitoring Meeting | </a:t>
            </a:r>
            <a:r>
              <a:rPr lang="en-GB" dirty="0" smtClean="0"/>
              <a:t>EUROfusion </a:t>
            </a:r>
            <a:r>
              <a:rPr lang="en-GB" dirty="0"/>
              <a:t>| </a:t>
            </a:r>
            <a:r>
              <a:rPr lang="en-GB" dirty="0" smtClean="0"/>
              <a:t>November 2016 </a:t>
            </a:r>
            <a:r>
              <a:rPr lang="en-GB" dirty="0"/>
              <a:t>| Page </a:t>
            </a:r>
            <a:fld id="{6A6D9FA1-99C7-4910-8E32-B85D378B0060}" type="slidenum">
              <a:rPr lang="en-GB" smtClean="0"/>
              <a:pPr algn="r"/>
              <a:t>14</a:t>
            </a:fld>
            <a:endParaRPr lang="en-GB" dirty="0"/>
          </a:p>
        </p:txBody>
      </p:sp>
    </p:spTree>
    <p:extLst>
      <p:ext uri="{BB962C8B-B14F-4D97-AF65-F5344CB8AC3E}">
        <p14:creationId xmlns:p14="http://schemas.microsoft.com/office/powerpoint/2010/main" val="3879118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b="1" dirty="0" smtClean="0"/>
              <a:t>Many thanks to everyone for your attendance and efforts this year </a:t>
            </a:r>
            <a:endParaRPr lang="en-GB" dirty="0"/>
          </a:p>
        </p:txBody>
      </p:sp>
      <p:pic>
        <p:nvPicPr>
          <p:cNvPr id="2" name="Picture Placeholder 1"/>
          <p:cNvPicPr>
            <a:picLocks noGrp="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323528" y="5986295"/>
            <a:ext cx="1296000" cy="429906"/>
          </a:xfrm>
        </p:spPr>
      </p:pic>
      <p:sp>
        <p:nvSpPr>
          <p:cNvPr id="5" name="Abgerundetes Rechteck 8"/>
          <p:cNvSpPr/>
          <p:nvPr/>
        </p:nvSpPr>
        <p:spPr>
          <a:xfrm>
            <a:off x="1835696" y="5949280"/>
            <a:ext cx="1008112" cy="512431"/>
          </a:xfrm>
          <a:prstGeom prst="roundRect">
            <a:avLst/>
          </a:prstGeom>
          <a:noFill/>
          <a:ln>
            <a:solidFill>
              <a:srgbClr val="184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rgbClr val="184897"/>
                </a:solidFill>
              </a:rPr>
              <a:t>WPMAT</a:t>
            </a:r>
            <a:endParaRPr lang="en-GB" sz="1400" dirty="0">
              <a:solidFill>
                <a:srgbClr val="184897"/>
              </a:solidFill>
            </a:endParaRPr>
          </a:p>
        </p:txBody>
      </p:sp>
    </p:spTree>
    <p:extLst>
      <p:ext uri="{BB962C8B-B14F-4D97-AF65-F5344CB8AC3E}">
        <p14:creationId xmlns:p14="http://schemas.microsoft.com/office/powerpoint/2010/main" val="28046243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35497" y="489446"/>
            <a:ext cx="8208911" cy="923330"/>
          </a:xfrm>
          <a:prstGeom prst="rect">
            <a:avLst/>
          </a:prstGeom>
          <a:solidFill>
            <a:schemeClr val="accent2">
              <a:lumMod val="20000"/>
              <a:lumOff val="80000"/>
            </a:schemeClr>
          </a:solidFill>
        </p:spPr>
        <p:txBody>
          <a:bodyPr wrap="square" rtlCol="0">
            <a:spAutoFit/>
          </a:bodyPr>
          <a:lstStyle/>
          <a:p>
            <a:r>
              <a:rPr lang="de-DE" b="1" dirty="0" smtClean="0"/>
              <a:t>Objective(s):</a:t>
            </a:r>
          </a:p>
          <a:p>
            <a:r>
              <a:rPr lang="en-GB" dirty="0" smtClean="0"/>
              <a:t>Review your 5 years objectives (i.e. your offer in answer to the call for participation in 2013/14) </a:t>
            </a:r>
            <a:r>
              <a:rPr lang="en-US" dirty="0" smtClean="0"/>
              <a:t> </a:t>
            </a:r>
            <a:endParaRPr lang="en-GB" dirty="0"/>
          </a:p>
        </p:txBody>
      </p:sp>
      <p:sp>
        <p:nvSpPr>
          <p:cNvPr id="4" name="Textfeld 3"/>
          <p:cNvSpPr txBox="1"/>
          <p:nvPr/>
        </p:nvSpPr>
        <p:spPr>
          <a:xfrm>
            <a:off x="35497" y="57398"/>
            <a:ext cx="6888766" cy="369332"/>
          </a:xfrm>
          <a:prstGeom prst="rect">
            <a:avLst/>
          </a:prstGeom>
          <a:solidFill>
            <a:srgbClr val="FFC000"/>
          </a:solidFill>
        </p:spPr>
        <p:txBody>
          <a:bodyPr wrap="square" rtlCol="0">
            <a:spAutoFit/>
          </a:bodyPr>
          <a:lstStyle/>
          <a:p>
            <a:r>
              <a:rPr lang="en-GB" b="1" i="1" cap="small" dirty="0" smtClean="0"/>
              <a:t>Midterm–Review:  Objectives-Status for the 5 year period  </a:t>
            </a:r>
            <a:endParaRPr lang="de-DE" dirty="0"/>
          </a:p>
        </p:txBody>
      </p:sp>
      <p:sp>
        <p:nvSpPr>
          <p:cNvPr id="3" name="TextBox 2"/>
          <p:cNvSpPr txBox="1"/>
          <p:nvPr/>
        </p:nvSpPr>
        <p:spPr>
          <a:xfrm>
            <a:off x="323528" y="1458064"/>
            <a:ext cx="8208911" cy="5078313"/>
          </a:xfrm>
          <a:prstGeom prst="rect">
            <a:avLst/>
          </a:prstGeom>
          <a:noFill/>
        </p:spPr>
        <p:txBody>
          <a:bodyPr wrap="square" rtlCol="0">
            <a:spAutoFit/>
          </a:bodyPr>
          <a:lstStyle/>
          <a:p>
            <a:r>
              <a:rPr lang="en-GB" dirty="0" smtClean="0"/>
              <a:t>EDDI is essentially tasked with a range of strategically vital, long term and challenging tasks within the design of DEMO including: </a:t>
            </a:r>
          </a:p>
          <a:p>
            <a:pPr marL="342900" indent="-342900">
              <a:buFont typeface="+mj-lt"/>
              <a:buAutoNum type="arabicPeriod"/>
            </a:pPr>
            <a:r>
              <a:rPr lang="en-GB" dirty="0" smtClean="0"/>
              <a:t>Developing and implementing all materials interactions (information supply) for DEMO</a:t>
            </a:r>
          </a:p>
          <a:p>
            <a:pPr marL="342900" indent="-342900">
              <a:buFont typeface="+mj-lt"/>
              <a:buAutoNum type="arabicPeriod"/>
            </a:pPr>
            <a:r>
              <a:rPr lang="en-GB" dirty="0" smtClean="0"/>
              <a:t>Developing and running a materials management framework to enable assessments and appraisals of all materials proposed for DEMO</a:t>
            </a:r>
          </a:p>
          <a:p>
            <a:pPr marL="342900" indent="-342900">
              <a:buFont typeface="+mj-lt"/>
              <a:buAutoNum type="arabicPeriod"/>
            </a:pPr>
            <a:r>
              <a:rPr lang="en-GB" dirty="0" smtClean="0"/>
              <a:t>Developing, obtaining data for and maintaining a </a:t>
            </a:r>
            <a:r>
              <a:rPr lang="en-GB" dirty="0" smtClean="0"/>
              <a:t>material </a:t>
            </a:r>
            <a:r>
              <a:rPr lang="en-GB" dirty="0" smtClean="0"/>
              <a:t>database to </a:t>
            </a:r>
            <a:r>
              <a:rPr lang="en-GB" dirty="0" smtClean="0"/>
              <a:t>enable the </a:t>
            </a:r>
            <a:r>
              <a:rPr lang="en-GB" dirty="0" smtClean="0"/>
              <a:t>development of a materials property handbook, </a:t>
            </a:r>
            <a:r>
              <a:rPr lang="en-GB" i="1" dirty="0" smtClean="0"/>
              <a:t>eventually to include data from un-precedence conditions to match DEMO requirements</a:t>
            </a:r>
          </a:p>
          <a:p>
            <a:pPr marL="342900" indent="-342900">
              <a:buFont typeface="+mj-lt"/>
              <a:buAutoNum type="arabicPeriod"/>
            </a:pPr>
            <a:r>
              <a:rPr lang="en-GB" dirty="0" smtClean="0"/>
              <a:t>Developing and </a:t>
            </a:r>
            <a:r>
              <a:rPr lang="en-GB" dirty="0" smtClean="0"/>
              <a:t>implementation of </a:t>
            </a:r>
            <a:r>
              <a:rPr lang="en-GB" dirty="0" smtClean="0"/>
              <a:t>a DEMO specific materials property handbook to contain all the required materials data (accurately and statistically scrutinised with full data provenance) required to design DEMO</a:t>
            </a:r>
          </a:p>
          <a:p>
            <a:pPr marL="342900" indent="-342900">
              <a:buFont typeface="+mj-lt"/>
              <a:buAutoNum type="arabicPeriod"/>
            </a:pPr>
            <a:r>
              <a:rPr lang="en-GB" dirty="0" smtClean="0"/>
              <a:t>Developing a new set of design criteria to enable the design of DEMO plasma facing components </a:t>
            </a:r>
            <a:r>
              <a:rPr lang="en-GB" dirty="0" smtClean="0"/>
              <a:t>(Blanket </a:t>
            </a:r>
            <a:r>
              <a:rPr lang="en-GB" dirty="0" smtClean="0"/>
              <a:t>and Divertor) </a:t>
            </a:r>
            <a:r>
              <a:rPr lang="en-GB" dirty="0" smtClean="0"/>
              <a:t>including unprecedented </a:t>
            </a:r>
            <a:r>
              <a:rPr lang="en-GB" dirty="0" smtClean="0"/>
              <a:t>environmental </a:t>
            </a:r>
            <a:r>
              <a:rPr lang="en-GB" dirty="0" smtClean="0"/>
              <a:t>conditions, </a:t>
            </a:r>
            <a:r>
              <a:rPr lang="en-GB" dirty="0" smtClean="0"/>
              <a:t>going beyond any existing framework </a:t>
            </a:r>
          </a:p>
          <a:p>
            <a:endParaRPr lang="en-GB" dirty="0" smtClean="0"/>
          </a:p>
          <a:p>
            <a:r>
              <a:rPr lang="en-GB" dirty="0" smtClean="0"/>
              <a:t>The 5 year objectives was essentially to establish the group and lay strong foundations for the completion of these long term tasks. </a:t>
            </a:r>
          </a:p>
        </p:txBody>
      </p:sp>
    </p:spTree>
    <p:extLst>
      <p:ext uri="{BB962C8B-B14F-4D97-AF65-F5344CB8AC3E}">
        <p14:creationId xmlns:p14="http://schemas.microsoft.com/office/powerpoint/2010/main" val="11252260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510" name="Shape 146510"/>
        <p:cNvGrpSpPr/>
        <p:nvPr/>
      </p:nvGrpSpPr>
      <p:grpSpPr>
        <a:xfrm>
          <a:off x="0" y="0"/>
          <a:ext cx="0" cy="0"/>
          <a:chOff x="0" y="0"/>
          <a:chExt cx="0" cy="0"/>
        </a:xfrm>
      </p:grpSpPr>
      <p:sp>
        <p:nvSpPr>
          <p:cNvPr id="146511" name="Shape 146511"/>
          <p:cNvSpPr txBox="1"/>
          <p:nvPr/>
        </p:nvSpPr>
        <p:spPr>
          <a:xfrm>
            <a:off x="22561" y="23276"/>
            <a:ext cx="6888900" cy="369300"/>
          </a:xfrm>
          <a:prstGeom prst="rect">
            <a:avLst/>
          </a:prstGeom>
          <a:solidFill>
            <a:srgbClr val="FFC000"/>
          </a:solidFill>
          <a:ln>
            <a:noFill/>
          </a:ln>
        </p:spPr>
        <p:txBody>
          <a:bodyPr anchorCtr="0" anchor="t" bIns="45700" lIns="91425" rIns="91425" tIns="45700">
            <a:spAutoFit/>
          </a:bodyPr>
          <a:lstStyle/>
          <a:p>
            <a:pPr indent="0" lvl="0" marL="0" marR="0" rtl="0" algn="l">
              <a:spcBef>
                <a:spcPts val="0"/>
              </a:spcBef>
              <a:spcAft>
                <a:spcPts val="0"/>
              </a:spcAft>
              <a:buClr>
                <a:schemeClr val="dk1"/>
              </a:buClr>
              <a:buSzPct val="25000"/>
              <a:buFont typeface="Arial"/>
              <a:buNone/>
            </a:pPr>
            <a:r>
              <a:rPr b="1" i="1" lang="en-GB" sz="1800" cap="small">
                <a:solidFill>
                  <a:schemeClr val="dk1"/>
                </a:solidFill>
                <a:latin typeface="Arial"/>
                <a:ea typeface="Arial"/>
                <a:cs typeface="Arial"/>
                <a:sym typeface="Arial"/>
              </a:rPr>
              <a:t>Midterm–Review:  Objectives-Status for the 5 year period  </a:t>
            </a:r>
          </a:p>
        </p:txBody>
      </p:sp>
      <p:sp>
        <p:nvSpPr>
          <p:cNvPr id="146512" name="Shape 146512"/>
          <p:cNvSpPr txBox="1"/>
          <p:nvPr/>
        </p:nvSpPr>
        <p:spPr>
          <a:xfrm>
            <a:off x="35500" y="451825"/>
            <a:ext cx="9108600" cy="6406200"/>
          </a:xfrm>
          <a:prstGeom prst="rect">
            <a:avLst/>
          </a:prstGeom>
          <a:solidFill>
            <a:srgbClr val="D8DFEF"/>
          </a:solidFill>
          <a:ln>
            <a:noFill/>
          </a:ln>
        </p:spPr>
        <p:txBody>
          <a:bodyPr anchorCtr="0" anchor="t" bIns="45700" lIns="91425" rIns="91425" tIns="45700">
            <a:spAutoFit/>
          </a:bodyPr>
          <a:lstStyle/>
          <a:p>
            <a:pPr indent="0" lvl="0" marL="0" marR="0" rtl="0" algn="l">
              <a:spcBef>
                <a:spcPts val="0"/>
              </a:spcBef>
              <a:spcAft>
                <a:spcPts val="0"/>
              </a:spcAft>
              <a:buClr>
                <a:schemeClr val="dk1"/>
              </a:buClr>
              <a:buSzPct val="25000"/>
              <a:buFont typeface="Arial"/>
              <a:buNone/>
            </a:pPr>
            <a:r>
              <a:rPr b="1" lang="en-GB" sz="1800">
                <a:solidFill>
                  <a:schemeClr val="dk1"/>
                </a:solidFill>
                <a:latin typeface="Arial"/>
                <a:ea typeface="Arial"/>
                <a:cs typeface="Arial"/>
                <a:sym typeface="Arial"/>
              </a:rPr>
              <a:t>Achievement and status:</a:t>
            </a:r>
          </a:p>
          <a:p>
            <a:pPr indent="-285750" lvl="0" marL="285750" marR="0" rtl="0" algn="l">
              <a:spcBef>
                <a:spcPts val="0"/>
              </a:spcBef>
              <a:spcAft>
                <a:spcPts val="0"/>
              </a:spcAft>
              <a:buClr>
                <a:schemeClr val="dk1"/>
              </a:buClr>
              <a:buSzPct val="100000"/>
              <a:buFont typeface="Arial"/>
              <a:buChar char="-"/>
            </a:pPr>
            <a:r>
              <a:rPr b="1" lang="en-GB" sz="1800">
                <a:solidFill>
                  <a:schemeClr val="dk1"/>
                </a:solidFill>
                <a:latin typeface="Arial"/>
                <a:ea typeface="Arial"/>
                <a:cs typeface="Arial"/>
                <a:sym typeface="Arial"/>
              </a:rPr>
              <a:t>Report the achievements</a:t>
            </a:r>
          </a:p>
          <a:p>
            <a:pPr indent="-330200" lvl="0" marL="457200" marR="0" rtl="0" algn="l">
              <a:spcBef>
                <a:spcPts val="0"/>
              </a:spcBef>
              <a:spcAft>
                <a:spcPts val="0"/>
              </a:spcAft>
              <a:buClr>
                <a:schemeClr val="dk1"/>
              </a:buClr>
              <a:buSzPct val="100000"/>
              <a:buChar char="-"/>
            </a:pPr>
            <a:r>
              <a:rPr lang="en-GB" sz="1600">
                <a:solidFill>
                  <a:schemeClr val="dk1"/>
                </a:solidFill>
              </a:rPr>
              <a:t>EDDI group established and integrated into WPMAT and PPP&amp;T</a:t>
            </a:r>
          </a:p>
          <a:p>
            <a:pPr indent="-330200" lvl="0" marL="457200" marR="0" rtl="0" algn="l">
              <a:spcBef>
                <a:spcPts val="0"/>
              </a:spcBef>
              <a:spcAft>
                <a:spcPts val="0"/>
              </a:spcAft>
              <a:buClr>
                <a:schemeClr val="dk1"/>
              </a:buClr>
              <a:buSzPct val="100000"/>
              <a:buChar char="-"/>
            </a:pPr>
            <a:r>
              <a:rPr lang="en-GB" sz="1600">
                <a:solidFill>
                  <a:schemeClr val="dk1"/>
                </a:solidFill>
              </a:rPr>
              <a:t>Many (not all) key interfaces started e.g. links with WPMAT and WPDIV</a:t>
            </a:r>
          </a:p>
          <a:p>
            <a:pPr indent="-330200" lvl="0" marL="457200" marR="0" rtl="0" algn="l">
              <a:spcBef>
                <a:spcPts val="0"/>
              </a:spcBef>
              <a:spcAft>
                <a:spcPts val="0"/>
              </a:spcAft>
              <a:buClr>
                <a:schemeClr val="dk1"/>
              </a:buClr>
              <a:buSzPct val="100000"/>
              <a:buChar char="-"/>
            </a:pPr>
            <a:r>
              <a:rPr lang="en-GB" sz="1600">
                <a:solidFill>
                  <a:schemeClr val="dk1"/>
                </a:solidFill>
              </a:rPr>
              <a:t>A materials management framework developed and initial materials assessment started</a:t>
            </a:r>
          </a:p>
          <a:p>
            <a:pPr indent="-330200" lvl="0" marL="457200" marR="0" rtl="0" algn="l">
              <a:spcBef>
                <a:spcPts val="0"/>
              </a:spcBef>
              <a:spcAft>
                <a:spcPts val="0"/>
              </a:spcAft>
              <a:buClr>
                <a:schemeClr val="dk1"/>
              </a:buClr>
              <a:buSzPct val="100000"/>
              <a:buChar char="-"/>
            </a:pPr>
            <a:r>
              <a:rPr lang="en-GB" sz="1600">
                <a:solidFill>
                  <a:schemeClr val="dk1"/>
                </a:solidFill>
              </a:rPr>
              <a:t>A database management structure and materials data collection methods invented and established for WPMAT and instigated within all materials R&amp;D projects (e.g. advanced steels)</a:t>
            </a:r>
          </a:p>
          <a:p>
            <a:pPr indent="-330200" lvl="0" marL="457200" marR="0" rtl="0" algn="l">
              <a:spcBef>
                <a:spcPts val="0"/>
              </a:spcBef>
              <a:spcAft>
                <a:spcPts val="0"/>
              </a:spcAft>
              <a:buClr>
                <a:schemeClr val="dk1"/>
              </a:buClr>
              <a:buSzPct val="100000"/>
              <a:buChar char="-"/>
            </a:pPr>
            <a:r>
              <a:rPr lang="en-GB" sz="1600">
                <a:solidFill>
                  <a:schemeClr val="dk1"/>
                </a:solidFill>
              </a:rPr>
              <a:t>Structure for a DEMO specific materials property handbook established </a:t>
            </a:r>
          </a:p>
          <a:p>
            <a:pPr indent="-330200" lvl="0" marL="457200" marR="0" rtl="0" algn="l">
              <a:spcBef>
                <a:spcPts val="0"/>
              </a:spcBef>
              <a:spcAft>
                <a:spcPts val="0"/>
              </a:spcAft>
              <a:buClr>
                <a:schemeClr val="dk1"/>
              </a:buClr>
              <a:buSzPct val="100000"/>
              <a:buChar char="-"/>
            </a:pPr>
            <a:r>
              <a:rPr lang="en-GB" sz="1600">
                <a:solidFill>
                  <a:schemeClr val="dk1"/>
                </a:solidFill>
              </a:rPr>
              <a:t>An initial chapter on baseline steel (eurofer) for DEMO materials property handbook, including collation of vast number of materials data records (fully scrutinized and reviewed), input to provide key materials information for the design of DEMO - available now. </a:t>
            </a:r>
          </a:p>
          <a:p>
            <a:pPr indent="-330200" lvl="0" marL="457200" marR="0" rtl="0" algn="l">
              <a:spcBef>
                <a:spcPts val="0"/>
              </a:spcBef>
              <a:spcAft>
                <a:spcPts val="0"/>
              </a:spcAft>
              <a:buClr>
                <a:schemeClr val="dk1"/>
              </a:buClr>
              <a:buSzPct val="100000"/>
              <a:buChar char="-"/>
            </a:pPr>
            <a:r>
              <a:rPr lang="en-GB" sz="1600">
                <a:solidFill>
                  <a:schemeClr val="dk1"/>
                </a:solidFill>
              </a:rPr>
              <a:t>Based on pre-existing gap analysis a framework for the development of new design criteria specific for the needs of DEMO was established. This includes going far beyond existing codes and standards for nuclear reactors by incorporating in-elastic analysis an accommodation of complex components with multi material joints.  </a:t>
            </a:r>
          </a:p>
          <a:p>
            <a:pPr indent="-330200" lvl="0" marL="457200" marR="0" rtl="0" algn="l">
              <a:spcBef>
                <a:spcPts val="0"/>
              </a:spcBef>
              <a:spcAft>
                <a:spcPts val="0"/>
              </a:spcAft>
              <a:buClr>
                <a:schemeClr val="dk1"/>
              </a:buClr>
              <a:buSzPct val="100000"/>
              <a:buChar char="-"/>
            </a:pPr>
            <a:r>
              <a:rPr lang="en-GB" sz="1600">
                <a:solidFill>
                  <a:schemeClr val="dk1"/>
                </a:solidFill>
              </a:rPr>
              <a:t>Engagement of industrial partners with development of DEMO design criteria</a:t>
            </a:r>
          </a:p>
          <a:p>
            <a:pPr indent="-330200" lvl="0" marL="457200" marR="0" rtl="0" algn="l">
              <a:spcBef>
                <a:spcPts val="0"/>
              </a:spcBef>
              <a:spcAft>
                <a:spcPts val="0"/>
              </a:spcAft>
              <a:buClr>
                <a:schemeClr val="dk1"/>
              </a:buClr>
              <a:buSzPct val="100000"/>
              <a:buChar char="-"/>
            </a:pPr>
            <a:r>
              <a:rPr lang="en-GB" sz="1600">
                <a:solidFill>
                  <a:schemeClr val="dk1"/>
                </a:solidFill>
              </a:rPr>
              <a:t>Initial tools and methodologies for new ways of design analysis for DEMO components, realised in the EDDI project has been relased to PPP&amp;T design groups</a:t>
            </a:r>
          </a:p>
          <a:p>
            <a:pPr indent="-330200" lvl="0" marL="457200" marR="0" rtl="0" algn="l">
              <a:spcBef>
                <a:spcPts val="0"/>
              </a:spcBef>
              <a:spcAft>
                <a:spcPts val="0"/>
              </a:spcAft>
              <a:buClr>
                <a:schemeClr val="dk1"/>
              </a:buClr>
              <a:buSzPct val="100000"/>
              <a:buChar char="-"/>
            </a:pPr>
            <a:r>
              <a:rPr lang="en-GB" sz="1600">
                <a:solidFill>
                  <a:schemeClr val="dk1"/>
                </a:solidFill>
              </a:rPr>
              <a:t>Base on the need for significant materials testing a structured methodology, inlcudin templates and reviews, for performing database and design rule validation tests has been established.</a:t>
            </a:r>
          </a:p>
          <a:p>
            <a:pPr indent="-330200" lvl="0" marL="457200" marR="0" rtl="0" algn="l">
              <a:spcBef>
                <a:spcPts val="0"/>
              </a:spcBef>
              <a:spcAft>
                <a:spcPts val="0"/>
              </a:spcAft>
              <a:buClr>
                <a:schemeClr val="dk1"/>
              </a:buClr>
              <a:buSzPct val="100000"/>
              <a:buChar char="-"/>
            </a:pPr>
            <a:r>
              <a:rPr lang="en-GB" sz="1600">
                <a:solidFill>
                  <a:schemeClr val="dk1"/>
                </a:solidFill>
              </a:rPr>
              <a:t>Round robin testing within EUROfusion revealed which laboratories can be relied upon to provide test data, with some research Units results identified as below “acceptance criteria”.</a:t>
            </a:r>
          </a:p>
          <a:p>
            <a:pPr indent="-330200" lvl="0" marL="457200" marR="0" rtl="0" algn="l">
              <a:spcBef>
                <a:spcPts val="0"/>
              </a:spcBef>
              <a:spcAft>
                <a:spcPts val="0"/>
              </a:spcAft>
              <a:buClr>
                <a:schemeClr val="dk1"/>
              </a:buClr>
              <a:buSzPct val="100000"/>
              <a:buChar char="-"/>
            </a:pPr>
            <a:r>
              <a:rPr lang="en-GB" sz="1600">
                <a:solidFill>
                  <a:schemeClr val="dk1"/>
                </a:solidFill>
              </a:rPr>
              <a:t>Initial tests to vitiated new “creep fatigue” design criteria and key data for the DEMO materials database have been realized within EDDI testing group</a:t>
            </a:r>
            <a:br>
              <a:rPr lang="en-GB" sz="1600">
                <a:solidFill>
                  <a:schemeClr val="dk1"/>
                </a:solidFill>
              </a:rPr>
            </a:br>
          </a:p>
          <a:p>
            <a:pPr lvl="0" marR="0" rtl="0" algn="l">
              <a:spcBef>
                <a:spcPts val="0"/>
              </a:spcBef>
              <a:spcAft>
                <a:spcPts val="0"/>
              </a:spcAft>
              <a:buNone/>
            </a:pPr>
            <a:r>
              <a:t/>
            </a:r>
            <a:endParaRPr b="1" sz="1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539" name="Shape 146539"/>
        <p:cNvGrpSpPr/>
        <p:nvPr/>
      </p:nvGrpSpPr>
      <p:grpSpPr>
        <a:xfrm>
          <a:off x="0" y="0"/>
          <a:ext cx="0" cy="0"/>
          <a:chOff x="0" y="0"/>
          <a:chExt cx="0" cy="0"/>
        </a:xfrm>
      </p:grpSpPr>
      <p:sp>
        <p:nvSpPr>
          <p:cNvPr id="146540" name="Shape 146540"/>
          <p:cNvSpPr txBox="1"/>
          <p:nvPr/>
        </p:nvSpPr>
        <p:spPr>
          <a:xfrm>
            <a:off x="22561" y="23276"/>
            <a:ext cx="6888900" cy="369300"/>
          </a:xfrm>
          <a:prstGeom prst="rect">
            <a:avLst/>
          </a:prstGeom>
          <a:solidFill>
            <a:srgbClr val="FFC000"/>
          </a:solidFill>
          <a:ln>
            <a:noFill/>
          </a:ln>
        </p:spPr>
        <p:txBody>
          <a:bodyPr anchorCtr="0" anchor="t" bIns="45700" lIns="91425" rIns="91425" tIns="45700">
            <a:spAutoFit/>
          </a:bodyPr>
          <a:lstStyle/>
          <a:p>
            <a:pPr indent="0" lvl="0" marL="0" marR="0" rtl="0" algn="l">
              <a:spcBef>
                <a:spcPts val="0"/>
              </a:spcBef>
              <a:spcAft>
                <a:spcPts val="0"/>
              </a:spcAft>
              <a:buClr>
                <a:schemeClr val="dk1"/>
              </a:buClr>
              <a:buSzPct val="25000"/>
              <a:buFont typeface="Arial"/>
              <a:buNone/>
            </a:pPr>
            <a:r>
              <a:rPr b="1" i="1" lang="en-GB" sz="1800" cap="small">
                <a:solidFill>
                  <a:schemeClr val="dk1"/>
                </a:solidFill>
                <a:latin typeface="Arial"/>
                <a:ea typeface="Arial"/>
                <a:cs typeface="Arial"/>
                <a:sym typeface="Arial"/>
              </a:rPr>
              <a:t>Midterm–Review:  Objectives-Status for the 5 year period  </a:t>
            </a:r>
          </a:p>
        </p:txBody>
      </p:sp>
      <p:sp>
        <p:nvSpPr>
          <p:cNvPr id="146541" name="Shape 146541"/>
          <p:cNvSpPr txBox="1"/>
          <p:nvPr/>
        </p:nvSpPr>
        <p:spPr>
          <a:xfrm>
            <a:off x="33300" y="439501"/>
            <a:ext cx="8208900" cy="3280200"/>
          </a:xfrm>
          <a:prstGeom prst="rect">
            <a:avLst/>
          </a:prstGeom>
          <a:solidFill>
            <a:srgbClr val="D8DFEF"/>
          </a:solidFill>
          <a:ln>
            <a:noFill/>
          </a:ln>
        </p:spPr>
        <p:txBody>
          <a:bodyPr anchorCtr="0" anchor="t" bIns="45700" lIns="91425" rIns="91425" tIns="45700">
            <a:spAutoFit/>
          </a:bodyPr>
          <a:lstStyle/>
          <a:p>
            <a:pPr indent="0" lvl="0" marL="0" marR="0" rtl="0" algn="l">
              <a:spcBef>
                <a:spcPts val="0"/>
              </a:spcBef>
              <a:spcAft>
                <a:spcPts val="0"/>
              </a:spcAft>
              <a:buClr>
                <a:schemeClr val="dk1"/>
              </a:buClr>
              <a:buSzPct val="25000"/>
              <a:buFont typeface="Arial"/>
              <a:buNone/>
            </a:pPr>
            <a:r>
              <a:rPr b="1" lang="en-GB" sz="1800">
                <a:solidFill>
                  <a:schemeClr val="dk1"/>
                </a:solidFill>
                <a:latin typeface="Arial"/>
                <a:ea typeface="Arial"/>
                <a:cs typeface="Arial"/>
                <a:sym typeface="Arial"/>
              </a:rPr>
              <a:t>Outlook:</a:t>
            </a:r>
          </a:p>
          <a:p>
            <a:pPr indent="-285750" lvl="0" marL="285750" marR="0" rtl="0" algn="l">
              <a:spcBef>
                <a:spcPts val="0"/>
              </a:spcBef>
              <a:spcAft>
                <a:spcPts val="0"/>
              </a:spcAft>
              <a:buClr>
                <a:schemeClr val="dk1"/>
              </a:buClr>
              <a:buSzPct val="100000"/>
              <a:buFont typeface="Arial"/>
              <a:buChar char="-"/>
            </a:pPr>
            <a:r>
              <a:rPr b="1" lang="en-GB" sz="1800">
                <a:solidFill>
                  <a:schemeClr val="dk1"/>
                </a:solidFill>
                <a:latin typeface="Arial"/>
                <a:ea typeface="Arial"/>
                <a:cs typeface="Arial"/>
                <a:sym typeface="Arial"/>
              </a:rPr>
              <a:t>Next steps ahead</a:t>
            </a:r>
          </a:p>
          <a:p>
            <a:pPr indent="-273050" lvl="0" marL="285750" marR="0" rtl="0" algn="l">
              <a:spcBef>
                <a:spcPts val="0"/>
              </a:spcBef>
              <a:spcAft>
                <a:spcPts val="0"/>
              </a:spcAft>
              <a:buClr>
                <a:schemeClr val="dk1"/>
              </a:buClr>
              <a:buSzPct val="100000"/>
              <a:buFont typeface="Arial"/>
              <a:buChar char="-"/>
            </a:pPr>
            <a:r>
              <a:rPr lang="en-GB" sz="1600">
                <a:solidFill>
                  <a:schemeClr val="dk1"/>
                </a:solidFill>
              </a:rPr>
              <a:t>2017 (and thoughts for 2018) task specification should enable all EDDI related grant deliverables to be achieved </a:t>
            </a:r>
          </a:p>
          <a:p>
            <a:pPr indent="-273050" lvl="0" marL="285750" marR="0" rtl="0" algn="l">
              <a:spcBef>
                <a:spcPts val="0"/>
              </a:spcBef>
              <a:spcAft>
                <a:spcPts val="0"/>
              </a:spcAft>
              <a:buClr>
                <a:schemeClr val="dk1"/>
              </a:buClr>
              <a:buSzPct val="100000"/>
              <a:buFont typeface="Arial"/>
              <a:buChar char="-"/>
            </a:pPr>
            <a:r>
              <a:rPr lang="en-GB" sz="1600">
                <a:solidFill>
                  <a:schemeClr val="dk1"/>
                </a:solidFill>
              </a:rPr>
              <a:t>New strategies for DEMO design criteria and interactions with WPMAT and Designers needs to be established</a:t>
            </a:r>
          </a:p>
          <a:p>
            <a:pPr indent="-273050" lvl="0" marL="285750" marR="0" rtl="0" algn="l">
              <a:spcBef>
                <a:spcPts val="0"/>
              </a:spcBef>
              <a:spcAft>
                <a:spcPts val="0"/>
              </a:spcAft>
              <a:buClr>
                <a:schemeClr val="dk1"/>
              </a:buClr>
              <a:buSzPct val="100000"/>
              <a:buFont typeface="Arial"/>
              <a:buChar char="-"/>
            </a:pPr>
            <a:r>
              <a:rPr lang="en-GB" sz="1600">
                <a:solidFill>
                  <a:schemeClr val="dk1"/>
                </a:solidFill>
              </a:rPr>
              <a:t>Integration of WPMAT (via EDDI) within the high level frameworks, such as the system engineering approach, to DEMO needs to be established</a:t>
            </a:r>
          </a:p>
          <a:p>
            <a:pPr indent="-273050" lvl="0" marL="285750" marR="0" rtl="0" algn="l">
              <a:spcBef>
                <a:spcPts val="0"/>
              </a:spcBef>
              <a:spcAft>
                <a:spcPts val="0"/>
              </a:spcAft>
              <a:buClr>
                <a:schemeClr val="dk1"/>
              </a:buClr>
              <a:buSzPct val="100000"/>
              <a:buFont typeface="Arial"/>
              <a:buChar char="-"/>
            </a:pPr>
            <a:r>
              <a:rPr lang="en-GB" sz="1600">
                <a:solidFill>
                  <a:schemeClr val="dk1"/>
                </a:solidFill>
              </a:rPr>
              <a:t>Improved and long term “working level” strategy for EDDI needs to be aligned within the roadmap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fik 17"/>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569985" y="4920198"/>
            <a:ext cx="1384261" cy="1317114"/>
          </a:xfrm>
          <a:prstGeom prst="rect">
            <a:avLst/>
          </a:prstGeom>
        </p:spPr>
      </p:pic>
      <p:pic>
        <p:nvPicPr>
          <p:cNvPr id="5" name="Grafik 4"/>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571730" y="3250158"/>
            <a:ext cx="1735707" cy="1131005"/>
          </a:xfrm>
          <a:prstGeom prst="rect">
            <a:avLst/>
          </a:prstGeom>
        </p:spPr>
      </p:pic>
      <p:pic>
        <p:nvPicPr>
          <p:cNvPr id="6" name="Grafik 5"/>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10582" y="1492874"/>
            <a:ext cx="1348851" cy="447439"/>
          </a:xfrm>
          <a:prstGeom prst="rect">
            <a:avLst/>
          </a:prstGeom>
        </p:spPr>
      </p:pic>
      <p:pic>
        <p:nvPicPr>
          <p:cNvPr id="7" name="Grafik 6"/>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327885" y="1306706"/>
            <a:ext cx="1145460" cy="934684"/>
          </a:xfrm>
          <a:prstGeom prst="rect">
            <a:avLst/>
          </a:prstGeom>
        </p:spPr>
      </p:pic>
      <p:pic>
        <p:nvPicPr>
          <p:cNvPr id="8" name="Grafik 7"/>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681759" y="1230802"/>
            <a:ext cx="2013055" cy="660392"/>
          </a:xfrm>
          <a:prstGeom prst="rect">
            <a:avLst/>
          </a:prstGeom>
        </p:spPr>
      </p:pic>
      <p:pic>
        <p:nvPicPr>
          <p:cNvPr id="9" name="Grafik 8"/>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6184996" y="1409436"/>
            <a:ext cx="542384" cy="792715"/>
          </a:xfrm>
          <a:prstGeom prst="rect">
            <a:avLst/>
          </a:prstGeom>
        </p:spPr>
      </p:pic>
      <p:pic>
        <p:nvPicPr>
          <p:cNvPr id="10" name="Grafik 9"/>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7217563" y="1336483"/>
            <a:ext cx="1379367" cy="405696"/>
          </a:xfrm>
          <a:prstGeom prst="rect">
            <a:avLst/>
          </a:prstGeom>
        </p:spPr>
      </p:pic>
      <p:pic>
        <p:nvPicPr>
          <p:cNvPr id="11" name="Grafik 10"/>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510582" y="3531433"/>
            <a:ext cx="1642108" cy="527392"/>
          </a:xfrm>
          <a:prstGeom prst="rect">
            <a:avLst/>
          </a:prstGeom>
        </p:spPr>
      </p:pic>
      <p:pic>
        <p:nvPicPr>
          <p:cNvPr id="12" name="Grafik 11"/>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2500953" y="2388089"/>
            <a:ext cx="1653482" cy="935523"/>
          </a:xfrm>
          <a:prstGeom prst="rect">
            <a:avLst/>
          </a:prstGeom>
        </p:spPr>
      </p:pic>
      <p:pic>
        <p:nvPicPr>
          <p:cNvPr id="13" name="Grafik 12"/>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4492983" y="2398802"/>
            <a:ext cx="863495" cy="770609"/>
          </a:xfrm>
          <a:prstGeom prst="rect">
            <a:avLst/>
          </a:prstGeom>
        </p:spPr>
      </p:pic>
      <p:pic>
        <p:nvPicPr>
          <p:cNvPr id="14" name="Grafik 13"/>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5635786" y="2528707"/>
            <a:ext cx="1075017" cy="476206"/>
          </a:xfrm>
          <a:prstGeom prst="rect">
            <a:avLst/>
          </a:prstGeom>
        </p:spPr>
      </p:pic>
      <p:pic>
        <p:nvPicPr>
          <p:cNvPr id="15" name="Grafik 14"/>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6630865" y="3157706"/>
            <a:ext cx="1335006" cy="1092278"/>
          </a:xfrm>
          <a:prstGeom prst="rect">
            <a:avLst/>
          </a:prstGeom>
        </p:spPr>
      </p:pic>
      <p:pic>
        <p:nvPicPr>
          <p:cNvPr id="16" name="Grafik 15"/>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7543624" y="4176685"/>
            <a:ext cx="1210210" cy="1210210"/>
          </a:xfrm>
          <a:prstGeom prst="rect">
            <a:avLst/>
          </a:prstGeom>
        </p:spPr>
      </p:pic>
      <p:pic>
        <p:nvPicPr>
          <p:cNvPr id="17" name="Grafik 16"/>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461430" y="5542652"/>
            <a:ext cx="1716052" cy="506617"/>
          </a:xfrm>
          <a:prstGeom prst="rect">
            <a:avLst/>
          </a:prstGeom>
        </p:spPr>
      </p:pic>
      <p:pic>
        <p:nvPicPr>
          <p:cNvPr id="19" name="Grafik 18"/>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413375" y="4276668"/>
            <a:ext cx="2424202" cy="1010245"/>
          </a:xfrm>
          <a:prstGeom prst="rect">
            <a:avLst/>
          </a:prstGeom>
        </p:spPr>
      </p:pic>
      <p:pic>
        <p:nvPicPr>
          <p:cNvPr id="20" name="Grafik 19"/>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379999" y="2483601"/>
            <a:ext cx="1947886" cy="474534"/>
          </a:xfrm>
          <a:prstGeom prst="rect">
            <a:avLst/>
          </a:prstGeom>
        </p:spPr>
      </p:pic>
      <p:pic>
        <p:nvPicPr>
          <p:cNvPr id="21" name="Grafik 20"/>
          <p:cNvPicPr>
            <a:picLocks noChangeAspect="1"/>
          </p:cNvPicPr>
          <p:nvPr/>
        </p:nvPicPr>
        <p:blipFill>
          <a:blip r:embed="rId18"/>
          <a:stretch>
            <a:fillRect/>
          </a:stretch>
        </p:blipFill>
        <p:spPr>
          <a:xfrm>
            <a:off x="6854340" y="2398802"/>
            <a:ext cx="2105812" cy="598809"/>
          </a:xfrm>
          <a:prstGeom prst="rect">
            <a:avLst/>
          </a:prstGeom>
        </p:spPr>
      </p:pic>
      <p:pic>
        <p:nvPicPr>
          <p:cNvPr id="22" name="Grafik 21"/>
          <p:cNvPicPr>
            <a:picLocks noChangeAspect="1"/>
          </p:cNvPicPr>
          <p:nvPr/>
        </p:nvPicPr>
        <p:blipFill>
          <a:blip r:embed="rId19">
            <a:extLst>
              <a:ext uri="{28A0092B-C50C-407E-A947-70E740481C1C}">
                <a14:useLocalDpi xmlns:a14="http://schemas.microsoft.com/office/drawing/2010/main"/>
              </a:ext>
            </a:extLst>
          </a:blip>
          <a:stretch>
            <a:fillRect/>
          </a:stretch>
        </p:blipFill>
        <p:spPr>
          <a:xfrm>
            <a:off x="5778128" y="4348170"/>
            <a:ext cx="979743" cy="935874"/>
          </a:xfrm>
          <a:prstGeom prst="rect">
            <a:avLst/>
          </a:prstGeom>
        </p:spPr>
      </p:pic>
      <p:pic>
        <p:nvPicPr>
          <p:cNvPr id="23" name="Grafik 22"/>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a:off x="2569985" y="3505424"/>
            <a:ext cx="1324528" cy="613478"/>
          </a:xfrm>
          <a:prstGeom prst="rect">
            <a:avLst/>
          </a:prstGeom>
        </p:spPr>
      </p:pic>
      <p:pic>
        <p:nvPicPr>
          <p:cNvPr id="24" name="Grafik 23"/>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a:off x="7298368" y="233892"/>
            <a:ext cx="1539202" cy="675288"/>
          </a:xfrm>
          <a:prstGeom prst="rect">
            <a:avLst/>
          </a:prstGeom>
        </p:spPr>
      </p:pic>
      <p:pic>
        <p:nvPicPr>
          <p:cNvPr id="25" name="Grafik 24"/>
          <p:cNvPicPr>
            <a:picLocks noChangeAspect="1"/>
          </p:cNvPicPr>
          <p:nvPr/>
        </p:nvPicPr>
        <p:blipFill>
          <a:blip r:embed="rId22"/>
          <a:stretch>
            <a:fillRect/>
          </a:stretch>
        </p:blipFill>
        <p:spPr>
          <a:xfrm>
            <a:off x="3840409" y="4436424"/>
            <a:ext cx="1107745" cy="908351"/>
          </a:xfrm>
          <a:prstGeom prst="rect">
            <a:avLst/>
          </a:prstGeom>
        </p:spPr>
      </p:pic>
      <p:pic>
        <p:nvPicPr>
          <p:cNvPr id="27" name="Grafik 26"/>
          <p:cNvPicPr>
            <a:picLocks noChangeAspect="1"/>
          </p:cNvPicPr>
          <p:nvPr/>
        </p:nvPicPr>
        <p:blipFill>
          <a:blip r:embed="rId23"/>
          <a:stretch>
            <a:fillRect/>
          </a:stretch>
        </p:blipFill>
        <p:spPr>
          <a:xfrm>
            <a:off x="267756" y="234674"/>
            <a:ext cx="2715440" cy="654084"/>
          </a:xfrm>
          <a:prstGeom prst="rect">
            <a:avLst/>
          </a:prstGeom>
        </p:spPr>
      </p:pic>
      <p:sp>
        <p:nvSpPr>
          <p:cNvPr id="28" name="Textfeld 27"/>
          <p:cNvSpPr txBox="1"/>
          <p:nvPr/>
        </p:nvSpPr>
        <p:spPr>
          <a:xfrm>
            <a:off x="307391" y="6191726"/>
            <a:ext cx="8652761" cy="430887"/>
          </a:xfrm>
          <a:prstGeom prst="rect">
            <a:avLst/>
          </a:prstGeom>
          <a:noFill/>
        </p:spPr>
        <p:txBody>
          <a:bodyPr wrap="square" rtlCol="0">
            <a:spAutoFit/>
          </a:bodyPr>
          <a:lstStyle/>
          <a:p>
            <a:r>
              <a:rPr lang="de-DE" sz="1100" dirty="0" smtClean="0"/>
              <a:t>Logos of </a:t>
            </a:r>
            <a:r>
              <a:rPr lang="de-DE" sz="1100" dirty="0" err="1" smtClean="0"/>
              <a:t>the</a:t>
            </a:r>
            <a:r>
              <a:rPr lang="de-DE" sz="1100" dirty="0" smtClean="0"/>
              <a:t> </a:t>
            </a:r>
            <a:r>
              <a:rPr lang="de-DE" sz="1100" dirty="0" err="1" smtClean="0"/>
              <a:t>official</a:t>
            </a:r>
            <a:r>
              <a:rPr lang="de-DE" sz="1100" dirty="0" smtClean="0"/>
              <a:t> WPMAT </a:t>
            </a:r>
            <a:r>
              <a:rPr lang="de-DE" sz="1100" dirty="0" err="1" smtClean="0"/>
              <a:t>participants</a:t>
            </a:r>
            <a:r>
              <a:rPr lang="de-DE" sz="1100" dirty="0" smtClean="0"/>
              <a:t>. Note: </a:t>
            </a:r>
            <a:r>
              <a:rPr lang="de-DE" sz="1100" dirty="0" err="1" smtClean="0"/>
              <a:t>Some</a:t>
            </a:r>
            <a:r>
              <a:rPr lang="de-DE" sz="1100" dirty="0" smtClean="0"/>
              <a:t> </a:t>
            </a:r>
            <a:r>
              <a:rPr lang="de-DE" sz="1100" dirty="0" err="1" smtClean="0"/>
              <a:t>universities</a:t>
            </a:r>
            <a:r>
              <a:rPr lang="de-DE" sz="1100" dirty="0" smtClean="0"/>
              <a:t> </a:t>
            </a:r>
            <a:r>
              <a:rPr lang="de-DE" sz="1100" dirty="0" err="1" smtClean="0"/>
              <a:t>and</a:t>
            </a:r>
            <a:r>
              <a:rPr lang="de-DE" sz="1100" dirty="0" smtClean="0"/>
              <a:t> </a:t>
            </a:r>
            <a:r>
              <a:rPr lang="de-DE" sz="1100" dirty="0" err="1" smtClean="0"/>
              <a:t>labs</a:t>
            </a:r>
            <a:r>
              <a:rPr lang="de-DE" sz="1100" dirty="0" smtClean="0"/>
              <a:t> </a:t>
            </a:r>
            <a:r>
              <a:rPr lang="de-DE" sz="1100" dirty="0" err="1" smtClean="0"/>
              <a:t>are</a:t>
            </a:r>
            <a:r>
              <a:rPr lang="de-DE" sz="1100" dirty="0" smtClean="0"/>
              <a:t> </a:t>
            </a:r>
            <a:r>
              <a:rPr lang="de-DE" sz="1100" dirty="0" err="1" smtClean="0"/>
              <a:t>grouped</a:t>
            </a:r>
            <a:r>
              <a:rPr lang="de-DE" sz="1100" dirty="0" smtClean="0"/>
              <a:t> in </a:t>
            </a:r>
            <a:r>
              <a:rPr lang="de-DE" sz="1100" dirty="0" err="1" smtClean="0"/>
              <a:t>certain</a:t>
            </a:r>
            <a:r>
              <a:rPr lang="de-DE" sz="1100" dirty="0" smtClean="0"/>
              <a:t> countries </a:t>
            </a:r>
            <a:r>
              <a:rPr lang="de-DE" sz="1100" dirty="0" err="1" smtClean="0"/>
              <a:t>and</a:t>
            </a:r>
            <a:r>
              <a:rPr lang="de-DE" sz="1100" dirty="0" smtClean="0"/>
              <a:t>, </a:t>
            </a:r>
            <a:r>
              <a:rPr lang="de-DE" sz="1100" dirty="0" err="1" smtClean="0"/>
              <a:t>therefore</a:t>
            </a:r>
            <a:r>
              <a:rPr lang="de-DE" sz="1100" dirty="0" smtClean="0"/>
              <a:t>, </a:t>
            </a:r>
            <a:r>
              <a:rPr lang="de-DE" sz="1100" dirty="0" err="1" smtClean="0"/>
              <a:t>appear</a:t>
            </a:r>
            <a:r>
              <a:rPr lang="de-DE" sz="1100" dirty="0" smtClean="0"/>
              <a:t> </a:t>
            </a:r>
            <a:r>
              <a:rPr lang="de-DE" sz="1100" dirty="0" err="1" smtClean="0"/>
              <a:t>officially</a:t>
            </a:r>
            <a:r>
              <a:rPr lang="de-DE" sz="1100" dirty="0" smtClean="0"/>
              <a:t> </a:t>
            </a:r>
            <a:r>
              <a:rPr lang="de-DE" sz="1100" dirty="0" err="1" smtClean="0"/>
              <a:t>as</a:t>
            </a:r>
            <a:r>
              <a:rPr lang="de-DE" sz="1100" dirty="0" smtClean="0"/>
              <a:t> </a:t>
            </a:r>
            <a:r>
              <a:rPr lang="de-DE" sz="1100" dirty="0" err="1" smtClean="0"/>
              <a:t>only</a:t>
            </a:r>
            <a:r>
              <a:rPr lang="de-DE" sz="1100" dirty="0" smtClean="0"/>
              <a:t> </a:t>
            </a:r>
            <a:r>
              <a:rPr lang="de-DE" sz="1100" dirty="0" err="1" smtClean="0"/>
              <a:t>one</a:t>
            </a:r>
            <a:r>
              <a:rPr lang="de-DE" sz="1100" dirty="0" smtClean="0"/>
              <a:t> RU (</a:t>
            </a:r>
            <a:r>
              <a:rPr lang="de-DE" sz="1100" dirty="0" err="1" smtClean="0"/>
              <a:t>CIEMATand</a:t>
            </a:r>
            <a:r>
              <a:rPr lang="de-DE" sz="1100" dirty="0" smtClean="0"/>
              <a:t> 2 </a:t>
            </a:r>
            <a:r>
              <a:rPr lang="de-DE" sz="1100" dirty="0" err="1" smtClean="0"/>
              <a:t>sections</a:t>
            </a:r>
            <a:r>
              <a:rPr lang="de-DE" sz="1100" dirty="0" smtClean="0"/>
              <a:t> of ENEA). </a:t>
            </a:r>
            <a:r>
              <a:rPr lang="de-DE" sz="1100" dirty="0" err="1" smtClean="0"/>
              <a:t>Nevertheless</a:t>
            </a:r>
            <a:r>
              <a:rPr lang="de-DE" sz="1100" dirty="0" smtClean="0"/>
              <a:t>, </a:t>
            </a:r>
            <a:r>
              <a:rPr lang="de-DE" sz="1100" dirty="0" err="1" smtClean="0"/>
              <a:t>you</a:t>
            </a:r>
            <a:r>
              <a:rPr lang="de-DE" sz="1100" dirty="0" smtClean="0"/>
              <a:t> </a:t>
            </a:r>
            <a:r>
              <a:rPr lang="de-DE" sz="1100" dirty="0" err="1" smtClean="0"/>
              <a:t>are</a:t>
            </a:r>
            <a:r>
              <a:rPr lang="de-DE" sz="1100" dirty="0" smtClean="0"/>
              <a:t> </a:t>
            </a:r>
            <a:r>
              <a:rPr lang="de-DE" sz="1100" dirty="0" err="1" smtClean="0"/>
              <a:t>invited</a:t>
            </a:r>
            <a:r>
              <a:rPr lang="de-DE" sz="1100" dirty="0" smtClean="0"/>
              <a:t> </a:t>
            </a:r>
            <a:r>
              <a:rPr lang="de-DE" sz="1100" dirty="0" err="1" smtClean="0"/>
              <a:t>to</a:t>
            </a:r>
            <a:r>
              <a:rPr lang="de-DE" sz="1100" dirty="0" smtClean="0"/>
              <a:t> </a:t>
            </a:r>
            <a:r>
              <a:rPr lang="de-DE" sz="1100" dirty="0" err="1" smtClean="0"/>
              <a:t>add</a:t>
            </a:r>
            <a:r>
              <a:rPr lang="de-DE" sz="1100" dirty="0" smtClean="0"/>
              <a:t> </a:t>
            </a:r>
            <a:r>
              <a:rPr lang="de-DE" sz="1100" dirty="0" err="1" smtClean="0"/>
              <a:t>your</a:t>
            </a:r>
            <a:r>
              <a:rPr lang="de-DE" sz="1100" dirty="0" smtClean="0"/>
              <a:t> </a:t>
            </a:r>
            <a:r>
              <a:rPr lang="de-DE" sz="1100" dirty="0" err="1" smtClean="0"/>
              <a:t>own</a:t>
            </a:r>
            <a:r>
              <a:rPr lang="de-DE" sz="1100" dirty="0" smtClean="0"/>
              <a:t> logo!</a:t>
            </a:r>
            <a:endParaRPr lang="en-GB" sz="1100" dirty="0"/>
          </a:p>
        </p:txBody>
      </p:sp>
    </p:spTree>
    <p:extLst>
      <p:ext uri="{BB962C8B-B14F-4D97-AF65-F5344CB8AC3E}">
        <p14:creationId xmlns:p14="http://schemas.microsoft.com/office/powerpoint/2010/main" val="4117793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39"/>
            <a:ext cx="7427168" cy="728469"/>
          </a:xfrm>
        </p:spPr>
        <p:txBody>
          <a:bodyPr/>
          <a:lstStyle/>
          <a:p>
            <a:r>
              <a:rPr lang="en-GB" dirty="0"/>
              <a:t>Deliverable Specification</a:t>
            </a:r>
          </a:p>
        </p:txBody>
      </p:sp>
      <p:sp>
        <p:nvSpPr>
          <p:cNvPr id="3" name="Content Placeholder 2"/>
          <p:cNvSpPr>
            <a:spLocks noGrp="1"/>
          </p:cNvSpPr>
          <p:nvPr>
            <p:ph idx="1"/>
          </p:nvPr>
        </p:nvSpPr>
        <p:spPr>
          <a:xfrm>
            <a:off x="457200" y="1124744"/>
            <a:ext cx="8229600" cy="5184576"/>
          </a:xfrm>
        </p:spPr>
        <p:txBody>
          <a:bodyPr>
            <a:normAutofit fontScale="85000" lnSpcReduction="20000"/>
          </a:bodyPr>
          <a:lstStyle/>
          <a:p>
            <a:r>
              <a:rPr lang="en-GB" dirty="0"/>
              <a:t>Deliverable: </a:t>
            </a:r>
            <a:r>
              <a:rPr lang="en-GB" b="1" dirty="0" smtClean="0"/>
              <a:t>Summary report </a:t>
            </a:r>
            <a:r>
              <a:rPr lang="en-GB" b="1" dirty="0"/>
              <a:t>on EDDI Co-ordination </a:t>
            </a:r>
            <a:r>
              <a:rPr lang="en-GB" b="1" dirty="0" smtClean="0"/>
              <a:t>for year 2016</a:t>
            </a:r>
            <a:endParaRPr lang="en-GB" b="1" dirty="0"/>
          </a:p>
          <a:p>
            <a:endParaRPr lang="en-GB" dirty="0"/>
          </a:p>
          <a:p>
            <a:r>
              <a:rPr lang="en-GB" dirty="0" smtClean="0"/>
              <a:t>Objectives in 2016:</a:t>
            </a:r>
            <a:endParaRPr lang="en-GB" dirty="0"/>
          </a:p>
          <a:p>
            <a:pPr lvl="1"/>
            <a:r>
              <a:rPr lang="en-GB" dirty="0"/>
              <a:t>Organise, lead and record progress and review meetings to assure delivery against the WPMAT Project Management Plan</a:t>
            </a:r>
            <a:endParaRPr lang="en-GB" sz="2800" dirty="0"/>
          </a:p>
          <a:p>
            <a:pPr lvl="1"/>
            <a:r>
              <a:rPr lang="en-GB" dirty="0"/>
              <a:t>Interact with PMU and Project Leader as necessary in order to assure: </a:t>
            </a:r>
            <a:endParaRPr lang="en-GB" sz="2800" dirty="0"/>
          </a:p>
          <a:p>
            <a:pPr lvl="2"/>
            <a:r>
              <a:rPr lang="en-GB" dirty="0"/>
              <a:t>delivery against WPMAT Project Management Plan; </a:t>
            </a:r>
            <a:endParaRPr lang="en-GB" sz="2600" dirty="0"/>
          </a:p>
          <a:p>
            <a:pPr lvl="2"/>
            <a:r>
              <a:rPr lang="en-GB" dirty="0"/>
              <a:t>successful engagement of relevant partners beyond EUROFUSION</a:t>
            </a:r>
            <a:endParaRPr lang="en-GB" sz="2600" dirty="0"/>
          </a:p>
          <a:p>
            <a:pPr lvl="1"/>
            <a:r>
              <a:rPr lang="en-GB" dirty="0"/>
              <a:t>Facilitate structured discussions with all projects and work packages that need to exchange materials information.  </a:t>
            </a:r>
            <a:endParaRPr lang="en-GB" sz="2800" dirty="0"/>
          </a:p>
          <a:p>
            <a:pPr lvl="1"/>
            <a:r>
              <a:rPr lang="en-GB" dirty="0"/>
              <a:t>Maintain and update implement the EDDI interface project management plan</a:t>
            </a:r>
            <a:endParaRPr lang="en-GB" sz="2800" dirty="0"/>
          </a:p>
          <a:p>
            <a:pPr lvl="1"/>
            <a:r>
              <a:rPr lang="en-GB" dirty="0"/>
              <a:t>Delivery, maintenance and evolution of project infrastructure - to include IDM structure, technical specifications, progress reports and project management plans</a:t>
            </a:r>
            <a:endParaRPr lang="en-GB" sz="2800" dirty="0"/>
          </a:p>
          <a:p>
            <a:pPr lvl="1"/>
            <a:r>
              <a:rPr lang="en-GB" dirty="0"/>
              <a:t>Provide annual executive summary of WPMAT EDDI activities for circulation amongst WPMAT Project Board, Project Leader &amp; PPPT Programme Unit</a:t>
            </a:r>
            <a:endParaRPr lang="en-GB" sz="2800" dirty="0"/>
          </a:p>
          <a:p>
            <a:pPr marL="0" indent="0">
              <a:buNone/>
            </a:pPr>
            <a:endParaRPr lang="en-GB" dirty="0"/>
          </a:p>
          <a:p>
            <a:r>
              <a:rPr lang="en-GB" dirty="0"/>
              <a:t>Effort: </a:t>
            </a:r>
            <a:r>
              <a:rPr lang="en-GB" dirty="0" smtClean="0"/>
              <a:t>0.5 </a:t>
            </a:r>
            <a:r>
              <a:rPr lang="en-GB" dirty="0"/>
              <a:t>ppy</a:t>
            </a:r>
          </a:p>
          <a:p>
            <a:pPr marL="0" indent="0">
              <a:buNone/>
            </a:pPr>
            <a:endParaRPr lang="en-GB" dirty="0"/>
          </a:p>
          <a:p>
            <a:endParaRPr lang="en-GB" dirty="0"/>
          </a:p>
          <a:p>
            <a:endParaRPr lang="en-GB" dirty="0"/>
          </a:p>
          <a:p>
            <a:endParaRPr lang="en-GB" dirty="0"/>
          </a:p>
        </p:txBody>
      </p:sp>
      <p:sp>
        <p:nvSpPr>
          <p:cNvPr id="4" name="Footer Placeholder 3"/>
          <p:cNvSpPr>
            <a:spLocks noGrp="1"/>
          </p:cNvSpPr>
          <p:nvPr>
            <p:ph type="ftr" sz="quarter" idx="11"/>
          </p:nvPr>
        </p:nvSpPr>
        <p:spPr/>
        <p:txBody>
          <a:bodyPr/>
          <a:lstStyle/>
          <a:p>
            <a:pPr algn="r"/>
            <a:r>
              <a:rPr lang="en-GB" dirty="0" smtClean="0"/>
              <a:t>Mike Gorley | </a:t>
            </a:r>
            <a:r>
              <a:rPr lang="en-GB" dirty="0"/>
              <a:t>EDDI Monitoring Meeting | </a:t>
            </a:r>
            <a:r>
              <a:rPr lang="en-GB" dirty="0" smtClean="0"/>
              <a:t>EUROfusion </a:t>
            </a:r>
            <a:r>
              <a:rPr lang="en-GB" dirty="0"/>
              <a:t>| </a:t>
            </a:r>
            <a:r>
              <a:rPr lang="en-GB" dirty="0" smtClean="0"/>
              <a:t>November 2016 </a:t>
            </a:r>
            <a:r>
              <a:rPr lang="en-GB" dirty="0"/>
              <a:t>| Page </a:t>
            </a:r>
            <a:fld id="{6A6D9FA1-99C7-4910-8E32-B85D378B0060}" type="slidenum">
              <a:rPr lang="en-GB" smtClean="0"/>
              <a:pPr algn="r"/>
              <a:t>2</a:t>
            </a:fld>
            <a:endParaRPr lang="en-GB" dirty="0"/>
          </a:p>
        </p:txBody>
      </p:sp>
    </p:spTree>
    <p:extLst>
      <p:ext uri="{BB962C8B-B14F-4D97-AF65-F5344CB8AC3E}">
        <p14:creationId xmlns:p14="http://schemas.microsoft.com/office/powerpoint/2010/main" val="2319949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506" name="Shape 146506"/>
        <p:cNvGrpSpPr/>
        <p:nvPr/>
      </p:nvGrpSpPr>
      <p:grpSpPr>
        <a:xfrm>
          <a:off x="0" y="0"/>
          <a:ext cx="0" cy="0"/>
          <a:chOff x="0" y="0"/>
          <a:chExt cx="0" cy="0"/>
        </a:xfrm>
      </p:grpSpPr>
      <p:sp>
        <p:nvSpPr>
          <p:cNvPr id="146507" name="Shape 146507"/>
          <p:cNvSpPr txBox="1"/>
          <p:nvPr>
            <p:ph type="title"/>
          </p:nvPr>
        </p:nvSpPr>
        <p:spPr>
          <a:xfrm>
            <a:off x="457200" y="25893"/>
            <a:ext cx="7427100" cy="891300"/>
          </a:xfrm>
          <a:prstGeom prst="rect">
            <a:avLst/>
          </a:prstGeom>
          <a:noFill/>
          <a:ln>
            <a:noFill/>
          </a:ln>
        </p:spPr>
        <p:txBody>
          <a:bodyPr anchorCtr="0" anchor="ctr" bIns="45700" lIns="91425" rIns="91425" tIns="45700">
            <a:noAutofit/>
          </a:bodyPr>
          <a:lstStyle/>
          <a:p>
            <a:pPr indent="0" lvl="0" marL="0" rtl="0" algn="l">
              <a:spcBef>
                <a:spcPts val="0"/>
              </a:spcBef>
              <a:buClr>
                <a:schemeClr val="dk1"/>
              </a:buClr>
              <a:buSzPct val="25000"/>
              <a:buFont typeface="Arial"/>
              <a:buNone/>
            </a:pPr>
            <a:r>
              <a:rPr lang="en-GB"/>
              <a:t>EDDI 2017 budget (as of now)</a:t>
            </a:r>
          </a:p>
        </p:txBody>
      </p:sp>
      <p:sp>
        <p:nvSpPr>
          <p:cNvPr id="146508" name="Shape 146508"/>
          <p:cNvSpPr txBox="1"/>
          <p:nvPr>
            <p:ph idx="1" type="body"/>
          </p:nvPr>
        </p:nvSpPr>
        <p:spPr>
          <a:xfrm>
            <a:off x="457200" y="1412776"/>
            <a:ext cx="8229600" cy="4896600"/>
          </a:xfrm>
          <a:prstGeom prst="rect">
            <a:avLst/>
          </a:prstGeom>
          <a:noFill/>
          <a:ln>
            <a:noFill/>
          </a:ln>
        </p:spPr>
        <p:txBody>
          <a:bodyPr anchorCtr="0" anchor="t" bIns="45700" lIns="91425" rIns="91425" tIns="45700">
            <a:noAutofit/>
          </a:bodyPr>
          <a:lstStyle/>
          <a:p>
            <a:pPr indent="-342900" lvl="0" marL="342900" rtl="0" algn="l">
              <a:spcBef>
                <a:spcPts val="0"/>
              </a:spcBef>
              <a:spcAft>
                <a:spcPts val="0"/>
              </a:spcAft>
              <a:buClr>
                <a:schemeClr val="dk1"/>
              </a:buClr>
              <a:buSzPct val="100000"/>
              <a:buFont typeface="Arial"/>
              <a:buChar char="•"/>
            </a:pPr>
            <a:r>
              <a:rPr lang="en-GB"/>
              <a:t>CCFE: 				3.50 lab-ppy </a:t>
            </a:r>
          </a:p>
          <a:p>
            <a:pPr indent="-285750" lvl="1" marL="742950" rtl="0" algn="l">
              <a:spcBef>
                <a:spcPts val="400"/>
              </a:spcBef>
              <a:spcAft>
                <a:spcPts val="0"/>
              </a:spcAft>
              <a:buClr>
                <a:srgbClr val="7F7F7F"/>
              </a:buClr>
              <a:buSzPct val="100000"/>
            </a:pPr>
            <a:r>
              <a:rPr lang="en-GB">
                <a:solidFill>
                  <a:srgbClr val="7F7F7F"/>
                </a:solidFill>
              </a:rPr>
              <a:t>(+ 0.5 ppy for sPL)</a:t>
            </a:r>
          </a:p>
          <a:p>
            <a:pPr indent="-342900" lvl="0" marL="342900" rtl="0" algn="l">
              <a:spcBef>
                <a:spcPts val="480"/>
              </a:spcBef>
              <a:spcAft>
                <a:spcPts val="0"/>
              </a:spcAft>
              <a:buClr>
                <a:schemeClr val="dk1"/>
              </a:buClr>
              <a:buSzPct val="100000"/>
              <a:buFont typeface="Arial"/>
              <a:buChar char="•"/>
            </a:pPr>
            <a:r>
              <a:rPr lang="en-GB"/>
              <a:t>KIT: 				2.0 lab-ppy, 40k HW </a:t>
            </a:r>
          </a:p>
          <a:p>
            <a:pPr indent="-285750" lvl="1" marL="742950" rtl="0" algn="l">
              <a:spcBef>
                <a:spcPts val="400"/>
              </a:spcBef>
              <a:spcAft>
                <a:spcPts val="0"/>
              </a:spcAft>
              <a:buClr>
                <a:srgbClr val="7F7F7F"/>
              </a:buClr>
              <a:buSzPct val="100000"/>
            </a:pPr>
            <a:r>
              <a:rPr lang="en-GB">
                <a:solidFill>
                  <a:srgbClr val="7F7F7F"/>
                </a:solidFill>
              </a:rPr>
              <a:t>(HW to be converted into ppy – numbers unconfirmed)</a:t>
            </a:r>
          </a:p>
          <a:p>
            <a:pPr indent="-342900" lvl="0" marL="342900" rtl="0" algn="l">
              <a:spcBef>
                <a:spcPts val="480"/>
              </a:spcBef>
              <a:spcAft>
                <a:spcPts val="0"/>
              </a:spcAft>
              <a:buClr>
                <a:schemeClr val="dk1"/>
              </a:buClr>
              <a:buSzPct val="100000"/>
              <a:buFont typeface="Arial"/>
              <a:buChar char="•"/>
            </a:pPr>
            <a:r>
              <a:rPr lang="en-GB"/>
              <a:t>Wigner RCP (HAS/MTA): 	0.6 lab-ppy</a:t>
            </a:r>
          </a:p>
          <a:p>
            <a:pPr indent="-342900" lvl="0" marL="342900" rtl="0" algn="l">
              <a:spcBef>
                <a:spcPts val="480"/>
              </a:spcBef>
              <a:spcAft>
                <a:spcPts val="0"/>
              </a:spcAft>
              <a:buClr>
                <a:schemeClr val="dk1"/>
              </a:buClr>
              <a:buSzPct val="100000"/>
              <a:buFont typeface="Arial"/>
              <a:buChar char="•"/>
            </a:pPr>
            <a:r>
              <a:rPr lang="en-GB"/>
              <a:t>ENEA-CNR: 			0.6 lab-ppy, 20k HW</a:t>
            </a:r>
          </a:p>
          <a:p>
            <a:pPr indent="-342900" lvl="0" marL="342900" rtl="0" algn="l">
              <a:spcBef>
                <a:spcPts val="480"/>
              </a:spcBef>
              <a:spcAft>
                <a:spcPts val="0"/>
              </a:spcAft>
              <a:buClr>
                <a:schemeClr val="dk1"/>
              </a:buClr>
              <a:buSzPct val="100000"/>
              <a:buFont typeface="Arial"/>
              <a:buChar char="•"/>
            </a:pPr>
            <a:r>
              <a:rPr lang="en-GB"/>
              <a:t>Industry (via CCFE): 		0.5 Ind. ppy</a:t>
            </a:r>
          </a:p>
          <a:p>
            <a:pPr indent="-342900" lvl="0" marL="342900" rtl="0" algn="l">
              <a:spcBef>
                <a:spcPts val="480"/>
              </a:spcBef>
              <a:spcAft>
                <a:spcPts val="0"/>
              </a:spcAft>
              <a:buClr>
                <a:schemeClr val="dk1"/>
              </a:buClr>
              <a:buSzPct val="100000"/>
              <a:buFont typeface="Arial"/>
              <a:buChar char="•"/>
            </a:pPr>
            <a:r>
              <a:rPr lang="en-GB"/>
              <a:t>FOM-NRG: 			0.5 lab-ppy </a:t>
            </a:r>
          </a:p>
          <a:p>
            <a:pPr indent="-285750" lvl="1" marL="742950" rtl="0" algn="l">
              <a:spcBef>
                <a:spcPts val="400"/>
              </a:spcBef>
              <a:spcAft>
                <a:spcPts val="0"/>
              </a:spcAft>
              <a:buClr>
                <a:srgbClr val="7F7F7F"/>
              </a:buClr>
              <a:buSzPct val="100000"/>
            </a:pPr>
            <a:r>
              <a:rPr lang="en-GB">
                <a:solidFill>
                  <a:srgbClr val="7F7F7F"/>
                </a:solidFill>
              </a:rPr>
              <a:t>(was down to zero on 2015 &amp; 2016 – involvement unconfirmed)</a:t>
            </a:r>
          </a:p>
          <a:p>
            <a:pPr indent="-342900" lvl="0" marL="342900" rtl="0" algn="l">
              <a:spcBef>
                <a:spcPts val="480"/>
              </a:spcBef>
              <a:spcAft>
                <a:spcPts val="0"/>
              </a:spcAft>
              <a:buClr>
                <a:schemeClr val="dk1"/>
              </a:buClr>
              <a:buSzPct val="100000"/>
              <a:buFont typeface="Arial"/>
              <a:buChar char="•"/>
            </a:pPr>
            <a:r>
              <a:rPr lang="en-GB"/>
              <a:t>CEA: 				0.1 lab-ppy</a:t>
            </a:r>
          </a:p>
          <a:p>
            <a:pPr indent="-342900" lvl="0" marL="342900" rtl="0" algn="l">
              <a:spcBef>
                <a:spcPts val="480"/>
              </a:spcBef>
              <a:buClr>
                <a:schemeClr val="dk1"/>
              </a:buClr>
              <a:buSzPct val="100000"/>
              <a:buFont typeface="Arial"/>
              <a:buNone/>
            </a:pPr>
            <a:r>
              <a:t/>
            </a:r>
            <a:endParaRPr/>
          </a:p>
        </p:txBody>
      </p:sp>
      <p:sp>
        <p:nvSpPr>
          <p:cNvPr id="146509" name="Shape 146509"/>
          <p:cNvSpPr txBox="1"/>
          <p:nvPr>
            <p:ph idx="11" type="ftr"/>
          </p:nvPr>
        </p:nvSpPr>
        <p:spPr>
          <a:xfrm>
            <a:off x="467544" y="6453336"/>
            <a:ext cx="8240100" cy="268200"/>
          </a:xfrm>
          <a:prstGeom prst="rect">
            <a:avLst/>
          </a:prstGeom>
          <a:noFill/>
          <a:ln>
            <a:noFill/>
          </a:ln>
        </p:spPr>
        <p:txBody>
          <a:bodyPr anchorCtr="0" anchor="ctr" bIns="45700" lIns="91425" rIns="91425" tIns="45700">
            <a:noAutofit/>
          </a:bodyPr>
          <a:lstStyle/>
          <a:p>
            <a:pPr indent="0" lvl="0" marL="0" rtl="0" algn="r">
              <a:spcBef>
                <a:spcPts val="0"/>
              </a:spcBef>
              <a:buSzPct val="25000"/>
              <a:buNone/>
            </a:pPr>
            <a:r>
              <a:rPr lang="en-GB"/>
              <a:t>Mike Gorley | WPMAT – EDDI PMM | CCFE, UK | 1</a:t>
            </a:r>
            <a:r>
              <a:rPr baseline="30000" lang="en-GB"/>
              <a:t>st</a:t>
            </a:r>
            <a:r>
              <a:rPr lang="en-GB"/>
              <a:t> June 2016 | Page </a:t>
            </a:r>
            <a:fld id="{00000000-1234-1234-1234-123412341234}" type="slidenum">
              <a:rPr lang="en-GB"/>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536" name="Shape 146536"/>
        <p:cNvGrpSpPr/>
        <p:nvPr/>
      </p:nvGrpSpPr>
      <p:grpSpPr>
        <a:xfrm>
          <a:off x="0" y="0"/>
          <a:ext cx="0" cy="0"/>
          <a:chOff x="0" y="0"/>
          <a:chExt cx="0" cy="0"/>
        </a:xfrm>
      </p:grpSpPr>
      <p:sp>
        <p:nvSpPr>
          <p:cNvPr id="146537" name="Shape 146537"/>
          <p:cNvSpPr txBox="1"/>
          <p:nvPr/>
        </p:nvSpPr>
        <p:spPr>
          <a:xfrm>
            <a:off x="22561" y="23276"/>
            <a:ext cx="6888900" cy="369300"/>
          </a:xfrm>
          <a:prstGeom prst="rect">
            <a:avLst/>
          </a:prstGeom>
          <a:solidFill>
            <a:srgbClr val="FFC000"/>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1" i="1" lang="en-GB" sz="1800" u="none" cap="small" strike="noStrike">
                <a:solidFill>
                  <a:schemeClr val="dk1"/>
                </a:solidFill>
                <a:latin typeface="Arial"/>
                <a:ea typeface="Arial"/>
                <a:cs typeface="Arial"/>
                <a:sym typeface="Arial"/>
              </a:rPr>
              <a:t>Midterm–Review:  Objectives-Status for the 5 year period  </a:t>
            </a:r>
          </a:p>
        </p:txBody>
      </p:sp>
      <p:sp>
        <p:nvSpPr>
          <p:cNvPr id="146538" name="Shape 146538"/>
          <p:cNvSpPr txBox="1"/>
          <p:nvPr/>
        </p:nvSpPr>
        <p:spPr>
          <a:xfrm>
            <a:off x="35500" y="451824"/>
            <a:ext cx="8913300" cy="6322500"/>
          </a:xfrm>
          <a:prstGeom prst="rect">
            <a:avLst/>
          </a:prstGeom>
          <a:solidFill>
            <a:srgbClr val="D8DFE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1" i="0" lang="en-GB" sz="1800" u="none" cap="none" strike="noStrike">
                <a:solidFill>
                  <a:schemeClr val="dk1"/>
                </a:solidFill>
                <a:latin typeface="Arial"/>
                <a:ea typeface="Arial"/>
                <a:cs typeface="Arial"/>
                <a:sym typeface="Arial"/>
              </a:rPr>
              <a:t>Achievement and status:</a:t>
            </a:r>
          </a:p>
          <a:p>
            <a:pPr indent="-285750" lvl="0" marL="285750" marR="0" rtl="0" algn="l">
              <a:lnSpc>
                <a:spcPct val="100000"/>
              </a:lnSpc>
              <a:spcBef>
                <a:spcPts val="0"/>
              </a:spcBef>
              <a:spcAft>
                <a:spcPts val="0"/>
              </a:spcAft>
              <a:buClr>
                <a:schemeClr val="dk1"/>
              </a:buClr>
              <a:buSzPct val="100000"/>
              <a:buFont typeface="Arial"/>
              <a:buChar char="-"/>
            </a:pPr>
            <a:r>
              <a:rPr b="1" i="0" lang="en-GB" sz="1800" u="none" cap="none" strike="noStrike">
                <a:solidFill>
                  <a:schemeClr val="dk1"/>
                </a:solidFill>
                <a:latin typeface="Arial"/>
                <a:ea typeface="Arial"/>
                <a:cs typeface="Arial"/>
                <a:sym typeface="Arial"/>
              </a:rPr>
              <a:t>Report the achievements</a:t>
            </a:r>
          </a:p>
          <a:p>
            <a:pPr indent="-285750" lvl="0" marL="285750" marR="0" rtl="0" algn="l">
              <a:lnSpc>
                <a:spcPct val="100000"/>
              </a:lnSpc>
              <a:spcBef>
                <a:spcPts val="0"/>
              </a:spcBef>
              <a:spcAft>
                <a:spcPts val="0"/>
              </a:spcAft>
              <a:buClr>
                <a:schemeClr val="dk1"/>
              </a:buClr>
              <a:buSzPct val="100000"/>
              <a:buFont typeface="Arial"/>
              <a:buChar char="-"/>
            </a:pPr>
            <a:r>
              <a:rPr b="1" i="0" lang="en-GB" sz="1800" u="none" cap="none" strike="noStrike">
                <a:solidFill>
                  <a:schemeClr val="dk1"/>
                </a:solidFill>
                <a:latin typeface="Arial"/>
                <a:ea typeface="Arial"/>
                <a:cs typeface="Arial"/>
                <a:sym typeface="Arial"/>
              </a:rPr>
              <a:t>Report as well on </a:t>
            </a:r>
            <a:r>
              <a:rPr b="1" i="0" lang="en-GB" sz="1400" u="none" cap="none" strike="noStrike">
                <a:solidFill>
                  <a:srgbClr val="FF6600"/>
                </a:solidFill>
                <a:latin typeface="Arial"/>
                <a:ea typeface="Arial"/>
                <a:cs typeface="Arial"/>
                <a:sym typeface="Arial"/>
              </a:rPr>
              <a:t>failures </a:t>
            </a:r>
            <a:r>
              <a:rPr b="1" i="1" lang="en-GB" sz="1400" u="none" cap="none" strike="noStrike">
                <a:solidFill>
                  <a:srgbClr val="FF6600"/>
                </a:solidFill>
                <a:latin typeface="Arial"/>
                <a:ea typeface="Arial"/>
                <a:cs typeface="Arial"/>
                <a:sym typeface="Arial"/>
              </a:rPr>
              <a:t>(long-term as important as appearing all time “brilliant”) </a:t>
            </a:r>
          </a:p>
          <a:p>
            <a:pPr indent="-273050" lvl="0" marL="285750" marR="0" rtl="0" algn="l">
              <a:lnSpc>
                <a:spcPct val="100000"/>
              </a:lnSpc>
              <a:spcBef>
                <a:spcPts val="0"/>
              </a:spcBef>
              <a:spcAft>
                <a:spcPts val="0"/>
              </a:spcAft>
              <a:buClr>
                <a:srgbClr val="FF6600"/>
              </a:buClr>
              <a:buSzPct val="100000"/>
              <a:buFont typeface="Arial"/>
              <a:buChar char="-"/>
            </a:pPr>
            <a:r>
              <a:rPr lang="en-GB" sz="1600">
                <a:solidFill>
                  <a:srgbClr val="FF6600"/>
                </a:solidFill>
              </a:rPr>
              <a:t>Materials management framework established but developed slower than anticipated and not propagated to key stakeholders or upper management structures efficiently</a:t>
            </a:r>
          </a:p>
          <a:p>
            <a:pPr indent="-273050" lvl="0" marL="285750" marR="0" rtl="0" algn="l">
              <a:lnSpc>
                <a:spcPct val="100000"/>
              </a:lnSpc>
              <a:spcBef>
                <a:spcPts val="0"/>
              </a:spcBef>
              <a:spcAft>
                <a:spcPts val="0"/>
              </a:spcAft>
              <a:buClr>
                <a:srgbClr val="FF6600"/>
              </a:buClr>
              <a:buSzPct val="100000"/>
              <a:buFont typeface="Arial"/>
              <a:buChar char="-"/>
            </a:pPr>
            <a:r>
              <a:rPr lang="en-GB" sz="1600">
                <a:solidFill>
                  <a:srgbClr val="FF6600"/>
                </a:solidFill>
              </a:rPr>
              <a:t>Very few links with external orgnisations and industry (F4E, IO, GenIV community, AREVA, JAEA, US DoE, ..) agreed upon, often not for a lack of efforts from EDDI, limiting alignment of tasks and concepts that could accelrate progress.</a:t>
            </a:r>
          </a:p>
          <a:p>
            <a:pPr indent="-273050" lvl="0" marL="285750" marR="0" rtl="0" algn="l">
              <a:lnSpc>
                <a:spcPct val="100000"/>
              </a:lnSpc>
              <a:spcBef>
                <a:spcPts val="0"/>
              </a:spcBef>
              <a:spcAft>
                <a:spcPts val="0"/>
              </a:spcAft>
              <a:buClr>
                <a:srgbClr val="FF6600"/>
              </a:buClr>
              <a:buSzPct val="100000"/>
              <a:buFont typeface="Arial"/>
              <a:buChar char="-"/>
            </a:pPr>
            <a:r>
              <a:rPr lang="en-GB" sz="1600">
                <a:solidFill>
                  <a:srgbClr val="FF6600"/>
                </a:solidFill>
              </a:rPr>
              <a:t>Challenges in obtaining the necessary “properties/requirements” from designer, in particular for non-structural materials e.g. diagnostic windows. Caused but poor communications and hampered progress, now being addressed.</a:t>
            </a:r>
          </a:p>
          <a:p>
            <a:pPr lvl="0" marR="0" rtl="0" algn="l">
              <a:lnSpc>
                <a:spcPct val="100000"/>
              </a:lnSpc>
              <a:spcBef>
                <a:spcPts val="0"/>
              </a:spcBef>
              <a:spcAft>
                <a:spcPts val="0"/>
              </a:spcAft>
              <a:buNone/>
            </a:pPr>
            <a:r>
              <a:t/>
            </a:r>
            <a:endParaRPr sz="1600">
              <a:solidFill>
                <a:srgbClr val="FF6600"/>
              </a:solidFill>
            </a:endParaRPr>
          </a:p>
          <a:p>
            <a:pPr indent="-285750" lvl="0" marL="285750" marR="0" rtl="0" algn="l">
              <a:lnSpc>
                <a:spcPct val="100000"/>
              </a:lnSpc>
              <a:spcBef>
                <a:spcPts val="0"/>
              </a:spcBef>
              <a:spcAft>
                <a:spcPts val="0"/>
              </a:spcAft>
              <a:buClr>
                <a:schemeClr val="dk1"/>
              </a:buClr>
              <a:buSzPct val="100000"/>
              <a:buFont typeface="Arial"/>
              <a:buChar char="-"/>
            </a:pPr>
            <a:r>
              <a:rPr b="1" i="0" lang="en-GB" sz="1800" u="none" cap="none" strike="noStrike">
                <a:solidFill>
                  <a:schemeClr val="dk1"/>
                </a:solidFill>
                <a:latin typeface="Arial"/>
                <a:ea typeface="Arial"/>
                <a:cs typeface="Arial"/>
                <a:sym typeface="Arial"/>
              </a:rPr>
              <a:t>How far are you wrt to schedule </a:t>
            </a:r>
            <a:r>
              <a:rPr b="1" i="1" lang="en-GB" sz="1800" u="none" cap="none" strike="noStrike">
                <a:solidFill>
                  <a:srgbClr val="FF6600"/>
                </a:solidFill>
                <a:latin typeface="Arial"/>
                <a:ea typeface="Arial"/>
                <a:cs typeface="Arial"/>
                <a:sym typeface="Arial"/>
              </a:rPr>
              <a:t>(ahead/behind)</a:t>
            </a:r>
            <a:r>
              <a:rPr b="1" i="0" lang="en-GB" sz="1800" u="none" cap="none" strike="noStrike">
                <a:solidFill>
                  <a:schemeClr val="dk1"/>
                </a:solidFill>
                <a:latin typeface="Arial"/>
                <a:ea typeface="Arial"/>
                <a:cs typeface="Arial"/>
                <a:sym typeface="Arial"/>
              </a:rPr>
              <a:t> </a:t>
            </a:r>
          </a:p>
          <a:p>
            <a:pPr indent="-273050" lvl="0" marL="285750" marR="0" rtl="0" algn="l">
              <a:lnSpc>
                <a:spcPct val="100000"/>
              </a:lnSpc>
              <a:spcBef>
                <a:spcPts val="0"/>
              </a:spcBef>
              <a:spcAft>
                <a:spcPts val="0"/>
              </a:spcAft>
              <a:buClr>
                <a:schemeClr val="dk1"/>
              </a:buClr>
              <a:buSzPct val="100000"/>
              <a:buFont typeface="Arial"/>
              <a:buChar char="-"/>
            </a:pPr>
            <a:r>
              <a:rPr b="0" i="0" lang="en-GB" sz="1600" u="none" cap="none" strike="noStrike">
                <a:solidFill>
                  <a:schemeClr val="dk1"/>
                </a:solidFill>
                <a:latin typeface="Arial"/>
                <a:ea typeface="Arial"/>
                <a:cs typeface="Arial"/>
                <a:sym typeface="Arial"/>
              </a:rPr>
              <a:t>In respect of 2018 objectives (and grant deliverables) EDDI is on track</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ct val="100000"/>
              <a:buFont typeface="Arial"/>
              <a:buChar char="-"/>
            </a:pPr>
            <a:r>
              <a:rPr b="1" i="0" lang="en-GB" sz="1800" u="none" cap="none" strike="noStrike">
                <a:solidFill>
                  <a:schemeClr val="dk1"/>
                </a:solidFill>
                <a:latin typeface="Arial"/>
                <a:ea typeface="Arial"/>
                <a:cs typeface="Arial"/>
                <a:sym typeface="Arial"/>
              </a:rPr>
              <a:t>Interaction with other tasks/work-packages.</a:t>
            </a:r>
          </a:p>
          <a:p>
            <a:pPr indent="-273050" lvl="0" marL="285750" marR="0" rtl="0" algn="l">
              <a:lnSpc>
                <a:spcPct val="100000"/>
              </a:lnSpc>
              <a:spcBef>
                <a:spcPts val="0"/>
              </a:spcBef>
              <a:spcAft>
                <a:spcPts val="0"/>
              </a:spcAft>
              <a:buClr>
                <a:schemeClr val="dk1"/>
              </a:buClr>
              <a:buSzPct val="100000"/>
              <a:buFont typeface="Arial"/>
              <a:buChar char="-"/>
            </a:pPr>
            <a:r>
              <a:rPr lang="en-GB" sz="1600">
                <a:solidFill>
                  <a:schemeClr val="dk1"/>
                </a:solidFill>
              </a:rPr>
              <a:t>WPMAT: AS, HHFM, FM - very strong and frequent </a:t>
            </a:r>
            <a:br>
              <a:rPr lang="en-GB" sz="1600">
                <a:solidFill>
                  <a:schemeClr val="dk1"/>
                </a:solidFill>
              </a:rPr>
            </a:br>
            <a:r>
              <a:rPr lang="en-GB" sz="1600">
                <a:solidFill>
                  <a:schemeClr val="dk1"/>
                </a:solidFill>
              </a:rPr>
              <a:t>WPMAT: IREMEV - limited but set to grow</a:t>
            </a:r>
            <a:br>
              <a:rPr lang="en-GB" sz="1600">
                <a:solidFill>
                  <a:schemeClr val="dk1"/>
                </a:solidFill>
              </a:rPr>
            </a:br>
            <a:r>
              <a:rPr lang="en-GB" sz="1600">
                <a:solidFill>
                  <a:schemeClr val="dk1"/>
                </a:solidFill>
              </a:rPr>
              <a:t>WPDIV: good and frequent but needs continued growth</a:t>
            </a:r>
            <a:br>
              <a:rPr lang="en-GB" sz="1600">
                <a:solidFill>
                  <a:schemeClr val="dk1"/>
                </a:solidFill>
              </a:rPr>
            </a:br>
            <a:r>
              <a:rPr lang="en-GB" sz="1600">
                <a:solidFill>
                  <a:schemeClr val="dk1"/>
                </a:solidFill>
              </a:rPr>
              <a:t>WPBB: acceptable but needs significant more interactions in coming years</a:t>
            </a:r>
            <a:br>
              <a:rPr lang="en-GB" sz="1600">
                <a:solidFill>
                  <a:schemeClr val="dk1"/>
                </a:solidFill>
              </a:rPr>
            </a:br>
            <a:r>
              <a:rPr lang="en-GB" sz="1600">
                <a:solidFill>
                  <a:schemeClr val="dk1"/>
                </a:solidFill>
              </a:rPr>
              <a:t>WPD&amp;C, WPH&amp;CD: limited to date but positive interactions this year set to grow</a:t>
            </a:r>
            <a:br>
              <a:rPr lang="en-GB" sz="1600">
                <a:solidFill>
                  <a:schemeClr val="dk1"/>
                </a:solidFill>
              </a:rPr>
            </a:br>
            <a:r>
              <a:rPr lang="en-GB" sz="1600">
                <a:solidFill>
                  <a:schemeClr val="dk1"/>
                </a:solidFill>
              </a:rPr>
              <a:t>WPS&amp;E, WPRH, WPPCF: engaged but limited interaction during pre-conceptual design phase</a:t>
            </a:r>
            <a:br>
              <a:rPr lang="en-GB" sz="1600">
                <a:solidFill>
                  <a:schemeClr val="dk1"/>
                </a:solidFill>
              </a:rPr>
            </a:br>
            <a:r>
              <a:rPr lang="en-GB" sz="1600">
                <a:solidFill>
                  <a:schemeClr val="dk1"/>
                </a:solidFill>
              </a:rPr>
              <a:t>F4E, IAEA, JAEA, and Broader approach: Basic interactions to support some alignment of concepts but needs growth </a:t>
            </a:r>
            <a:br>
              <a:rPr lang="en-GB" sz="1600">
                <a:solidFill>
                  <a:schemeClr val="dk1"/>
                </a:solidFill>
              </a:rPr>
            </a:b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524" name="Shape 146524"/>
        <p:cNvGrpSpPr/>
        <p:nvPr/>
      </p:nvGrpSpPr>
      <p:grpSpPr>
        <a:xfrm>
          <a:off x="0" y="0"/>
          <a:ext cx="0" cy="0"/>
          <a:chOff x="0" y="0"/>
          <a:chExt cx="0" cy="0"/>
        </a:xfrm>
      </p:grpSpPr>
      <p:sp>
        <p:nvSpPr>
          <p:cNvPr id="146525" name="Shape 146525"/>
          <p:cNvSpPr txBox="1"/>
          <p:nvPr>
            <p:ph type="title"/>
          </p:nvPr>
        </p:nvSpPr>
        <p:spPr>
          <a:xfrm>
            <a:off x="457200" y="188639"/>
            <a:ext cx="7427100" cy="728399"/>
          </a:xfrm>
          <a:prstGeom prst="rect">
            <a:avLst/>
          </a:prstGeom>
          <a:noFill/>
          <a:ln>
            <a:noFill/>
          </a:ln>
        </p:spPr>
        <p:txBody>
          <a:bodyPr anchorCtr="0" anchor="t" bIns="45700" lIns="91425" rIns="91425" tIns="45700">
            <a:noAutofit/>
          </a:bodyPr>
          <a:lstStyle/>
          <a:p>
            <a:pPr indent="0" lvl="0" marL="0" rtl="0" algn="l">
              <a:spcBef>
                <a:spcPts val="0"/>
              </a:spcBef>
              <a:spcAft>
                <a:spcPts val="0"/>
              </a:spcAft>
              <a:buSzPct val="25000"/>
              <a:buNone/>
            </a:pPr>
            <a:r>
              <a:rPr lang="en-GB"/>
              <a:t>EDDI big ticket items</a:t>
            </a:r>
          </a:p>
        </p:txBody>
      </p:sp>
      <p:sp>
        <p:nvSpPr>
          <p:cNvPr id="146526" name="Shape 146526"/>
          <p:cNvSpPr txBox="1"/>
          <p:nvPr>
            <p:ph idx="1" type="body"/>
          </p:nvPr>
        </p:nvSpPr>
        <p:spPr>
          <a:xfrm>
            <a:off x="457200" y="1412776"/>
            <a:ext cx="8229600" cy="4896600"/>
          </a:xfrm>
          <a:prstGeom prst="rect">
            <a:avLst/>
          </a:prstGeom>
          <a:noFill/>
          <a:ln>
            <a:noFill/>
          </a:ln>
        </p:spPr>
        <p:txBody>
          <a:bodyPr anchorCtr="0" anchor="t" bIns="45700" lIns="91425" rIns="91425" tIns="45700">
            <a:normAutofit/>
          </a:bodyPr>
          <a:lstStyle/>
          <a:p>
            <a:pPr indent="-342900" lvl="0" marL="342900" rtl="0" algn="l">
              <a:spcBef>
                <a:spcPts val="0"/>
              </a:spcBef>
              <a:spcAft>
                <a:spcPts val="0"/>
              </a:spcAft>
              <a:buClr>
                <a:schemeClr val="dk1"/>
              </a:buClr>
              <a:buSzPct val="100000"/>
              <a:buFont typeface="Arial"/>
              <a:buChar char="•"/>
            </a:pPr>
            <a:r>
              <a:rPr lang="en-GB"/>
              <a:t>WBS 1.1 – </a:t>
            </a:r>
            <a:r>
              <a:rPr lang="en-GB">
                <a:solidFill>
                  <a:srgbClr val="FF6600"/>
                </a:solidFill>
              </a:rPr>
              <a:t>Update MTRL</a:t>
            </a:r>
            <a:r>
              <a:rPr lang="en-GB"/>
              <a:t>, </a:t>
            </a:r>
            <a:r>
              <a:rPr lang="en-GB">
                <a:solidFill>
                  <a:schemeClr val="accent1"/>
                </a:solidFill>
              </a:rPr>
              <a:t>enhance WPMAT and EDDI visibility &amp; reputation</a:t>
            </a:r>
          </a:p>
          <a:p>
            <a:pPr indent="-342900" lvl="0" marL="342900" rtl="0" algn="l">
              <a:spcBef>
                <a:spcPts val="480"/>
              </a:spcBef>
              <a:spcAft>
                <a:spcPts val="0"/>
              </a:spcAft>
              <a:buClr>
                <a:schemeClr val="dk1"/>
              </a:buClr>
              <a:buSzPct val="100000"/>
              <a:buFont typeface="Arial"/>
              <a:buNone/>
            </a:pPr>
            <a:r>
              <a:t/>
            </a:r>
            <a:endParaRPr/>
          </a:p>
          <a:p>
            <a:pPr indent="-342900" lvl="0" marL="342900" rtl="0" algn="l">
              <a:spcBef>
                <a:spcPts val="480"/>
              </a:spcBef>
              <a:spcAft>
                <a:spcPts val="0"/>
              </a:spcAft>
              <a:buClr>
                <a:schemeClr val="dk1"/>
              </a:buClr>
              <a:buSzPct val="100000"/>
              <a:buFont typeface="Arial"/>
              <a:buChar char="•"/>
            </a:pPr>
            <a:r>
              <a:rPr lang="en-GB"/>
              <a:t>WBS 1.2 – </a:t>
            </a:r>
            <a:r>
              <a:rPr lang="en-GB">
                <a:solidFill>
                  <a:schemeClr val="accent1"/>
                </a:solidFill>
              </a:rPr>
              <a:t>Release of MPH V1 </a:t>
            </a:r>
            <a:r>
              <a:rPr lang="en-GB">
                <a:solidFill>
                  <a:srgbClr val="FF6600"/>
                </a:solidFill>
              </a:rPr>
              <a:t>and V2, pilot FM MPH</a:t>
            </a:r>
          </a:p>
          <a:p>
            <a:pPr indent="-342900" lvl="0" marL="342900" rtl="0" algn="l">
              <a:spcBef>
                <a:spcPts val="480"/>
              </a:spcBef>
              <a:spcAft>
                <a:spcPts val="0"/>
              </a:spcAft>
              <a:buClr>
                <a:schemeClr val="dk1"/>
              </a:buClr>
              <a:buSzPct val="100000"/>
              <a:buFont typeface="Arial"/>
              <a:buNone/>
            </a:pPr>
            <a:r>
              <a:t/>
            </a:r>
            <a:endParaRPr/>
          </a:p>
          <a:p>
            <a:pPr indent="-342900" lvl="0" marL="342900" rtl="0" algn="l">
              <a:spcBef>
                <a:spcPts val="480"/>
              </a:spcBef>
              <a:spcAft>
                <a:spcPts val="0"/>
              </a:spcAft>
              <a:buClr>
                <a:schemeClr val="dk1"/>
              </a:buClr>
              <a:buSzPct val="100000"/>
              <a:buFont typeface="Arial"/>
              <a:buChar char="•"/>
            </a:pPr>
            <a:r>
              <a:rPr lang="en-GB"/>
              <a:t>WBS 1.3 – </a:t>
            </a:r>
            <a:r>
              <a:rPr lang="en-GB">
                <a:solidFill>
                  <a:srgbClr val="38761D"/>
                </a:solidFill>
              </a:rPr>
              <a:t>Initial rollout of tools/methodologies to designers, </a:t>
            </a:r>
            <a:r>
              <a:rPr lang="en-GB">
                <a:solidFill>
                  <a:srgbClr val="FF6600"/>
                </a:solidFill>
              </a:rPr>
              <a:t>1</a:t>
            </a:r>
            <a:r>
              <a:rPr baseline="30000" lang="en-GB">
                <a:solidFill>
                  <a:srgbClr val="FF6600"/>
                </a:solidFill>
              </a:rPr>
              <a:t>st</a:t>
            </a:r>
            <a:r>
              <a:rPr lang="en-GB">
                <a:solidFill>
                  <a:srgbClr val="FF6600"/>
                </a:solidFill>
              </a:rPr>
              <a:t> draft release of DDC</a:t>
            </a:r>
          </a:p>
          <a:p>
            <a:pPr indent="-342900" lvl="0" marL="342900" rtl="0" algn="l">
              <a:spcBef>
                <a:spcPts val="480"/>
              </a:spcBef>
              <a:spcAft>
                <a:spcPts val="0"/>
              </a:spcAft>
              <a:buClr>
                <a:schemeClr val="dk1"/>
              </a:buClr>
              <a:buSzPct val="100000"/>
              <a:buFont typeface="Arial"/>
              <a:buNone/>
            </a:pPr>
            <a:r>
              <a:t/>
            </a:r>
            <a:endParaRPr/>
          </a:p>
          <a:p>
            <a:pPr indent="-342900" lvl="0" marL="342900" rtl="0" algn="l">
              <a:spcBef>
                <a:spcPts val="480"/>
              </a:spcBef>
              <a:spcAft>
                <a:spcPts val="0"/>
              </a:spcAft>
              <a:buClr>
                <a:schemeClr val="dk1"/>
              </a:buClr>
              <a:buSzPct val="100000"/>
              <a:buFont typeface="Arial"/>
              <a:buChar char="•"/>
            </a:pPr>
            <a:r>
              <a:rPr lang="en-GB"/>
              <a:t>WBS 1.4 – </a:t>
            </a:r>
            <a:r>
              <a:rPr lang="en-GB">
                <a:solidFill>
                  <a:srgbClr val="FFC000"/>
                </a:solidFill>
              </a:rPr>
              <a:t>Round Robin testing </a:t>
            </a:r>
            <a:r>
              <a:rPr i="1" lang="en-GB">
                <a:solidFill>
                  <a:srgbClr val="FFC000"/>
                </a:solidFill>
              </a:rPr>
              <a:t>(completion)</a:t>
            </a:r>
            <a:r>
              <a:rPr lang="en-GB">
                <a:solidFill>
                  <a:srgbClr val="FFC000"/>
                </a:solidFill>
              </a:rPr>
              <a:t> </a:t>
            </a:r>
            <a:r>
              <a:rPr lang="en-GB">
                <a:solidFill>
                  <a:srgbClr val="FF6600"/>
                </a:solidFill>
              </a:rPr>
              <a:t>and first results from initial “real” testing</a:t>
            </a:r>
          </a:p>
          <a:p>
            <a:pPr indent="0" lvl="0" marL="0" rtl="0" algn="l">
              <a:spcBef>
                <a:spcPts val="480"/>
              </a:spcBef>
              <a:spcAft>
                <a:spcPts val="0"/>
              </a:spcAft>
              <a:buClr>
                <a:schemeClr val="dk1"/>
              </a:buClr>
              <a:buSzPct val="25000"/>
              <a:buNone/>
            </a:pPr>
            <a:r>
              <a:t/>
            </a:r>
            <a:endParaRPr/>
          </a:p>
          <a:p>
            <a:pPr indent="-342900" lvl="0" marL="342900" rtl="0" algn="l">
              <a:spcBef>
                <a:spcPts val="480"/>
              </a:spcBef>
              <a:spcAft>
                <a:spcPts val="0"/>
              </a:spcAft>
              <a:buClr>
                <a:schemeClr val="dk1"/>
              </a:buClr>
              <a:buSzPct val="100000"/>
              <a:buFont typeface="Arial"/>
              <a:buNone/>
            </a:pPr>
            <a:r>
              <a:t/>
            </a:r>
            <a:endParaRPr/>
          </a:p>
          <a:p>
            <a:pPr indent="-342900" lvl="0" marL="342900" rtl="0" algn="l">
              <a:spcBef>
                <a:spcPts val="480"/>
              </a:spcBef>
              <a:spcAft>
                <a:spcPts val="0"/>
              </a:spcAft>
              <a:buClr>
                <a:schemeClr val="dk1"/>
              </a:buClr>
              <a:buSzPct val="100000"/>
              <a:buFont typeface="Arial"/>
              <a:buNone/>
            </a:pPr>
            <a:r>
              <a:t/>
            </a:r>
            <a:endParaRPr/>
          </a:p>
          <a:p>
            <a:pPr indent="-342900" lvl="0" marL="342900" rtl="0" algn="l">
              <a:spcBef>
                <a:spcPts val="480"/>
              </a:spcBef>
              <a:spcAft>
                <a:spcPts val="0"/>
              </a:spcAft>
              <a:buClr>
                <a:schemeClr val="dk1"/>
              </a:buClr>
              <a:buSzPct val="100000"/>
              <a:buFont typeface="Arial"/>
              <a:buNone/>
            </a:pPr>
            <a:r>
              <a:t/>
            </a:r>
            <a:endParaRPr/>
          </a:p>
        </p:txBody>
      </p:sp>
      <p:sp>
        <p:nvSpPr>
          <p:cNvPr id="146527" name="Shape 146527"/>
          <p:cNvSpPr txBox="1"/>
          <p:nvPr>
            <p:ph idx="11" type="ftr"/>
          </p:nvPr>
        </p:nvSpPr>
        <p:spPr>
          <a:xfrm>
            <a:off x="467544" y="6453336"/>
            <a:ext cx="8240100" cy="268200"/>
          </a:xfrm>
          <a:prstGeom prst="rect">
            <a:avLst/>
          </a:prstGeom>
          <a:noFill/>
          <a:ln>
            <a:noFill/>
          </a:ln>
        </p:spPr>
        <p:txBody>
          <a:bodyPr anchorCtr="0" anchor="t" bIns="45700" lIns="91425" rIns="91425" tIns="45700">
            <a:noAutofit/>
          </a:bodyPr>
          <a:lstStyle/>
          <a:p>
            <a:pPr indent="0" lvl="0" marL="0" rtl="0" algn="r">
              <a:spcBef>
                <a:spcPts val="0"/>
              </a:spcBef>
              <a:spcAft>
                <a:spcPts val="0"/>
              </a:spcAft>
              <a:buSzPct val="25000"/>
              <a:buNone/>
            </a:pPr>
            <a:r>
              <a:rPr lang="en-GB"/>
              <a:t>Mike Gorley | EDDI Monitoring Meeting | EUROfusion | November 2016 | Page </a:t>
            </a:r>
            <a:fld id="{00000000-1234-1234-1234-123412341234}" type="slidenum">
              <a:rPr lang="en-GB"/>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528" name="Shape 146528"/>
        <p:cNvGrpSpPr/>
        <p:nvPr/>
      </p:nvGrpSpPr>
      <p:grpSpPr>
        <a:xfrm>
          <a:off x="0" y="0"/>
          <a:ext cx="0" cy="0"/>
          <a:chOff x="0" y="0"/>
          <a:chExt cx="0" cy="0"/>
        </a:xfrm>
      </p:grpSpPr>
      <p:sp>
        <p:nvSpPr>
          <p:cNvPr id="146529" name="Shape 146529"/>
          <p:cNvSpPr txBox="1"/>
          <p:nvPr>
            <p:ph type="title"/>
          </p:nvPr>
        </p:nvSpPr>
        <p:spPr>
          <a:xfrm>
            <a:off x="457200" y="188639"/>
            <a:ext cx="7427100" cy="728399"/>
          </a:xfrm>
          <a:prstGeom prst="rect">
            <a:avLst/>
          </a:prstGeom>
          <a:noFill/>
          <a:ln>
            <a:noFill/>
          </a:ln>
        </p:spPr>
        <p:txBody>
          <a:bodyPr anchorCtr="0" anchor="t" bIns="45700" lIns="91425" rIns="91425" tIns="45700">
            <a:noAutofit/>
          </a:bodyPr>
          <a:lstStyle/>
          <a:p>
            <a:pPr indent="0" lvl="0" marL="0" rtl="0" algn="l">
              <a:spcBef>
                <a:spcPts val="0"/>
              </a:spcBef>
              <a:spcAft>
                <a:spcPts val="0"/>
              </a:spcAft>
              <a:buClr>
                <a:schemeClr val="dk2"/>
              </a:buClr>
              <a:buSzPct val="25000"/>
              <a:buFont typeface="Arial"/>
              <a:buNone/>
            </a:pPr>
            <a:r>
              <a:rPr lang="en-GB"/>
              <a:t>General concerns </a:t>
            </a:r>
          </a:p>
        </p:txBody>
      </p:sp>
      <p:sp>
        <p:nvSpPr>
          <p:cNvPr id="146530" name="Shape 146530"/>
          <p:cNvSpPr txBox="1"/>
          <p:nvPr>
            <p:ph idx="1" type="body"/>
          </p:nvPr>
        </p:nvSpPr>
        <p:spPr>
          <a:xfrm>
            <a:off x="457200" y="1124744"/>
            <a:ext cx="8229600" cy="5184600"/>
          </a:xfrm>
          <a:prstGeom prst="rect">
            <a:avLst/>
          </a:prstGeom>
          <a:noFill/>
          <a:ln>
            <a:noFill/>
          </a:ln>
        </p:spPr>
        <p:txBody>
          <a:bodyPr anchorCtr="0" anchor="t" bIns="45700" lIns="91425" rIns="91425" tIns="45700">
            <a:normAutofit/>
          </a:bodyPr>
          <a:lstStyle/>
          <a:p>
            <a:pPr indent="0" lvl="0" marL="0" rtl="0" algn="l">
              <a:lnSpc>
                <a:spcPct val="80000"/>
              </a:lnSpc>
              <a:spcBef>
                <a:spcPts val="0"/>
              </a:spcBef>
              <a:spcAft>
                <a:spcPts val="0"/>
              </a:spcAft>
              <a:buClr>
                <a:schemeClr val="dk1"/>
              </a:buClr>
              <a:buSzPct val="25000"/>
              <a:buNone/>
            </a:pPr>
            <a:r>
              <a:rPr lang="en-GB" sz="1562"/>
              <a:t>WBS 1.1:</a:t>
            </a:r>
          </a:p>
          <a:p>
            <a:pPr indent="-342900" lvl="0" marL="342900" rtl="0" algn="l">
              <a:lnSpc>
                <a:spcPct val="80000"/>
              </a:lnSpc>
              <a:spcBef>
                <a:spcPts val="312"/>
              </a:spcBef>
              <a:spcAft>
                <a:spcPts val="0"/>
              </a:spcAft>
              <a:buClr>
                <a:schemeClr val="dk1"/>
              </a:buClr>
              <a:buSzPct val="95306"/>
              <a:buFont typeface="Arial"/>
              <a:buChar char="•"/>
            </a:pPr>
            <a:r>
              <a:rPr lang="en-GB" sz="1562"/>
              <a:t>EDDI under scrutiny and need to be more visibly integrated within wider DEMO plans </a:t>
            </a:r>
          </a:p>
          <a:p>
            <a:pPr indent="-342900" lvl="0" marL="342900" rtl="0" algn="l">
              <a:lnSpc>
                <a:spcPct val="80000"/>
              </a:lnSpc>
              <a:spcBef>
                <a:spcPts val="312"/>
              </a:spcBef>
              <a:spcAft>
                <a:spcPts val="0"/>
              </a:spcAft>
              <a:buClr>
                <a:schemeClr val="dk1"/>
              </a:buClr>
              <a:buSzPct val="95306"/>
              <a:buFont typeface="Arial"/>
              <a:buChar char="•"/>
            </a:pPr>
            <a:r>
              <a:rPr lang="en-GB" sz="1562"/>
              <a:t>Closer interactions with WPBB a key requirement in 2017</a:t>
            </a:r>
          </a:p>
          <a:p>
            <a:pPr indent="-342900" lvl="0" marL="342900" rtl="0" algn="l">
              <a:lnSpc>
                <a:spcPct val="80000"/>
              </a:lnSpc>
              <a:spcBef>
                <a:spcPts val="312"/>
              </a:spcBef>
              <a:spcAft>
                <a:spcPts val="0"/>
              </a:spcAft>
              <a:buClr>
                <a:schemeClr val="dk1"/>
              </a:buClr>
              <a:buSzPct val="25000"/>
              <a:buFont typeface="Arial"/>
              <a:buNone/>
            </a:pPr>
            <a:r>
              <a:t/>
            </a:r>
            <a:endParaRPr sz="1562"/>
          </a:p>
          <a:p>
            <a:pPr indent="0" lvl="0" marL="0" rtl="0" algn="l">
              <a:lnSpc>
                <a:spcPct val="80000"/>
              </a:lnSpc>
              <a:spcBef>
                <a:spcPts val="312"/>
              </a:spcBef>
              <a:spcAft>
                <a:spcPts val="0"/>
              </a:spcAft>
              <a:buClr>
                <a:schemeClr val="dk1"/>
              </a:buClr>
              <a:buSzPct val="25000"/>
              <a:buNone/>
            </a:pPr>
            <a:r>
              <a:rPr lang="en-GB" sz="1562"/>
              <a:t>WBS 1.2:</a:t>
            </a:r>
          </a:p>
          <a:p>
            <a:pPr indent="-342900" lvl="0" marL="342900" rtl="0" algn="l">
              <a:lnSpc>
                <a:spcPct val="80000"/>
              </a:lnSpc>
              <a:spcBef>
                <a:spcPts val="312"/>
              </a:spcBef>
              <a:spcAft>
                <a:spcPts val="0"/>
              </a:spcAft>
              <a:buClr>
                <a:schemeClr val="dk1"/>
              </a:buClr>
              <a:buSzPct val="95306"/>
              <a:buFont typeface="Arial"/>
              <a:buChar char="•"/>
            </a:pPr>
            <a:r>
              <a:rPr lang="en-GB" sz="1562"/>
              <a:t>How to make full MPH for all DEMO materials (W, FMs, novel materials). </a:t>
            </a:r>
          </a:p>
          <a:p>
            <a:pPr indent="-342900" lvl="0" marL="342900" rtl="0" algn="l">
              <a:lnSpc>
                <a:spcPct val="80000"/>
              </a:lnSpc>
              <a:spcBef>
                <a:spcPts val="312"/>
              </a:spcBef>
              <a:spcAft>
                <a:spcPts val="0"/>
              </a:spcAft>
              <a:buClr>
                <a:schemeClr val="dk1"/>
              </a:buClr>
              <a:buSzPct val="95306"/>
              <a:buFont typeface="Arial"/>
              <a:buChar char="•"/>
            </a:pPr>
            <a:r>
              <a:rPr lang="en-GB" sz="1562"/>
              <a:t>Lack of collaboration with F4E on MPH and database (no EU MPH). </a:t>
            </a:r>
          </a:p>
          <a:p>
            <a:pPr indent="-342900" lvl="0" marL="342900" rtl="0" algn="l">
              <a:lnSpc>
                <a:spcPct val="80000"/>
              </a:lnSpc>
              <a:spcBef>
                <a:spcPts val="312"/>
              </a:spcBef>
              <a:spcAft>
                <a:spcPts val="0"/>
              </a:spcAft>
              <a:buClr>
                <a:schemeClr val="dk1"/>
              </a:buClr>
              <a:buSzPct val="25000"/>
              <a:buFont typeface="Arial"/>
              <a:buNone/>
            </a:pPr>
            <a:r>
              <a:t/>
            </a:r>
            <a:endParaRPr sz="1562"/>
          </a:p>
          <a:p>
            <a:pPr indent="0" lvl="0" marL="0" rtl="0" algn="l">
              <a:lnSpc>
                <a:spcPct val="80000"/>
              </a:lnSpc>
              <a:spcBef>
                <a:spcPts val="312"/>
              </a:spcBef>
              <a:spcAft>
                <a:spcPts val="0"/>
              </a:spcAft>
              <a:buClr>
                <a:schemeClr val="dk1"/>
              </a:buClr>
              <a:buSzPct val="25000"/>
              <a:buNone/>
            </a:pPr>
            <a:r>
              <a:rPr lang="en-GB" sz="1562"/>
              <a:t>WBS 1.3:</a:t>
            </a:r>
          </a:p>
          <a:p>
            <a:pPr indent="-342900" lvl="0" marL="342900" rtl="0" algn="l">
              <a:lnSpc>
                <a:spcPct val="80000"/>
              </a:lnSpc>
              <a:spcBef>
                <a:spcPts val="312"/>
              </a:spcBef>
              <a:spcAft>
                <a:spcPts val="0"/>
              </a:spcAft>
              <a:buClr>
                <a:schemeClr val="dk1"/>
              </a:buClr>
              <a:buSzPct val="95306"/>
              <a:buFont typeface="Arial"/>
              <a:buChar char="•"/>
            </a:pPr>
            <a:r>
              <a:rPr lang="en-GB" sz="1562"/>
              <a:t>Need to a agree a realistic strategy for Design Criteria across DEMO to be agreed at all levels (Top, deign teams and EDDI). </a:t>
            </a:r>
          </a:p>
          <a:p>
            <a:pPr indent="-342900" lvl="0" marL="342900" rtl="0" algn="l">
              <a:lnSpc>
                <a:spcPct val="80000"/>
              </a:lnSpc>
              <a:spcBef>
                <a:spcPts val="312"/>
              </a:spcBef>
              <a:spcAft>
                <a:spcPts val="0"/>
              </a:spcAft>
              <a:buClr>
                <a:schemeClr val="dk1"/>
              </a:buClr>
              <a:buSzPct val="95306"/>
              <a:buFont typeface="Arial"/>
              <a:buChar char="•"/>
            </a:pPr>
            <a:r>
              <a:rPr lang="en-GB" sz="1562"/>
              <a:t>International and industrial support required but limited to date (e.g. AREVA issues)</a:t>
            </a:r>
          </a:p>
          <a:p>
            <a:pPr indent="0" lvl="0" marL="0" rtl="0" algn="l">
              <a:lnSpc>
                <a:spcPct val="80000"/>
              </a:lnSpc>
              <a:spcBef>
                <a:spcPts val="312"/>
              </a:spcBef>
              <a:spcAft>
                <a:spcPts val="0"/>
              </a:spcAft>
              <a:buClr>
                <a:schemeClr val="dk1"/>
              </a:buClr>
              <a:buSzPct val="25000"/>
              <a:buNone/>
            </a:pPr>
            <a:r>
              <a:t/>
            </a:r>
            <a:endParaRPr sz="1562"/>
          </a:p>
          <a:p>
            <a:pPr indent="0" lvl="0" marL="0" rtl="0" algn="l">
              <a:lnSpc>
                <a:spcPct val="80000"/>
              </a:lnSpc>
              <a:spcBef>
                <a:spcPts val="312"/>
              </a:spcBef>
              <a:spcAft>
                <a:spcPts val="0"/>
              </a:spcAft>
              <a:buClr>
                <a:schemeClr val="dk1"/>
              </a:buClr>
              <a:buSzPct val="25000"/>
              <a:buNone/>
            </a:pPr>
            <a:r>
              <a:rPr lang="en-GB" sz="1562"/>
              <a:t>WBS 1.4:</a:t>
            </a:r>
          </a:p>
          <a:p>
            <a:pPr indent="-342900" lvl="0" marL="342900" rtl="0" algn="l">
              <a:lnSpc>
                <a:spcPct val="80000"/>
              </a:lnSpc>
              <a:spcBef>
                <a:spcPts val="312"/>
              </a:spcBef>
              <a:spcAft>
                <a:spcPts val="0"/>
              </a:spcAft>
              <a:buClr>
                <a:schemeClr val="dk1"/>
              </a:buClr>
              <a:buSzPct val="95306"/>
              <a:buFont typeface="Arial"/>
              <a:buChar char="•"/>
            </a:pPr>
            <a:r>
              <a:rPr lang="en-GB" sz="1562"/>
              <a:t>Slow responses with Round Robin (was this useful or not?). </a:t>
            </a:r>
          </a:p>
          <a:p>
            <a:pPr indent="-342900" lvl="0" marL="342900" rtl="0" algn="l">
              <a:lnSpc>
                <a:spcPct val="80000"/>
              </a:lnSpc>
              <a:spcBef>
                <a:spcPts val="312"/>
              </a:spcBef>
              <a:spcAft>
                <a:spcPts val="0"/>
              </a:spcAft>
              <a:buClr>
                <a:schemeClr val="dk1"/>
              </a:buClr>
              <a:buSzPct val="95306"/>
              <a:buFont typeface="Arial"/>
              <a:buChar char="•"/>
            </a:pPr>
            <a:r>
              <a:rPr lang="en-GB" sz="1562"/>
              <a:t>Reactive nature of test requests and future need for significant testing requirements</a:t>
            </a:r>
            <a:r>
              <a:rPr lang="en-GB" sz="1500">
                <a:solidFill>
                  <a:srgbClr val="FFC000"/>
                </a:solidFill>
              </a:rPr>
              <a:t>. </a:t>
            </a:r>
          </a:p>
          <a:p>
            <a:pPr indent="-342900" lvl="0" marL="342900" rtl="0" algn="l">
              <a:lnSpc>
                <a:spcPct val="80000"/>
              </a:lnSpc>
              <a:spcBef>
                <a:spcPts val="300"/>
              </a:spcBef>
              <a:spcAft>
                <a:spcPts val="0"/>
              </a:spcAft>
              <a:buClr>
                <a:schemeClr val="dk1"/>
              </a:buClr>
              <a:buSzPct val="25000"/>
              <a:buFont typeface="Arial"/>
              <a:buNone/>
            </a:pPr>
            <a:r>
              <a:t/>
            </a:r>
            <a:endParaRPr sz="1500"/>
          </a:p>
          <a:p>
            <a:pPr indent="-342900" lvl="0" marL="342900" rtl="0" algn="l">
              <a:lnSpc>
                <a:spcPct val="80000"/>
              </a:lnSpc>
              <a:spcBef>
                <a:spcPts val="300"/>
              </a:spcBef>
              <a:spcAft>
                <a:spcPts val="0"/>
              </a:spcAft>
              <a:buClr>
                <a:schemeClr val="dk1"/>
              </a:buClr>
              <a:buSzPct val="25000"/>
              <a:buFont typeface="Arial"/>
              <a:buNone/>
            </a:pPr>
            <a:r>
              <a:t/>
            </a:r>
            <a:endParaRPr sz="1500"/>
          </a:p>
        </p:txBody>
      </p:sp>
      <p:sp>
        <p:nvSpPr>
          <p:cNvPr id="146531" name="Shape 146531"/>
          <p:cNvSpPr txBox="1"/>
          <p:nvPr>
            <p:ph idx="11" type="ftr"/>
          </p:nvPr>
        </p:nvSpPr>
        <p:spPr>
          <a:xfrm>
            <a:off x="467544" y="6453336"/>
            <a:ext cx="8240100" cy="268200"/>
          </a:xfrm>
          <a:prstGeom prst="rect">
            <a:avLst/>
          </a:prstGeom>
          <a:noFill/>
          <a:ln>
            <a:noFill/>
          </a:ln>
        </p:spPr>
        <p:txBody>
          <a:bodyPr anchorCtr="0" anchor="t" bIns="45700" lIns="91425" rIns="91425" tIns="45700">
            <a:noAutofit/>
          </a:bodyPr>
          <a:lstStyle/>
          <a:p>
            <a:pPr indent="0" lvl="0" marL="0" rtl="0" algn="r">
              <a:spcBef>
                <a:spcPts val="0"/>
              </a:spcBef>
              <a:spcAft>
                <a:spcPts val="0"/>
              </a:spcAft>
              <a:buClr>
                <a:schemeClr val="dk1"/>
              </a:buClr>
              <a:buSzPct val="25000"/>
              <a:buFont typeface="Arial"/>
              <a:buNone/>
            </a:pPr>
            <a:r>
              <a:rPr lang="en-GB"/>
              <a:t>Mike Gorley | EDDI Monitoring Meeting | EUROfusion | November 2016 | Page </a:t>
            </a:r>
            <a:fld id="{00000000-1234-1234-1234-123412341234}" type="slidenum">
              <a:rPr lang="en-GB"/>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532" name="Shape 146532"/>
        <p:cNvGrpSpPr/>
        <p:nvPr/>
      </p:nvGrpSpPr>
      <p:grpSpPr>
        <a:xfrm>
          <a:off x="0" y="0"/>
          <a:ext cx="0" cy="0"/>
          <a:chOff x="0" y="0"/>
          <a:chExt cx="0" cy="0"/>
        </a:xfrm>
      </p:grpSpPr>
      <p:sp>
        <p:nvSpPr>
          <p:cNvPr id="146533" name="Shape 146533"/>
          <p:cNvSpPr txBox="1"/>
          <p:nvPr>
            <p:ph type="title"/>
          </p:nvPr>
        </p:nvSpPr>
        <p:spPr>
          <a:xfrm>
            <a:off x="457200" y="188639"/>
            <a:ext cx="7427100" cy="728399"/>
          </a:xfrm>
          <a:prstGeom prst="rect">
            <a:avLst/>
          </a:prstGeom>
          <a:noFill/>
          <a:ln>
            <a:noFill/>
          </a:ln>
        </p:spPr>
        <p:txBody>
          <a:bodyPr anchorCtr="0" anchor="t" bIns="45700" lIns="91425" rIns="91425" tIns="45700">
            <a:noAutofit/>
          </a:bodyPr>
          <a:lstStyle/>
          <a:p>
            <a:pPr indent="0" lvl="0" marL="0" rtl="0" algn="l">
              <a:spcBef>
                <a:spcPts val="0"/>
              </a:spcBef>
              <a:spcAft>
                <a:spcPts val="0"/>
              </a:spcAft>
              <a:buClr>
                <a:schemeClr val="dk2"/>
              </a:buClr>
              <a:buSzPct val="25000"/>
              <a:buFont typeface="Arial"/>
              <a:buNone/>
            </a:pPr>
            <a:r>
              <a:rPr lang="en-GB"/>
              <a:t>Key achievements of the year</a:t>
            </a:r>
          </a:p>
        </p:txBody>
      </p:sp>
      <p:sp>
        <p:nvSpPr>
          <p:cNvPr id="146534" name="Shape 146534"/>
          <p:cNvSpPr txBox="1"/>
          <p:nvPr>
            <p:ph idx="1" type="body"/>
          </p:nvPr>
        </p:nvSpPr>
        <p:spPr>
          <a:xfrm>
            <a:off x="457200" y="1412776"/>
            <a:ext cx="8229600" cy="4896600"/>
          </a:xfrm>
          <a:prstGeom prst="rect">
            <a:avLst/>
          </a:prstGeom>
          <a:noFill/>
          <a:ln>
            <a:noFill/>
          </a:ln>
        </p:spPr>
        <p:txBody>
          <a:bodyPr anchorCtr="0" anchor="t" bIns="45700" lIns="91425" rIns="91425" tIns="45700">
            <a:normAutofit/>
          </a:bodyPr>
          <a:lstStyle/>
          <a:p>
            <a:pPr indent="-317500" lvl="0" marL="342900" rtl="0" algn="l">
              <a:lnSpc>
                <a:spcPct val="90000"/>
              </a:lnSpc>
              <a:spcBef>
                <a:spcPts val="0"/>
              </a:spcBef>
              <a:spcAft>
                <a:spcPts val="0"/>
              </a:spcAft>
              <a:buClr>
                <a:schemeClr val="dk1"/>
              </a:buClr>
              <a:buSzPct val="100000"/>
              <a:buFont typeface="Arial"/>
              <a:buChar char="•"/>
            </a:pPr>
            <a:r>
              <a:rPr lang="en-GB" sz="1800"/>
              <a:t>WBS 1.1 – Enhanced visibility of EDDI with EUROfusion, good interactions with other WPs</a:t>
            </a:r>
          </a:p>
          <a:p>
            <a:pPr indent="-342900" lvl="0" marL="342900" rtl="0" algn="l">
              <a:lnSpc>
                <a:spcPct val="90000"/>
              </a:lnSpc>
              <a:spcBef>
                <a:spcPts val="444"/>
              </a:spcBef>
              <a:spcAft>
                <a:spcPts val="0"/>
              </a:spcAft>
              <a:buClr>
                <a:schemeClr val="dk1"/>
              </a:buClr>
              <a:buSzPct val="25000"/>
              <a:buFont typeface="Arial"/>
              <a:buNone/>
            </a:pPr>
            <a:r>
              <a:t/>
            </a:r>
            <a:endParaRPr sz="1800"/>
          </a:p>
          <a:p>
            <a:pPr indent="-317500" lvl="0" marL="342900" rtl="0" algn="l">
              <a:lnSpc>
                <a:spcPct val="90000"/>
              </a:lnSpc>
              <a:spcBef>
                <a:spcPts val="444"/>
              </a:spcBef>
              <a:spcAft>
                <a:spcPts val="0"/>
              </a:spcAft>
              <a:buClr>
                <a:schemeClr val="dk1"/>
              </a:buClr>
              <a:buSzPct val="100000"/>
              <a:buFont typeface="Arial"/>
              <a:buChar char="•"/>
            </a:pPr>
            <a:r>
              <a:rPr lang="en-GB" sz="1800"/>
              <a:t>WBS 1.2 – Release of MPH V1, ready for release of MPH V2 (and FM MPH?)</a:t>
            </a:r>
          </a:p>
          <a:p>
            <a:pPr indent="-317500" lvl="0" marL="342900" rtl="0" algn="l">
              <a:lnSpc>
                <a:spcPct val="90000"/>
              </a:lnSpc>
              <a:spcBef>
                <a:spcPts val="444"/>
              </a:spcBef>
              <a:spcAft>
                <a:spcPts val="0"/>
              </a:spcAft>
              <a:buClr>
                <a:schemeClr val="dk1"/>
              </a:buClr>
              <a:buSzPct val="100000"/>
              <a:buFont typeface="Arial"/>
              <a:buChar char="•"/>
            </a:pPr>
            <a:r>
              <a:rPr lang="en-GB" sz="1800"/>
              <a:t>Good interactions with WPMAT gathering data on R&amp;D materials, better use of templates for data storage. </a:t>
            </a:r>
          </a:p>
          <a:p>
            <a:pPr indent="-342900" lvl="0" marL="342900" rtl="0" algn="l">
              <a:lnSpc>
                <a:spcPct val="90000"/>
              </a:lnSpc>
              <a:spcBef>
                <a:spcPts val="444"/>
              </a:spcBef>
              <a:spcAft>
                <a:spcPts val="0"/>
              </a:spcAft>
              <a:buClr>
                <a:schemeClr val="dk1"/>
              </a:buClr>
              <a:buSzPct val="25000"/>
              <a:buFont typeface="Arial"/>
              <a:buNone/>
            </a:pPr>
            <a:r>
              <a:t/>
            </a:r>
            <a:endParaRPr sz="1800"/>
          </a:p>
          <a:p>
            <a:pPr indent="-317500" lvl="0" marL="342900" rtl="0" algn="l">
              <a:lnSpc>
                <a:spcPct val="90000"/>
              </a:lnSpc>
              <a:spcBef>
                <a:spcPts val="444"/>
              </a:spcBef>
              <a:spcAft>
                <a:spcPts val="0"/>
              </a:spcAft>
              <a:buClr>
                <a:schemeClr val="dk1"/>
              </a:buClr>
              <a:buSzPct val="100000"/>
              <a:buFont typeface="Arial"/>
              <a:buChar char="•"/>
            </a:pPr>
            <a:r>
              <a:rPr lang="en-GB" sz="1800"/>
              <a:t>WBS 1.3 – Well attended EDDI-designers meeting in March. Release of CFA-tool. </a:t>
            </a:r>
          </a:p>
          <a:p>
            <a:pPr indent="-317500" lvl="0" marL="342900" rtl="0" algn="l">
              <a:lnSpc>
                <a:spcPct val="90000"/>
              </a:lnSpc>
              <a:spcBef>
                <a:spcPts val="444"/>
              </a:spcBef>
              <a:spcAft>
                <a:spcPts val="0"/>
              </a:spcAft>
              <a:buClr>
                <a:schemeClr val="dk1"/>
              </a:buClr>
              <a:buSzPct val="100000"/>
              <a:buFont typeface="Arial"/>
              <a:buChar char="•"/>
            </a:pPr>
            <a:r>
              <a:rPr lang="en-GB" sz="1800"/>
              <a:t>Initial DDC release set for December</a:t>
            </a:r>
          </a:p>
          <a:p>
            <a:pPr indent="-317500" lvl="0" marL="342900" rtl="0" algn="l">
              <a:lnSpc>
                <a:spcPct val="90000"/>
              </a:lnSpc>
              <a:spcBef>
                <a:spcPts val="444"/>
              </a:spcBef>
              <a:spcAft>
                <a:spcPts val="0"/>
              </a:spcAft>
              <a:buClr>
                <a:schemeClr val="dk1"/>
              </a:buClr>
              <a:buSzPct val="100000"/>
              <a:buFont typeface="Arial"/>
              <a:buChar char="•"/>
            </a:pPr>
            <a:r>
              <a:rPr lang="en-GB" sz="1800"/>
              <a:t>Better understanding of EU roadmap for Fusion design criteria based on F4E meetings. </a:t>
            </a:r>
          </a:p>
          <a:p>
            <a:pPr indent="-342900" lvl="0" marL="342900" rtl="0" algn="l">
              <a:lnSpc>
                <a:spcPct val="90000"/>
              </a:lnSpc>
              <a:spcBef>
                <a:spcPts val="444"/>
              </a:spcBef>
              <a:spcAft>
                <a:spcPts val="0"/>
              </a:spcAft>
              <a:buClr>
                <a:schemeClr val="dk1"/>
              </a:buClr>
              <a:buSzPct val="25000"/>
              <a:buFont typeface="Arial"/>
              <a:buNone/>
            </a:pPr>
            <a:r>
              <a:t/>
            </a:r>
            <a:endParaRPr sz="1800"/>
          </a:p>
          <a:p>
            <a:pPr indent="-317500" lvl="0" marL="342900" rtl="0" algn="l">
              <a:lnSpc>
                <a:spcPct val="90000"/>
              </a:lnSpc>
              <a:spcBef>
                <a:spcPts val="444"/>
              </a:spcBef>
              <a:spcAft>
                <a:spcPts val="0"/>
              </a:spcAft>
              <a:buClr>
                <a:schemeClr val="dk1"/>
              </a:buClr>
              <a:buSzPct val="100000"/>
              <a:buFont typeface="Arial"/>
              <a:buChar char="•"/>
            </a:pPr>
            <a:r>
              <a:rPr lang="en-GB" sz="1800"/>
              <a:t>WBS 1.4 – Initial test request results obtained (providing data for update of creep fatigue interaction diagram). </a:t>
            </a:r>
          </a:p>
          <a:p>
            <a:pPr indent="-317500" lvl="0" marL="342900" rtl="0" algn="l">
              <a:lnSpc>
                <a:spcPct val="90000"/>
              </a:lnSpc>
              <a:spcBef>
                <a:spcPts val="444"/>
              </a:spcBef>
              <a:spcAft>
                <a:spcPts val="0"/>
              </a:spcAft>
              <a:buClr>
                <a:schemeClr val="dk1"/>
              </a:buClr>
              <a:buSzPct val="100000"/>
              <a:buFont typeface="Arial"/>
              <a:buChar char="•"/>
            </a:pPr>
            <a:r>
              <a:rPr lang="en-GB" sz="1800"/>
              <a:t>Initial RR test providing data and identified aceptable/unaceptable RUs for future testing</a:t>
            </a:r>
          </a:p>
          <a:p>
            <a:pPr indent="0" lvl="0" marL="0" rtl="0" algn="l">
              <a:lnSpc>
                <a:spcPct val="90000"/>
              </a:lnSpc>
              <a:spcBef>
                <a:spcPts val="444"/>
              </a:spcBef>
              <a:spcAft>
                <a:spcPts val="0"/>
              </a:spcAft>
              <a:buClr>
                <a:schemeClr val="dk1"/>
              </a:buClr>
              <a:buSzPct val="25000"/>
              <a:buNone/>
            </a:pPr>
            <a:r>
              <a:t/>
            </a:r>
            <a:endParaRPr sz="2220"/>
          </a:p>
          <a:p>
            <a:pPr indent="-342900" lvl="0" marL="342900" rtl="0" algn="l">
              <a:lnSpc>
                <a:spcPct val="90000"/>
              </a:lnSpc>
              <a:spcBef>
                <a:spcPts val="444"/>
              </a:spcBef>
              <a:spcAft>
                <a:spcPts val="0"/>
              </a:spcAft>
              <a:buClr>
                <a:schemeClr val="dk1"/>
              </a:buClr>
              <a:buSzPct val="25000"/>
              <a:buFont typeface="Arial"/>
              <a:buNone/>
            </a:pPr>
            <a:r>
              <a:t/>
            </a:r>
            <a:endParaRPr sz="2220"/>
          </a:p>
          <a:p>
            <a:pPr indent="-342900" lvl="0" marL="342900" rtl="0" algn="l">
              <a:lnSpc>
                <a:spcPct val="90000"/>
              </a:lnSpc>
              <a:spcBef>
                <a:spcPts val="444"/>
              </a:spcBef>
              <a:spcAft>
                <a:spcPts val="0"/>
              </a:spcAft>
              <a:buClr>
                <a:schemeClr val="dk1"/>
              </a:buClr>
              <a:buSzPct val="25000"/>
              <a:buFont typeface="Arial"/>
              <a:buNone/>
            </a:pPr>
            <a:r>
              <a:t/>
            </a:r>
            <a:endParaRPr sz="2220"/>
          </a:p>
          <a:p>
            <a:pPr indent="-342900" lvl="0" marL="342900" rtl="0" algn="l">
              <a:lnSpc>
                <a:spcPct val="90000"/>
              </a:lnSpc>
              <a:spcBef>
                <a:spcPts val="444"/>
              </a:spcBef>
              <a:spcAft>
                <a:spcPts val="0"/>
              </a:spcAft>
              <a:buClr>
                <a:schemeClr val="dk1"/>
              </a:buClr>
              <a:buSzPct val="25000"/>
              <a:buFont typeface="Arial"/>
              <a:buNone/>
            </a:pPr>
            <a:r>
              <a:t/>
            </a:r>
            <a:endParaRPr sz="2220"/>
          </a:p>
          <a:p>
            <a:pPr indent="-342900" lvl="0" marL="342900" rtl="0" algn="l">
              <a:lnSpc>
                <a:spcPct val="90000"/>
              </a:lnSpc>
              <a:spcBef>
                <a:spcPts val="444"/>
              </a:spcBef>
              <a:spcAft>
                <a:spcPts val="0"/>
              </a:spcAft>
              <a:buClr>
                <a:schemeClr val="dk1"/>
              </a:buClr>
              <a:buSzPct val="25000"/>
              <a:buFont typeface="Arial"/>
              <a:buNone/>
            </a:pPr>
            <a:r>
              <a:t/>
            </a:r>
            <a:endParaRPr sz="2220"/>
          </a:p>
        </p:txBody>
      </p:sp>
      <p:sp>
        <p:nvSpPr>
          <p:cNvPr id="146535" name="Shape 146535"/>
          <p:cNvSpPr txBox="1"/>
          <p:nvPr>
            <p:ph idx="11" type="ftr"/>
          </p:nvPr>
        </p:nvSpPr>
        <p:spPr>
          <a:xfrm>
            <a:off x="467544" y="6453336"/>
            <a:ext cx="8240100" cy="268200"/>
          </a:xfrm>
          <a:prstGeom prst="rect">
            <a:avLst/>
          </a:prstGeom>
          <a:noFill/>
          <a:ln>
            <a:noFill/>
          </a:ln>
        </p:spPr>
        <p:txBody>
          <a:bodyPr anchorCtr="0" anchor="t" bIns="45700" lIns="91425" rIns="91425" tIns="45700">
            <a:noAutofit/>
          </a:bodyPr>
          <a:lstStyle/>
          <a:p>
            <a:pPr indent="0" lvl="0" marL="0" rtl="0" algn="r">
              <a:spcBef>
                <a:spcPts val="0"/>
              </a:spcBef>
              <a:spcAft>
                <a:spcPts val="0"/>
              </a:spcAft>
              <a:buClr>
                <a:schemeClr val="dk1"/>
              </a:buClr>
              <a:buSzPct val="25000"/>
              <a:buFont typeface="Arial"/>
              <a:buNone/>
            </a:pPr>
            <a:r>
              <a:rPr lang="en-GB"/>
              <a:t>Mike Gorley | EDDI Monitoring Meeting | EUROfusion | November 2016 | Page </a:t>
            </a:r>
            <a:fld id="{00000000-1234-1234-1234-123412341234}" type="slidenum">
              <a:rPr lang="en-GB"/>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436" name="Shape 146436"/>
        <p:cNvGrpSpPr/>
        <p:nvPr/>
      </p:nvGrpSpPr>
      <p:grpSpPr>
        <a:xfrm>
          <a:off x="0" y="0"/>
          <a:ext cx="0" cy="0"/>
          <a:chOff x="0" y="0"/>
          <a:chExt cx="0" cy="0"/>
        </a:xfrm>
      </p:grpSpPr>
      <p:sp>
        <p:nvSpPr>
          <p:cNvPr id="146437" name="Shape 146437"/>
          <p:cNvSpPr txBox="1"/>
          <p:nvPr>
            <p:ph type="title"/>
          </p:nvPr>
        </p:nvSpPr>
        <p:spPr>
          <a:xfrm>
            <a:off x="457200" y="260647"/>
            <a:ext cx="7427100" cy="656400"/>
          </a:xfrm>
          <a:prstGeom prst="rect">
            <a:avLst/>
          </a:prstGeom>
          <a:noFill/>
          <a:ln>
            <a:noFill/>
          </a:ln>
        </p:spPr>
        <p:txBody>
          <a:bodyPr anchorCtr="0" anchor="t" bIns="45700" lIns="91425" rIns="91425" tIns="45700">
            <a:noAutofit/>
          </a:bodyPr>
          <a:lstStyle/>
          <a:p>
            <a:pPr indent="0" lvl="0" marL="0" rtl="0" algn="l">
              <a:spcBef>
                <a:spcPts val="0"/>
              </a:spcBef>
              <a:spcAft>
                <a:spcPts val="0"/>
              </a:spcAft>
              <a:buSzPct val="25000"/>
              <a:buNone/>
            </a:pPr>
            <a:r>
              <a:rPr lang="en-GB"/>
              <a:t>Deliverable Results</a:t>
            </a:r>
          </a:p>
        </p:txBody>
      </p:sp>
      <p:sp>
        <p:nvSpPr>
          <p:cNvPr id="146438" name="Shape 146438"/>
          <p:cNvSpPr txBox="1"/>
          <p:nvPr>
            <p:ph idx="1" type="body"/>
          </p:nvPr>
        </p:nvSpPr>
        <p:spPr>
          <a:xfrm>
            <a:off x="457200" y="1124744"/>
            <a:ext cx="7715100" cy="5184600"/>
          </a:xfrm>
          <a:prstGeom prst="rect">
            <a:avLst/>
          </a:prstGeom>
          <a:noFill/>
          <a:ln>
            <a:noFill/>
          </a:ln>
        </p:spPr>
        <p:txBody>
          <a:bodyPr anchorCtr="0" anchor="t" bIns="45700" lIns="91425" rIns="91425" tIns="45700">
            <a:normAutofit/>
          </a:bodyPr>
          <a:lstStyle/>
          <a:p>
            <a:pPr indent="-342900" lvl="0" marL="342900" rtl="0" algn="l">
              <a:lnSpc>
                <a:spcPct val="80000"/>
              </a:lnSpc>
              <a:spcBef>
                <a:spcPts val="0"/>
              </a:spcBef>
              <a:spcAft>
                <a:spcPts val="0"/>
              </a:spcAft>
              <a:buClr>
                <a:schemeClr val="dk1"/>
              </a:buClr>
              <a:buSzPct val="100909"/>
              <a:buFont typeface="Arial"/>
              <a:buChar char="•"/>
            </a:pPr>
            <a:r>
              <a:rPr lang="en-GB" sz="2220"/>
              <a:t>Objectives in 2016:</a:t>
            </a:r>
          </a:p>
          <a:p>
            <a:pPr indent="-457200" lvl="1" marL="914400" rtl="0" algn="l">
              <a:lnSpc>
                <a:spcPct val="80000"/>
              </a:lnSpc>
              <a:spcBef>
                <a:spcPts val="370"/>
              </a:spcBef>
              <a:spcAft>
                <a:spcPts val="0"/>
              </a:spcAft>
              <a:buClr>
                <a:schemeClr val="dk1"/>
              </a:buClr>
              <a:buSzPct val="97368"/>
              <a:buFont typeface="Arial"/>
              <a:buAutoNum type="arabicPeriod"/>
            </a:pPr>
            <a:r>
              <a:rPr lang="en-GB" sz="1850"/>
              <a:t>Organise, lead and record progress and review meetings to assure delivery against the WPMAT Project Management Plan</a:t>
            </a:r>
          </a:p>
          <a:p>
            <a:pPr indent="-457200" lvl="1" marL="914400" rtl="0" algn="l">
              <a:lnSpc>
                <a:spcPct val="80000"/>
              </a:lnSpc>
              <a:spcBef>
                <a:spcPts val="370"/>
              </a:spcBef>
              <a:spcAft>
                <a:spcPts val="0"/>
              </a:spcAft>
              <a:buClr>
                <a:schemeClr val="dk1"/>
              </a:buClr>
              <a:buSzPct val="97368"/>
              <a:buFont typeface="Arial"/>
              <a:buAutoNum type="arabicPeriod"/>
            </a:pPr>
            <a:r>
              <a:rPr lang="en-GB" sz="1850"/>
              <a:t>Interact with PMU and Project Leader as necessary in order to assure: </a:t>
            </a:r>
          </a:p>
          <a:p>
            <a:pPr indent="-228600" lvl="2" marL="1143000" rtl="0" algn="l">
              <a:lnSpc>
                <a:spcPct val="80000"/>
              </a:lnSpc>
              <a:spcBef>
                <a:spcPts val="333"/>
              </a:spcBef>
              <a:spcAft>
                <a:spcPts val="0"/>
              </a:spcAft>
              <a:buClr>
                <a:schemeClr val="dk1"/>
              </a:buClr>
              <a:buSzPct val="97941"/>
            </a:pPr>
            <a:r>
              <a:rPr lang="en-GB" sz="1665"/>
              <a:t>delivery against WPMAT Project Management Plan; </a:t>
            </a:r>
          </a:p>
          <a:p>
            <a:pPr indent="-228600" lvl="2" marL="1143000" rtl="0" algn="l">
              <a:lnSpc>
                <a:spcPct val="80000"/>
              </a:lnSpc>
              <a:spcBef>
                <a:spcPts val="333"/>
              </a:spcBef>
              <a:spcAft>
                <a:spcPts val="0"/>
              </a:spcAft>
              <a:buClr>
                <a:schemeClr val="dk1"/>
              </a:buClr>
              <a:buSzPct val="97941"/>
            </a:pPr>
            <a:r>
              <a:rPr lang="en-GB" sz="1665"/>
              <a:t>successful engagement of relevant partners beyond EUROFUSION</a:t>
            </a:r>
          </a:p>
          <a:p>
            <a:pPr indent="-457200" lvl="1" marL="914400" rtl="0" algn="l">
              <a:lnSpc>
                <a:spcPct val="80000"/>
              </a:lnSpc>
              <a:spcBef>
                <a:spcPts val="370"/>
              </a:spcBef>
              <a:spcAft>
                <a:spcPts val="0"/>
              </a:spcAft>
              <a:buClr>
                <a:schemeClr val="dk1"/>
              </a:buClr>
              <a:buSzPct val="97368"/>
              <a:buFont typeface="Arial"/>
              <a:buAutoNum type="arabicPeriod"/>
            </a:pPr>
            <a:r>
              <a:rPr lang="en-GB" sz="1850"/>
              <a:t>Facilitate structured discussions with all projects and work packages that need to exchange materials information.  </a:t>
            </a:r>
          </a:p>
          <a:p>
            <a:pPr indent="-457200" lvl="1" marL="914400" rtl="0" algn="l">
              <a:lnSpc>
                <a:spcPct val="80000"/>
              </a:lnSpc>
              <a:spcBef>
                <a:spcPts val="370"/>
              </a:spcBef>
              <a:spcAft>
                <a:spcPts val="0"/>
              </a:spcAft>
              <a:buClr>
                <a:schemeClr val="dk1"/>
              </a:buClr>
              <a:buSzPct val="97368"/>
              <a:buFont typeface="Arial"/>
              <a:buAutoNum type="arabicPeriod"/>
            </a:pPr>
            <a:r>
              <a:rPr lang="en-GB" sz="1850"/>
              <a:t>Maintain and update implement the EDDI interface project management plan</a:t>
            </a:r>
          </a:p>
          <a:p>
            <a:pPr indent="-457200" lvl="1" marL="914400" rtl="0" algn="l">
              <a:lnSpc>
                <a:spcPct val="80000"/>
              </a:lnSpc>
              <a:spcBef>
                <a:spcPts val="370"/>
              </a:spcBef>
              <a:spcAft>
                <a:spcPts val="0"/>
              </a:spcAft>
              <a:buClr>
                <a:schemeClr val="dk1"/>
              </a:buClr>
              <a:buSzPct val="97368"/>
              <a:buFont typeface="Arial"/>
              <a:buAutoNum type="arabicPeriod"/>
            </a:pPr>
            <a:r>
              <a:rPr lang="en-GB" sz="1850"/>
              <a:t>Delivery, maintenance and evolution of project infrastructure - to include IDM structure, technical specifications, progress reports and project management plans</a:t>
            </a:r>
          </a:p>
          <a:p>
            <a:pPr indent="-457200" lvl="1" marL="914400" rtl="0" algn="l">
              <a:lnSpc>
                <a:spcPct val="80000"/>
              </a:lnSpc>
              <a:spcBef>
                <a:spcPts val="370"/>
              </a:spcBef>
              <a:spcAft>
                <a:spcPts val="0"/>
              </a:spcAft>
              <a:buClr>
                <a:schemeClr val="dk1"/>
              </a:buClr>
              <a:buSzPct val="97368"/>
              <a:buFont typeface="Arial"/>
              <a:buAutoNum type="arabicPeriod"/>
            </a:pPr>
            <a:r>
              <a:rPr lang="en-GB" sz="1850"/>
              <a:t>Provide annual executive summary of WPMAT EDDI activities for circulation amongst WPMAT Project Board, Project Leader &amp; PPPT Programme Unit</a:t>
            </a:r>
          </a:p>
          <a:p>
            <a:pPr indent="-342900" lvl="0" marL="342900" rtl="0" algn="l">
              <a:lnSpc>
                <a:spcPct val="80000"/>
              </a:lnSpc>
              <a:spcBef>
                <a:spcPts val="444"/>
              </a:spcBef>
              <a:spcAft>
                <a:spcPts val="0"/>
              </a:spcAft>
              <a:buClr>
                <a:schemeClr val="dk1"/>
              </a:buClr>
              <a:buSzPct val="100909"/>
              <a:buFont typeface="Arial"/>
              <a:buNone/>
            </a:pPr>
            <a:r>
              <a:t/>
            </a:r>
            <a:endParaRPr sz="2220"/>
          </a:p>
          <a:p>
            <a:pPr indent="-342900" lvl="0" marL="342900" rtl="0" algn="l">
              <a:lnSpc>
                <a:spcPct val="80000"/>
              </a:lnSpc>
              <a:spcBef>
                <a:spcPts val="444"/>
              </a:spcBef>
              <a:spcAft>
                <a:spcPts val="0"/>
              </a:spcAft>
              <a:buClr>
                <a:schemeClr val="dk1"/>
              </a:buClr>
              <a:buSzPct val="100909"/>
              <a:buFont typeface="Arial"/>
              <a:buNone/>
            </a:pPr>
            <a:r>
              <a:t/>
            </a:r>
            <a:endParaRPr sz="2220"/>
          </a:p>
        </p:txBody>
      </p:sp>
      <p:sp>
        <p:nvSpPr>
          <p:cNvPr id="146439" name="Shape 146439"/>
          <p:cNvSpPr txBox="1"/>
          <p:nvPr>
            <p:ph idx="11" type="ftr"/>
          </p:nvPr>
        </p:nvSpPr>
        <p:spPr>
          <a:xfrm>
            <a:off x="467544" y="6453336"/>
            <a:ext cx="8240100" cy="268200"/>
          </a:xfrm>
          <a:prstGeom prst="rect">
            <a:avLst/>
          </a:prstGeom>
          <a:noFill/>
          <a:ln>
            <a:noFill/>
          </a:ln>
        </p:spPr>
        <p:txBody>
          <a:bodyPr anchorCtr="0" anchor="t" bIns="45700" lIns="91425" rIns="91425" tIns="45700">
            <a:noAutofit/>
          </a:bodyPr>
          <a:lstStyle/>
          <a:p>
            <a:pPr indent="0" lvl="0" marL="0" rtl="0" algn="r">
              <a:spcBef>
                <a:spcPts val="0"/>
              </a:spcBef>
              <a:spcAft>
                <a:spcPts val="0"/>
              </a:spcAft>
              <a:buSzPct val="25000"/>
              <a:buNone/>
            </a:pPr>
            <a:r>
              <a:rPr lang="en-GB"/>
              <a:t>Mike Gorley | EDDI Monitoring Meeting | EUROfusion | November 2016 | Page </a:t>
            </a:r>
            <a:fld id="{00000000-1234-1234-1234-123412341234}" type="slidenum">
              <a:rPr lang="en-GB"/>
              <a:t>‹#›</a:t>
            </a:fld>
          </a:p>
        </p:txBody>
      </p:sp>
      <p:sp>
        <p:nvSpPr>
          <p:cNvPr id="146440" name="Shape 146440"/>
          <p:cNvSpPr/>
          <p:nvPr/>
        </p:nvSpPr>
        <p:spPr>
          <a:xfrm>
            <a:off x="8352420" y="2146802"/>
            <a:ext cx="504000" cy="446100"/>
          </a:xfrm>
          <a:prstGeom prst="smileyFace">
            <a:avLst>
              <a:gd fmla="val 4653" name="adj"/>
            </a:avLst>
          </a:prstGeom>
          <a:solidFill>
            <a:srgbClr val="92D050"/>
          </a:solidFill>
          <a:ln cap="flat" cmpd="sng" w="25400">
            <a:solidFill>
              <a:srgbClr val="006D5E"/>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6441" name="Shape 146441"/>
          <p:cNvSpPr/>
          <p:nvPr/>
        </p:nvSpPr>
        <p:spPr>
          <a:xfrm>
            <a:off x="8356120" y="3002011"/>
            <a:ext cx="504000" cy="446100"/>
          </a:xfrm>
          <a:prstGeom prst="smileyFace">
            <a:avLst>
              <a:gd fmla="val 4653" name="adj"/>
            </a:avLst>
          </a:prstGeom>
          <a:solidFill>
            <a:srgbClr val="92D050"/>
          </a:solidFill>
          <a:ln cap="flat" cmpd="sng" w="25400">
            <a:solidFill>
              <a:srgbClr val="006D5E"/>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6442" name="Shape 146442"/>
          <p:cNvSpPr/>
          <p:nvPr/>
        </p:nvSpPr>
        <p:spPr>
          <a:xfrm>
            <a:off x="8352420" y="3533933"/>
            <a:ext cx="504000" cy="446100"/>
          </a:xfrm>
          <a:prstGeom prst="smileyFace">
            <a:avLst>
              <a:gd fmla="val 4653" name="adj"/>
            </a:avLst>
          </a:prstGeom>
          <a:solidFill>
            <a:srgbClr val="92D050"/>
          </a:solidFill>
          <a:ln cap="flat" cmpd="sng" w="25400">
            <a:solidFill>
              <a:srgbClr val="006D5E"/>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6443" name="Shape 146443"/>
          <p:cNvSpPr/>
          <p:nvPr/>
        </p:nvSpPr>
        <p:spPr>
          <a:xfrm>
            <a:off x="8352420" y="4109997"/>
            <a:ext cx="504000" cy="446100"/>
          </a:xfrm>
          <a:prstGeom prst="smileyFace">
            <a:avLst>
              <a:gd fmla="val 4653" name="adj"/>
            </a:avLst>
          </a:prstGeom>
          <a:solidFill>
            <a:srgbClr val="92D050"/>
          </a:solidFill>
          <a:ln cap="flat" cmpd="sng" w="25400">
            <a:solidFill>
              <a:srgbClr val="006D5E"/>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6444" name="Shape 146444"/>
          <p:cNvSpPr/>
          <p:nvPr/>
        </p:nvSpPr>
        <p:spPr>
          <a:xfrm>
            <a:off x="8352420" y="4831432"/>
            <a:ext cx="504000" cy="432000"/>
          </a:xfrm>
          <a:prstGeom prst="smileyFace">
            <a:avLst>
              <a:gd fmla="val 100" name="adj"/>
            </a:avLst>
          </a:prstGeom>
          <a:solidFill>
            <a:srgbClr val="FFC000"/>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6445" name="Shape 146445"/>
          <p:cNvSpPr/>
          <p:nvPr/>
        </p:nvSpPr>
        <p:spPr>
          <a:xfrm>
            <a:off x="8352420" y="1556791"/>
            <a:ext cx="504000" cy="431999"/>
          </a:xfrm>
          <a:prstGeom prst="smileyFace">
            <a:avLst>
              <a:gd fmla="val 100" name="adj"/>
            </a:avLst>
          </a:prstGeom>
          <a:solidFill>
            <a:srgbClr val="FFC000"/>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132856"/>
            <a:ext cx="8363272" cy="1584176"/>
          </a:xfrm>
        </p:spPr>
        <p:txBody>
          <a:bodyPr/>
          <a:lstStyle/>
          <a:p>
            <a:pPr marL="0" indent="0" algn="ctr">
              <a:buNone/>
            </a:pPr>
            <a:r>
              <a:rPr lang="en-GB" sz="3600" b="1" dirty="0" smtClean="0"/>
              <a:t>Work plan for 2017, initial review</a:t>
            </a:r>
            <a:endParaRPr lang="en-GB" sz="3600" b="1" dirty="0"/>
          </a:p>
        </p:txBody>
      </p:sp>
      <p:sp>
        <p:nvSpPr>
          <p:cNvPr id="4" name="Footer Placeholder 3"/>
          <p:cNvSpPr>
            <a:spLocks noGrp="1"/>
          </p:cNvSpPr>
          <p:nvPr>
            <p:ph type="ftr" sz="quarter" idx="11"/>
          </p:nvPr>
        </p:nvSpPr>
        <p:spPr/>
        <p:txBody>
          <a:bodyPr/>
          <a:lstStyle/>
          <a:p>
            <a:pPr algn="r"/>
            <a:r>
              <a:rPr lang="en-GB" smtClean="0"/>
              <a:t>Author | Conference | Venue | Date | Page </a:t>
            </a:r>
            <a:fld id="{6A6D9FA1-99C7-4910-8E32-B85D378B0060}" type="slidenum">
              <a:rPr lang="en-GB" smtClean="0"/>
              <a:pPr algn="r"/>
              <a:t>7</a:t>
            </a:fld>
            <a:endParaRPr lang="en-GB" dirty="0"/>
          </a:p>
        </p:txBody>
      </p:sp>
      <p:sp>
        <p:nvSpPr>
          <p:cNvPr id="5" name="Title 4"/>
          <p:cNvSpPr>
            <a:spLocks noGrp="1"/>
          </p:cNvSpPr>
          <p:nvPr>
            <p:ph type="title"/>
          </p:nvPr>
        </p:nvSpPr>
        <p:spPr/>
        <p:txBody>
          <a:bodyPr/>
          <a:lstStyle/>
          <a:p>
            <a:endParaRPr lang="en-GB"/>
          </a:p>
        </p:txBody>
      </p:sp>
    </p:spTree>
    <p:extLst>
      <p:ext uri="{BB962C8B-B14F-4D97-AF65-F5344CB8AC3E}">
        <p14:creationId xmlns:p14="http://schemas.microsoft.com/office/powerpoint/2010/main" val="2097601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7"/>
            <a:ext cx="7427168" cy="656461"/>
          </a:xfrm>
        </p:spPr>
        <p:txBody>
          <a:bodyPr/>
          <a:lstStyle/>
          <a:p>
            <a:pPr marL="0" indent="0"/>
            <a:r>
              <a:rPr lang="en-GB" dirty="0" smtClean="0"/>
              <a:t>Reminder: EDDI </a:t>
            </a:r>
            <a:r>
              <a:rPr lang="en-GB" dirty="0"/>
              <a:t>- Grant deliverables</a:t>
            </a:r>
          </a:p>
        </p:txBody>
      </p:sp>
      <p:sp>
        <p:nvSpPr>
          <p:cNvPr id="4" name="Footer Placeholder 3"/>
          <p:cNvSpPr>
            <a:spLocks noGrp="1"/>
          </p:cNvSpPr>
          <p:nvPr>
            <p:ph type="ftr" sz="quarter" idx="11"/>
          </p:nvPr>
        </p:nvSpPr>
        <p:spPr/>
        <p:txBody>
          <a:bodyPr/>
          <a:lstStyle/>
          <a:p>
            <a:pPr algn="r"/>
            <a:r>
              <a:rPr lang="en-GB" dirty="0" smtClean="0"/>
              <a:t>Mike Gorley | </a:t>
            </a:r>
            <a:r>
              <a:rPr lang="en-GB" dirty="0"/>
              <a:t>EDDI Monitoring Meeting | </a:t>
            </a:r>
            <a:r>
              <a:rPr lang="en-GB" dirty="0" smtClean="0"/>
              <a:t>EUROfusion </a:t>
            </a:r>
            <a:r>
              <a:rPr lang="en-GB" dirty="0"/>
              <a:t>| </a:t>
            </a:r>
            <a:r>
              <a:rPr lang="en-GB" dirty="0" smtClean="0"/>
              <a:t>November 2016 </a:t>
            </a:r>
            <a:r>
              <a:rPr lang="en-GB" dirty="0"/>
              <a:t>| Page </a:t>
            </a:r>
            <a:fld id="{6A6D9FA1-99C7-4910-8E32-B85D378B0060}" type="slidenum">
              <a:rPr lang="en-GB" smtClean="0"/>
              <a:pPr algn="r"/>
              <a:t>8</a:t>
            </a:fld>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841644661"/>
              </p:ext>
            </p:extLst>
          </p:nvPr>
        </p:nvGraphicFramePr>
        <p:xfrm>
          <a:off x="179512" y="1628800"/>
          <a:ext cx="8712967" cy="2932011"/>
        </p:xfrm>
        <a:graphic>
          <a:graphicData uri="http://schemas.openxmlformats.org/drawingml/2006/table">
            <a:tbl>
              <a:tblPr/>
              <a:tblGrid>
                <a:gridCol w="576064"/>
                <a:gridCol w="720080"/>
                <a:gridCol w="5220480"/>
                <a:gridCol w="856815"/>
                <a:gridCol w="1339528"/>
              </a:tblGrid>
              <a:tr h="423136">
                <a:tc>
                  <a:txBody>
                    <a:bodyPr/>
                    <a:lstStyle/>
                    <a:p>
                      <a:pPr algn="ctr" fontAlgn="ctr"/>
                      <a:r>
                        <a:rPr lang="en-GB" sz="2000" b="1" i="0" u="none" strike="noStrike" dirty="0" smtClean="0">
                          <a:solidFill>
                            <a:srgbClr val="000000"/>
                          </a:solidFill>
                          <a:effectLst/>
                          <a:latin typeface="Calibri"/>
                        </a:rPr>
                        <a:t>WP</a:t>
                      </a:r>
                      <a:endParaRPr lang="en-GB" sz="2000" b="1" i="0" u="none" strike="noStrike" dirty="0">
                        <a:solidFill>
                          <a:srgbClr val="000000"/>
                        </a:solidFill>
                        <a:effectLst/>
                        <a:latin typeface="Calibri"/>
                      </a:endParaRPr>
                    </a:p>
                  </a:txBody>
                  <a:tcPr marL="5561" marR="5561" marT="556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800" b="1" i="0" u="none" strike="noStrike" dirty="0" smtClean="0">
                          <a:solidFill>
                            <a:srgbClr val="000000"/>
                          </a:solidFill>
                          <a:effectLst/>
                          <a:latin typeface="Calibri"/>
                        </a:rPr>
                        <a:t>ID</a:t>
                      </a:r>
                      <a:endParaRPr lang="en-GB" sz="1800" b="1" i="0" u="none" strike="noStrike" dirty="0">
                        <a:solidFill>
                          <a:srgbClr val="000000"/>
                        </a:solidFill>
                        <a:effectLst/>
                        <a:latin typeface="Calibri"/>
                      </a:endParaRPr>
                    </a:p>
                  </a:txBody>
                  <a:tcPr marL="5561" marR="5561" marT="556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GB" sz="1800" b="1" i="0" u="none" strike="noStrike" dirty="0" smtClean="0">
                          <a:solidFill>
                            <a:srgbClr val="000000"/>
                          </a:solidFill>
                          <a:effectLst/>
                          <a:latin typeface="Calibri"/>
                        </a:rPr>
                        <a:t>Title</a:t>
                      </a:r>
                      <a:endParaRPr lang="en-GB" sz="1800" b="1" i="0" u="none" strike="noStrike" dirty="0">
                        <a:solidFill>
                          <a:srgbClr val="000000"/>
                        </a:solidFill>
                        <a:effectLst/>
                        <a:latin typeface="Calibri"/>
                      </a:endParaRPr>
                    </a:p>
                  </a:txBody>
                  <a:tcPr marL="5561" marR="5561" marT="556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800" b="1" i="0" u="none" strike="noStrike" dirty="0" smtClean="0">
                          <a:solidFill>
                            <a:srgbClr val="000000"/>
                          </a:solidFill>
                          <a:effectLst/>
                          <a:latin typeface="Calibri"/>
                        </a:rPr>
                        <a:t>Due date</a:t>
                      </a:r>
                      <a:endParaRPr lang="en-GB" sz="1800" b="1" i="0" u="none" strike="noStrike" dirty="0">
                        <a:solidFill>
                          <a:srgbClr val="000000"/>
                        </a:solidFill>
                        <a:effectLst/>
                        <a:latin typeface="Calibri"/>
                      </a:endParaRPr>
                    </a:p>
                  </a:txBody>
                  <a:tcPr marL="5561" marR="5561" marT="556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800" b="1" i="0" u="none" strike="noStrike" dirty="0" smtClean="0">
                          <a:solidFill>
                            <a:srgbClr val="000000"/>
                          </a:solidFill>
                          <a:effectLst/>
                          <a:latin typeface="Calibri"/>
                        </a:rPr>
                        <a:t>Update</a:t>
                      </a:r>
                      <a:r>
                        <a:rPr lang="en-GB" sz="1800" b="1" i="0" u="none" strike="noStrike" baseline="0" dirty="0" smtClean="0">
                          <a:solidFill>
                            <a:srgbClr val="000000"/>
                          </a:solidFill>
                          <a:effectLst/>
                          <a:latin typeface="Calibri"/>
                        </a:rPr>
                        <a:t> date</a:t>
                      </a:r>
                      <a:endParaRPr lang="en-GB" sz="1800" b="1" i="0" u="none" strike="noStrike" dirty="0">
                        <a:solidFill>
                          <a:srgbClr val="000000"/>
                        </a:solidFill>
                        <a:effectLst/>
                        <a:latin typeface="Calibri"/>
                      </a:endParaRPr>
                    </a:p>
                  </a:txBody>
                  <a:tcPr marL="5561" marR="5561" marT="556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136">
                <a:tc>
                  <a:txBody>
                    <a:bodyPr/>
                    <a:lstStyle/>
                    <a:p>
                      <a:pPr algn="ctr" fontAlgn="ctr"/>
                      <a:r>
                        <a:rPr lang="en-GB" sz="2000" b="0" i="0" u="none" strike="noStrike" dirty="0">
                          <a:solidFill>
                            <a:srgbClr val="000000"/>
                          </a:solidFill>
                          <a:effectLst/>
                          <a:latin typeface="Calibri"/>
                        </a:rPr>
                        <a:t>MAT</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800" b="0" i="0" u="none" strike="noStrike" dirty="0">
                          <a:solidFill>
                            <a:srgbClr val="000000"/>
                          </a:solidFill>
                          <a:effectLst/>
                          <a:latin typeface="Calibri"/>
                        </a:rPr>
                        <a:t>D25.14</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800" b="0" i="0" u="none" strike="noStrike" dirty="0">
                          <a:solidFill>
                            <a:srgbClr val="000000"/>
                          </a:solidFill>
                          <a:effectLst/>
                          <a:latin typeface="Calibri"/>
                        </a:rPr>
                        <a:t>MAT.D06.1 </a:t>
                      </a:r>
                      <a:r>
                        <a:rPr lang="en-GB" sz="1800" b="0" i="0" u="none" strike="noStrike" dirty="0" smtClean="0">
                          <a:solidFill>
                            <a:srgbClr val="000000"/>
                          </a:solidFill>
                          <a:effectLst/>
                          <a:latin typeface="Calibri"/>
                        </a:rPr>
                        <a:t>MPH: </a:t>
                      </a:r>
                      <a:r>
                        <a:rPr lang="en-GB" sz="1800" b="0" i="0" u="none" strike="noStrike" dirty="0">
                          <a:solidFill>
                            <a:srgbClr val="000000"/>
                          </a:solidFill>
                          <a:effectLst/>
                          <a:latin typeface="Calibri"/>
                        </a:rPr>
                        <a:t>(1st formal release)</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800" b="0" i="0" u="none" strike="noStrike" dirty="0">
                          <a:solidFill>
                            <a:srgbClr val="000000"/>
                          </a:solidFill>
                          <a:effectLst/>
                          <a:latin typeface="Calibri"/>
                        </a:rPr>
                        <a:t>Dec-14</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800" b="0" i="0" u="none" strike="noStrike" dirty="0">
                          <a:solidFill>
                            <a:srgbClr val="000000"/>
                          </a:solidFill>
                          <a:effectLst/>
                          <a:latin typeface="Calibri"/>
                        </a:rPr>
                        <a:t>Mar-16</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136">
                <a:tc>
                  <a:txBody>
                    <a:bodyPr/>
                    <a:lstStyle/>
                    <a:p>
                      <a:pPr algn="ctr" fontAlgn="ctr"/>
                      <a:r>
                        <a:rPr lang="en-GB" sz="2000" b="0" i="0" u="none" strike="noStrike" dirty="0">
                          <a:solidFill>
                            <a:srgbClr val="000000"/>
                          </a:solidFill>
                          <a:effectLst/>
                          <a:latin typeface="Calibri"/>
                        </a:rPr>
                        <a:t>MAT</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800" b="0" i="0" u="none" strike="noStrike" dirty="0">
                          <a:solidFill>
                            <a:srgbClr val="000000"/>
                          </a:solidFill>
                          <a:effectLst/>
                          <a:latin typeface="Calibri"/>
                        </a:rPr>
                        <a:t>D25.15</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800" b="0" i="0" u="none" strike="noStrike" dirty="0">
                          <a:solidFill>
                            <a:srgbClr val="000000"/>
                          </a:solidFill>
                          <a:effectLst/>
                          <a:latin typeface="Calibri"/>
                        </a:rPr>
                        <a:t>MAT.D06.2 </a:t>
                      </a:r>
                      <a:r>
                        <a:rPr lang="en-GB" sz="1800" b="0" i="0" u="none" strike="noStrike" dirty="0" smtClean="0">
                          <a:solidFill>
                            <a:srgbClr val="000000"/>
                          </a:solidFill>
                          <a:effectLst/>
                          <a:latin typeface="Calibri"/>
                        </a:rPr>
                        <a:t>MPH: </a:t>
                      </a:r>
                      <a:r>
                        <a:rPr lang="en-GB" sz="1800" b="0" i="0" u="none" strike="noStrike" dirty="0">
                          <a:solidFill>
                            <a:srgbClr val="000000"/>
                          </a:solidFill>
                          <a:effectLst/>
                          <a:latin typeface="Calibri"/>
                        </a:rPr>
                        <a:t>(2nd formal release)</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800" b="0" i="0" u="none" strike="noStrike" dirty="0">
                          <a:solidFill>
                            <a:srgbClr val="000000"/>
                          </a:solidFill>
                          <a:effectLst/>
                          <a:latin typeface="Calibri"/>
                        </a:rPr>
                        <a:t>Dec-15</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800" b="1" i="0" u="none" strike="noStrike" dirty="0">
                          <a:solidFill>
                            <a:srgbClr val="000000"/>
                          </a:solidFill>
                          <a:effectLst>
                            <a:outerShdw blurRad="38100" dist="38100" dir="2700000" algn="tl">
                              <a:srgbClr val="000000">
                                <a:alpha val="43137"/>
                              </a:srgbClr>
                            </a:outerShdw>
                          </a:effectLst>
                          <a:latin typeface="Calibri"/>
                        </a:rPr>
                        <a:t>Jun-17</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136">
                <a:tc>
                  <a:txBody>
                    <a:bodyPr/>
                    <a:lstStyle/>
                    <a:p>
                      <a:pPr algn="ctr" fontAlgn="ctr"/>
                      <a:r>
                        <a:rPr lang="en-GB" sz="2000" b="0" i="0" u="none" strike="noStrike" dirty="0">
                          <a:solidFill>
                            <a:srgbClr val="000000"/>
                          </a:solidFill>
                          <a:effectLst/>
                          <a:latin typeface="Calibri"/>
                        </a:rPr>
                        <a:t>MAT</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800" b="0" i="0" u="none" strike="noStrike" dirty="0">
                          <a:solidFill>
                            <a:srgbClr val="000000"/>
                          </a:solidFill>
                          <a:effectLst/>
                          <a:latin typeface="Calibri"/>
                        </a:rPr>
                        <a:t>D25.16</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800" b="0" i="0" u="none" strike="noStrike" dirty="0">
                          <a:solidFill>
                            <a:srgbClr val="000000"/>
                          </a:solidFill>
                          <a:effectLst/>
                          <a:latin typeface="Calibri"/>
                        </a:rPr>
                        <a:t>MAT.D06.3 </a:t>
                      </a:r>
                      <a:r>
                        <a:rPr lang="en-GB" sz="1800" b="0" i="0" u="none" strike="noStrike" dirty="0" smtClean="0">
                          <a:solidFill>
                            <a:srgbClr val="000000"/>
                          </a:solidFill>
                          <a:effectLst/>
                          <a:latin typeface="Calibri"/>
                        </a:rPr>
                        <a:t>MPH: </a:t>
                      </a:r>
                      <a:r>
                        <a:rPr lang="en-GB" sz="1800" b="0" i="0" u="none" strike="noStrike" dirty="0">
                          <a:solidFill>
                            <a:srgbClr val="000000"/>
                          </a:solidFill>
                          <a:effectLst/>
                          <a:latin typeface="Calibri"/>
                        </a:rPr>
                        <a:t>(3rd formal release)</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800" b="0" i="0" u="none" strike="noStrike" dirty="0">
                          <a:solidFill>
                            <a:srgbClr val="000000"/>
                          </a:solidFill>
                          <a:effectLst/>
                          <a:latin typeface="Calibri"/>
                        </a:rPr>
                        <a:t>Dec-18</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800" b="0" i="0" u="none" strike="noStrike" dirty="0">
                          <a:solidFill>
                            <a:srgbClr val="000000"/>
                          </a:solidFill>
                          <a:effectLst/>
                          <a:latin typeface="Calibri"/>
                        </a:rPr>
                        <a:t> </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136">
                <a:tc>
                  <a:txBody>
                    <a:bodyPr/>
                    <a:lstStyle/>
                    <a:p>
                      <a:pPr algn="ctr" fontAlgn="ctr"/>
                      <a:r>
                        <a:rPr lang="en-GB" sz="2000" b="0" i="0" u="none" strike="noStrike" dirty="0">
                          <a:solidFill>
                            <a:srgbClr val="000000"/>
                          </a:solidFill>
                          <a:effectLst/>
                          <a:latin typeface="Calibri"/>
                        </a:rPr>
                        <a:t>MAT</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800" b="0" i="0" u="none" strike="noStrike" dirty="0">
                          <a:solidFill>
                            <a:srgbClr val="000000"/>
                          </a:solidFill>
                          <a:effectLst/>
                          <a:latin typeface="Calibri"/>
                        </a:rPr>
                        <a:t>D25.18</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800" b="0" i="0" u="none" strike="noStrike" dirty="0">
                          <a:solidFill>
                            <a:srgbClr val="000000"/>
                          </a:solidFill>
                          <a:effectLst/>
                          <a:latin typeface="Calibri"/>
                        </a:rPr>
                        <a:t>MAT.D07.1b Design criteria, codes and standards rules Intermediate report</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800" b="1" i="0" u="none" strike="noStrike" dirty="0">
                          <a:solidFill>
                            <a:srgbClr val="000000"/>
                          </a:solidFill>
                          <a:effectLst>
                            <a:outerShdw blurRad="38100" dist="38100" dir="2700000" algn="tl">
                              <a:srgbClr val="000000">
                                <a:alpha val="43137"/>
                              </a:srgbClr>
                            </a:outerShdw>
                          </a:effectLst>
                          <a:latin typeface="Calibri"/>
                        </a:rPr>
                        <a:t>Dec-16</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800" b="0" i="0" u="none" strike="noStrike" dirty="0">
                          <a:solidFill>
                            <a:srgbClr val="000000"/>
                          </a:solidFill>
                          <a:effectLst/>
                          <a:latin typeface="Calibri"/>
                        </a:rPr>
                        <a:t> </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136">
                <a:tc>
                  <a:txBody>
                    <a:bodyPr/>
                    <a:lstStyle/>
                    <a:p>
                      <a:pPr algn="ctr" fontAlgn="ctr"/>
                      <a:r>
                        <a:rPr lang="en-GB" sz="2000" b="0" i="0" u="none" strike="noStrike" dirty="0">
                          <a:solidFill>
                            <a:srgbClr val="000000"/>
                          </a:solidFill>
                          <a:effectLst/>
                          <a:latin typeface="Calibri"/>
                        </a:rPr>
                        <a:t>MAT</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800" b="0" i="0" u="none" strike="noStrike" dirty="0">
                          <a:solidFill>
                            <a:srgbClr val="000000"/>
                          </a:solidFill>
                          <a:effectLst/>
                          <a:latin typeface="Calibri"/>
                        </a:rPr>
                        <a:t>D25.20</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800" b="0" i="0" u="none" strike="noStrike" dirty="0">
                          <a:solidFill>
                            <a:srgbClr val="000000"/>
                          </a:solidFill>
                          <a:effectLst/>
                          <a:latin typeface="Calibri"/>
                        </a:rPr>
                        <a:t>MAT.D07.2b Design criteria, codes and standards rules : Final report</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800" b="0" i="0" u="none" strike="noStrike" dirty="0">
                          <a:solidFill>
                            <a:srgbClr val="000000"/>
                          </a:solidFill>
                          <a:effectLst/>
                          <a:latin typeface="Calibri"/>
                        </a:rPr>
                        <a:t>Dec-18</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800" b="0" i="0" u="none" strike="noStrike" dirty="0">
                          <a:solidFill>
                            <a:srgbClr val="000000"/>
                          </a:solidFill>
                          <a:effectLst/>
                          <a:latin typeface="Calibri"/>
                        </a:rPr>
                        <a:t> </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234043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39"/>
            <a:ext cx="7427168" cy="728469"/>
          </a:xfrm>
        </p:spPr>
        <p:txBody>
          <a:bodyPr/>
          <a:lstStyle/>
          <a:p>
            <a:r>
              <a:rPr lang="en-GB" dirty="0" smtClean="0"/>
              <a:t>Initial ideas on 2017 high level aims</a:t>
            </a:r>
            <a:endParaRPr lang="en-GB" dirty="0"/>
          </a:p>
        </p:txBody>
      </p:sp>
      <p:sp>
        <p:nvSpPr>
          <p:cNvPr id="4" name="Footer Placeholder 3"/>
          <p:cNvSpPr>
            <a:spLocks noGrp="1"/>
          </p:cNvSpPr>
          <p:nvPr>
            <p:ph type="ftr" sz="quarter" idx="11"/>
          </p:nvPr>
        </p:nvSpPr>
        <p:spPr/>
        <p:txBody>
          <a:bodyPr/>
          <a:lstStyle/>
          <a:p>
            <a:pPr algn="r"/>
            <a:r>
              <a:rPr lang="en-GB" dirty="0" smtClean="0"/>
              <a:t>Mike Gorley | </a:t>
            </a:r>
            <a:r>
              <a:rPr lang="en-GB" dirty="0"/>
              <a:t>EDDI Monitoring Meeting | </a:t>
            </a:r>
            <a:r>
              <a:rPr lang="en-GB" dirty="0" smtClean="0"/>
              <a:t>EUROfusion </a:t>
            </a:r>
            <a:r>
              <a:rPr lang="en-GB" dirty="0"/>
              <a:t>| </a:t>
            </a:r>
            <a:r>
              <a:rPr lang="en-GB" dirty="0" smtClean="0"/>
              <a:t>November 2016 </a:t>
            </a:r>
            <a:r>
              <a:rPr lang="en-GB" dirty="0"/>
              <a:t>| Page </a:t>
            </a:r>
            <a:fld id="{6A6D9FA1-99C7-4910-8E32-B85D378B0060}" type="slidenum">
              <a:rPr lang="en-GB" smtClean="0"/>
              <a:pPr algn="r"/>
              <a:t>9</a:t>
            </a:fld>
            <a:endParaRPr lang="en-GB" dirty="0"/>
          </a:p>
        </p:txBody>
      </p:sp>
      <p:sp>
        <p:nvSpPr>
          <p:cNvPr id="7" name="Content Placeholder 2"/>
          <p:cNvSpPr txBox="1">
            <a:spLocks/>
          </p:cNvSpPr>
          <p:nvPr/>
        </p:nvSpPr>
        <p:spPr>
          <a:xfrm>
            <a:off x="457200" y="1268760"/>
            <a:ext cx="8229600" cy="4680520"/>
          </a:xfrm>
          <a:prstGeom prst="rect">
            <a:avLst/>
          </a:prstGeom>
        </p:spPr>
        <p:txBody>
          <a:bodyPr>
            <a:normAutofit fontScale="92500" lnSpcReduction="10000"/>
          </a:bodyPr>
          <a:lstStyle>
            <a:lvl1pPr marL="342900" indent="-342900" algn="l" rtl="0" fontAlgn="base">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3pPr>
            <a:lvl4pPr marL="1657350" indent="-276225" algn="l" rtl="0" fontAlgn="base">
              <a:spcBef>
                <a:spcPct val="20000"/>
              </a:spcBef>
              <a:spcAft>
                <a:spcPct val="0"/>
              </a:spcAft>
              <a:buBlip>
                <a:blip r:embed="rId2"/>
              </a:buBlip>
              <a:defRPr sz="1600">
                <a:solidFill>
                  <a:schemeClr val="tx1"/>
                </a:solidFill>
                <a:latin typeface="+mn-lt"/>
              </a:defRPr>
            </a:lvl4pPr>
            <a:lvl5pPr marL="2095500" indent="-276225" algn="l" rtl="0" fontAlgn="base">
              <a:spcBef>
                <a:spcPct val="20000"/>
              </a:spcBef>
              <a:spcAft>
                <a:spcPct val="0"/>
              </a:spcAft>
              <a:buBlip>
                <a:blip r:embed="rId2"/>
              </a:buBlip>
              <a:defRPr sz="1600">
                <a:solidFill>
                  <a:schemeClr val="tx1"/>
                </a:solidFill>
                <a:latin typeface="+mn-lt"/>
              </a:defRPr>
            </a:lvl5pPr>
            <a:lvl6pPr marL="2514600" indent="-228600" algn="l" rtl="0" eaLnBrk="1" fontAlgn="base" hangingPunct="1">
              <a:spcBef>
                <a:spcPct val="20000"/>
              </a:spcBef>
              <a:spcAft>
                <a:spcPct val="0"/>
              </a:spcAft>
              <a:buSzPct val="60000"/>
              <a:buBlip>
                <a:blip r:embed="rId3"/>
              </a:buBlip>
              <a:defRPr sz="1400">
                <a:solidFill>
                  <a:schemeClr val="tx1"/>
                </a:solidFill>
                <a:latin typeface="+mn-lt"/>
              </a:defRPr>
            </a:lvl6pPr>
            <a:lvl7pPr marL="2971800" indent="-228600" algn="l" rtl="0" eaLnBrk="1" fontAlgn="base" hangingPunct="1">
              <a:spcBef>
                <a:spcPct val="20000"/>
              </a:spcBef>
              <a:spcAft>
                <a:spcPct val="0"/>
              </a:spcAft>
              <a:buSzPct val="60000"/>
              <a:buBlip>
                <a:blip r:embed="rId3"/>
              </a:buBlip>
              <a:defRPr sz="1400">
                <a:solidFill>
                  <a:schemeClr val="tx1"/>
                </a:solidFill>
                <a:latin typeface="+mn-lt"/>
              </a:defRPr>
            </a:lvl7pPr>
            <a:lvl8pPr marL="3429000" indent="-228600" algn="l" rtl="0" eaLnBrk="1" fontAlgn="base" hangingPunct="1">
              <a:spcBef>
                <a:spcPct val="20000"/>
              </a:spcBef>
              <a:spcAft>
                <a:spcPct val="0"/>
              </a:spcAft>
              <a:buSzPct val="60000"/>
              <a:buBlip>
                <a:blip r:embed="rId3"/>
              </a:buBlip>
              <a:defRPr sz="1400">
                <a:solidFill>
                  <a:schemeClr val="tx1"/>
                </a:solidFill>
                <a:latin typeface="+mn-lt"/>
              </a:defRPr>
            </a:lvl8pPr>
            <a:lvl9pPr marL="3886200" indent="-228600" algn="l" rtl="0" eaLnBrk="1" fontAlgn="base" hangingPunct="1">
              <a:spcBef>
                <a:spcPct val="20000"/>
              </a:spcBef>
              <a:spcAft>
                <a:spcPct val="0"/>
              </a:spcAft>
              <a:buSzPct val="60000"/>
              <a:buBlip>
                <a:blip r:embed="rId3"/>
              </a:buBlip>
              <a:defRPr sz="1400">
                <a:solidFill>
                  <a:schemeClr val="tx1"/>
                </a:solidFill>
                <a:latin typeface="+mn-lt"/>
              </a:defRPr>
            </a:lvl9pPr>
          </a:lstStyle>
          <a:p>
            <a:pPr marL="457200" indent="-457200">
              <a:buFont typeface="+mj-lt"/>
              <a:buAutoNum type="arabicPeriod"/>
            </a:pPr>
            <a:r>
              <a:rPr lang="en-GB" kern="0" dirty="0" smtClean="0"/>
              <a:t>Establish and gain approval for </a:t>
            </a:r>
            <a:r>
              <a:rPr lang="en-GB" u="sng" kern="0" dirty="0" smtClean="0"/>
              <a:t>draft</a:t>
            </a:r>
            <a:r>
              <a:rPr lang="en-GB" kern="0" dirty="0" smtClean="0"/>
              <a:t> EU roadmap for Design Criteria in fusion </a:t>
            </a:r>
          </a:p>
          <a:p>
            <a:pPr marL="457200" indent="-457200">
              <a:buFont typeface="+mj-lt"/>
              <a:buAutoNum type="arabicPeriod"/>
            </a:pPr>
            <a:r>
              <a:rPr lang="en-GB" kern="0" dirty="0" smtClean="0"/>
              <a:t>Develop “draft” MPH chapter for “baseline” Tungsten &amp; extend FM MPH</a:t>
            </a:r>
          </a:p>
          <a:p>
            <a:pPr marL="457200" indent="-457200">
              <a:buFont typeface="+mj-lt"/>
              <a:buAutoNum type="arabicPeriod"/>
            </a:pPr>
            <a:r>
              <a:rPr lang="en-GB" kern="0" dirty="0" smtClean="0"/>
              <a:t>Continue to grow WPMAT group interactions with greater establishment of MTRL and materials Database </a:t>
            </a:r>
          </a:p>
          <a:p>
            <a:pPr marL="457200" indent="-457200">
              <a:buFont typeface="+mj-lt"/>
              <a:buAutoNum type="arabicPeriod"/>
            </a:pPr>
            <a:r>
              <a:rPr lang="en-GB" kern="0" dirty="0" smtClean="0"/>
              <a:t>Better interaction with DEMO design via SEOP role and increased collaboration with DIV and BB</a:t>
            </a:r>
          </a:p>
          <a:p>
            <a:pPr marL="457200" indent="-457200">
              <a:buFont typeface="+mj-lt"/>
              <a:buAutoNum type="arabicPeriod"/>
            </a:pPr>
            <a:r>
              <a:rPr lang="en-GB" kern="0" dirty="0" smtClean="0"/>
              <a:t>Conclude and summarise multiple test request to support rule development/validation.</a:t>
            </a:r>
          </a:p>
          <a:p>
            <a:pPr marL="457200" indent="-457200">
              <a:buFont typeface="+mj-lt"/>
              <a:buAutoNum type="arabicPeriod"/>
            </a:pPr>
            <a:r>
              <a:rPr lang="en-GB" kern="0" dirty="0" smtClean="0"/>
              <a:t>Increase international and industrial collaborations as much as possible  </a:t>
            </a:r>
          </a:p>
          <a:p>
            <a:pPr marL="457200" indent="-457200">
              <a:buFont typeface="+mj-lt"/>
              <a:buAutoNum type="arabicPeriod"/>
            </a:pPr>
            <a:r>
              <a:rPr lang="en-GB" kern="0" dirty="0" smtClean="0"/>
              <a:t>Start establishing collaborative projects with IREMEV group </a:t>
            </a:r>
          </a:p>
          <a:p>
            <a:endParaRPr lang="en-GB" kern="0" dirty="0" smtClean="0"/>
          </a:p>
          <a:p>
            <a:endParaRPr lang="en-GB" kern="0" dirty="0" smtClean="0"/>
          </a:p>
          <a:p>
            <a:endParaRPr lang="en-GB" kern="0" dirty="0"/>
          </a:p>
        </p:txBody>
      </p:sp>
    </p:spTree>
    <p:extLst>
      <p:ext uri="{BB962C8B-B14F-4D97-AF65-F5344CB8AC3E}">
        <p14:creationId xmlns:p14="http://schemas.microsoft.com/office/powerpoint/2010/main" val="1898720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KIT_master_ppt2007_de">
  <a:themeElements>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