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tableStyles+xml" PartName="/ppt/tableStyle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797675" cy="987265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485A50BB-C038-4962-870A-B94165493394}" styleName="Table_0"/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9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0.xml"/><Relationship Id="rId21" Type="http://schemas.openxmlformats.org/officeDocument/2006/relationships/slide" Target="slides/slide17.xml"/><Relationship Id="rId12" Type="http://schemas.openxmlformats.org/officeDocument/2006/relationships/slide" Target="slides/slide7.xml"/><Relationship Id="rId2" Type="http://schemas.openxmlformats.org/officeDocument/2006/relationships/presProps" Target="presProps2.xml"/><Relationship Id="rId22" Type="http://schemas.openxmlformats.org/officeDocument/2006/relationships/slide" Target="slides/slide18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23" Type="http://schemas.openxmlformats.org/officeDocument/2006/relationships/slide" Target="slides/slide19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2.xml"/><Relationship Id="rId20" Type="http://schemas.openxmlformats.org/officeDocument/2006/relationships/slide" Target="slides/slide1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01/11/2016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Comment on</a:t>
            </a:r>
            <a:r>
              <a:rPr lang="en-GB" baseline="0" dirty="0" smtClean="0"/>
              <a:t> some direct interactions e.g. WPDIV and HHFM, and lack of direct interactions with ITER and F4E.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E0A-1465-4A40-B1D5-9126D49509F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78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Comment on </a:t>
            </a:r>
            <a:r>
              <a:rPr lang="en-GB" dirty="0" err="1" smtClean="0"/>
              <a:t>nesesity</a:t>
            </a:r>
            <a:r>
              <a:rPr lang="en-GB" dirty="0" smtClean="0"/>
              <a:t> for a slow start to</a:t>
            </a:r>
            <a:r>
              <a:rPr lang="en-GB" baseline="0" dirty="0" smtClean="0"/>
              <a:t> the testing due to EDDI formative years but current extrapolation of testing campaigns to support critical DEMO data.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E0A-1465-4A40-B1D5-9126D49509F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76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6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96944" cy="1296144"/>
          </a:xfrm>
        </p:spPr>
        <p:txBody>
          <a:bodyPr>
            <a:noAutofit/>
          </a:bodyPr>
          <a:lstStyle>
            <a:lvl1pPr algn="l"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 of presenter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6" y="5691683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png" descr="EUROFUSION PowerPoint Master Inhalt.png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32" b="10632"/>
          <a:stretch/>
        </p:blipFill>
        <p:spPr>
          <a:xfrm>
            <a:off x="-199" y="298"/>
            <a:ext cx="9144306" cy="9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Mike Gorley | WPMAT – EDDI PMM | CCFE, UK | 1</a:t>
            </a:r>
            <a:r>
              <a:rPr lang="en-GB" baseline="30000" dirty="0" smtClean="0"/>
              <a:t>st</a:t>
            </a:r>
            <a:r>
              <a:rPr lang="en-GB" dirty="0" smtClean="0"/>
              <a:t> June 2016 | Page </a:t>
            </a:r>
            <a:fld id="{6A6D9FA1-99C7-4910-8E32-B85D378B0060}" type="slidenum">
              <a:rPr lang="en-GB" smtClean="0"/>
              <a:pPr algn="r"/>
              <a:t>‹#›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"/>
          <p:cNvSpPr/>
          <p:nvPr userDrawn="1"/>
        </p:nvSpPr>
        <p:spPr>
          <a:xfrm>
            <a:off x="-2956" y="6237312"/>
            <a:ext cx="9144001" cy="755952"/>
          </a:xfrm>
          <a:prstGeom prst="rect">
            <a:avLst/>
          </a:prstGeom>
          <a:solidFill>
            <a:srgbClr val="E3E3E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>
              <a:latin typeface="Arial" panose="020B0604020202020204" pitchFamily="34" charset="0"/>
            </a:endParaRPr>
          </a:p>
        </p:txBody>
      </p:sp>
      <p:pic>
        <p:nvPicPr>
          <p:cNvPr id="7" name="image2.png" descr="EUROFUSION PowerPoint Master Inhalt.png"/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32" b="10632"/>
          <a:stretch/>
        </p:blipFill>
        <p:spPr>
          <a:xfrm>
            <a:off x="-199" y="298"/>
            <a:ext cx="9144306" cy="93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427168" cy="891216"/>
          </a:xfrm>
        </p:spPr>
        <p:txBody>
          <a:bodyPr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Author | Conference | Venue | Date | Page </a:t>
            </a:r>
            <a:fld id="{6A6D9FA1-99C7-4910-8E32-B85D378B006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067611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667678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67744" y="6309320"/>
            <a:ext cx="504056" cy="47667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collaborators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849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EB1851A-CFBC-47C7-80F8-04FF84B1759D}" type="datetimeFigureOut">
              <a:rPr lang="en-GB" smtClean="0"/>
              <a:pPr/>
              <a:t>01/11/2016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Welcome and overview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4293096"/>
            <a:ext cx="5112568" cy="6480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Dr Michael Gorley,</a:t>
            </a:r>
          </a:p>
          <a:p>
            <a:r>
              <a:rPr lang="en-GB" dirty="0" smtClean="0"/>
              <a:t>EDDI Project Leader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3707904" y="155679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EDDI PMM, 3-4</a:t>
            </a:r>
            <a:r>
              <a:rPr lang="en-GB" b="1" baseline="30000" dirty="0" smtClean="0"/>
              <a:t>th</a:t>
            </a:r>
            <a:r>
              <a:rPr lang="en-GB" b="1" dirty="0" smtClean="0"/>
              <a:t> November 2016, Garching, Germany</a:t>
            </a:r>
          </a:p>
        </p:txBody>
      </p:sp>
      <p:pic>
        <p:nvPicPr>
          <p:cNvPr id="8" name="Picture Placeholder 1"/>
          <p:cNvPicPr>
            <a:picLocks noGrp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011766"/>
            <a:ext cx="1296000" cy="429906"/>
          </a:xfrm>
        </p:spPr>
      </p:pic>
      <p:pic>
        <p:nvPicPr>
          <p:cNvPr id="9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94297"/>
            <a:ext cx="1516380" cy="664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1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EDDI </a:t>
            </a:r>
            <a:r>
              <a:rPr lang="en-GB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GB" dirty="0" smtClean="0"/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</a:t>
            </a:r>
            <a:r>
              <a:rPr lang="en-GB" dirty="0" smtClean="0"/>
              <a:t> in </a:t>
            </a:r>
            <a:r>
              <a:rPr lang="en-GB" dirty="0"/>
              <a:t>its foundational years; good discussions, ideas and foresight are </a:t>
            </a:r>
            <a:r>
              <a:rPr lang="en-GB" dirty="0" smtClean="0"/>
              <a:t>still required. A clear direction of EDDI’s support to DEMO design is increasingly requested</a:t>
            </a:r>
          </a:p>
          <a:p>
            <a:endParaRPr lang="en-GB" dirty="0"/>
          </a:p>
          <a:p>
            <a:r>
              <a:rPr lang="en-GB" dirty="0" smtClean="0"/>
              <a:t>Face to face discussions can accelerate progress, please use this time to target the critical areas</a:t>
            </a:r>
          </a:p>
          <a:p>
            <a:endParaRPr lang="en-GB" sz="1600" dirty="0" smtClean="0"/>
          </a:p>
          <a:p>
            <a:r>
              <a:rPr lang="en-GB" dirty="0" smtClean="0"/>
              <a:t>Problem </a:t>
            </a:r>
            <a:r>
              <a:rPr lang="en-GB" dirty="0"/>
              <a:t>– solution approach is important </a:t>
            </a:r>
            <a:endParaRPr lang="en-GB" dirty="0" smtClean="0"/>
          </a:p>
          <a:p>
            <a:endParaRPr lang="en-GB" sz="1600" dirty="0"/>
          </a:p>
          <a:p>
            <a:r>
              <a:rPr lang="en-GB" dirty="0" smtClean="0"/>
              <a:t>Feel </a:t>
            </a:r>
            <a:r>
              <a:rPr lang="en-GB" dirty="0"/>
              <a:t>free to arrange </a:t>
            </a:r>
            <a:r>
              <a:rPr lang="en-GB" dirty="0" smtClean="0"/>
              <a:t>subsequent/follow up meetings as required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/>
          <a:p>
            <a:pPr algn="r"/>
            <a:r>
              <a:rPr lang="en-GB" dirty="0"/>
              <a:t>Mike Gorley | WPMAT – EDDI PMM | Garching, Germany | 3-4</a:t>
            </a:r>
            <a:r>
              <a:rPr lang="en-GB" baseline="30000" dirty="0"/>
              <a:t>th</a:t>
            </a:r>
            <a:r>
              <a:rPr lang="en-GB" dirty="0"/>
              <a:t> November 2016 | </a:t>
            </a:r>
            <a:r>
              <a:rPr lang="en-GB" dirty="0" smtClean="0"/>
              <a:t>Page </a:t>
            </a:r>
            <a:fld id="{6A6D9FA1-99C7-4910-8E32-B85D378B0060}" type="slidenum">
              <a:rPr lang="en-GB" smtClean="0"/>
              <a:pPr algn="r"/>
              <a:t>10</a:t>
            </a:fld>
            <a:endParaRPr lang="en-GB" dirty="0" smtClean="0"/>
          </a:p>
        </p:txBody>
      </p:sp>
      <p:sp>
        <p:nvSpPr>
          <p:cNvPr id="5" name="Abgerundetes Rechteck 8"/>
          <p:cNvSpPr/>
          <p:nvPr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Many thanks and please enjoy the meeting</a:t>
            </a:r>
            <a:endParaRPr lang="en-GB" dirty="0"/>
          </a:p>
        </p:txBody>
      </p:sp>
      <p:pic>
        <p:nvPicPr>
          <p:cNvPr id="2" name="Picture Placeholder 1"/>
          <p:cNvPicPr>
            <a:picLocks noGrp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86295"/>
            <a:ext cx="1296000" cy="429906"/>
          </a:xfrm>
        </p:spPr>
      </p:pic>
      <p:sp>
        <p:nvSpPr>
          <p:cNvPr id="5" name="Abgerundetes Rechteck 8"/>
          <p:cNvSpPr/>
          <p:nvPr/>
        </p:nvSpPr>
        <p:spPr>
          <a:xfrm>
            <a:off x="1835696" y="5949280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Back up slides</a:t>
            </a:r>
            <a:endParaRPr lang="en-GB" dirty="0"/>
          </a:p>
        </p:txBody>
      </p:sp>
      <p:pic>
        <p:nvPicPr>
          <p:cNvPr id="2" name="Picture Placeholder 1"/>
          <p:cNvPicPr>
            <a:picLocks noGrp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86295"/>
            <a:ext cx="1296000" cy="429906"/>
          </a:xfrm>
        </p:spPr>
      </p:pic>
      <p:sp>
        <p:nvSpPr>
          <p:cNvPr id="5" name="Abgerundetes Rechteck 8"/>
          <p:cNvSpPr/>
          <p:nvPr/>
        </p:nvSpPr>
        <p:spPr>
          <a:xfrm>
            <a:off x="1835696" y="5949280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EDDI within WPMAT  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/>
          <a:p>
            <a:pPr algn="r"/>
            <a:r>
              <a:rPr lang="en-GB" dirty="0" smtClean="0"/>
              <a:t>Mike Gorley | WPMAT – EDDI Q1 Workshop | KIT, Germany | 3</a:t>
            </a:r>
            <a:r>
              <a:rPr lang="en-GB" baseline="30000" dirty="0" smtClean="0"/>
              <a:t>rd</a:t>
            </a:r>
            <a:r>
              <a:rPr lang="en-GB" dirty="0" smtClean="0"/>
              <a:t> &amp; 4</a:t>
            </a:r>
            <a:r>
              <a:rPr lang="en-GB" baseline="30000" dirty="0" smtClean="0"/>
              <a:t>th</a:t>
            </a:r>
            <a:r>
              <a:rPr lang="en-GB" dirty="0" smtClean="0"/>
              <a:t> March 2016 | Page </a:t>
            </a:r>
            <a:fld id="{6A6D9FA1-99C7-4910-8E32-B85D378B0060}" type="slidenum">
              <a:rPr lang="en-GB" smtClean="0"/>
              <a:pPr algn="r"/>
              <a:t>14</a:t>
            </a:fld>
            <a:endParaRPr lang="en-GB" dirty="0" smtClean="0"/>
          </a:p>
        </p:txBody>
      </p:sp>
      <p:sp>
        <p:nvSpPr>
          <p:cNvPr id="29" name="Diagonal liegende Ecken des Rechtecks schneiden 29"/>
          <p:cNvSpPr/>
          <p:nvPr/>
        </p:nvSpPr>
        <p:spPr>
          <a:xfrm>
            <a:off x="6732240" y="3933056"/>
            <a:ext cx="1656184" cy="864096"/>
          </a:xfrm>
          <a:prstGeom prst="snip2Diag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Irradiation Campaigns</a:t>
            </a:r>
          </a:p>
        </p:txBody>
      </p:sp>
      <p:sp>
        <p:nvSpPr>
          <p:cNvPr id="30" name="Freihandform 14"/>
          <p:cNvSpPr/>
          <p:nvPr/>
        </p:nvSpPr>
        <p:spPr>
          <a:xfrm>
            <a:off x="755576" y="2636912"/>
            <a:ext cx="7632848" cy="504056"/>
          </a:xfrm>
          <a:custGeom>
            <a:avLst/>
            <a:gdLst>
              <a:gd name="connsiteX0" fmla="*/ 0 w 1771148"/>
              <a:gd name="connsiteY0" fmla="*/ 0 h 885574"/>
              <a:gd name="connsiteX1" fmla="*/ 1771148 w 1771148"/>
              <a:gd name="connsiteY1" fmla="*/ 0 h 885574"/>
              <a:gd name="connsiteX2" fmla="*/ 1771148 w 1771148"/>
              <a:gd name="connsiteY2" fmla="*/ 885574 h 885574"/>
              <a:gd name="connsiteX3" fmla="*/ 0 w 1771148"/>
              <a:gd name="connsiteY3" fmla="*/ 885574 h 885574"/>
              <a:gd name="connsiteX4" fmla="*/ 0 w 1771148"/>
              <a:gd name="connsiteY4" fmla="*/ 0 h 88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148" h="885574">
                <a:moveTo>
                  <a:pt x="0" y="0"/>
                </a:moveTo>
                <a:lnTo>
                  <a:pt x="1771148" y="0"/>
                </a:lnTo>
                <a:lnTo>
                  <a:pt x="1771148" y="885574"/>
                </a:lnTo>
                <a:lnTo>
                  <a:pt x="0" y="885574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marL="0" marR="0" lvl="0" indent="0" algn="ctr" defTabSz="9779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 Data and Design Integration</a:t>
            </a:r>
          </a:p>
        </p:txBody>
      </p:sp>
      <p:sp>
        <p:nvSpPr>
          <p:cNvPr id="31" name="Freihandform 22"/>
          <p:cNvSpPr/>
          <p:nvPr/>
        </p:nvSpPr>
        <p:spPr>
          <a:xfrm>
            <a:off x="755576" y="5581272"/>
            <a:ext cx="7632848" cy="453526"/>
          </a:xfrm>
          <a:custGeom>
            <a:avLst/>
            <a:gdLst>
              <a:gd name="connsiteX0" fmla="*/ 0 w 1771148"/>
              <a:gd name="connsiteY0" fmla="*/ 0 h 885574"/>
              <a:gd name="connsiteX1" fmla="*/ 1771148 w 1771148"/>
              <a:gd name="connsiteY1" fmla="*/ 0 h 885574"/>
              <a:gd name="connsiteX2" fmla="*/ 1771148 w 1771148"/>
              <a:gd name="connsiteY2" fmla="*/ 885574 h 885574"/>
              <a:gd name="connsiteX3" fmla="*/ 0 w 1771148"/>
              <a:gd name="connsiteY3" fmla="*/ 885574 h 885574"/>
              <a:gd name="connsiteX4" fmla="*/ 0 w 1771148"/>
              <a:gd name="connsiteY4" fmla="*/ 0 h 88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148" h="885574">
                <a:moveTo>
                  <a:pt x="0" y="0"/>
                </a:moveTo>
                <a:lnTo>
                  <a:pt x="1771148" y="0"/>
                </a:lnTo>
                <a:lnTo>
                  <a:pt x="1771148" y="885574"/>
                </a:lnTo>
                <a:lnTo>
                  <a:pt x="0" y="88557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9682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009682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009682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marL="0" marR="0" lvl="0" indent="0" algn="ctr" defTabSz="9779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Integrated Radiation Effects Modelling and Experimental Validation</a:t>
            </a:r>
          </a:p>
        </p:txBody>
      </p:sp>
      <p:sp>
        <p:nvSpPr>
          <p:cNvPr id="32" name="Abgerundetes Rechteck 1"/>
          <p:cNvSpPr/>
          <p:nvPr/>
        </p:nvSpPr>
        <p:spPr>
          <a:xfrm>
            <a:off x="395536" y="1196752"/>
            <a:ext cx="8280920" cy="504056"/>
          </a:xfrm>
          <a:prstGeom prst="roundRect">
            <a:avLst>
              <a:gd name="adj" fmla="val 24709"/>
            </a:avLst>
          </a:prstGeom>
          <a:solidFill>
            <a:srgbClr val="FFFFFF"/>
          </a:solidFill>
          <a:ln w="38100" cap="flat" cmpd="sng" algn="ctr">
            <a:solidFill>
              <a:srgbClr val="A3A3A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WPPMI &amp; WPDIV &amp; WPBB &amp; WPPFC &amp; ITER &amp; F4E &amp; …</a:t>
            </a:r>
          </a:p>
        </p:txBody>
      </p:sp>
      <p:sp>
        <p:nvSpPr>
          <p:cNvPr id="33" name="Abgerundetes Rechteck 16"/>
          <p:cNvSpPr/>
          <p:nvPr/>
        </p:nvSpPr>
        <p:spPr>
          <a:xfrm>
            <a:off x="611561" y="2420888"/>
            <a:ext cx="7920879" cy="3816424"/>
          </a:xfrm>
          <a:prstGeom prst="roundRect">
            <a:avLst>
              <a:gd name="adj" fmla="val 3303"/>
            </a:avLst>
          </a:prstGeom>
          <a:noFill/>
          <a:ln w="38100" cap="flat" cmpd="sng" algn="ctr">
            <a:solidFill>
              <a:srgbClr val="D9D9D9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Gerade Verbindung mit Pfeil 5"/>
          <p:cNvCxnSpPr/>
          <p:nvPr/>
        </p:nvCxnSpPr>
        <p:spPr>
          <a:xfrm>
            <a:off x="1619672" y="3140968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Gerade Verbindung mit Pfeil 19"/>
          <p:cNvCxnSpPr/>
          <p:nvPr/>
        </p:nvCxnSpPr>
        <p:spPr>
          <a:xfrm>
            <a:off x="3563888" y="3140968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Gerade Verbindung mit Pfeil 20"/>
          <p:cNvCxnSpPr/>
          <p:nvPr/>
        </p:nvCxnSpPr>
        <p:spPr>
          <a:xfrm>
            <a:off x="5396817" y="3140968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Gerade Verbindung mit Pfeil 21"/>
          <p:cNvCxnSpPr/>
          <p:nvPr/>
        </p:nvCxnSpPr>
        <p:spPr>
          <a:xfrm>
            <a:off x="1619672" y="4797152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Gerade Verbindung mit Pfeil 30"/>
          <p:cNvCxnSpPr/>
          <p:nvPr/>
        </p:nvCxnSpPr>
        <p:spPr>
          <a:xfrm>
            <a:off x="3563888" y="4797152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dot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Gerade Verbindung mit Pfeil 32"/>
          <p:cNvCxnSpPr/>
          <p:nvPr/>
        </p:nvCxnSpPr>
        <p:spPr>
          <a:xfrm>
            <a:off x="7582824" y="4797152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Gerade Verbindung mit Pfeil 33"/>
          <p:cNvCxnSpPr/>
          <p:nvPr/>
        </p:nvCxnSpPr>
        <p:spPr>
          <a:xfrm>
            <a:off x="7596336" y="3140968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Gerade Verbindung mit Pfeil 34"/>
          <p:cNvCxnSpPr/>
          <p:nvPr/>
        </p:nvCxnSpPr>
        <p:spPr>
          <a:xfrm flipH="1">
            <a:off x="2483768" y="4077072"/>
            <a:ext cx="4248472" cy="0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Gerade Verbindung mit Pfeil 35"/>
          <p:cNvCxnSpPr/>
          <p:nvPr/>
        </p:nvCxnSpPr>
        <p:spPr>
          <a:xfrm flipH="1">
            <a:off x="4427984" y="4365104"/>
            <a:ext cx="2304256" cy="0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Gerade Verbindung mit Pfeil 36"/>
          <p:cNvCxnSpPr/>
          <p:nvPr/>
        </p:nvCxnSpPr>
        <p:spPr>
          <a:xfrm flipH="1">
            <a:off x="6300192" y="4653136"/>
            <a:ext cx="432048" cy="0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solid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" name="Pfeil nach oben und unten 39"/>
          <p:cNvSpPr/>
          <p:nvPr/>
        </p:nvSpPr>
        <p:spPr>
          <a:xfrm>
            <a:off x="1979712" y="1700808"/>
            <a:ext cx="432048" cy="936104"/>
          </a:xfrm>
          <a:prstGeom prst="upDownArrow">
            <a:avLst>
              <a:gd name="adj1" fmla="val 37490"/>
              <a:gd name="adj2" fmla="val 78142"/>
            </a:avLst>
          </a:prstGeom>
          <a:solidFill>
            <a:srgbClr val="FFFFFF"/>
          </a:solidFill>
          <a:ln w="38100" cap="flat" cmpd="sng" algn="ctr">
            <a:solidFill>
              <a:srgbClr val="8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Pfeil nach oben und unten 42"/>
          <p:cNvSpPr/>
          <p:nvPr/>
        </p:nvSpPr>
        <p:spPr>
          <a:xfrm>
            <a:off x="4283968" y="1700808"/>
            <a:ext cx="432048" cy="936104"/>
          </a:xfrm>
          <a:prstGeom prst="upDownArrow">
            <a:avLst>
              <a:gd name="adj1" fmla="val 37490"/>
              <a:gd name="adj2" fmla="val 78142"/>
            </a:avLst>
          </a:prstGeom>
          <a:solidFill>
            <a:srgbClr val="FFFFFF"/>
          </a:solidFill>
          <a:ln w="38100" cap="flat" cmpd="sng" algn="ctr">
            <a:solidFill>
              <a:srgbClr val="8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Pfeil nach oben und unten 44"/>
          <p:cNvSpPr/>
          <p:nvPr/>
        </p:nvSpPr>
        <p:spPr>
          <a:xfrm>
            <a:off x="6588224" y="1700808"/>
            <a:ext cx="432048" cy="936104"/>
          </a:xfrm>
          <a:prstGeom prst="upDownArrow">
            <a:avLst>
              <a:gd name="adj1" fmla="val 37490"/>
              <a:gd name="adj2" fmla="val 78142"/>
            </a:avLst>
          </a:prstGeom>
          <a:solidFill>
            <a:srgbClr val="FFFFFF"/>
          </a:solidFill>
          <a:ln w="38100" cap="flat" cmpd="sng" algn="ctr">
            <a:solidFill>
              <a:srgbClr val="8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7" name="Gerade Verbindung mit Pfeil 25"/>
          <p:cNvCxnSpPr/>
          <p:nvPr/>
        </p:nvCxnSpPr>
        <p:spPr>
          <a:xfrm>
            <a:off x="5402673" y="4797152"/>
            <a:ext cx="0" cy="792088"/>
          </a:xfrm>
          <a:prstGeom prst="straightConnector1">
            <a:avLst/>
          </a:prstGeom>
          <a:noFill/>
          <a:ln w="25400" cap="flat" cmpd="sng" algn="ctr">
            <a:solidFill>
              <a:srgbClr val="009682"/>
            </a:solidFill>
            <a:prstDash val="dot"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8" name="Gruppierung 28"/>
          <p:cNvGrpSpPr/>
          <p:nvPr/>
        </p:nvGrpSpPr>
        <p:grpSpPr>
          <a:xfrm>
            <a:off x="784628" y="3946045"/>
            <a:ext cx="5558520" cy="885574"/>
            <a:chOff x="712620" y="1196752"/>
            <a:chExt cx="5558520" cy="885574"/>
          </a:xfrm>
        </p:grpSpPr>
        <p:sp>
          <p:nvSpPr>
            <p:cNvPr id="49" name="Freihandform 11"/>
            <p:cNvSpPr/>
            <p:nvPr/>
          </p:nvSpPr>
          <p:spPr>
            <a:xfrm>
              <a:off x="712620" y="1196752"/>
              <a:ext cx="1699140" cy="885574"/>
            </a:xfrm>
            <a:custGeom>
              <a:avLst/>
              <a:gdLst>
                <a:gd name="connsiteX0" fmla="*/ 0 w 1771148"/>
                <a:gd name="connsiteY0" fmla="*/ 0 h 885574"/>
                <a:gd name="connsiteX1" fmla="*/ 1771148 w 1771148"/>
                <a:gd name="connsiteY1" fmla="*/ 0 h 885574"/>
                <a:gd name="connsiteX2" fmla="*/ 1771148 w 1771148"/>
                <a:gd name="connsiteY2" fmla="*/ 885574 h 885574"/>
                <a:gd name="connsiteX3" fmla="*/ 0 w 1771148"/>
                <a:gd name="connsiteY3" fmla="*/ 885574 h 885574"/>
                <a:gd name="connsiteX4" fmla="*/ 0 w 1771148"/>
                <a:gd name="connsiteY4" fmla="*/ 0 h 8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148" h="885574">
                  <a:moveTo>
                    <a:pt x="0" y="0"/>
                  </a:moveTo>
                  <a:lnTo>
                    <a:pt x="1771148" y="0"/>
                  </a:lnTo>
                  <a:lnTo>
                    <a:pt x="1771148" y="885574"/>
                  </a:lnTo>
                  <a:lnTo>
                    <a:pt x="0" y="885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A9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marR="0" lvl="0" indent="0" algn="ctr" defTabSz="9779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Advanced Steels</a:t>
              </a:r>
            </a:p>
          </p:txBody>
        </p:sp>
        <p:sp>
          <p:nvSpPr>
            <p:cNvPr id="50" name="Freihandform 12"/>
            <p:cNvSpPr/>
            <p:nvPr/>
          </p:nvSpPr>
          <p:spPr>
            <a:xfrm>
              <a:off x="2614880" y="1196752"/>
              <a:ext cx="1771148" cy="885574"/>
            </a:xfrm>
            <a:custGeom>
              <a:avLst/>
              <a:gdLst>
                <a:gd name="connsiteX0" fmla="*/ 0 w 1771148"/>
                <a:gd name="connsiteY0" fmla="*/ 0 h 885574"/>
                <a:gd name="connsiteX1" fmla="*/ 1771148 w 1771148"/>
                <a:gd name="connsiteY1" fmla="*/ 0 h 885574"/>
                <a:gd name="connsiteX2" fmla="*/ 1771148 w 1771148"/>
                <a:gd name="connsiteY2" fmla="*/ 885574 h 885574"/>
                <a:gd name="connsiteX3" fmla="*/ 0 w 1771148"/>
                <a:gd name="connsiteY3" fmla="*/ 885574 h 885574"/>
                <a:gd name="connsiteX4" fmla="*/ 0 w 1771148"/>
                <a:gd name="connsiteY4" fmla="*/ 0 h 8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148" h="885574">
                  <a:moveTo>
                    <a:pt x="0" y="0"/>
                  </a:moveTo>
                  <a:lnTo>
                    <a:pt x="1771148" y="0"/>
                  </a:lnTo>
                  <a:lnTo>
                    <a:pt x="1771148" y="885574"/>
                  </a:lnTo>
                  <a:lnTo>
                    <a:pt x="0" y="885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A9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marR="0" lvl="0" indent="0" algn="ctr" defTabSz="9779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High Heat Flux Materials</a:t>
              </a:r>
            </a:p>
          </p:txBody>
        </p:sp>
        <p:sp>
          <p:nvSpPr>
            <p:cNvPr id="51" name="Freihandform 13"/>
            <p:cNvSpPr/>
            <p:nvPr/>
          </p:nvSpPr>
          <p:spPr>
            <a:xfrm>
              <a:off x="4499992" y="1196752"/>
              <a:ext cx="1771148" cy="885574"/>
            </a:xfrm>
            <a:custGeom>
              <a:avLst/>
              <a:gdLst>
                <a:gd name="connsiteX0" fmla="*/ 0 w 1771148"/>
                <a:gd name="connsiteY0" fmla="*/ 0 h 885574"/>
                <a:gd name="connsiteX1" fmla="*/ 1771148 w 1771148"/>
                <a:gd name="connsiteY1" fmla="*/ 0 h 885574"/>
                <a:gd name="connsiteX2" fmla="*/ 1771148 w 1771148"/>
                <a:gd name="connsiteY2" fmla="*/ 885574 h 885574"/>
                <a:gd name="connsiteX3" fmla="*/ 0 w 1771148"/>
                <a:gd name="connsiteY3" fmla="*/ 885574 h 885574"/>
                <a:gd name="connsiteX4" fmla="*/ 0 w 1771148"/>
                <a:gd name="connsiteY4" fmla="*/ 0 h 8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148" h="885574">
                  <a:moveTo>
                    <a:pt x="0" y="0"/>
                  </a:moveTo>
                  <a:lnTo>
                    <a:pt x="1771148" y="0"/>
                  </a:lnTo>
                  <a:lnTo>
                    <a:pt x="1771148" y="885574"/>
                  </a:lnTo>
                  <a:lnTo>
                    <a:pt x="0" y="885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5A9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marR="0" lvl="0" indent="0" algn="ctr" defTabSz="9779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Functional Materials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2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1.1 - Co-ordination and Interfacing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Coordination, communication, assistance</a:t>
            </a:r>
          </a:p>
          <a:p>
            <a:pPr lvl="1"/>
            <a:r>
              <a:rPr lang="en-GB" dirty="0"/>
              <a:t>Involvement in all MAT groups</a:t>
            </a:r>
          </a:p>
          <a:p>
            <a:pPr lvl="1"/>
            <a:r>
              <a:rPr lang="en-GB" dirty="0"/>
              <a:t>Close interaction with BB, DIV, …</a:t>
            </a:r>
          </a:p>
          <a:p>
            <a:pPr marL="457200" lvl="1" indent="0">
              <a:buNone/>
            </a:pPr>
            <a:endParaRPr lang="en-GB" sz="1900" dirty="0" smtClean="0"/>
          </a:p>
          <a:p>
            <a:pPr marL="457200" lvl="1" indent="0">
              <a:buNone/>
            </a:pPr>
            <a:endParaRPr lang="en-GB" sz="1900" dirty="0"/>
          </a:p>
          <a:p>
            <a:pPr marL="457200" lvl="1" indent="0">
              <a:buNone/>
            </a:pPr>
            <a:endParaRPr lang="en-GB" sz="1900" dirty="0" smtClean="0"/>
          </a:p>
          <a:p>
            <a:pPr marL="457200" lvl="1" indent="0">
              <a:buNone/>
            </a:pPr>
            <a:endParaRPr lang="en-GB" sz="1900" dirty="0"/>
          </a:p>
          <a:p>
            <a:pPr marL="457200" lvl="1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u="sng" dirty="0" smtClean="0"/>
              <a:t>Implementation </a:t>
            </a:r>
            <a:r>
              <a:rPr lang="en-GB" u="sng" dirty="0"/>
              <a:t>of Systems Engineering approach in MAT</a:t>
            </a:r>
          </a:p>
          <a:p>
            <a:pPr lvl="1"/>
            <a:r>
              <a:rPr lang="en-GB" dirty="0"/>
              <a:t>Readiness Levels</a:t>
            </a:r>
          </a:p>
          <a:p>
            <a:pPr lvl="1"/>
            <a:r>
              <a:rPr lang="en-GB" dirty="0"/>
              <a:t>Evaluation </a:t>
            </a:r>
            <a:r>
              <a:rPr lang="en-GB" dirty="0" smtClean="0"/>
              <a:t>system</a:t>
            </a:r>
          </a:p>
          <a:p>
            <a:r>
              <a:rPr lang="en-GB" sz="2200" dirty="0" smtClean="0"/>
              <a:t>Work to date will be covered in Materials Technology Readiness Levels talk later in the day</a:t>
            </a:r>
            <a:endParaRPr lang="en-GB" u="sng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/>
          <a:p>
            <a:pPr algn="r"/>
            <a:r>
              <a:rPr lang="en-GB" dirty="0" smtClean="0"/>
              <a:t>Mike Gorley | WPMAT – EDDI Q1 Workshop | KIT, Germany | 3</a:t>
            </a:r>
            <a:r>
              <a:rPr lang="en-GB" baseline="30000" dirty="0" smtClean="0"/>
              <a:t>rd</a:t>
            </a:r>
            <a:r>
              <a:rPr lang="en-GB" dirty="0" smtClean="0"/>
              <a:t> &amp; 4</a:t>
            </a:r>
            <a:r>
              <a:rPr lang="en-GB" baseline="30000" dirty="0" smtClean="0"/>
              <a:t>th</a:t>
            </a:r>
            <a:r>
              <a:rPr lang="en-GB" dirty="0" smtClean="0"/>
              <a:t> March 2016 | Page </a:t>
            </a:r>
            <a:fld id="{6A6D9FA1-99C7-4910-8E32-B85D378B0060}" type="slidenum">
              <a:rPr lang="en-GB" smtClean="0"/>
              <a:pPr algn="r"/>
              <a:t>15</a:t>
            </a:fld>
            <a:endParaRPr lang="en-GB" dirty="0" smtClean="0"/>
          </a:p>
        </p:txBody>
      </p:sp>
      <p:pic>
        <p:nvPicPr>
          <p:cNvPr id="6" name="Content Placeholder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9055"/>
            <a:ext cx="3384376" cy="2512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/>
          <p:nvPr/>
        </p:nvPicPr>
        <p:blipFill rotWithShape="1">
          <a:blip r:embed="rId3"/>
          <a:srcRect l="1722" t="17143" r="16234" b="12727"/>
          <a:stretch/>
        </p:blipFill>
        <p:spPr bwMode="auto">
          <a:xfrm>
            <a:off x="1115616" y="2394477"/>
            <a:ext cx="3729428" cy="1746522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07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1.2 - Materials Database and Handbook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/>
              <a:t>Database </a:t>
            </a:r>
            <a:r>
              <a:rPr lang="en-GB" u="sng" dirty="0"/>
              <a:t>and Handbook</a:t>
            </a:r>
          </a:p>
          <a:p>
            <a:pPr lvl="1"/>
            <a:r>
              <a:rPr lang="en-GB" dirty="0"/>
              <a:t>Development of a dedicated DEMO Materials Handbook</a:t>
            </a:r>
          </a:p>
          <a:p>
            <a:pPr lvl="1"/>
            <a:r>
              <a:rPr lang="en-GB" dirty="0"/>
              <a:t>Transfer/continuation/modification of existing </a:t>
            </a:r>
            <a:r>
              <a:rPr lang="en-GB" dirty="0" smtClean="0"/>
              <a:t>database </a:t>
            </a:r>
            <a:r>
              <a:rPr lang="en-GB" dirty="0"/>
              <a:t>activities</a:t>
            </a:r>
          </a:p>
          <a:p>
            <a:pPr lvl="1"/>
            <a:r>
              <a:rPr lang="en-GB" dirty="0" smtClean="0"/>
              <a:t>Gap </a:t>
            </a:r>
            <a:r>
              <a:rPr lang="en-GB" dirty="0"/>
              <a:t>analysis and design-specific experiments/characterisation</a:t>
            </a:r>
          </a:p>
          <a:p>
            <a:pPr lvl="1"/>
            <a:endParaRPr lang="en-GB" dirty="0"/>
          </a:p>
          <a:p>
            <a:r>
              <a:rPr lang="en-GB" dirty="0" smtClean="0"/>
              <a:t>Ermile Gaganidze will cover this in more details in the proceeding talk. 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/>
          <a:p>
            <a:pPr algn="r"/>
            <a:r>
              <a:rPr lang="en-GB" dirty="0" smtClean="0"/>
              <a:t>Mike Gorley | WPMAT – EDDI Q1 Workshop | KIT, Germany | 3</a:t>
            </a:r>
            <a:r>
              <a:rPr lang="en-GB" baseline="30000" dirty="0" smtClean="0"/>
              <a:t>rd</a:t>
            </a:r>
            <a:r>
              <a:rPr lang="en-GB" dirty="0" smtClean="0"/>
              <a:t> &amp; 4</a:t>
            </a:r>
            <a:r>
              <a:rPr lang="en-GB" baseline="30000" dirty="0" smtClean="0"/>
              <a:t>th</a:t>
            </a:r>
            <a:r>
              <a:rPr lang="en-GB" dirty="0" smtClean="0"/>
              <a:t> March 2016 | Page </a:t>
            </a:r>
            <a:fld id="{6A6D9FA1-99C7-4910-8E32-B85D378B0060}" type="slidenum">
              <a:rPr lang="en-GB" smtClean="0"/>
              <a:pPr algn="r"/>
              <a:t>16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06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93"/>
            <a:ext cx="7571184" cy="891216"/>
          </a:xfrm>
        </p:spPr>
        <p:txBody>
          <a:bodyPr/>
          <a:lstStyle/>
          <a:p>
            <a:r>
              <a:rPr lang="en-GB" dirty="0" smtClean="0"/>
              <a:t>1.3 - </a:t>
            </a:r>
            <a:r>
              <a:rPr lang="en-GB" altLang="en-US" dirty="0" smtClean="0"/>
              <a:t>Structural </a:t>
            </a:r>
            <a:r>
              <a:rPr lang="en-GB" altLang="en-US" dirty="0"/>
              <a:t>Design Criteria, Codes &amp; </a:t>
            </a:r>
            <a:r>
              <a:rPr lang="en-GB" altLang="en-US" dirty="0" smtClean="0"/>
              <a:t>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Design Criteria development (</a:t>
            </a:r>
            <a:r>
              <a:rPr lang="en-GB" u="sng" dirty="0">
                <a:sym typeface="Wingdings" panose="05000000000000000000" pitchFamily="2" charset="2"/>
              </a:rPr>
              <a:t> DEMO </a:t>
            </a:r>
            <a:r>
              <a:rPr lang="en-GB" u="sng" dirty="0" smtClean="0">
                <a:sym typeface="Wingdings" panose="05000000000000000000" pitchFamily="2" charset="2"/>
              </a:rPr>
              <a:t>Design Criteria)</a:t>
            </a:r>
            <a:endParaRPr lang="en-GB" u="sng" dirty="0"/>
          </a:p>
          <a:p>
            <a:pPr lvl="1"/>
            <a:r>
              <a:rPr lang="en-GB" dirty="0"/>
              <a:t>Evaluation of codes &amp; standards</a:t>
            </a:r>
          </a:p>
          <a:p>
            <a:pPr lvl="1"/>
            <a:r>
              <a:rPr lang="en-GB" dirty="0"/>
              <a:t>Analysis, adaptation, modification, extension of existing solutions in the fission programme</a:t>
            </a:r>
          </a:p>
          <a:p>
            <a:pPr lvl="1"/>
            <a:r>
              <a:rPr lang="en-GB" dirty="0"/>
              <a:t>Survey and evaluation of experimental data and modelling </a:t>
            </a:r>
            <a:r>
              <a:rPr lang="en-GB" dirty="0" smtClean="0"/>
              <a:t>approaches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Manminder Kalsey will cover this in more detail later in the workshop. 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/>
          <a:p>
            <a:pPr algn="r"/>
            <a:r>
              <a:rPr lang="en-GB" dirty="0" smtClean="0"/>
              <a:t>Mike Gorley | WPMAT – EDDI Q1 Workshop | KIT, Germany | 3</a:t>
            </a:r>
            <a:r>
              <a:rPr lang="en-GB" baseline="30000" dirty="0" smtClean="0"/>
              <a:t>rd</a:t>
            </a:r>
            <a:r>
              <a:rPr lang="en-GB" dirty="0" smtClean="0"/>
              <a:t> &amp; 4</a:t>
            </a:r>
            <a:r>
              <a:rPr lang="en-GB" baseline="30000" dirty="0" smtClean="0"/>
              <a:t>th</a:t>
            </a:r>
            <a:r>
              <a:rPr lang="en-GB" dirty="0" smtClean="0"/>
              <a:t> March 2016 | Page </a:t>
            </a:r>
            <a:fld id="{6A6D9FA1-99C7-4910-8E32-B85D378B0060}" type="slidenum">
              <a:rPr lang="en-GB" smtClean="0"/>
              <a:pPr algn="r"/>
              <a:t>17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812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1.4 - Materials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Materials testing campaigns to support engineering design and materials database. </a:t>
            </a:r>
            <a:r>
              <a:rPr lang="en-GB" sz="2200" dirty="0" smtClean="0"/>
              <a:t>(</a:t>
            </a:r>
            <a:r>
              <a:rPr lang="en-GB" sz="1900" dirty="0" smtClean="0"/>
              <a:t>Explicitly for non-irradiation testing</a:t>
            </a:r>
            <a:r>
              <a:rPr lang="en-GB" sz="2200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Enable acquisition of materials data to </a:t>
            </a:r>
            <a:r>
              <a:rPr lang="en-GB" dirty="0"/>
              <a:t>fill</a:t>
            </a:r>
            <a:r>
              <a:rPr lang="en-GB" dirty="0" smtClean="0"/>
              <a:t>: gaps </a:t>
            </a:r>
            <a:r>
              <a:rPr lang="en-GB" dirty="0"/>
              <a:t>in the </a:t>
            </a:r>
            <a:r>
              <a:rPr lang="en-GB" dirty="0" smtClean="0"/>
              <a:t>database &amp; Missing </a:t>
            </a:r>
            <a:r>
              <a:rPr lang="en-GB" dirty="0"/>
              <a:t>data validation to support new design rules </a:t>
            </a:r>
          </a:p>
          <a:p>
            <a:endParaRPr lang="en-GB" sz="1800" dirty="0" smtClean="0"/>
          </a:p>
          <a:p>
            <a:r>
              <a:rPr lang="en-GB" sz="1800" dirty="0" smtClean="0"/>
              <a:t>Work to date:</a:t>
            </a:r>
          </a:p>
          <a:p>
            <a:pPr lvl="1"/>
            <a:r>
              <a:rPr lang="en-GB" sz="1700" dirty="0" smtClean="0"/>
              <a:t>Development of a EDDI testing procedure</a:t>
            </a:r>
          </a:p>
          <a:p>
            <a:pPr lvl="1"/>
            <a:r>
              <a:rPr lang="en-GB" sz="1700" dirty="0" smtClean="0"/>
              <a:t>Round robin testing campaign using Eurofer 97 (ongoing)</a:t>
            </a:r>
          </a:p>
          <a:p>
            <a:pPr lvl="1"/>
            <a:r>
              <a:rPr lang="en-GB" sz="1700" dirty="0" smtClean="0"/>
              <a:t>Testing campaigns to support new design rules to start this year</a:t>
            </a:r>
            <a:r>
              <a:rPr lang="en-GB" sz="1900" dirty="0" smtClean="0"/>
              <a:t>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453336"/>
            <a:ext cx="8240228" cy="268139"/>
          </a:xfrm>
        </p:spPr>
        <p:txBody>
          <a:bodyPr/>
          <a:lstStyle/>
          <a:p>
            <a:pPr algn="r"/>
            <a:r>
              <a:rPr lang="en-GB" dirty="0" smtClean="0"/>
              <a:t>Mike Gorley | WPMAT – EDDI Q1 Workshop | KIT, Germany | 3</a:t>
            </a:r>
            <a:r>
              <a:rPr lang="en-GB" baseline="30000" dirty="0" smtClean="0"/>
              <a:t>rd</a:t>
            </a:r>
            <a:r>
              <a:rPr lang="en-GB" dirty="0" smtClean="0"/>
              <a:t> &amp; 4</a:t>
            </a:r>
            <a:r>
              <a:rPr lang="en-GB" baseline="30000" dirty="0" smtClean="0"/>
              <a:t>th</a:t>
            </a:r>
            <a:r>
              <a:rPr lang="en-GB" dirty="0" smtClean="0"/>
              <a:t> March 2016 | Page </a:t>
            </a:r>
            <a:fld id="{6A6D9FA1-99C7-4910-8E32-B85D378B0060}" type="slidenum">
              <a:rPr lang="en-GB" smtClean="0"/>
              <a:pPr algn="r"/>
              <a:t>18</a:t>
            </a:fld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r="29254" b="8513"/>
          <a:stretch/>
        </p:blipFill>
        <p:spPr bwMode="auto">
          <a:xfrm>
            <a:off x="100589" y="4725144"/>
            <a:ext cx="2280570" cy="153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65262"/>
              </p:ext>
            </p:extLst>
          </p:nvPr>
        </p:nvGraphicFramePr>
        <p:xfrm>
          <a:off x="2483768" y="4725144"/>
          <a:ext cx="6408713" cy="134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1357"/>
                <a:gridCol w="1989110"/>
                <a:gridCol w="1551583"/>
                <a:gridCol w="141666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Research Unit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Tensile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Fracture toughness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Low Cycle Fatigue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KIT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Participating – tests performed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CIEMAT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Participating – tests </a:t>
                      </a:r>
                      <a:r>
                        <a:rPr lang="en-GB" sz="1100" dirty="0" smtClean="0">
                          <a:effectLst/>
                        </a:rPr>
                        <a:t>performed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SCK-CEN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NRG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Participating – tests ongoing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MTA-HAS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Participating – tests ongoing 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ENEA-CRN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Participating – tests performed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UPM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Participating</a:t>
                      </a:r>
                      <a:endParaRPr lang="en-GB" sz="11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EDDI in 2016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Design Criteria (DDC) structure - released</a:t>
            </a:r>
          </a:p>
          <a:p>
            <a:r>
              <a:rPr lang="en-GB" dirty="0" smtClean="0"/>
              <a:t>New DDC tools progressed, based on prioritised gaps and step by step developments</a:t>
            </a:r>
          </a:p>
          <a:p>
            <a:r>
              <a:rPr lang="en-GB" dirty="0" smtClean="0"/>
              <a:t>MPH –Eurofer chapter updates, Functional Materials chapter drafted. New MPH version released</a:t>
            </a:r>
          </a:p>
          <a:p>
            <a:pPr lvl="1"/>
            <a:r>
              <a:rPr lang="en-GB" i="1" dirty="0" err="1" smtClean="0"/>
              <a:t>CuCrZr</a:t>
            </a:r>
            <a:r>
              <a:rPr lang="en-GB" i="1" dirty="0" smtClean="0"/>
              <a:t> and W/W alloys chapters targeted for future years</a:t>
            </a:r>
          </a:p>
          <a:p>
            <a:r>
              <a:rPr lang="en-GB" dirty="0" smtClean="0"/>
              <a:t>Databases support: Advanced Steels, High Heat Flux Materials, </a:t>
            </a:r>
            <a:r>
              <a:rPr lang="en-GB" dirty="0"/>
              <a:t>Functional Materials </a:t>
            </a:r>
            <a:r>
              <a:rPr lang="en-GB" dirty="0" smtClean="0"/>
              <a:t>&amp; </a:t>
            </a:r>
            <a:r>
              <a:rPr lang="en-GB" dirty="0" err="1" smtClean="0"/>
              <a:t>CuCrZr</a:t>
            </a:r>
            <a:r>
              <a:rPr lang="en-GB" dirty="0" smtClean="0"/>
              <a:t>. </a:t>
            </a:r>
            <a:r>
              <a:rPr lang="en-GB" i="1" dirty="0" smtClean="0"/>
              <a:t>Ready to provide designers up to date information </a:t>
            </a:r>
          </a:p>
          <a:p>
            <a:r>
              <a:rPr lang="en-GB" dirty="0" smtClean="0"/>
              <a:t>Materials testing to fill gaps in materials databased and support DDC developments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Mike Gorley | WPMAT – EDDI Q1 Workshop | KIT, Germany | 3</a:t>
            </a:r>
            <a:r>
              <a:rPr lang="en-GB" baseline="30000" smtClean="0"/>
              <a:t>rd</a:t>
            </a:r>
            <a:r>
              <a:rPr lang="en-GB" smtClean="0"/>
              <a:t> &amp; 4</a:t>
            </a:r>
            <a:r>
              <a:rPr lang="en-GB" baseline="30000" smtClean="0"/>
              <a:t>th</a:t>
            </a:r>
            <a:r>
              <a:rPr lang="en-GB" smtClean="0"/>
              <a:t> March 2016 | Page </a:t>
            </a:r>
            <a:fld id="{6A6D9FA1-99C7-4910-8E32-B85D378B0060}" type="slidenum">
              <a:rPr lang="en-GB" smtClean="0"/>
              <a:pPr algn="r"/>
              <a:t>19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8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 txBox="1"/>
          <p:nvPr>
            <p:ph type="title"/>
          </p:nvPr>
        </p:nvSpPr>
        <p:spPr>
          <a:xfrm>
            <a:off x="457200" y="25893"/>
            <a:ext cx="7427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/>
              <a:t>Welcome details</a:t>
            </a:r>
          </a:p>
        </p:txBody>
      </p:sp>
      <p:sp>
        <p:nvSpPr>
          <p:cNvPr id="2063" name="Shape 2063"/>
          <p:cNvSpPr txBox="1"/>
          <p:nvPr>
            <p:ph idx="1" type="body"/>
          </p:nvPr>
        </p:nvSpPr>
        <p:spPr>
          <a:xfrm>
            <a:off x="421195" y="980727"/>
            <a:ext cx="82296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/>
              <a:t>Safety information at Garching …. </a:t>
            </a: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/>
              <a:t>Lunch will be at Kantine (at own cost), Coffee breaks will be in ….</a:t>
            </a:r>
          </a:p>
          <a:p>
            <a:pPr indent="-342900" lvl="0" marL="34290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4" name="Shape 2064"/>
          <p:cNvSpPr txBox="1"/>
          <p:nvPr>
            <p:ph idx="11" type="ftr"/>
          </p:nvPr>
        </p:nvSpPr>
        <p:spPr>
          <a:xfrm>
            <a:off x="467544" y="6453336"/>
            <a:ext cx="8240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r">
              <a:spcBef>
                <a:spcPts val="0"/>
              </a:spcBef>
              <a:buSzPct val="25000"/>
              <a:buNone/>
            </a:pPr>
            <a:r>
              <a:rPr lang="en-GB"/>
              <a:t>Mike Gorley | WPMAT – EDDI PMM | Garching, Germany | 3-4</a:t>
            </a:r>
            <a:r>
              <a:rPr baseline="30000" lang="en-GB"/>
              <a:t>th</a:t>
            </a:r>
            <a:r>
              <a:rPr lang="en-GB"/>
              <a:t> November 2016 | Page </a:t>
            </a: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065" name="Shape 2065"/>
          <p:cNvSpPr/>
          <p:nvPr/>
        </p:nvSpPr>
        <p:spPr>
          <a:xfrm>
            <a:off x="6804248" y="180264"/>
            <a:ext cx="1008000" cy="512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1848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84897"/>
                </a:solidFill>
                <a:latin typeface="Calibri"/>
                <a:ea typeface="Calibri"/>
                <a:cs typeface="Calibri"/>
                <a:sym typeface="Calibri"/>
              </a:rPr>
              <a:t>WPMAT</a:t>
            </a:r>
          </a:p>
        </p:txBody>
      </p:sp>
      <p:pic>
        <p:nvPicPr>
          <p:cNvPr id="2066" name="Shape 20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7328" y="2060847"/>
            <a:ext cx="5400600" cy="4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overview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Mike Gorley | WPMAT – EDDI PMM | Garching, Germany | 3-4</a:t>
            </a:r>
            <a:r>
              <a:rPr lang="en-GB" baseline="30000" dirty="0"/>
              <a:t>th</a:t>
            </a:r>
            <a:r>
              <a:rPr lang="en-GB" dirty="0"/>
              <a:t> November 2016 </a:t>
            </a:r>
            <a:r>
              <a:rPr lang="en-GB" dirty="0" smtClean="0"/>
              <a:t>| Page </a:t>
            </a:r>
            <a:fld id="{6A6D9FA1-99C7-4910-8E32-B85D378B0060}" type="slidenum">
              <a:rPr lang="en-GB" smtClean="0"/>
              <a:pPr algn="r"/>
              <a:t>3</a:t>
            </a:fld>
            <a:endParaRPr lang="en-GB" dirty="0" smtClean="0"/>
          </a:p>
        </p:txBody>
      </p:sp>
      <p:sp>
        <p:nvSpPr>
          <p:cNvPr id="8" name="Abgerundetes Rechteck 8"/>
          <p:cNvSpPr/>
          <p:nvPr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" y="1196753"/>
            <a:ext cx="4462918" cy="271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"/>
          <a:stretch/>
        </p:blipFill>
        <p:spPr bwMode="auto">
          <a:xfrm>
            <a:off x="35496" y="3909967"/>
            <a:ext cx="4536504" cy="252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4"/>
          <a:stretch/>
        </p:blipFill>
        <p:spPr bwMode="auto">
          <a:xfrm>
            <a:off x="4518642" y="1700808"/>
            <a:ext cx="4514522" cy="228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63" y="3993821"/>
            <a:ext cx="4457025" cy="173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1196753"/>
            <a:ext cx="211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1 </a:t>
            </a:r>
            <a:r>
              <a:rPr lang="en-GB" dirty="0" smtClean="0"/>
              <a:t>(3</a:t>
            </a:r>
            <a:r>
              <a:rPr lang="en-GB" baseline="30000" dirty="0" smtClean="0"/>
              <a:t>rd</a:t>
            </a:r>
            <a:r>
              <a:rPr lang="en-GB" dirty="0" smtClean="0"/>
              <a:t> Nov)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119675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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2 </a:t>
            </a:r>
            <a:r>
              <a:rPr lang="en-GB" dirty="0" smtClean="0"/>
              <a:t>(4</a:t>
            </a:r>
            <a:r>
              <a:rPr lang="en-GB" baseline="30000" dirty="0" smtClean="0"/>
              <a:t>th</a:t>
            </a:r>
            <a:r>
              <a:rPr lang="en-GB" dirty="0" smtClean="0"/>
              <a:t> Nov)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1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Cover an overview of deliverables and summary of the years work (and any remaining work)</a:t>
            </a:r>
          </a:p>
          <a:p>
            <a:endParaRPr lang="en-GB" dirty="0" smtClean="0"/>
          </a:p>
          <a:p>
            <a:r>
              <a:rPr lang="en-GB" dirty="0" smtClean="0"/>
              <a:t>Highlight critical achievements, progress and issues</a:t>
            </a:r>
          </a:p>
          <a:p>
            <a:endParaRPr lang="en-GB" dirty="0" smtClean="0"/>
          </a:p>
          <a:p>
            <a:r>
              <a:rPr lang="en-GB" dirty="0" smtClean="0"/>
              <a:t>Review and consider deliverables for 2017 that support DEMO, WPMAT and EDDI requirements</a:t>
            </a:r>
          </a:p>
          <a:p>
            <a:endParaRPr lang="en-GB" dirty="0"/>
          </a:p>
          <a:p>
            <a:r>
              <a:rPr lang="en-GB" dirty="0" smtClean="0"/>
              <a:t>End of year summary meetings are very demanding on time, please stick to allotted times!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Mike Gorley | WPMAT – EDDI PMM | Garching, Germany | 3-4</a:t>
            </a:r>
            <a:r>
              <a:rPr lang="en-GB" baseline="30000" dirty="0"/>
              <a:t>th</a:t>
            </a:r>
            <a:r>
              <a:rPr lang="en-GB" dirty="0"/>
              <a:t> November 2016 | </a:t>
            </a:r>
            <a:r>
              <a:rPr lang="en-GB" dirty="0" smtClean="0"/>
              <a:t>Page </a:t>
            </a:r>
            <a:fld id="{6A6D9FA1-99C7-4910-8E32-B85D378B0060}" type="slidenum">
              <a:rPr lang="en-GB" smtClean="0"/>
              <a:pPr algn="r"/>
              <a:t>4</a:t>
            </a:fld>
            <a:endParaRPr lang="en-GB" dirty="0" smtClean="0"/>
          </a:p>
        </p:txBody>
      </p:sp>
      <p:sp>
        <p:nvSpPr>
          <p:cNvPr id="5" name="Abgerundetes Rechteck 8"/>
          <p:cNvSpPr/>
          <p:nvPr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EDDI Overview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Mike Gorley | WPMAT – EDDI PMM | Garching, Germany | 3-4</a:t>
            </a:r>
            <a:r>
              <a:rPr lang="en-GB" baseline="30000" dirty="0"/>
              <a:t>th</a:t>
            </a:r>
            <a:r>
              <a:rPr lang="en-GB" dirty="0"/>
              <a:t> November 2016 </a:t>
            </a:r>
            <a:r>
              <a:rPr lang="en-GB" dirty="0" smtClean="0"/>
              <a:t>| Page </a:t>
            </a:r>
            <a:fld id="{6A6D9FA1-99C7-4910-8E32-B85D378B0060}" type="slidenum">
              <a:rPr lang="en-GB" smtClean="0"/>
              <a:pPr algn="r"/>
              <a:t>5</a:t>
            </a:fld>
            <a:endParaRPr lang="en-GB" dirty="0" smtClean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7062" y="1196752"/>
            <a:ext cx="8907426" cy="4680520"/>
            <a:chOff x="34925" y="-128033"/>
            <a:chExt cx="8907426" cy="4680318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2159847" y="-128033"/>
              <a:ext cx="4694272" cy="64630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GB" alt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GB" altLang="en-US" b="1" dirty="0" smtClean="0"/>
                <a:t> </a:t>
              </a:r>
              <a:r>
                <a:rPr lang="en-GB" altLang="en-US" b="1" dirty="0"/>
                <a:t>Engineering Data &amp; Design </a:t>
              </a:r>
              <a:r>
                <a:rPr lang="en-GB" altLang="en-US" b="1" dirty="0" smtClean="0"/>
                <a:t>Integration</a:t>
              </a:r>
            </a:p>
            <a:p>
              <a:pPr eaLnBrk="1" hangingPunct="1"/>
              <a:r>
                <a:rPr lang="en-GB" altLang="en-US" dirty="0" smtClean="0"/>
                <a:t>Lead: Mike Gorley</a:t>
              </a:r>
              <a:endParaRPr lang="en-GB" altLang="en-US" dirty="0"/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4925" y="862033"/>
              <a:ext cx="1944688" cy="95406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1.1</a:t>
              </a:r>
              <a:r>
                <a:rPr lang="en-GB" altLang="en-US" sz="1400" dirty="0"/>
                <a:t>:  </a:t>
              </a:r>
            </a:p>
            <a:p>
              <a:pPr eaLnBrk="1" hangingPunct="1"/>
              <a:r>
                <a:rPr lang="en-GB" altLang="en-US" sz="1400" dirty="0"/>
                <a:t>Co-ordination &amp; Interface </a:t>
              </a:r>
              <a:r>
                <a:rPr lang="en-GB" altLang="en-US" sz="1400" dirty="0" smtClean="0"/>
                <a:t>Activities</a:t>
              </a:r>
            </a:p>
            <a:p>
              <a:pPr eaLnBrk="1" hangingPunct="1"/>
              <a:r>
                <a:rPr lang="en-GB" altLang="en-US" sz="1400" i="1" dirty="0" smtClean="0"/>
                <a:t>Lead: Mike Gorley </a:t>
              </a:r>
              <a:endParaRPr lang="en-GB" altLang="en-US" sz="1400" i="1" dirty="0"/>
            </a:p>
          </p:txBody>
        </p:sp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2159847" y="862613"/>
              <a:ext cx="2173992" cy="95406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1.2</a:t>
              </a:r>
              <a:r>
                <a:rPr lang="en-GB" altLang="en-US" sz="1400" dirty="0"/>
                <a:t>:  </a:t>
              </a:r>
            </a:p>
            <a:p>
              <a:pPr eaLnBrk="1" hangingPunct="1"/>
              <a:r>
                <a:rPr lang="en-GB" altLang="en-US" sz="1400" dirty="0"/>
                <a:t>Material Database &amp;  </a:t>
              </a:r>
              <a:r>
                <a:rPr lang="en-GB" altLang="en-US" sz="1400" dirty="0" smtClean="0"/>
                <a:t>Handbook</a:t>
              </a:r>
            </a:p>
            <a:p>
              <a:pPr eaLnBrk="1" hangingPunct="1"/>
              <a:r>
                <a:rPr lang="en-GB" altLang="en-US" sz="1400" i="1" dirty="0" smtClean="0"/>
                <a:t>Lead: Ermile Gaganidze</a:t>
              </a:r>
              <a:endParaRPr lang="en-GB" altLang="en-US" sz="1400" i="1" dirty="0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549863" y="862033"/>
              <a:ext cx="2304256" cy="95406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1.3</a:t>
              </a:r>
              <a:r>
                <a:rPr lang="en-GB" altLang="en-US" sz="1400" dirty="0"/>
                <a:t>:  </a:t>
              </a:r>
            </a:p>
            <a:p>
              <a:pPr eaLnBrk="1" hangingPunct="1"/>
              <a:r>
                <a:rPr lang="en-GB" altLang="en-US" sz="1400" dirty="0"/>
                <a:t>Structural Design Criteria, Codes &amp; </a:t>
              </a:r>
              <a:r>
                <a:rPr lang="en-GB" altLang="en-US" sz="1400" dirty="0" smtClean="0"/>
                <a:t>Standards</a:t>
              </a:r>
            </a:p>
            <a:p>
              <a:pPr eaLnBrk="1" hangingPunct="1"/>
              <a:r>
                <a:rPr lang="en-GB" altLang="en-US" sz="1400" i="1" dirty="0" smtClean="0"/>
                <a:t>Lead: Manminder Kalsey</a:t>
              </a:r>
              <a:endParaRPr lang="en-GB" altLang="en-US" sz="1400" i="1" dirty="0"/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7020495" y="861452"/>
              <a:ext cx="1921856" cy="738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1.4</a:t>
              </a:r>
              <a:r>
                <a:rPr lang="en-GB" altLang="en-US" sz="1400" dirty="0"/>
                <a:t>:  </a:t>
              </a:r>
            </a:p>
            <a:p>
              <a:pPr eaLnBrk="1" hangingPunct="1"/>
              <a:r>
                <a:rPr lang="en-GB" altLang="en-US" sz="1400" dirty="0"/>
                <a:t>Material </a:t>
              </a:r>
              <a:r>
                <a:rPr lang="en-GB" altLang="en-US" sz="1400" dirty="0" smtClean="0"/>
                <a:t>Testing</a:t>
              </a:r>
            </a:p>
            <a:p>
              <a:pPr eaLnBrk="1" hangingPunct="1"/>
              <a:r>
                <a:rPr lang="en-GB" altLang="en-US" sz="1400" i="1" dirty="0" smtClean="0"/>
                <a:t>Lead: Enrico Pirelli</a:t>
              </a:r>
              <a:endParaRPr lang="en-GB" altLang="en-US" sz="1400" dirty="0"/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398676" y="2085535"/>
              <a:ext cx="1935163" cy="738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1.2.1</a:t>
              </a:r>
              <a:endParaRPr lang="en-GB" altLang="en-US" sz="1400" b="1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GB" altLang="en-US" sz="1400" dirty="0"/>
                <a:t>Material Handbook</a:t>
              </a:r>
            </a:p>
            <a:p>
              <a:pPr eaLnBrk="1" hangingPunct="1"/>
              <a:endParaRPr lang="en-GB" altLang="en-US" sz="1400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2386837" y="2949014"/>
              <a:ext cx="1935162" cy="5231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1.2.2</a:t>
              </a:r>
              <a:r>
                <a:rPr lang="en-GB" altLang="en-US" sz="1400" dirty="0"/>
                <a:t>:</a:t>
              </a:r>
            </a:p>
            <a:p>
              <a:pPr eaLnBrk="1" hangingPunct="1"/>
              <a:r>
                <a:rPr lang="en-GB" altLang="en-US" sz="1400" dirty="0" smtClean="0"/>
                <a:t>Material </a:t>
              </a:r>
              <a:r>
                <a:rPr lang="en-GB" altLang="en-US" sz="1400" dirty="0"/>
                <a:t>Database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4795838" y="2085535"/>
              <a:ext cx="1936750" cy="738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1.3.1</a:t>
              </a:r>
              <a:r>
                <a:rPr lang="en-GB" altLang="en-US" sz="1400" dirty="0"/>
                <a:t>:</a:t>
              </a:r>
              <a:endParaRPr lang="en-GB" altLang="en-US" sz="1050" dirty="0"/>
            </a:p>
            <a:p>
              <a:pPr eaLnBrk="1" hangingPunct="1"/>
              <a:r>
                <a:rPr lang="en-GB" altLang="en-US" sz="1400" dirty="0"/>
                <a:t>Priority Gaps</a:t>
              </a:r>
            </a:p>
            <a:p>
              <a:pPr eaLnBrk="1" hangingPunct="1"/>
              <a:endParaRPr lang="en-GB" altLang="en-US" sz="1400" dirty="0"/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4787899" y="2949594"/>
              <a:ext cx="1935163" cy="738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1.3.2</a:t>
              </a:r>
              <a:r>
                <a:rPr lang="en-GB" altLang="en-US" sz="1400" dirty="0"/>
                <a:t>:  </a:t>
              </a:r>
            </a:p>
            <a:p>
              <a:pPr eaLnBrk="1" hangingPunct="1"/>
              <a:r>
                <a:rPr lang="en-GB" altLang="en-US" sz="1400" dirty="0"/>
                <a:t>Enhancing Content  &amp; Usability</a:t>
              </a: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4779111" y="3813653"/>
              <a:ext cx="1935163" cy="738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1.3.3</a:t>
              </a:r>
              <a:r>
                <a:rPr lang="en-GB" altLang="en-US" sz="1400" dirty="0"/>
                <a:t>:  </a:t>
              </a:r>
            </a:p>
            <a:p>
              <a:pPr eaLnBrk="1" hangingPunct="1"/>
              <a:r>
                <a:rPr lang="en-GB" altLang="en-US" sz="1400" dirty="0" smtClean="0"/>
                <a:t>DDC </a:t>
              </a:r>
              <a:r>
                <a:rPr lang="en-GB" altLang="en-US" sz="1400" dirty="0"/>
                <a:t>Development and Release</a:t>
              </a:r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7151204" y="2086116"/>
              <a:ext cx="1791147" cy="95406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1.4.1</a:t>
              </a:r>
              <a:r>
                <a:rPr lang="en-GB" altLang="en-US" sz="1400" dirty="0"/>
                <a:t>: </a:t>
              </a:r>
            </a:p>
            <a:p>
              <a:pPr eaLnBrk="1" hangingPunct="1"/>
              <a:r>
                <a:rPr lang="en-GB" altLang="en-US" sz="1400" dirty="0" smtClean="0"/>
                <a:t>Test Planning &amp; </a:t>
              </a:r>
              <a:r>
                <a:rPr lang="en-GB" altLang="en-US" sz="1400" dirty="0"/>
                <a:t>Implementation</a:t>
              </a:r>
            </a:p>
            <a:p>
              <a:pPr eaLnBrk="1" hangingPunct="1"/>
              <a:endParaRPr lang="en-GB" altLang="en-US" sz="1400" dirty="0"/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179388" y="2085535"/>
              <a:ext cx="1936750" cy="738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1.1.1</a:t>
              </a:r>
              <a:r>
                <a:rPr lang="en-GB" altLang="en-US" sz="1400" dirty="0"/>
                <a:t>:</a:t>
              </a:r>
            </a:p>
            <a:p>
              <a:pPr eaLnBrk="1" hangingPunct="1"/>
              <a:r>
                <a:rPr lang="en-GB" altLang="en-US" sz="1400" dirty="0"/>
                <a:t>Co-ordination</a:t>
              </a:r>
            </a:p>
            <a:p>
              <a:pPr eaLnBrk="1" hangingPunct="1"/>
              <a:endParaRPr lang="en-GB" altLang="en-US" sz="1400" dirty="0"/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179388" y="2950175"/>
              <a:ext cx="1936750" cy="95406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 smtClean="0">
                  <a:solidFill>
                    <a:srgbClr val="FF0000"/>
                  </a:solidFill>
                </a:rPr>
                <a:t>1.1.2</a:t>
              </a:r>
              <a:r>
                <a:rPr lang="en-GB" altLang="en-US" sz="1400" dirty="0"/>
                <a:t>:</a:t>
              </a:r>
            </a:p>
            <a:p>
              <a:pPr eaLnBrk="1" hangingPunct="1"/>
              <a:r>
                <a:rPr lang="en-GB" altLang="en-US" sz="1400" dirty="0"/>
                <a:t>Material Management Framework &amp; Qualification</a:t>
              </a:r>
            </a:p>
          </p:txBody>
        </p:sp>
      </p:grpSp>
      <p:sp>
        <p:nvSpPr>
          <p:cNvPr id="19" name="Abgerundetes Rechteck 8"/>
          <p:cNvSpPr/>
          <p:nvPr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hape 2056"/>
          <p:cNvSpPr txBox="1"/>
          <p:nvPr>
            <p:ph type="title"/>
          </p:nvPr>
        </p:nvSpPr>
        <p:spPr>
          <a:xfrm>
            <a:off x="251519" y="-27384"/>
            <a:ext cx="7427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/>
              <a:t>Summary of 2016 task specifications 1.1 &amp; 1.2</a:t>
            </a:r>
          </a:p>
        </p:txBody>
      </p:sp>
      <p:sp>
        <p:nvSpPr>
          <p:cNvPr id="2057" name="Shape 2057"/>
          <p:cNvSpPr txBox="1"/>
          <p:nvPr>
            <p:ph idx="11" type="ftr"/>
          </p:nvPr>
        </p:nvSpPr>
        <p:spPr>
          <a:xfrm>
            <a:off x="467544" y="6453336"/>
            <a:ext cx="8240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r">
              <a:spcBef>
                <a:spcPts val="0"/>
              </a:spcBef>
              <a:buSzPct val="25000"/>
              <a:buNone/>
            </a:pPr>
            <a:r>
              <a:rPr lang="en-GB"/>
              <a:t>Mike Gorley | WPMAT – EDDI PMM | Garching, Germany | 3-4</a:t>
            </a:r>
            <a:r>
              <a:rPr baseline="30000" lang="en-GB"/>
              <a:t>th</a:t>
            </a:r>
            <a:r>
              <a:rPr lang="en-GB"/>
              <a:t> November 2016 | Page </a:t>
            </a: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058" name="Shape 2058"/>
          <p:cNvSpPr/>
          <p:nvPr/>
        </p:nvSpPr>
        <p:spPr>
          <a:xfrm>
            <a:off x="6804248" y="180264"/>
            <a:ext cx="1008000" cy="512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1848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84897"/>
                </a:solidFill>
                <a:latin typeface="Calibri"/>
                <a:ea typeface="Calibri"/>
                <a:cs typeface="Calibri"/>
                <a:sym typeface="Calibri"/>
              </a:rPr>
              <a:t>WPMAT</a:t>
            </a:r>
          </a:p>
        </p:txBody>
      </p:sp>
      <p:graphicFrame>
        <p:nvGraphicFramePr>
          <p:cNvPr id="2059" name="Shape 2059"/>
          <p:cNvGraphicFramePr/>
          <p:nvPr/>
        </p:nvGraphicFramePr>
        <p:xfrm>
          <a:off x="107504" y="10530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{485A50BB-C038-4962-870A-B94165493394}</a:tableStyleId>
              </a:tblPr>
              <a:tblGrid>
                <a:gridCol w="1584175"/>
                <a:gridCol w="2376275"/>
                <a:gridCol w="720075"/>
                <a:gridCol w="792100"/>
                <a:gridCol w="864100"/>
                <a:gridCol w="1512175"/>
                <a:gridCol w="432050"/>
                <a:gridCol w="392625"/>
                <a:gridCol w="327450"/>
              </a:tblGrid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Del. ID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Del. Title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Date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ppy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1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HW k€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433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1-T003-D001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 report on EDDI Co-ordination for year 2016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CCFE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Mike Gorley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1.1.2-T004-D001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 overview report on MTRL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CCFE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 Richardson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1.1.2-T004-D002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surveillance schemes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CCFE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Natalia Luzginova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1.2.1-T005-D001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Eurofer MPH developments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KIT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Ermile Gaganidze  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4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1.2.1-T006-D001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MPH chapter for functional materials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MTA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Ferenc Gillemot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1.2.1-T006-D002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Eurofer 97 MPH chapter support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MTA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Ferenc Gillemot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36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1.2.1-T007-D001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Recommendations for WPDIV Materials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01/04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CCFE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---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9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1.2.1-T007-D002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Allowables for Novel DDC Rules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CCFE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Natalia Luzginova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8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1.2.2-T009-D001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Population- AS and HHFM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KIT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Ermile Gaganidze 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1.2.2-T010-D001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Support- CuCrZr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CCFE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 Hardie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1.2.2-T011-D001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Population- FM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01/01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MTA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Ferenc Gillemot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  <a:def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3425" marB="0" marR="3425" marL="3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205"/>
            <a:ext cx="7427168" cy="891216"/>
          </a:xfrm>
        </p:spPr>
        <p:txBody>
          <a:bodyPr/>
          <a:lstStyle/>
          <a:p>
            <a:r>
              <a:rPr lang="en-GB" dirty="0" smtClean="0"/>
              <a:t>Summary </a:t>
            </a:r>
            <a:r>
              <a:rPr lang="en-GB" dirty="0"/>
              <a:t>of 2016 task </a:t>
            </a:r>
            <a:r>
              <a:rPr lang="en-GB" dirty="0" smtClean="0"/>
              <a:t>specifications 1.3 &amp; 1.4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Mike Gorley | WPMAT – EDDI PMM | Garching, Germany | 3-4</a:t>
            </a:r>
            <a:r>
              <a:rPr lang="en-GB" baseline="30000" dirty="0"/>
              <a:t>th</a:t>
            </a:r>
            <a:r>
              <a:rPr lang="en-GB" dirty="0"/>
              <a:t> November 2016 </a:t>
            </a:r>
            <a:r>
              <a:rPr lang="en-GB" dirty="0" smtClean="0"/>
              <a:t>| Page </a:t>
            </a:r>
            <a:fld id="{6A6D9FA1-99C7-4910-8E32-B85D378B0060}" type="slidenum">
              <a:rPr lang="en-GB" smtClean="0"/>
              <a:pPr algn="r"/>
              <a:t>7</a:t>
            </a:fld>
            <a:endParaRPr lang="en-GB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138749"/>
              </p:ext>
            </p:extLst>
          </p:nvPr>
        </p:nvGraphicFramePr>
        <p:xfrm>
          <a:off x="107504" y="1052735"/>
          <a:ext cx="9001000" cy="5076820"/>
        </p:xfrm>
        <a:graphic>
          <a:graphicData uri="http://schemas.openxmlformats.org/drawingml/2006/table">
            <a:tbl>
              <a:tblPr/>
              <a:tblGrid>
                <a:gridCol w="1440160"/>
                <a:gridCol w="2520280"/>
                <a:gridCol w="720080"/>
                <a:gridCol w="792088"/>
                <a:gridCol w="864096"/>
                <a:gridCol w="1512168"/>
                <a:gridCol w="432048"/>
                <a:gridCol w="360040"/>
                <a:gridCol w="360040"/>
              </a:tblGrid>
              <a:tr h="360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Del. ID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Del. Title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Due 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 </a:t>
                      </a:r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k€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45916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1.3.1-T004-D001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Brittle Fracture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Marco Conte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7160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1.3.1-T005-D001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Joint Assessment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 Hess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1.3.1-T005-D002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Armour Assessment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 Gupta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1724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1.3.1-T006-D001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Creep Fatigue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Jarir Aktaa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755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1.3.2-T007-D001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Fatigue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Fursdon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5524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1.3.2-T007-D002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Ratcheting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James Gardiner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9296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1.3.2-T007-D003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Plastic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Localisation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 Xue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853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1.3.2-T008-D001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Creep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Fatigue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Assessment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Mahler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1.3.2-T009-D001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Grain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Modelling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Fatigue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CEA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 Robertson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901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1.3.3-T003-D001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DDC Coordination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Kalsey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1.3.3-T003-D002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DDC Development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Kalsey 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59276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1.3.3-T004-D001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DDC Review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Future Developments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CCFE (AMEC)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M. Kalsey (Paul Smith)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536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1.4.1-T003-D001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EDDI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Plan –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Enrico Perelli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1.4.1-T004-D001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EDDI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Plan – 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31/10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Mario Walter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1.4.2-T002-D002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EDDI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Plan for 2015 (KIT)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30/04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Mario Walter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428" marR="3428" marT="3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404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Sub-Total (EDDI)</a:t>
                      </a: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28" marR="3428" marT="3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Abgerundetes Rechteck 8"/>
          <p:cNvSpPr/>
          <p:nvPr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EDDI 2016 big ticket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WBS 1.1 – Update MTRL, enhance WPMAT and EDDI </a:t>
            </a:r>
            <a:r>
              <a:rPr lang="en-GB" dirty="0"/>
              <a:t>visibility </a:t>
            </a:r>
            <a:r>
              <a:rPr lang="en-GB" dirty="0" smtClean="0"/>
              <a:t>&amp; reputation</a:t>
            </a:r>
          </a:p>
          <a:p>
            <a:endParaRPr lang="en-GB" dirty="0" smtClean="0"/>
          </a:p>
          <a:p>
            <a:r>
              <a:rPr lang="en-GB" dirty="0" smtClean="0"/>
              <a:t>WBS 1.2 – Release of MPH V1 and V2, pilot FM MPH</a:t>
            </a:r>
          </a:p>
          <a:p>
            <a:endParaRPr lang="en-GB" dirty="0" smtClean="0"/>
          </a:p>
          <a:p>
            <a:r>
              <a:rPr lang="en-GB" dirty="0" smtClean="0"/>
              <a:t>WBS 1.3 – Initial </a:t>
            </a:r>
            <a:r>
              <a:rPr lang="en-GB" dirty="0"/>
              <a:t>rollout </a:t>
            </a:r>
            <a:r>
              <a:rPr lang="en-GB" dirty="0" smtClean="0"/>
              <a:t>of tools/methodologies to designers, 1</a:t>
            </a:r>
            <a:r>
              <a:rPr lang="en-GB" baseline="30000" dirty="0" smtClean="0"/>
              <a:t>st</a:t>
            </a:r>
            <a:r>
              <a:rPr lang="en-GB" dirty="0" smtClean="0"/>
              <a:t> draft release of DDC</a:t>
            </a:r>
          </a:p>
          <a:p>
            <a:endParaRPr lang="en-GB" dirty="0" smtClean="0"/>
          </a:p>
          <a:p>
            <a:r>
              <a:rPr lang="en-GB" dirty="0" smtClean="0"/>
              <a:t>WBS 1.4 – Round Robin testing </a:t>
            </a:r>
            <a:r>
              <a:rPr lang="en-GB" i="1" dirty="0" smtClean="0"/>
              <a:t>(completion)</a:t>
            </a:r>
            <a:r>
              <a:rPr lang="en-GB" dirty="0" smtClean="0"/>
              <a:t> and first results from initial “real” testing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Mike Gorley | WPMAT – EDDI PMM | Garching, Germany | 3-4</a:t>
            </a:r>
            <a:r>
              <a:rPr lang="en-GB" baseline="30000" dirty="0"/>
              <a:t>th</a:t>
            </a:r>
            <a:r>
              <a:rPr lang="en-GB" dirty="0"/>
              <a:t> November 2016 | </a:t>
            </a:r>
            <a:r>
              <a:rPr lang="en-GB" dirty="0" smtClean="0"/>
              <a:t>Page </a:t>
            </a:r>
            <a:fld id="{6A6D9FA1-99C7-4910-8E32-B85D378B0060}" type="slidenum">
              <a:rPr lang="en-GB" smtClean="0"/>
              <a:pPr algn="r"/>
              <a:t>8</a:t>
            </a:fld>
            <a:endParaRPr lang="en-GB" dirty="0" smtClean="0"/>
          </a:p>
        </p:txBody>
      </p:sp>
      <p:sp>
        <p:nvSpPr>
          <p:cNvPr id="5" name="Abgerundetes Rechteck 8"/>
          <p:cNvSpPr/>
          <p:nvPr/>
        </p:nvSpPr>
        <p:spPr>
          <a:xfrm>
            <a:off x="6804248" y="180265"/>
            <a:ext cx="1008112" cy="512431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184897"/>
                </a:solidFill>
              </a:rPr>
              <a:t>WPMAT</a:t>
            </a:r>
            <a:endParaRPr lang="en-GB" sz="1400" dirty="0">
              <a:solidFill>
                <a:srgbClr val="184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EDDI 2017 budget (as of now)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CCFE: 				3.50 lab-</a:t>
            </a:r>
            <a:r>
              <a:rPr lang="en-GB" dirty="0" err="1"/>
              <a:t>ppy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(+ 0.5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ppy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GB" dirty="0"/>
              <a:t>KIT: 				2.0 lab-</a:t>
            </a:r>
            <a:r>
              <a:rPr lang="en-GB" dirty="0" err="1"/>
              <a:t>ppy</a:t>
            </a:r>
            <a:r>
              <a:rPr lang="en-GB" dirty="0"/>
              <a:t>, 40k HW 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(HW to be converted into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ppy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– numbers unconfirmed)</a:t>
            </a:r>
          </a:p>
          <a:p>
            <a:r>
              <a:rPr lang="en-GB" dirty="0"/>
              <a:t>Wigner RCP (HAS/MTA): 	0.6 lab-</a:t>
            </a:r>
            <a:r>
              <a:rPr lang="en-GB" dirty="0" err="1"/>
              <a:t>ppy</a:t>
            </a:r>
            <a:endParaRPr lang="en-GB" dirty="0"/>
          </a:p>
          <a:p>
            <a:r>
              <a:rPr lang="en-GB" dirty="0"/>
              <a:t>ENEA-CNR: 			0.6 lab-</a:t>
            </a:r>
            <a:r>
              <a:rPr lang="en-GB" dirty="0" err="1"/>
              <a:t>ppy</a:t>
            </a:r>
            <a:r>
              <a:rPr lang="en-GB" dirty="0"/>
              <a:t>, 20k HW</a:t>
            </a:r>
          </a:p>
          <a:p>
            <a:r>
              <a:rPr lang="en-GB" dirty="0"/>
              <a:t>Industry (via CCFE): 		0.5 Ind. </a:t>
            </a:r>
            <a:r>
              <a:rPr lang="en-GB" dirty="0" err="1"/>
              <a:t>ppy</a:t>
            </a:r>
            <a:endParaRPr lang="en-GB" dirty="0"/>
          </a:p>
          <a:p>
            <a:r>
              <a:rPr lang="en-GB" dirty="0" smtClean="0"/>
              <a:t>FOM-NRG</a:t>
            </a:r>
            <a:r>
              <a:rPr lang="en-GB" dirty="0"/>
              <a:t>: </a:t>
            </a:r>
            <a:r>
              <a:rPr lang="en-GB" dirty="0" smtClean="0"/>
              <a:t>			0.5 </a:t>
            </a:r>
            <a:r>
              <a:rPr lang="en-GB" dirty="0"/>
              <a:t>lab-</a:t>
            </a:r>
            <a:r>
              <a:rPr lang="en-GB" dirty="0" err="1"/>
              <a:t>ppy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was down to zero on 2015 &amp;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2016 – involvement unconfirmed)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/>
              <a:t>CEA</a:t>
            </a:r>
            <a:r>
              <a:rPr lang="en-GB" dirty="0"/>
              <a:t>: </a:t>
            </a:r>
            <a:r>
              <a:rPr lang="en-GB" dirty="0" smtClean="0"/>
              <a:t>				0.1 </a:t>
            </a:r>
            <a:r>
              <a:rPr lang="en-GB" dirty="0"/>
              <a:t>lab-</a:t>
            </a:r>
            <a:r>
              <a:rPr lang="en-GB" dirty="0" err="1"/>
              <a:t>ppy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Mike Gorley | WPMAT – EDDI PMM | CCFE, UK | 1</a:t>
            </a:r>
            <a:r>
              <a:rPr lang="en-GB" baseline="30000" smtClean="0"/>
              <a:t>st</a:t>
            </a:r>
            <a:r>
              <a:rPr lang="en-GB" smtClean="0"/>
              <a:t> June 2016 | Page </a:t>
            </a:r>
            <a:fld id="{6A6D9FA1-99C7-4910-8E32-B85D378B0060}" type="slidenum">
              <a:rPr lang="en-GB" smtClean="0"/>
              <a:pPr algn="r"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429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