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89" r:id="rId2"/>
    <p:sldId id="272" r:id="rId3"/>
    <p:sldId id="278" r:id="rId4"/>
    <p:sldId id="279" r:id="rId5"/>
    <p:sldId id="280" r:id="rId6"/>
    <p:sldId id="283" r:id="rId7"/>
    <p:sldId id="281" r:id="rId8"/>
    <p:sldId id="284" r:id="rId9"/>
    <p:sldId id="286" r:id="rId10"/>
    <p:sldId id="287" r:id="rId11"/>
    <p:sldId id="288" r:id="rId12"/>
    <p:sldId id="28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3" d="100"/>
          <a:sy n="103" d="100"/>
        </p:scale>
        <p:origin x="-113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5" d="100"/>
          <a:sy n="85" d="100"/>
        </p:scale>
        <p:origin x="-383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B2C45A-E869-45FE-B529-AF49C0F3C669}" type="datetimeFigureOut">
              <a:rPr lang="en-GB" smtClean="0">
                <a:latin typeface="Arial" panose="020B0604020202020204" pitchFamily="34" charset="0"/>
              </a:rPr>
              <a:t>26/10/2016</a:t>
            </a:fld>
            <a:endParaRPr lang="en-GB"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166760-0E69-430F-A97F-08802152DB5E}" type="slidenum">
              <a:rPr lang="en-GB" smtClean="0">
                <a:latin typeface="Arial" panose="020B0604020202020204" pitchFamily="34" charset="0"/>
              </a:rPr>
              <a:t>‹#›</a:t>
            </a:fld>
            <a:endParaRPr lang="en-GB" dirty="0">
              <a:latin typeface="Arial" panose="020B0604020202020204" pitchFamily="34" charset="0"/>
            </a:endParaRPr>
          </a:p>
        </p:txBody>
      </p:sp>
    </p:spTree>
    <p:extLst>
      <p:ext uri="{BB962C8B-B14F-4D97-AF65-F5344CB8AC3E}">
        <p14:creationId xmlns:p14="http://schemas.microsoft.com/office/powerpoint/2010/main" val="2943649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F93E6C17-F35F-4654-8DE9-B693AC206066}" type="datetimeFigureOut">
              <a:rPr lang="en-GB" smtClean="0"/>
              <a:pPr/>
              <a:t>26/10/2016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027E0A-1465-4A40-B1D5-9126D49509FC}" type="slidenum">
              <a:rPr lang="en-GB" smtClean="0"/>
              <a:pPr/>
              <a:t>‹#›</a:t>
            </a:fld>
            <a:endParaRPr lang="en-GB" dirty="0"/>
          </a:p>
        </p:txBody>
      </p:sp>
    </p:spTree>
    <p:extLst>
      <p:ext uri="{BB962C8B-B14F-4D97-AF65-F5344CB8AC3E}">
        <p14:creationId xmlns:p14="http://schemas.microsoft.com/office/powerpoint/2010/main" val="2513348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027E0A-1465-4A40-B1D5-9126D49509FC}" type="slidenum">
              <a:rPr lang="en-GB" smtClean="0"/>
              <a:pPr/>
              <a:t>4</a:t>
            </a:fld>
            <a:endParaRPr lang="en-GB" dirty="0"/>
          </a:p>
        </p:txBody>
      </p:sp>
    </p:spTree>
    <p:extLst>
      <p:ext uri="{BB962C8B-B14F-4D97-AF65-F5344CB8AC3E}">
        <p14:creationId xmlns:p14="http://schemas.microsoft.com/office/powerpoint/2010/main" val="3454086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027E0A-1465-4A40-B1D5-9126D49509FC}" type="slidenum">
              <a:rPr lang="en-GB" smtClean="0"/>
              <a:pPr/>
              <a:t>7</a:t>
            </a:fld>
            <a:endParaRPr lang="en-GB" dirty="0"/>
          </a:p>
        </p:txBody>
      </p:sp>
    </p:spTree>
    <p:extLst>
      <p:ext uri="{BB962C8B-B14F-4D97-AF65-F5344CB8AC3E}">
        <p14:creationId xmlns:p14="http://schemas.microsoft.com/office/powerpoint/2010/main" val="243487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027E0A-1465-4A40-B1D5-9126D49509FC}" type="slidenum">
              <a:rPr lang="en-GB" smtClean="0"/>
              <a:pPr/>
              <a:t>8</a:t>
            </a:fld>
            <a:endParaRPr lang="en-GB" dirty="0"/>
          </a:p>
        </p:txBody>
      </p:sp>
    </p:spTree>
    <p:extLst>
      <p:ext uri="{BB962C8B-B14F-4D97-AF65-F5344CB8AC3E}">
        <p14:creationId xmlns:p14="http://schemas.microsoft.com/office/powerpoint/2010/main" val="2434878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027E0A-1465-4A40-B1D5-9126D49509FC}" type="slidenum">
              <a:rPr lang="en-GB" smtClean="0"/>
              <a:pPr/>
              <a:t>9</a:t>
            </a:fld>
            <a:endParaRPr lang="en-GB" dirty="0"/>
          </a:p>
        </p:txBody>
      </p:sp>
    </p:spTree>
    <p:extLst>
      <p:ext uri="{BB962C8B-B14F-4D97-AF65-F5344CB8AC3E}">
        <p14:creationId xmlns:p14="http://schemas.microsoft.com/office/powerpoint/2010/main" val="2434878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027E0A-1465-4A40-B1D5-9126D49509FC}" type="slidenum">
              <a:rPr lang="en-GB" smtClean="0"/>
              <a:pPr/>
              <a:t>10</a:t>
            </a:fld>
            <a:endParaRPr lang="en-GB" dirty="0"/>
          </a:p>
        </p:txBody>
      </p:sp>
    </p:spTree>
    <p:extLst>
      <p:ext uri="{BB962C8B-B14F-4D97-AF65-F5344CB8AC3E}">
        <p14:creationId xmlns:p14="http://schemas.microsoft.com/office/powerpoint/2010/main" val="2434878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027E0A-1465-4A40-B1D5-9126D49509FC}" type="slidenum">
              <a:rPr lang="en-GB" smtClean="0"/>
              <a:pPr/>
              <a:t>11</a:t>
            </a:fld>
            <a:endParaRPr lang="en-GB" dirty="0"/>
          </a:p>
        </p:txBody>
      </p:sp>
    </p:spTree>
    <p:extLst>
      <p:ext uri="{BB962C8B-B14F-4D97-AF65-F5344CB8AC3E}">
        <p14:creationId xmlns:p14="http://schemas.microsoft.com/office/powerpoint/2010/main" val="243487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027E0A-1465-4A40-B1D5-9126D49509FC}" type="slidenum">
              <a:rPr lang="en-GB" smtClean="0"/>
              <a:pPr/>
              <a:t>12</a:t>
            </a:fld>
            <a:endParaRPr lang="en-GB" dirty="0"/>
          </a:p>
        </p:txBody>
      </p:sp>
    </p:spTree>
    <p:extLst>
      <p:ext uri="{BB962C8B-B14F-4D97-AF65-F5344CB8AC3E}">
        <p14:creationId xmlns:p14="http://schemas.microsoft.com/office/powerpoint/2010/main" val="2434878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image1.png" descr="EUROFUSION PowerPoint MASTER DECKBLATT.png"/>
          <p:cNvPicPr/>
          <p:nvPr userDrawn="1"/>
        </p:nvPicPr>
        <p:blipFill>
          <a:blip r:embed="rId2" cstate="email">
            <a:extLst>
              <a:ext uri="{28A0092B-C50C-407E-A947-70E740481C1C}">
                <a14:useLocalDpi xmlns:a14="http://schemas.microsoft.com/office/drawing/2010/main"/>
              </a:ext>
            </a:extLst>
          </a:blip>
          <a:stretch>
            <a:fillRect/>
          </a:stretch>
        </p:blipFill>
        <p:spPr>
          <a:xfrm>
            <a:off x="0" y="219456"/>
            <a:ext cx="9144000" cy="6419089"/>
          </a:xfrm>
          <a:prstGeom prst="rect">
            <a:avLst/>
          </a:prstGeom>
          <a:ln w="12700">
            <a:miter lim="400000"/>
          </a:ln>
        </p:spPr>
      </p:pic>
      <p:sp>
        <p:nvSpPr>
          <p:cNvPr id="2" name="Title 1"/>
          <p:cNvSpPr>
            <a:spLocks noGrp="1"/>
          </p:cNvSpPr>
          <p:nvPr>
            <p:ph type="ctrTitle"/>
          </p:nvPr>
        </p:nvSpPr>
        <p:spPr>
          <a:xfrm>
            <a:off x="395536" y="2348880"/>
            <a:ext cx="8496944" cy="1296144"/>
          </a:xfrm>
        </p:spPr>
        <p:txBody>
          <a:bodyPr>
            <a:noAutofit/>
          </a:bodyPr>
          <a:lstStyle>
            <a:lvl1pPr algn="l">
              <a:defRPr sz="3500">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Subtitle 2"/>
          <p:cNvSpPr>
            <a:spLocks noGrp="1"/>
          </p:cNvSpPr>
          <p:nvPr>
            <p:ph type="subTitle" idx="1" hasCustomPrompt="1"/>
          </p:nvPr>
        </p:nvSpPr>
        <p:spPr>
          <a:xfrm>
            <a:off x="395536" y="4293096"/>
            <a:ext cx="4392488" cy="432048"/>
          </a:xfrm>
        </p:spPr>
        <p:txBody>
          <a:bodyPr>
            <a:normAutofit/>
          </a:bodyPr>
          <a:lstStyle>
            <a:lvl1pPr marL="0" indent="0" algn="l">
              <a:buNone/>
              <a:defRPr sz="2200"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name of presenter</a:t>
            </a:r>
          </a:p>
        </p:txBody>
      </p:sp>
      <p:sp>
        <p:nvSpPr>
          <p:cNvPr id="11" name="Picture Placeholder 10"/>
          <p:cNvSpPr>
            <a:spLocks noGrp="1"/>
          </p:cNvSpPr>
          <p:nvPr>
            <p:ph type="pic" sz="quarter" idx="10" hasCustomPrompt="1"/>
          </p:nvPr>
        </p:nvSpPr>
        <p:spPr>
          <a:xfrm>
            <a:off x="395536" y="5691683"/>
            <a:ext cx="1295375" cy="905669"/>
          </a:xfrm>
        </p:spPr>
        <p:txBody>
          <a:bodyPr>
            <a:normAutofit/>
          </a:bodyPr>
          <a:lstStyle>
            <a:lvl1pPr marL="0" indent="0" algn="ctr">
              <a:buFontTx/>
              <a:buNone/>
              <a:defRPr sz="1800">
                <a:latin typeface="Arial" panose="020B0604020202020204" pitchFamily="34" charset="0"/>
                <a:cs typeface="Arial" panose="020B0604020202020204" pitchFamily="34" charset="0"/>
              </a:defRPr>
            </a:lvl1pPr>
          </a:lstStyle>
          <a:p>
            <a:r>
              <a:rPr lang="en-US" dirty="0"/>
              <a:t>Logo of presenter</a:t>
            </a:r>
            <a:endParaRPr lang="en-GB" dirty="0"/>
          </a:p>
        </p:txBody>
      </p:sp>
    </p:spTree>
    <p:extLst>
      <p:ext uri="{BB962C8B-B14F-4D97-AF65-F5344CB8AC3E}">
        <p14:creationId xmlns:p14="http://schemas.microsoft.com/office/powerpoint/2010/main" val="169429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image2.png" descr="EUROFUSION PowerPoint Master Inhalt.png"/>
          <p:cNvPicPr/>
          <p:nvPr userDrawn="1"/>
        </p:nvPicPr>
        <p:blipFill rotWithShape="1">
          <a:blip r:embed="rId2" cstate="email">
            <a:extLst>
              <a:ext uri="{28A0092B-C50C-407E-A947-70E740481C1C}">
                <a14:useLocalDpi xmlns:a14="http://schemas.microsoft.com/office/drawing/2010/main"/>
              </a:ext>
            </a:extLst>
          </a:blip>
          <a:srcRect t="10632" b="10632"/>
          <a:stretch/>
        </p:blipFill>
        <p:spPr>
          <a:xfrm>
            <a:off x="-199" y="298"/>
            <a:ext cx="9144306" cy="936000"/>
          </a:xfrm>
          <a:prstGeom prst="rect">
            <a:avLst/>
          </a:prstGeom>
          <a:ln w="12700">
            <a:miter lim="400000"/>
          </a:ln>
        </p:spPr>
      </p:pic>
      <p:sp>
        <p:nvSpPr>
          <p:cNvPr id="2" name="Title 1"/>
          <p:cNvSpPr>
            <a:spLocks noGrp="1"/>
          </p:cNvSpPr>
          <p:nvPr>
            <p:ph type="title"/>
          </p:nvPr>
        </p:nvSpPr>
        <p:spPr>
          <a:xfrm>
            <a:off x="457200" y="25893"/>
            <a:ext cx="7427168" cy="891216"/>
          </a:xfrm>
        </p:spPr>
        <p:txBody>
          <a:bodyPr>
            <a:noAutofit/>
          </a:bodyPr>
          <a:lstStyle>
            <a:lvl1pPr algn="l">
              <a:defRPr sz="2400">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457200" y="1412776"/>
            <a:ext cx="8229600" cy="4896544"/>
          </a:xfrm>
        </p:spPr>
        <p:txBody>
          <a:bodyPr/>
          <a:lstStyle>
            <a:lvl1pPr marL="342900" indent="-342900">
              <a:buFont typeface="Arial" panose="020B0604020202020204" pitchFamily="34" charset="0"/>
              <a:buChar char="•"/>
              <a:defRPr sz="24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800">
                <a:latin typeface="Arial" panose="020B0604020202020204" pitchFamily="34" charset="0"/>
                <a:cs typeface="Arial" panose="020B0604020202020204" pitchFamily="34" charset="0"/>
              </a:defRPr>
            </a:lvl3pPr>
            <a:lvl4pPr>
              <a:defRPr/>
            </a:lvl4pPr>
            <a:lvl5pPr>
              <a:defRPr/>
            </a:lvl5pPr>
          </a:lstStyle>
          <a:p>
            <a:pPr lvl="0"/>
            <a:r>
              <a:rPr lang="en-US" dirty="0"/>
              <a:t>Click to edit Master text styles</a:t>
            </a:r>
          </a:p>
          <a:p>
            <a:pPr lvl="1"/>
            <a:r>
              <a:rPr lang="en-US" dirty="0"/>
              <a:t>Second level</a:t>
            </a:r>
          </a:p>
          <a:p>
            <a:pPr lvl="2"/>
            <a:r>
              <a:rPr lang="en-US" dirty="0"/>
              <a:t>Third level</a:t>
            </a:r>
          </a:p>
        </p:txBody>
      </p:sp>
      <p:sp>
        <p:nvSpPr>
          <p:cNvPr id="8" name="Footer Placeholder 4"/>
          <p:cNvSpPr>
            <a:spLocks noGrp="1"/>
          </p:cNvSpPr>
          <p:nvPr>
            <p:ph type="ftr" sz="quarter" idx="11"/>
          </p:nvPr>
        </p:nvSpPr>
        <p:spPr>
          <a:xfrm>
            <a:off x="467544" y="6453336"/>
            <a:ext cx="8240228" cy="268139"/>
          </a:xfrm>
        </p:spPr>
        <p:txBody>
          <a:bodyPr/>
          <a:lstStyle>
            <a:lvl1pPr>
              <a:defRPr sz="1100">
                <a:solidFill>
                  <a:schemeClr val="tx1"/>
                </a:solidFill>
                <a:latin typeface="Arial" panose="020B0604020202020204" pitchFamily="34" charset="0"/>
                <a:cs typeface="Arial" panose="020B0604020202020204" pitchFamily="34" charset="0"/>
              </a:defRPr>
            </a:lvl1pPr>
          </a:lstStyle>
          <a:p>
            <a:pPr algn="r"/>
            <a:r>
              <a:rPr lang="en-GB" dirty="0"/>
              <a:t>Author | Conference | Venue | Date | Page </a:t>
            </a:r>
            <a:fld id="{6A6D9FA1-99C7-4910-8E32-B85D378B0060}" type="slidenum">
              <a:rPr lang="en-GB" smtClean="0"/>
              <a:pPr algn="r"/>
              <a:t>‹#›</a:t>
            </a:fld>
            <a:endParaRPr lang="en-GB" dirty="0"/>
          </a:p>
        </p:txBody>
      </p:sp>
      <p:sp>
        <p:nvSpPr>
          <p:cNvPr id="10" name="Abgerundetes Rechteck 8"/>
          <p:cNvSpPr/>
          <p:nvPr userDrawn="1"/>
        </p:nvSpPr>
        <p:spPr>
          <a:xfrm>
            <a:off x="6804248" y="180265"/>
            <a:ext cx="1008112" cy="512431"/>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184897"/>
                </a:solidFill>
              </a:rPr>
              <a:t>WPMAT</a:t>
            </a:r>
            <a:endParaRPr lang="en-GB" sz="1400" dirty="0">
              <a:solidFill>
                <a:srgbClr val="184897"/>
              </a:solidFill>
            </a:endParaRPr>
          </a:p>
        </p:txBody>
      </p:sp>
    </p:spTree>
    <p:extLst>
      <p:ext uri="{BB962C8B-B14F-4D97-AF65-F5344CB8AC3E}">
        <p14:creationId xmlns:p14="http://schemas.microsoft.com/office/powerpoint/2010/main" val="199697516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hape 29"/>
          <p:cNvSpPr/>
          <p:nvPr userDrawn="1"/>
        </p:nvSpPr>
        <p:spPr>
          <a:xfrm>
            <a:off x="-2956" y="6237312"/>
            <a:ext cx="9144001" cy="755952"/>
          </a:xfrm>
          <a:prstGeom prst="rect">
            <a:avLst/>
          </a:prstGeom>
          <a:solidFill>
            <a:srgbClr val="E3E3E3"/>
          </a:solidFill>
          <a:ln w="12700">
            <a:miter lim="400000"/>
          </a:ln>
        </p:spPr>
        <p:txBody>
          <a:bodyPr lIns="0" tIns="0" rIns="0" bIns="0" anchor="ctr"/>
          <a:lstStyle/>
          <a:p>
            <a:pPr lvl="0"/>
            <a:endParaRPr dirty="0">
              <a:latin typeface="Arial" panose="020B0604020202020204" pitchFamily="34" charset="0"/>
            </a:endParaRPr>
          </a:p>
        </p:txBody>
      </p:sp>
      <p:pic>
        <p:nvPicPr>
          <p:cNvPr id="7" name="image2.png" descr="EUROFUSION PowerPoint Master Inhalt.png"/>
          <p:cNvPicPr/>
          <p:nvPr userDrawn="1"/>
        </p:nvPicPr>
        <p:blipFill rotWithShape="1">
          <a:blip r:embed="rId2" cstate="email">
            <a:extLst>
              <a:ext uri="{28A0092B-C50C-407E-A947-70E740481C1C}">
                <a14:useLocalDpi xmlns:a14="http://schemas.microsoft.com/office/drawing/2010/main"/>
              </a:ext>
            </a:extLst>
          </a:blip>
          <a:srcRect t="10632" b="10632"/>
          <a:stretch/>
        </p:blipFill>
        <p:spPr>
          <a:xfrm>
            <a:off x="-199" y="298"/>
            <a:ext cx="9144306" cy="936000"/>
          </a:xfrm>
          <a:prstGeom prst="rect">
            <a:avLst/>
          </a:prstGeom>
          <a:ln w="12700">
            <a:miter lim="400000"/>
          </a:ln>
        </p:spPr>
      </p:pic>
      <p:sp>
        <p:nvSpPr>
          <p:cNvPr id="2" name="Title 1"/>
          <p:cNvSpPr>
            <a:spLocks noGrp="1"/>
          </p:cNvSpPr>
          <p:nvPr>
            <p:ph type="title"/>
          </p:nvPr>
        </p:nvSpPr>
        <p:spPr>
          <a:xfrm>
            <a:off x="457200" y="25893"/>
            <a:ext cx="7427168" cy="891216"/>
          </a:xfrm>
        </p:spPr>
        <p:txBody>
          <a:bodyPr>
            <a:noAutofit/>
          </a:bodyPr>
          <a:lstStyle>
            <a:lvl1pPr algn="l">
              <a:defRPr sz="2400">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457200" y="1412776"/>
            <a:ext cx="8229600" cy="4896544"/>
          </a:xfrm>
        </p:spPr>
        <p:txBody>
          <a:bodyPr/>
          <a:lstStyle>
            <a:lvl1pPr marL="342900" indent="-342900">
              <a:buFont typeface="Arial" panose="020B0604020202020204" pitchFamily="34" charset="0"/>
              <a:buChar char="•"/>
              <a:defRPr sz="24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800">
                <a:latin typeface="Arial" panose="020B0604020202020204" pitchFamily="34" charset="0"/>
                <a:cs typeface="Arial" panose="020B0604020202020204" pitchFamily="34" charset="0"/>
              </a:defRPr>
            </a:lvl3pPr>
            <a:lvl4pPr>
              <a:defRPr/>
            </a:lvl4pPr>
            <a:lvl5pPr>
              <a:defRPr/>
            </a:lvl5pPr>
          </a:lstStyle>
          <a:p>
            <a:pPr lvl="0"/>
            <a:r>
              <a:rPr lang="en-US" dirty="0"/>
              <a:t>Click to edit Master text styles</a:t>
            </a:r>
          </a:p>
          <a:p>
            <a:pPr lvl="1"/>
            <a:r>
              <a:rPr lang="en-US" dirty="0"/>
              <a:t>Second level</a:t>
            </a:r>
          </a:p>
          <a:p>
            <a:pPr lvl="2"/>
            <a:r>
              <a:rPr lang="en-US" dirty="0"/>
              <a:t>Third level</a:t>
            </a:r>
          </a:p>
        </p:txBody>
      </p:sp>
      <p:sp>
        <p:nvSpPr>
          <p:cNvPr id="8" name="Footer Placeholder 4"/>
          <p:cNvSpPr>
            <a:spLocks noGrp="1"/>
          </p:cNvSpPr>
          <p:nvPr>
            <p:ph type="ftr" sz="quarter" idx="11"/>
          </p:nvPr>
        </p:nvSpPr>
        <p:spPr>
          <a:xfrm>
            <a:off x="467544" y="6453336"/>
            <a:ext cx="8240228" cy="268139"/>
          </a:xfrm>
        </p:spPr>
        <p:txBody>
          <a:bodyPr/>
          <a:lstStyle>
            <a:lvl1pPr>
              <a:defRPr sz="1100">
                <a:solidFill>
                  <a:schemeClr val="tx1"/>
                </a:solidFill>
                <a:latin typeface="Arial" panose="020B0604020202020204" pitchFamily="34" charset="0"/>
                <a:cs typeface="Arial" panose="020B0604020202020204" pitchFamily="34" charset="0"/>
              </a:defRPr>
            </a:lvl1pPr>
          </a:lstStyle>
          <a:p>
            <a:pPr algn="r"/>
            <a:r>
              <a:rPr lang="en-GB" dirty="0"/>
              <a:t>Author | Conference | Venue | Date | Page </a:t>
            </a:r>
            <a:fld id="{6A6D9FA1-99C7-4910-8E32-B85D378B0060}" type="slidenum">
              <a:rPr lang="en-GB" smtClean="0"/>
              <a:pPr algn="r"/>
              <a:t>‹#›</a:t>
            </a:fld>
            <a:endParaRPr lang="en-GB" dirty="0"/>
          </a:p>
        </p:txBody>
      </p:sp>
      <p:sp>
        <p:nvSpPr>
          <p:cNvPr id="5" name="Picture Placeholder 4"/>
          <p:cNvSpPr>
            <a:spLocks noGrp="1"/>
          </p:cNvSpPr>
          <p:nvPr>
            <p:ph type="pic" sz="quarter" idx="12" hasCustomPrompt="1"/>
          </p:nvPr>
        </p:nvSpPr>
        <p:spPr>
          <a:xfrm>
            <a:off x="467544"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a:t>collaborators</a:t>
            </a:r>
            <a:endParaRPr lang="en-GB" dirty="0"/>
          </a:p>
        </p:txBody>
      </p:sp>
      <p:sp>
        <p:nvSpPr>
          <p:cNvPr id="13" name="Picture Placeholder 4"/>
          <p:cNvSpPr>
            <a:spLocks noGrp="1"/>
          </p:cNvSpPr>
          <p:nvPr>
            <p:ph type="pic" sz="quarter" idx="13" hasCustomPrompt="1"/>
          </p:nvPr>
        </p:nvSpPr>
        <p:spPr>
          <a:xfrm>
            <a:off x="1067611"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a:t>collaborators</a:t>
            </a:r>
            <a:endParaRPr lang="en-GB" dirty="0"/>
          </a:p>
        </p:txBody>
      </p:sp>
      <p:sp>
        <p:nvSpPr>
          <p:cNvPr id="14" name="Picture Placeholder 4"/>
          <p:cNvSpPr>
            <a:spLocks noGrp="1"/>
          </p:cNvSpPr>
          <p:nvPr>
            <p:ph type="pic" sz="quarter" idx="14" hasCustomPrompt="1"/>
          </p:nvPr>
        </p:nvSpPr>
        <p:spPr>
          <a:xfrm>
            <a:off x="1667678"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a:t>collaborators</a:t>
            </a:r>
            <a:endParaRPr lang="en-GB" dirty="0"/>
          </a:p>
        </p:txBody>
      </p:sp>
      <p:sp>
        <p:nvSpPr>
          <p:cNvPr id="16" name="Abgerundetes Rechteck 8"/>
          <p:cNvSpPr/>
          <p:nvPr userDrawn="1"/>
        </p:nvSpPr>
        <p:spPr>
          <a:xfrm>
            <a:off x="6804248" y="180265"/>
            <a:ext cx="1008112" cy="512431"/>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184897"/>
                </a:solidFill>
              </a:rPr>
              <a:t>WPMAT</a:t>
            </a:r>
            <a:endParaRPr lang="en-GB" sz="1400" dirty="0">
              <a:solidFill>
                <a:srgbClr val="184897"/>
              </a:solidFill>
            </a:endParaRPr>
          </a:p>
        </p:txBody>
      </p:sp>
    </p:spTree>
    <p:extLst>
      <p:ext uri="{BB962C8B-B14F-4D97-AF65-F5344CB8AC3E}">
        <p14:creationId xmlns:p14="http://schemas.microsoft.com/office/powerpoint/2010/main" val="1218284958"/>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7318375" y="6497638"/>
            <a:ext cx="172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de-DE" sz="1600" b="1">
                <a:solidFill>
                  <a:schemeClr val="bg1"/>
                </a:solidFill>
              </a:rPr>
              <a:t>www.kit.edu</a:t>
            </a:r>
          </a:p>
        </p:txBody>
      </p:sp>
      <p:pic>
        <p:nvPicPr>
          <p:cNvPr id="8" name="Grafik 7"/>
          <p:cNvPicPr>
            <a:picLocks noChangeAspect="1"/>
          </p:cNvPicPr>
          <p:nvPr userDrawn="1"/>
        </p:nvPicPr>
        <p:blipFill rotWithShape="1">
          <a:blip r:embed="rId2" cstate="print">
            <a:extLst>
              <a:ext uri="{28A0092B-C50C-407E-A947-70E740481C1C}">
                <a14:useLocalDpi xmlns:a14="http://schemas.microsoft.com/office/drawing/2010/main"/>
              </a:ext>
            </a:extLst>
          </a:blip>
          <a:srcRect l="4518" t="14603" r="3664" b="12682"/>
          <a:stretch/>
        </p:blipFill>
        <p:spPr>
          <a:xfrm>
            <a:off x="323528" y="260648"/>
            <a:ext cx="4174084" cy="1008112"/>
          </a:xfrm>
          <a:prstGeom prst="rect">
            <a:avLst/>
          </a:prstGeom>
        </p:spPr>
      </p:pic>
    </p:spTree>
    <p:extLst>
      <p:ext uri="{BB962C8B-B14F-4D97-AF65-F5344CB8AC3E}">
        <p14:creationId xmlns:p14="http://schemas.microsoft.com/office/powerpoint/2010/main" val="33776432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AEB1851A-CFBC-47C7-80F8-04FF84B1759D}" type="datetimeFigureOut">
              <a:rPr lang="en-GB" smtClean="0"/>
              <a:pPr/>
              <a:t>26/10/2016</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6A6D9FA1-99C7-4910-8E32-B85D378B0060}" type="slidenum">
              <a:rPr lang="en-GB" smtClean="0"/>
              <a:pPr/>
              <a:t>‹#›</a:t>
            </a:fld>
            <a:endParaRPr lang="en-GB" dirty="0"/>
          </a:p>
        </p:txBody>
      </p:sp>
    </p:spTree>
    <p:extLst>
      <p:ext uri="{BB962C8B-B14F-4D97-AF65-F5344CB8AC3E}">
        <p14:creationId xmlns:p14="http://schemas.microsoft.com/office/powerpoint/2010/main" val="886642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www.jaea.go.jp/"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ctrTitle" idx="4294967295"/>
          </p:nvPr>
        </p:nvSpPr>
        <p:spPr>
          <a:xfrm>
            <a:off x="347661" y="2780928"/>
            <a:ext cx="8320086" cy="1008112"/>
          </a:xfrm>
          <a:prstGeom prst="rect">
            <a:avLst/>
          </a:prstGeom>
        </p:spPr>
        <p:txBody>
          <a:bodyPr>
            <a:normAutofit/>
          </a:bodyPr>
          <a:lstStyle/>
          <a:p>
            <a:pPr>
              <a:defRPr/>
            </a:pPr>
            <a:r>
              <a:rPr lang="en-GB" sz="3600" dirty="0"/>
              <a:t>DEMO surveillance</a:t>
            </a:r>
            <a:endParaRPr lang="de-DE" sz="1600" b="0" dirty="0">
              <a:solidFill>
                <a:schemeClr val="bg2">
                  <a:lumMod val="25000"/>
                </a:schemeClr>
              </a:solidFill>
              <a:effectLst>
                <a:outerShdw blurRad="38100" dist="38100" dir="2700000" algn="tl">
                  <a:srgbClr val="000000">
                    <a:alpha val="43137"/>
                  </a:srgbClr>
                </a:outerShdw>
              </a:effectLst>
            </a:endParaRPr>
          </a:p>
        </p:txBody>
      </p:sp>
      <p:sp>
        <p:nvSpPr>
          <p:cNvPr id="5" name="Rechteck 4"/>
          <p:cNvSpPr/>
          <p:nvPr/>
        </p:nvSpPr>
        <p:spPr>
          <a:xfrm>
            <a:off x="356370" y="4551511"/>
            <a:ext cx="8535988" cy="830997"/>
          </a:xfrm>
          <a:prstGeom prst="rect">
            <a:avLst/>
          </a:prstGeom>
        </p:spPr>
        <p:txBody>
          <a:bodyPr>
            <a:spAutoFit/>
          </a:bodyPr>
          <a:lstStyle/>
          <a:p>
            <a:pPr>
              <a:defRPr/>
            </a:pPr>
            <a:r>
              <a:rPr lang="en-GB" sz="2400" b="1" dirty="0">
                <a:solidFill>
                  <a:schemeClr val="bg2">
                    <a:lumMod val="25000"/>
                  </a:schemeClr>
                </a:solidFill>
                <a:effectLst>
                  <a:outerShdw blurRad="38100" dist="38100" dir="2700000" algn="tl">
                    <a:srgbClr val="000000">
                      <a:alpha val="43137"/>
                    </a:srgbClr>
                  </a:outerShdw>
                </a:effectLst>
              </a:rPr>
              <a:t>Natalia </a:t>
            </a:r>
            <a:r>
              <a:rPr lang="en-GB" sz="2400" b="1" dirty="0" smtClean="0">
                <a:solidFill>
                  <a:schemeClr val="bg2">
                    <a:lumMod val="25000"/>
                  </a:schemeClr>
                </a:solidFill>
                <a:effectLst>
                  <a:outerShdw blurRad="38100" dist="38100" dir="2700000" algn="tl">
                    <a:srgbClr val="000000">
                      <a:alpha val="43137"/>
                    </a:srgbClr>
                  </a:outerShdw>
                </a:effectLst>
              </a:rPr>
              <a:t>Luzginova</a:t>
            </a:r>
            <a:r>
              <a:rPr lang="en-US" sz="2400" b="1" cap="small" dirty="0" smtClean="0">
                <a:solidFill>
                  <a:schemeClr val="bg2">
                    <a:lumMod val="25000"/>
                  </a:schemeClr>
                </a:solidFill>
                <a:effectLst>
                  <a:outerShdw blurRad="38100" dist="38100" dir="2700000" algn="tl">
                    <a:srgbClr val="000000">
                      <a:alpha val="43137"/>
                    </a:srgbClr>
                  </a:outerShdw>
                </a:effectLst>
                <a:latin typeface="+mj-lt"/>
                <a:ea typeface="+mj-ea"/>
                <a:cs typeface="+mj-cs"/>
              </a:rPr>
              <a:t>, CCFE </a:t>
            </a:r>
            <a:endParaRPr lang="en-GB" sz="2400" b="1" i="1" cap="small" dirty="0">
              <a:solidFill>
                <a:schemeClr val="bg2">
                  <a:lumMod val="25000"/>
                </a:schemeClr>
              </a:solidFill>
              <a:effectLst>
                <a:outerShdw blurRad="38100" dist="38100" dir="2700000" algn="tl">
                  <a:srgbClr val="000000">
                    <a:alpha val="43137"/>
                  </a:srgbClr>
                </a:outerShdw>
              </a:effectLst>
            </a:endParaRPr>
          </a:p>
          <a:p>
            <a:pPr>
              <a:defRPr/>
            </a:pPr>
            <a:r>
              <a:rPr lang="de-DE" sz="2400" b="1" cap="small" dirty="0" smtClean="0">
                <a:solidFill>
                  <a:schemeClr val="bg2">
                    <a:lumMod val="25000"/>
                  </a:schemeClr>
                </a:solidFill>
                <a:effectLst>
                  <a:outerShdw blurRad="38100" dist="38100" dir="2700000" algn="tl">
                    <a:srgbClr val="000000">
                      <a:alpha val="43137"/>
                    </a:srgbClr>
                  </a:outerShdw>
                </a:effectLst>
                <a:latin typeface="+mj-lt"/>
                <a:ea typeface="+mj-ea"/>
                <a:cs typeface="+mj-cs"/>
              </a:rPr>
              <a:t>M. Gorley, CCFE </a:t>
            </a:r>
            <a:endParaRPr lang="en-US" sz="2400" b="1" i="1" cap="small" dirty="0">
              <a:solidFill>
                <a:schemeClr val="bg2">
                  <a:lumMod val="25000"/>
                </a:schemeClr>
              </a:solidFill>
              <a:effectLst>
                <a:outerShdw blurRad="38100" dist="38100" dir="2700000" algn="tl">
                  <a:srgbClr val="000000">
                    <a:alpha val="43137"/>
                  </a:srgbClr>
                </a:outerShdw>
              </a:effectLst>
              <a:latin typeface="+mj-lt"/>
              <a:ea typeface="+mj-ea"/>
              <a:cs typeface="+mj-cs"/>
            </a:endParaRPr>
          </a:p>
        </p:txBody>
      </p:sp>
      <p:sp>
        <p:nvSpPr>
          <p:cNvPr id="3" name="Abgerundetes Rechteck 2"/>
          <p:cNvSpPr/>
          <p:nvPr/>
        </p:nvSpPr>
        <p:spPr>
          <a:xfrm>
            <a:off x="6300192" y="260648"/>
            <a:ext cx="2448272" cy="936104"/>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a:solidFill>
                  <a:srgbClr val="184897"/>
                </a:solidFill>
              </a:rPr>
              <a:t>WPMAT</a:t>
            </a:r>
            <a:endParaRPr lang="en-GB" sz="4000" dirty="0">
              <a:solidFill>
                <a:srgbClr val="184897"/>
              </a:solidFill>
            </a:endParaRPr>
          </a:p>
        </p:txBody>
      </p:sp>
      <p:sp>
        <p:nvSpPr>
          <p:cNvPr id="2" name="Rechteck 1"/>
          <p:cNvSpPr/>
          <p:nvPr/>
        </p:nvSpPr>
        <p:spPr>
          <a:xfrm>
            <a:off x="356370" y="2016235"/>
            <a:ext cx="3029997" cy="461665"/>
          </a:xfrm>
          <a:prstGeom prst="rect">
            <a:avLst/>
          </a:prstGeom>
        </p:spPr>
        <p:txBody>
          <a:bodyPr wrap="none">
            <a:spAutoFit/>
          </a:bodyPr>
          <a:lstStyle/>
          <a:p>
            <a:r>
              <a:rPr lang="en-GB" sz="2400" b="1" dirty="0" smtClean="0"/>
              <a:t>MAT-1.1.2-T004-D002 </a:t>
            </a:r>
            <a:endParaRPr lang="en-GB" sz="2400" i="1" cap="small" dirty="0">
              <a:solidFill>
                <a:schemeClr val="bg2">
                  <a:lumMod val="25000"/>
                </a:schemeClr>
              </a:solidFill>
              <a:latin typeface="+mj-lt"/>
              <a:ea typeface="+mj-ea"/>
              <a:cs typeface="+mj-cs"/>
            </a:endParaRPr>
          </a:p>
        </p:txBody>
      </p:sp>
    </p:spTree>
    <p:extLst>
      <p:ext uri="{BB962C8B-B14F-4D97-AF65-F5344CB8AC3E}">
        <p14:creationId xmlns:p14="http://schemas.microsoft.com/office/powerpoint/2010/main" val="3222392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8435280" cy="891216"/>
          </a:xfrm>
        </p:spPr>
        <p:txBody>
          <a:bodyPr/>
          <a:lstStyle/>
          <a:p>
            <a:r>
              <a:rPr lang="en-GB" dirty="0" smtClean="0"/>
              <a:t>DEMO </a:t>
            </a:r>
            <a:r>
              <a:rPr lang="en-GB" dirty="0"/>
              <a:t>surveillance </a:t>
            </a:r>
            <a:r>
              <a:rPr lang="en-GB" dirty="0" smtClean="0"/>
              <a:t>definitions (priority)</a:t>
            </a:r>
            <a:endParaRPr lang="en-GB" dirty="0"/>
          </a:p>
        </p:txBody>
      </p:sp>
      <p:sp>
        <p:nvSpPr>
          <p:cNvPr id="3" name="Content Placeholder 2"/>
          <p:cNvSpPr>
            <a:spLocks noGrp="1"/>
          </p:cNvSpPr>
          <p:nvPr>
            <p:ph idx="1"/>
          </p:nvPr>
        </p:nvSpPr>
        <p:spPr/>
        <p:txBody>
          <a:bodyPr>
            <a:noAutofit/>
          </a:bodyPr>
          <a:lstStyle/>
          <a:p>
            <a:pPr marL="0" indent="0">
              <a:buNone/>
            </a:pPr>
            <a:r>
              <a:rPr lang="en-GB" sz="2200" b="1" dirty="0" smtClean="0"/>
              <a:t>Limiting </a:t>
            </a:r>
            <a:r>
              <a:rPr lang="en-GB" sz="2200" b="1" dirty="0"/>
              <a:t>materials</a:t>
            </a:r>
          </a:p>
          <a:p>
            <a:r>
              <a:rPr lang="en-GB" sz="2000" dirty="0"/>
              <a:t>Materials that are likely to </a:t>
            </a:r>
            <a:r>
              <a:rPr lang="en-GB" sz="2000" b="1" dirty="0"/>
              <a:t>limit the operation </a:t>
            </a:r>
            <a:r>
              <a:rPr lang="en-GB" sz="2000" dirty="0"/>
              <a:t>of the surveillance </a:t>
            </a:r>
            <a:r>
              <a:rPr lang="en-GB" sz="2000" dirty="0" smtClean="0"/>
              <a:t>components</a:t>
            </a:r>
          </a:p>
          <a:p>
            <a:r>
              <a:rPr lang="en-GB" sz="2000" dirty="0" smtClean="0"/>
              <a:t>Minimum - (</a:t>
            </a:r>
            <a:r>
              <a:rPr lang="en-GB" sz="2000" dirty="0"/>
              <a:t>1) base metal from the actual plate(s) or forging(s) used in manufacturing of the surveillance component, and (2) joints made with the same heat of filler material and by the same joining procedure as that used for the surveillance component </a:t>
            </a:r>
            <a:r>
              <a:rPr lang="en-GB" sz="2000" dirty="0" smtClean="0"/>
              <a:t>joints</a:t>
            </a:r>
          </a:p>
          <a:p>
            <a:pPr marL="0" indent="0">
              <a:buNone/>
            </a:pPr>
            <a:endParaRPr lang="en-GB" sz="2000" dirty="0"/>
          </a:p>
          <a:p>
            <a:pPr marL="0" indent="0">
              <a:buNone/>
            </a:pPr>
            <a:r>
              <a:rPr lang="en-GB" sz="2000" dirty="0" smtClean="0"/>
              <a:t>The </a:t>
            </a:r>
            <a:r>
              <a:rPr lang="en-GB" sz="2000" dirty="0"/>
              <a:t>originally foreseen limiting materials may change during the DEMO reactor operating life time due to changes in the predicted degradation mechanisms and materials behaviour, first surveillance result analysis, or other </a:t>
            </a:r>
            <a:r>
              <a:rPr lang="en-GB" sz="2000" dirty="0" smtClean="0"/>
              <a:t>factors </a:t>
            </a:r>
          </a:p>
          <a:p>
            <a:pPr marL="3086100" lvl="7" indent="0">
              <a:buNone/>
            </a:pPr>
            <a:r>
              <a:rPr lang="en-GB" dirty="0"/>
              <a:t>F</a:t>
            </a:r>
            <a:r>
              <a:rPr lang="en-GB" dirty="0" smtClean="0"/>
              <a:t>lexibility in the surveillance scheme design</a:t>
            </a:r>
            <a:endParaRPr lang="en-GB" dirty="0"/>
          </a:p>
          <a:p>
            <a:pPr marL="0" indent="0">
              <a:buNone/>
            </a:pPr>
            <a:endParaRPr lang="en-GB" sz="2000" dirty="0"/>
          </a:p>
        </p:txBody>
      </p:sp>
      <p:sp>
        <p:nvSpPr>
          <p:cNvPr id="4" name="Footer Placeholder 3"/>
          <p:cNvSpPr>
            <a:spLocks noGrp="1"/>
          </p:cNvSpPr>
          <p:nvPr>
            <p:ph type="ftr" sz="quarter" idx="11"/>
          </p:nvPr>
        </p:nvSpPr>
        <p:spPr/>
        <p:txBody>
          <a:bodyPr/>
          <a:lstStyle/>
          <a:p>
            <a:pPr algn="r"/>
            <a:r>
              <a:rPr lang="en-GB" dirty="0"/>
              <a:t>Natalia Luzginova | EDDI Monitoring Meeting | EUROfusion | November 2016 | Page </a:t>
            </a:r>
            <a:fld id="{6A6D9FA1-99C7-4910-8E32-B85D378B0060}" type="slidenum">
              <a:rPr lang="en-GB" smtClean="0"/>
              <a:pPr algn="r"/>
              <a:t>10</a:t>
            </a:fld>
            <a:endParaRPr lang="en-GB" dirty="0"/>
          </a:p>
        </p:txBody>
      </p:sp>
      <p:sp>
        <p:nvSpPr>
          <p:cNvPr id="5" name="Right Arrow 4"/>
          <p:cNvSpPr/>
          <p:nvPr/>
        </p:nvSpPr>
        <p:spPr>
          <a:xfrm>
            <a:off x="2843808" y="5534988"/>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699792" y="5301208"/>
            <a:ext cx="561662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4147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8435280" cy="891216"/>
          </a:xfrm>
        </p:spPr>
        <p:txBody>
          <a:bodyPr/>
          <a:lstStyle/>
          <a:p>
            <a:r>
              <a:rPr lang="en-GB" dirty="0" smtClean="0"/>
              <a:t>DEMO </a:t>
            </a:r>
            <a:r>
              <a:rPr lang="en-GB" dirty="0"/>
              <a:t>surveillance </a:t>
            </a:r>
            <a:r>
              <a:rPr lang="en-GB" dirty="0" smtClean="0"/>
              <a:t>definitions (secondary)</a:t>
            </a:r>
            <a:endParaRPr lang="en-GB" dirty="0"/>
          </a:p>
        </p:txBody>
      </p:sp>
      <p:sp>
        <p:nvSpPr>
          <p:cNvPr id="3" name="Content Placeholder 2"/>
          <p:cNvSpPr>
            <a:spLocks noGrp="1"/>
          </p:cNvSpPr>
          <p:nvPr>
            <p:ph idx="1"/>
          </p:nvPr>
        </p:nvSpPr>
        <p:spPr/>
        <p:txBody>
          <a:bodyPr>
            <a:noAutofit/>
          </a:bodyPr>
          <a:lstStyle/>
          <a:p>
            <a:pPr marL="400050"/>
            <a:r>
              <a:rPr lang="en-GB" sz="2000" dirty="0"/>
              <a:t>Materials </a:t>
            </a:r>
            <a:r>
              <a:rPr lang="en-GB" sz="2000" dirty="0" smtClean="0"/>
              <a:t>testing</a:t>
            </a:r>
          </a:p>
          <a:p>
            <a:pPr marL="400050"/>
            <a:r>
              <a:rPr lang="en-GB" sz="2000" dirty="0" smtClean="0"/>
              <a:t>Irradiation parameters</a:t>
            </a:r>
          </a:p>
          <a:p>
            <a:pPr marL="400050"/>
            <a:r>
              <a:rPr lang="en-GB" sz="2000" dirty="0" smtClean="0"/>
              <a:t>Neutron fluence and Lead factor</a:t>
            </a:r>
          </a:p>
          <a:p>
            <a:pPr marL="400050"/>
            <a:r>
              <a:rPr lang="en-GB" sz="2000" dirty="0" smtClean="0"/>
              <a:t>Irradiation temperature</a:t>
            </a:r>
          </a:p>
          <a:p>
            <a:pPr marL="400050"/>
            <a:r>
              <a:rPr lang="en-GB" sz="2000" dirty="0" smtClean="0"/>
              <a:t>Location and withdrawal schedule</a:t>
            </a:r>
          </a:p>
          <a:p>
            <a:pPr marL="0" indent="0">
              <a:buNone/>
            </a:pPr>
            <a:endParaRPr lang="en-GB" sz="2000" dirty="0"/>
          </a:p>
        </p:txBody>
      </p:sp>
      <p:sp>
        <p:nvSpPr>
          <p:cNvPr id="4" name="Footer Placeholder 3"/>
          <p:cNvSpPr>
            <a:spLocks noGrp="1"/>
          </p:cNvSpPr>
          <p:nvPr>
            <p:ph type="ftr" sz="quarter" idx="11"/>
          </p:nvPr>
        </p:nvSpPr>
        <p:spPr/>
        <p:txBody>
          <a:bodyPr/>
          <a:lstStyle/>
          <a:p>
            <a:pPr algn="r"/>
            <a:r>
              <a:rPr lang="en-GB" dirty="0"/>
              <a:t>Natalia Luzginova | EDDI Monitoring Meeting | EUROfusion | November 2016 | Page </a:t>
            </a:r>
            <a:fld id="{6A6D9FA1-99C7-4910-8E32-B85D378B0060}" type="slidenum">
              <a:rPr lang="en-GB" smtClean="0"/>
              <a:pPr algn="r"/>
              <a:t>11</a:t>
            </a:fld>
            <a:endParaRPr lang="en-GB" dirty="0"/>
          </a:p>
        </p:txBody>
      </p:sp>
      <p:sp>
        <p:nvSpPr>
          <p:cNvPr id="7" name="Right Arrow 6"/>
          <p:cNvSpPr/>
          <p:nvPr/>
        </p:nvSpPr>
        <p:spPr>
          <a:xfrm>
            <a:off x="2553799" y="4112205"/>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411760" y="3861048"/>
            <a:ext cx="5616624" cy="72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347864" y="3861048"/>
            <a:ext cx="4680520" cy="646331"/>
          </a:xfrm>
          <a:prstGeom prst="rect">
            <a:avLst/>
          </a:prstGeom>
          <a:noFill/>
        </p:spPr>
        <p:txBody>
          <a:bodyPr wrap="square" rtlCol="0">
            <a:spAutoFit/>
          </a:bodyPr>
          <a:lstStyle/>
          <a:p>
            <a:r>
              <a:rPr lang="en-GB" dirty="0" smtClean="0"/>
              <a:t>Recommendations for these definitions can </a:t>
            </a:r>
            <a:r>
              <a:rPr lang="en-GB" dirty="0"/>
              <a:t>be found in the </a:t>
            </a:r>
            <a:r>
              <a:rPr lang="en-GB" dirty="0" smtClean="0"/>
              <a:t>Deliverable report </a:t>
            </a:r>
            <a:endParaRPr lang="en-GB" dirty="0"/>
          </a:p>
        </p:txBody>
      </p:sp>
    </p:spTree>
    <p:extLst>
      <p:ext uri="{BB962C8B-B14F-4D97-AF65-F5344CB8AC3E}">
        <p14:creationId xmlns:p14="http://schemas.microsoft.com/office/powerpoint/2010/main" val="1021174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8435280" cy="891216"/>
          </a:xfrm>
        </p:spPr>
        <p:txBody>
          <a:bodyPr/>
          <a:lstStyle/>
          <a:p>
            <a:r>
              <a:rPr lang="en-GB" dirty="0" smtClean="0"/>
              <a:t>Recommendations for 2017 and beyond</a:t>
            </a:r>
            <a:endParaRPr lang="en-GB" dirty="0"/>
          </a:p>
        </p:txBody>
      </p:sp>
      <p:sp>
        <p:nvSpPr>
          <p:cNvPr id="3" name="Content Placeholder 2"/>
          <p:cNvSpPr>
            <a:spLocks noGrp="1"/>
          </p:cNvSpPr>
          <p:nvPr>
            <p:ph idx="1"/>
          </p:nvPr>
        </p:nvSpPr>
        <p:spPr/>
        <p:txBody>
          <a:bodyPr>
            <a:normAutofit/>
          </a:bodyPr>
          <a:lstStyle/>
          <a:p>
            <a:pPr marL="0" indent="0">
              <a:buNone/>
            </a:pPr>
            <a:r>
              <a:rPr lang="en-GB" sz="1600" dirty="0" smtClean="0"/>
              <a:t>Before </a:t>
            </a:r>
            <a:r>
              <a:rPr lang="en-GB" sz="1600" dirty="0"/>
              <a:t>any advancement in the DEMO surveillance conceptual plan and design the following should be formulated and approved:</a:t>
            </a:r>
          </a:p>
          <a:p>
            <a:pPr lvl="0"/>
            <a:r>
              <a:rPr lang="en-GB" sz="1600" b="1" dirty="0"/>
              <a:t>DEMO surveillance programme objectives. </a:t>
            </a:r>
            <a:r>
              <a:rPr lang="en-GB" sz="1600" dirty="0"/>
              <a:t>A possible threefold purpose of the DEMO surveillance programme has been </a:t>
            </a:r>
            <a:r>
              <a:rPr lang="en-GB" sz="1600" dirty="0" smtClean="0"/>
              <a:t>expressed. It </a:t>
            </a:r>
            <a:r>
              <a:rPr lang="en-GB" sz="1600" dirty="0"/>
              <a:t>should be critically reviewed and adjusted (if needed</a:t>
            </a:r>
            <a:r>
              <a:rPr lang="en-GB" sz="1600" dirty="0" smtClean="0"/>
              <a:t>)</a:t>
            </a:r>
            <a:endParaRPr lang="en-GB" sz="1600" dirty="0"/>
          </a:p>
          <a:p>
            <a:pPr lvl="0"/>
            <a:r>
              <a:rPr lang="en-GB" sz="1600" b="1" dirty="0"/>
              <a:t>DEMO surveillance components. </a:t>
            </a:r>
            <a:r>
              <a:rPr lang="en-GB" sz="1600" dirty="0"/>
              <a:t>The DEMO reactor components need to be assessed and the surveillance components shall be identified in accordance with definitions </a:t>
            </a:r>
            <a:r>
              <a:rPr lang="en-GB" sz="1600" dirty="0" smtClean="0"/>
              <a:t>presented </a:t>
            </a:r>
            <a:endParaRPr lang="en-GB" sz="1600" dirty="0"/>
          </a:p>
          <a:p>
            <a:r>
              <a:rPr lang="en-GB" sz="1600" b="1" dirty="0"/>
              <a:t>Limiting Materials</a:t>
            </a:r>
            <a:r>
              <a:rPr lang="en-GB" sz="1600" dirty="0"/>
              <a:t>. The limiting materials </a:t>
            </a:r>
            <a:r>
              <a:rPr lang="en-GB" sz="1600" dirty="0" smtClean="0"/>
              <a:t>for </a:t>
            </a:r>
            <a:r>
              <a:rPr lang="en-GB" sz="1600" dirty="0"/>
              <a:t>the DEMO surveillance components shall be identified, and materials availability to be included into both a surveillance capsule and a materials archive shall be </a:t>
            </a:r>
            <a:r>
              <a:rPr lang="en-GB" sz="1600" dirty="0" smtClean="0"/>
              <a:t>assessed</a:t>
            </a:r>
          </a:p>
          <a:p>
            <a:endParaRPr lang="en-GB" sz="1600" dirty="0"/>
          </a:p>
          <a:p>
            <a:pPr marL="0" indent="0">
              <a:buNone/>
            </a:pPr>
            <a:r>
              <a:rPr lang="en-GB" sz="1600" dirty="0" smtClean="0"/>
              <a:t>Further </a:t>
            </a:r>
            <a:r>
              <a:rPr lang="en-GB" sz="1600" dirty="0"/>
              <a:t>development of what a Fusion specific surveillance scheme could look like and a conceptual plan for how this would be incorporated into the EU DEMO design should be carried out in </a:t>
            </a:r>
            <a:r>
              <a:rPr lang="en-GB" sz="1600" dirty="0" smtClean="0"/>
              <a:t>a very </a:t>
            </a:r>
            <a:r>
              <a:rPr lang="en-GB" sz="1600" dirty="0"/>
              <a:t>close collaboration with other PPPT </a:t>
            </a:r>
            <a:r>
              <a:rPr lang="en-GB" sz="1600" dirty="0" smtClean="0"/>
              <a:t>groups</a:t>
            </a:r>
            <a:endParaRPr lang="en-GB" sz="1600" dirty="0"/>
          </a:p>
          <a:p>
            <a:pPr lvl="0"/>
            <a:endParaRPr lang="en-GB" sz="1600" dirty="0"/>
          </a:p>
        </p:txBody>
      </p:sp>
      <p:sp>
        <p:nvSpPr>
          <p:cNvPr id="4" name="Footer Placeholder 3"/>
          <p:cNvSpPr>
            <a:spLocks noGrp="1"/>
          </p:cNvSpPr>
          <p:nvPr>
            <p:ph type="ftr" sz="quarter" idx="11"/>
          </p:nvPr>
        </p:nvSpPr>
        <p:spPr/>
        <p:txBody>
          <a:bodyPr/>
          <a:lstStyle/>
          <a:p>
            <a:pPr algn="r"/>
            <a:r>
              <a:rPr lang="en-GB" dirty="0"/>
              <a:t>Natalia Luzginova | EDDI Monitoring Meeting | EUROfusion | November 2016 | Page </a:t>
            </a:r>
            <a:fld id="{6A6D9FA1-99C7-4910-8E32-B85D378B0060}" type="slidenum">
              <a:rPr lang="en-GB" smtClean="0"/>
              <a:pPr algn="r"/>
              <a:t>12</a:t>
            </a:fld>
            <a:endParaRPr lang="en-GB" dirty="0"/>
          </a:p>
        </p:txBody>
      </p:sp>
    </p:spTree>
    <p:extLst>
      <p:ext uri="{BB962C8B-B14F-4D97-AF65-F5344CB8AC3E}">
        <p14:creationId xmlns:p14="http://schemas.microsoft.com/office/powerpoint/2010/main" val="2454155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Deliverable Specification</a:t>
            </a:r>
          </a:p>
        </p:txBody>
      </p:sp>
      <p:sp>
        <p:nvSpPr>
          <p:cNvPr id="3" name="Content Placeholder 2"/>
          <p:cNvSpPr>
            <a:spLocks noGrp="1"/>
          </p:cNvSpPr>
          <p:nvPr>
            <p:ph idx="1"/>
          </p:nvPr>
        </p:nvSpPr>
        <p:spPr/>
        <p:txBody>
          <a:bodyPr>
            <a:normAutofit/>
          </a:bodyPr>
          <a:lstStyle/>
          <a:p>
            <a:r>
              <a:rPr lang="en-GB" dirty="0"/>
              <a:t>Deliverable: </a:t>
            </a:r>
            <a:r>
              <a:rPr lang="en-GB" b="1" dirty="0" smtClean="0"/>
              <a:t>Summary report </a:t>
            </a:r>
            <a:r>
              <a:rPr lang="en-GB" b="1" dirty="0"/>
              <a:t>on DEMO surveillance </a:t>
            </a:r>
            <a:r>
              <a:rPr lang="en-GB" b="1" dirty="0" smtClean="0"/>
              <a:t>scheme for year 2016</a:t>
            </a:r>
            <a:endParaRPr lang="en-GB" b="1" dirty="0"/>
          </a:p>
          <a:p>
            <a:endParaRPr lang="en-GB" dirty="0"/>
          </a:p>
          <a:p>
            <a:r>
              <a:rPr lang="en-GB" dirty="0" smtClean="0"/>
              <a:t>Objectives in 2016 (June-September):</a:t>
            </a:r>
            <a:endParaRPr lang="en-GB" dirty="0"/>
          </a:p>
          <a:p>
            <a:pPr lvl="1"/>
            <a:r>
              <a:rPr lang="en-US" dirty="0" smtClean="0"/>
              <a:t>Lessons from fission reactor surveillance programmes</a:t>
            </a:r>
          </a:p>
          <a:p>
            <a:pPr lvl="1"/>
            <a:r>
              <a:rPr lang="en-US" dirty="0" smtClean="0"/>
              <a:t>Initial </a:t>
            </a:r>
            <a:r>
              <a:rPr lang="en-US" dirty="0"/>
              <a:t>surveillance concept </a:t>
            </a:r>
            <a:r>
              <a:rPr lang="en-US" dirty="0" smtClean="0"/>
              <a:t>and principals</a:t>
            </a:r>
            <a:endParaRPr lang="en-US" dirty="0"/>
          </a:p>
          <a:p>
            <a:pPr marL="0" indent="0">
              <a:buNone/>
            </a:pPr>
            <a:endParaRPr lang="en-GB" dirty="0"/>
          </a:p>
          <a:p>
            <a:r>
              <a:rPr lang="en-GB" dirty="0"/>
              <a:t>Effort: 0.1 </a:t>
            </a:r>
            <a:r>
              <a:rPr lang="en-GB" dirty="0" err="1"/>
              <a:t>ppy</a:t>
            </a:r>
            <a:endParaRPr lang="en-GB" dirty="0"/>
          </a:p>
          <a:p>
            <a:pPr marL="0" indent="0">
              <a:buNone/>
            </a:pPr>
            <a:endParaRPr lang="en-GB" dirty="0"/>
          </a:p>
          <a:p>
            <a:endParaRPr lang="en-GB" dirty="0"/>
          </a:p>
          <a:p>
            <a:endParaRPr lang="en-GB" dirty="0"/>
          </a:p>
          <a:p>
            <a:endParaRPr lang="en-GB" dirty="0"/>
          </a:p>
        </p:txBody>
      </p:sp>
      <p:sp>
        <p:nvSpPr>
          <p:cNvPr id="4" name="Footer Placeholder 3"/>
          <p:cNvSpPr>
            <a:spLocks noGrp="1"/>
          </p:cNvSpPr>
          <p:nvPr>
            <p:ph type="ftr" sz="quarter" idx="11"/>
          </p:nvPr>
        </p:nvSpPr>
        <p:spPr/>
        <p:txBody>
          <a:bodyPr/>
          <a:lstStyle/>
          <a:p>
            <a:pPr algn="r"/>
            <a:r>
              <a:rPr lang="en-GB" dirty="0"/>
              <a:t>Natalia Luzginova | EDDI Monitoring Meeting | </a:t>
            </a:r>
            <a:r>
              <a:rPr lang="en-GB" dirty="0" smtClean="0"/>
              <a:t>EUROfusion </a:t>
            </a:r>
            <a:r>
              <a:rPr lang="en-GB" dirty="0"/>
              <a:t>| </a:t>
            </a:r>
            <a:r>
              <a:rPr lang="en-GB" dirty="0" smtClean="0"/>
              <a:t>November 2016 </a:t>
            </a:r>
            <a:r>
              <a:rPr lang="en-GB" dirty="0"/>
              <a:t>| Page </a:t>
            </a:r>
            <a:fld id="{6A6D9FA1-99C7-4910-8E32-B85D378B0060}" type="slidenum">
              <a:rPr lang="en-GB" smtClean="0"/>
              <a:pPr algn="r"/>
              <a:t>2</a:t>
            </a:fld>
            <a:endParaRPr lang="en-GB" dirty="0"/>
          </a:p>
        </p:txBody>
      </p:sp>
    </p:spTree>
    <p:extLst>
      <p:ext uri="{BB962C8B-B14F-4D97-AF65-F5344CB8AC3E}">
        <p14:creationId xmlns:p14="http://schemas.microsoft.com/office/powerpoint/2010/main" val="1998094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a:t>
            </a:r>
            <a:r>
              <a:rPr lang="en-GB" dirty="0"/>
              <a:t>DEMO surveillance scheme</a:t>
            </a:r>
          </a:p>
        </p:txBody>
      </p:sp>
      <p:sp>
        <p:nvSpPr>
          <p:cNvPr id="3" name="Content Placeholder 2"/>
          <p:cNvSpPr>
            <a:spLocks noGrp="1"/>
          </p:cNvSpPr>
          <p:nvPr>
            <p:ph idx="1"/>
          </p:nvPr>
        </p:nvSpPr>
        <p:spPr/>
        <p:txBody>
          <a:bodyPr>
            <a:normAutofit/>
          </a:bodyPr>
          <a:lstStyle/>
          <a:p>
            <a:r>
              <a:rPr lang="en-US" dirty="0"/>
              <a:t>It is recognized that end-of-life data for the in-vessel components will not be available for start-up of DEMO</a:t>
            </a:r>
          </a:p>
          <a:p>
            <a:r>
              <a:rPr lang="en-US" dirty="0"/>
              <a:t>However, there is precedence elsewhere for the operation of a first-of-a-kind nuclear plant in the absence of such </a:t>
            </a:r>
            <a:r>
              <a:rPr lang="en-US" dirty="0" smtClean="0"/>
              <a:t>data</a:t>
            </a:r>
          </a:p>
          <a:p>
            <a:pPr lvl="2"/>
            <a:r>
              <a:rPr lang="en-US" dirty="0"/>
              <a:t>UK MAGNOX fission plants (Porton, Fusion </a:t>
            </a:r>
            <a:r>
              <a:rPr lang="en-US" dirty="0" err="1"/>
              <a:t>Eng</a:t>
            </a:r>
            <a:r>
              <a:rPr lang="en-US" dirty="0"/>
              <a:t> Design 2016</a:t>
            </a:r>
            <a:r>
              <a:rPr lang="en-US" dirty="0" smtClean="0"/>
              <a:t>)</a:t>
            </a:r>
          </a:p>
          <a:p>
            <a:pPr lvl="3"/>
            <a:r>
              <a:rPr lang="en-US" sz="1600" dirty="0" smtClean="0"/>
              <a:t>Flexible safety case, surveillance canisters </a:t>
            </a:r>
            <a:r>
              <a:rPr lang="en-US" sz="1600" dirty="0"/>
              <a:t>and a substantial material </a:t>
            </a:r>
            <a:r>
              <a:rPr lang="en-US" sz="1600" dirty="0" smtClean="0"/>
              <a:t>archive to </a:t>
            </a:r>
            <a:r>
              <a:rPr lang="en-US" sz="1600" dirty="0"/>
              <a:t>support lifetime </a:t>
            </a:r>
            <a:r>
              <a:rPr lang="en-US" sz="1600" dirty="0" smtClean="0"/>
              <a:t>estimations of the gas-cooled </a:t>
            </a:r>
            <a:r>
              <a:rPr lang="en-US" sz="1600" dirty="0"/>
              <a:t>fission reactor</a:t>
            </a:r>
          </a:p>
          <a:p>
            <a:pPr lvl="2"/>
            <a:r>
              <a:rPr lang="en-US" dirty="0"/>
              <a:t>ASTM </a:t>
            </a:r>
            <a:r>
              <a:rPr lang="en-US" dirty="0" smtClean="0"/>
              <a:t>standards </a:t>
            </a:r>
            <a:r>
              <a:rPr lang="en-US" dirty="0"/>
              <a:t>development (E10 committee</a:t>
            </a:r>
            <a:r>
              <a:rPr lang="en-US" dirty="0" smtClean="0"/>
              <a:t>)</a:t>
            </a:r>
          </a:p>
          <a:p>
            <a:pPr lvl="3"/>
            <a:r>
              <a:rPr lang="en-US" sz="1600" dirty="0" smtClean="0"/>
              <a:t>ASTM E185 standard </a:t>
            </a:r>
            <a:r>
              <a:rPr lang="en-GB" sz="1600" dirty="0"/>
              <a:t>for all light-water moderated nuclear power reactor vessels </a:t>
            </a:r>
            <a:endParaRPr lang="en-GB" sz="1600" dirty="0" smtClean="0"/>
          </a:p>
          <a:p>
            <a:pPr lvl="3"/>
            <a:r>
              <a:rPr lang="en-GB" sz="1600" dirty="0"/>
              <a:t>It is based on the knowledge accumulated at different nuclear power plants (starting from 1960); the first full-scale atomic electric power plant (PWR, Pressurized Water Reactor) was deployed in </a:t>
            </a:r>
            <a:r>
              <a:rPr lang="en-GB" sz="1600" dirty="0" smtClean="0"/>
              <a:t>1957</a:t>
            </a:r>
            <a:r>
              <a:rPr lang="en-US" sz="1600" dirty="0" smtClean="0"/>
              <a:t> </a:t>
            </a:r>
          </a:p>
          <a:p>
            <a:endParaRPr lang="en-US" dirty="0" smtClean="0"/>
          </a:p>
          <a:p>
            <a:endParaRPr lang="en-US" dirty="0"/>
          </a:p>
          <a:p>
            <a:endParaRPr lang="en-US" dirty="0"/>
          </a:p>
          <a:p>
            <a:endParaRPr lang="nl-NL" dirty="0"/>
          </a:p>
        </p:txBody>
      </p:sp>
      <p:sp>
        <p:nvSpPr>
          <p:cNvPr id="4" name="Footer Placeholder 3"/>
          <p:cNvSpPr>
            <a:spLocks noGrp="1"/>
          </p:cNvSpPr>
          <p:nvPr>
            <p:ph type="ftr" sz="quarter" idx="11"/>
          </p:nvPr>
        </p:nvSpPr>
        <p:spPr/>
        <p:txBody>
          <a:bodyPr/>
          <a:lstStyle/>
          <a:p>
            <a:pPr algn="r"/>
            <a:r>
              <a:rPr lang="en-GB" dirty="0"/>
              <a:t>Natalia Luzginova | EDDI Monitoring Meeting | EUROfusion | November 2016 | Page </a:t>
            </a:r>
            <a:fld id="{6A6D9FA1-99C7-4910-8E32-B85D378B0060}" type="slidenum">
              <a:rPr lang="en-GB" smtClean="0"/>
              <a:pPr algn="r"/>
              <a:t>3</a:t>
            </a:fld>
            <a:endParaRPr lang="en-GB" dirty="0"/>
          </a:p>
        </p:txBody>
      </p:sp>
    </p:spTree>
    <p:extLst>
      <p:ext uri="{BB962C8B-B14F-4D97-AF65-F5344CB8AC3E}">
        <p14:creationId xmlns:p14="http://schemas.microsoft.com/office/powerpoint/2010/main" val="2360318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036" y="4487042"/>
            <a:ext cx="3240000" cy="1852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1274" y="2375954"/>
            <a:ext cx="1804100" cy="3960000"/>
          </a:xfrm>
          <a:prstGeom prst="rect">
            <a:avLst/>
          </a:prstGeom>
        </p:spPr>
      </p:pic>
      <p:pic>
        <p:nvPicPr>
          <p:cNvPr id="8" name="Picture 26"/>
          <p:cNvPicPr>
            <a:picLocks noChangeAspect="1"/>
          </p:cNvPicPr>
          <p:nvPr/>
        </p:nvPicPr>
        <p:blipFill rotWithShape="1">
          <a:blip r:embed="rId5">
            <a:extLst>
              <a:ext uri="{28A0092B-C50C-407E-A947-70E740481C1C}">
                <a14:useLocalDpi xmlns:a14="http://schemas.microsoft.com/office/drawing/2010/main" val="0"/>
              </a:ext>
            </a:extLst>
          </a:blip>
          <a:srcRect t="9636"/>
          <a:stretch/>
        </p:blipFill>
        <p:spPr bwMode="auto">
          <a:xfrm>
            <a:off x="3992036" y="2204864"/>
            <a:ext cx="3240000" cy="228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5893"/>
            <a:ext cx="8435280" cy="891216"/>
          </a:xfrm>
        </p:spPr>
        <p:txBody>
          <a:bodyPr/>
          <a:lstStyle/>
          <a:p>
            <a:r>
              <a:rPr lang="en-GB" dirty="0"/>
              <a:t>Lessons from fission </a:t>
            </a:r>
            <a:r>
              <a:rPr lang="en-GB" dirty="0" smtClean="0"/>
              <a:t>surveillance </a:t>
            </a:r>
            <a:r>
              <a:rPr lang="en-GB" dirty="0"/>
              <a:t>programmes</a:t>
            </a:r>
          </a:p>
        </p:txBody>
      </p:sp>
      <p:sp>
        <p:nvSpPr>
          <p:cNvPr id="3" name="Content Placeholder 2"/>
          <p:cNvSpPr>
            <a:spLocks noGrp="1"/>
          </p:cNvSpPr>
          <p:nvPr>
            <p:ph idx="1"/>
          </p:nvPr>
        </p:nvSpPr>
        <p:spPr>
          <a:xfrm>
            <a:off x="457200" y="1124744"/>
            <a:ext cx="8229600" cy="4896544"/>
          </a:xfrm>
        </p:spPr>
        <p:txBody>
          <a:bodyPr>
            <a:normAutofit/>
          </a:bodyPr>
          <a:lstStyle/>
          <a:p>
            <a:r>
              <a:rPr lang="en-US" sz="2000" dirty="0"/>
              <a:t>Reactor </a:t>
            </a:r>
            <a:r>
              <a:rPr lang="en-US" sz="2000" b="1" dirty="0"/>
              <a:t>surveillance </a:t>
            </a:r>
            <a:r>
              <a:rPr lang="en-US" sz="2000" b="1" dirty="0" err="1"/>
              <a:t>programme</a:t>
            </a:r>
            <a:r>
              <a:rPr lang="en-US" sz="2000" b="1" dirty="0"/>
              <a:t> </a:t>
            </a:r>
            <a:r>
              <a:rPr lang="en-US" sz="2000" dirty="0"/>
              <a:t>– periodic withdrawal of test specimens (base and weld materials) to monitor materials properties degradation ahead of time (</a:t>
            </a:r>
            <a:r>
              <a:rPr lang="en-US" sz="2000" b="1" dirty="0"/>
              <a:t>lead factor</a:t>
            </a:r>
            <a:r>
              <a:rPr lang="en-US" sz="2000" dirty="0"/>
              <a:t>) and at the most affected location (</a:t>
            </a:r>
            <a:r>
              <a:rPr lang="en-US" sz="2000" b="1" dirty="0"/>
              <a:t>beltline region</a:t>
            </a:r>
            <a:r>
              <a:rPr lang="en-US" sz="2000" dirty="0"/>
              <a:t>)</a:t>
            </a:r>
          </a:p>
          <a:p>
            <a:endParaRPr lang="en-GB" sz="2000" dirty="0"/>
          </a:p>
        </p:txBody>
      </p:sp>
      <p:sp>
        <p:nvSpPr>
          <p:cNvPr id="4" name="Footer Placeholder 3"/>
          <p:cNvSpPr>
            <a:spLocks noGrp="1"/>
          </p:cNvSpPr>
          <p:nvPr>
            <p:ph type="ftr" sz="quarter" idx="11"/>
          </p:nvPr>
        </p:nvSpPr>
        <p:spPr/>
        <p:txBody>
          <a:bodyPr/>
          <a:lstStyle/>
          <a:p>
            <a:pPr algn="r"/>
            <a:r>
              <a:rPr lang="en-GB" dirty="0"/>
              <a:t>Natalia Luzginova | EDDI Monitoring Meeting | EUROfusion | November 2016 | Page </a:t>
            </a:r>
            <a:fld id="{6A6D9FA1-99C7-4910-8E32-B85D378B0060}" type="slidenum">
              <a:rPr lang="en-GB" smtClean="0"/>
              <a:pPr algn="r"/>
              <a:t>4</a:t>
            </a:fld>
            <a:endParaRPr lang="en-GB" dirty="0"/>
          </a:p>
        </p:txBody>
      </p:sp>
      <p:cxnSp>
        <p:nvCxnSpPr>
          <p:cNvPr id="9" name="Straight Arrow Connector 8"/>
          <p:cNvCxnSpPr/>
          <p:nvPr/>
        </p:nvCxnSpPr>
        <p:spPr>
          <a:xfrm>
            <a:off x="3707904" y="2780928"/>
            <a:ext cx="43204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23728" y="2492896"/>
            <a:ext cx="1728192" cy="553998"/>
          </a:xfrm>
          <a:prstGeom prst="rect">
            <a:avLst/>
          </a:prstGeom>
          <a:noFill/>
        </p:spPr>
        <p:txBody>
          <a:bodyPr wrap="square" rtlCol="0">
            <a:spAutoFit/>
          </a:bodyPr>
          <a:lstStyle/>
          <a:p>
            <a:pPr algn="ctr"/>
            <a:r>
              <a:rPr lang="en-GB" sz="1000" i="1" dirty="0" smtClean="0"/>
              <a:t>Stainless steel capsule with RPV material (Charpy and tensile) </a:t>
            </a:r>
            <a:r>
              <a:rPr lang="en-GB" sz="1000" i="1" dirty="0"/>
              <a:t>specimens</a:t>
            </a:r>
            <a:r>
              <a:rPr lang="en-GB" sz="1000" i="1" dirty="0" smtClean="0"/>
              <a:t> </a:t>
            </a:r>
            <a:endParaRPr lang="en-GB" sz="1000" i="1" dirty="0"/>
          </a:p>
        </p:txBody>
      </p:sp>
      <p:sp>
        <p:nvSpPr>
          <p:cNvPr id="12" name="Content Placeholder 2"/>
          <p:cNvSpPr txBox="1">
            <a:spLocks/>
          </p:cNvSpPr>
          <p:nvPr/>
        </p:nvSpPr>
        <p:spPr>
          <a:xfrm>
            <a:off x="179512" y="3140968"/>
            <a:ext cx="3528392" cy="35283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en-US" sz="1400" b="1" dirty="0" smtClean="0"/>
              <a:t>Material</a:t>
            </a:r>
          </a:p>
          <a:p>
            <a:pPr lvl="2">
              <a:buFont typeface="Courier New" panose="02070309020205020404" pitchFamily="49" charset="0"/>
              <a:buChar char="o"/>
            </a:pPr>
            <a:r>
              <a:rPr lang="en-US" sz="1200" dirty="0" smtClean="0"/>
              <a:t>Surveillance Material</a:t>
            </a:r>
          </a:p>
          <a:p>
            <a:pPr lvl="2">
              <a:buFont typeface="Courier New" panose="02070309020205020404" pitchFamily="49" charset="0"/>
              <a:buChar char="o"/>
            </a:pPr>
            <a:r>
              <a:rPr lang="en-US" sz="1200" dirty="0" smtClean="0"/>
              <a:t>Material Quality</a:t>
            </a:r>
          </a:p>
          <a:p>
            <a:pPr lvl="2">
              <a:buFont typeface="Courier New" panose="02070309020205020404" pitchFamily="49" charset="0"/>
              <a:buChar char="o"/>
            </a:pPr>
            <a:r>
              <a:rPr lang="en-US" sz="1200" dirty="0" smtClean="0"/>
              <a:t>Material Quantity</a:t>
            </a:r>
          </a:p>
          <a:p>
            <a:pPr marL="457200" lvl="1" indent="0">
              <a:buNone/>
            </a:pPr>
            <a:r>
              <a:rPr lang="en-US" sz="1400" b="1" dirty="0" smtClean="0"/>
              <a:t>Location</a:t>
            </a:r>
          </a:p>
          <a:p>
            <a:pPr lvl="2">
              <a:buFont typeface="Courier New" panose="02070309020205020404" pitchFamily="49" charset="0"/>
              <a:buChar char="o"/>
            </a:pPr>
            <a:r>
              <a:rPr lang="en-US" sz="1200" dirty="0" smtClean="0"/>
              <a:t>Lead factor</a:t>
            </a:r>
          </a:p>
          <a:p>
            <a:pPr lvl="2">
              <a:buFont typeface="Courier New" panose="02070309020205020404" pitchFamily="49" charset="0"/>
              <a:buChar char="o"/>
            </a:pPr>
            <a:r>
              <a:rPr lang="en-US" sz="1200" dirty="0" smtClean="0"/>
              <a:t>Capsule</a:t>
            </a:r>
          </a:p>
          <a:p>
            <a:pPr marL="457200" lvl="1" indent="0">
              <a:buNone/>
            </a:pPr>
            <a:r>
              <a:rPr lang="en-US" sz="1400" b="1" dirty="0" smtClean="0"/>
              <a:t>Specimen Withdrawal</a:t>
            </a:r>
          </a:p>
          <a:p>
            <a:pPr lvl="2">
              <a:buFont typeface="Courier New" panose="02070309020205020404" pitchFamily="49" charset="0"/>
              <a:buChar char="o"/>
            </a:pPr>
            <a:r>
              <a:rPr lang="en-US" sz="1200" dirty="0" smtClean="0"/>
              <a:t>Schedule</a:t>
            </a:r>
          </a:p>
          <a:p>
            <a:pPr lvl="2">
              <a:buFont typeface="Courier New" panose="02070309020205020404" pitchFamily="49" charset="0"/>
              <a:buChar char="o"/>
            </a:pPr>
            <a:r>
              <a:rPr lang="en-US" sz="1200" dirty="0" smtClean="0"/>
              <a:t>Review</a:t>
            </a:r>
          </a:p>
          <a:p>
            <a:pPr marL="457200" lvl="1" indent="0">
              <a:buNone/>
            </a:pPr>
            <a:r>
              <a:rPr lang="en-US" sz="1400" b="1" dirty="0" smtClean="0"/>
              <a:t>Testing</a:t>
            </a:r>
          </a:p>
          <a:p>
            <a:pPr lvl="2">
              <a:buFont typeface="Courier New" panose="02070309020205020404" pitchFamily="49" charset="0"/>
              <a:buChar char="o"/>
            </a:pPr>
            <a:r>
              <a:rPr lang="en-US" sz="1200" dirty="0" smtClean="0"/>
              <a:t>Specimens and Tests</a:t>
            </a:r>
          </a:p>
          <a:p>
            <a:pPr lvl="2">
              <a:buFont typeface="Courier New" panose="02070309020205020404" pitchFamily="49" charset="0"/>
              <a:buChar char="o"/>
            </a:pPr>
            <a:r>
              <a:rPr lang="en-US" sz="1200" dirty="0" smtClean="0"/>
              <a:t>Dosimetry and Temperature Monitors</a:t>
            </a:r>
          </a:p>
          <a:p>
            <a:pPr lvl="2">
              <a:buFont typeface="Courier New" panose="02070309020205020404" pitchFamily="49" charset="0"/>
              <a:buChar char="o"/>
            </a:pPr>
            <a:r>
              <a:rPr lang="en-US" sz="1200" dirty="0" smtClean="0"/>
              <a:t>Supplemental Data</a:t>
            </a:r>
            <a:endParaRPr lang="en-US" dirty="0" smtClean="0"/>
          </a:p>
          <a:p>
            <a:endParaRPr lang="en-US" sz="1800" dirty="0" smtClean="0"/>
          </a:p>
          <a:p>
            <a:endParaRPr lang="en-US" sz="1800" dirty="0" smtClean="0"/>
          </a:p>
          <a:p>
            <a:endParaRPr lang="en-GB" sz="1800" dirty="0"/>
          </a:p>
        </p:txBody>
      </p:sp>
      <p:sp>
        <p:nvSpPr>
          <p:cNvPr id="11" name="TextBox 10"/>
          <p:cNvSpPr txBox="1"/>
          <p:nvPr/>
        </p:nvSpPr>
        <p:spPr>
          <a:xfrm>
            <a:off x="179512" y="3717032"/>
            <a:ext cx="492443" cy="2369880"/>
          </a:xfrm>
          <a:prstGeom prst="rect">
            <a:avLst/>
          </a:prstGeom>
          <a:noFill/>
        </p:spPr>
        <p:txBody>
          <a:bodyPr vert="vert270" wrap="none" rtlCol="0">
            <a:spAutoFit/>
          </a:bodyPr>
          <a:lstStyle/>
          <a:p>
            <a:r>
              <a:rPr lang="en-GB" sz="2000" b="1" dirty="0" smtClean="0"/>
              <a:t>Important definitions</a:t>
            </a:r>
            <a:endParaRPr lang="en-GB" sz="2000" b="1" dirty="0"/>
          </a:p>
        </p:txBody>
      </p:sp>
      <p:sp>
        <p:nvSpPr>
          <p:cNvPr id="13" name="Rectangle 12"/>
          <p:cNvSpPr/>
          <p:nvPr/>
        </p:nvSpPr>
        <p:spPr>
          <a:xfrm>
            <a:off x="179512" y="3068960"/>
            <a:ext cx="3096344" cy="3600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7812360" y="6075521"/>
            <a:ext cx="909223" cy="215444"/>
          </a:xfrm>
          <a:prstGeom prst="rect">
            <a:avLst/>
          </a:prstGeom>
        </p:spPr>
        <p:txBody>
          <a:bodyPr wrap="none">
            <a:spAutoFit/>
          </a:bodyPr>
          <a:lstStyle/>
          <a:p>
            <a:r>
              <a:rPr lang="en-GB" sz="800" i="1" dirty="0"/>
              <a:t>LONGLIFE project</a:t>
            </a:r>
          </a:p>
        </p:txBody>
      </p:sp>
      <p:sp>
        <p:nvSpPr>
          <p:cNvPr id="15" name="Rectangle 14"/>
          <p:cNvSpPr/>
          <p:nvPr/>
        </p:nvSpPr>
        <p:spPr>
          <a:xfrm>
            <a:off x="6372200" y="2204864"/>
            <a:ext cx="2589235" cy="276999"/>
          </a:xfrm>
          <a:prstGeom prst="rect">
            <a:avLst/>
          </a:prstGeom>
        </p:spPr>
        <p:txBody>
          <a:bodyPr wrap="none">
            <a:spAutoFit/>
          </a:bodyPr>
          <a:lstStyle/>
          <a:p>
            <a:r>
              <a:rPr lang="en-GB" sz="1200" i="1" dirty="0"/>
              <a:t>Surveillance capsule and assembly tool</a:t>
            </a:r>
            <a:endParaRPr lang="en-GB" sz="1200" dirty="0"/>
          </a:p>
        </p:txBody>
      </p:sp>
    </p:spTree>
    <p:extLst>
      <p:ext uri="{BB962C8B-B14F-4D97-AF65-F5344CB8AC3E}">
        <p14:creationId xmlns:p14="http://schemas.microsoft.com/office/powerpoint/2010/main" val="3185307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8435280" cy="891216"/>
          </a:xfrm>
        </p:spPr>
        <p:txBody>
          <a:bodyPr/>
          <a:lstStyle/>
          <a:p>
            <a:r>
              <a:rPr lang="en-GB" dirty="0"/>
              <a:t>Lessons from fission </a:t>
            </a:r>
            <a:r>
              <a:rPr lang="en-GB" dirty="0" smtClean="0"/>
              <a:t>surveillance </a:t>
            </a:r>
            <a:r>
              <a:rPr lang="en-GB" dirty="0"/>
              <a:t>programmes</a:t>
            </a:r>
          </a:p>
        </p:txBody>
      </p:sp>
      <p:sp>
        <p:nvSpPr>
          <p:cNvPr id="3" name="Content Placeholder 2"/>
          <p:cNvSpPr>
            <a:spLocks noGrp="1"/>
          </p:cNvSpPr>
          <p:nvPr>
            <p:ph idx="1"/>
          </p:nvPr>
        </p:nvSpPr>
        <p:spPr/>
        <p:txBody>
          <a:bodyPr>
            <a:normAutofit/>
          </a:bodyPr>
          <a:lstStyle/>
          <a:p>
            <a:pPr lvl="0"/>
            <a:r>
              <a:rPr lang="en-GB" dirty="0"/>
              <a:t>A removal of damaged components </a:t>
            </a:r>
            <a:r>
              <a:rPr lang="en-GB" dirty="0" smtClean="0"/>
              <a:t>OR </a:t>
            </a:r>
            <a:r>
              <a:rPr lang="en-GB" dirty="0"/>
              <a:t>components at the end of the lifetime </a:t>
            </a:r>
            <a:r>
              <a:rPr lang="en-GB" dirty="0" smtClean="0"/>
              <a:t>OR through wall </a:t>
            </a:r>
            <a:r>
              <a:rPr lang="en-GB" dirty="0"/>
              <a:t>probes (trepans) </a:t>
            </a:r>
            <a:r>
              <a:rPr lang="en-GB" dirty="0" smtClean="0"/>
              <a:t>can provide </a:t>
            </a:r>
            <a:r>
              <a:rPr lang="en-GB" dirty="0"/>
              <a:t>useful information on the materials performance via destructive </a:t>
            </a:r>
            <a:r>
              <a:rPr lang="en-GB" dirty="0" smtClean="0"/>
              <a:t>testing</a:t>
            </a:r>
            <a:endParaRPr lang="en-GB" dirty="0"/>
          </a:p>
        </p:txBody>
      </p:sp>
      <p:sp>
        <p:nvSpPr>
          <p:cNvPr id="4" name="Footer Placeholder 3"/>
          <p:cNvSpPr>
            <a:spLocks noGrp="1"/>
          </p:cNvSpPr>
          <p:nvPr>
            <p:ph type="ftr" sz="quarter" idx="11"/>
          </p:nvPr>
        </p:nvSpPr>
        <p:spPr/>
        <p:txBody>
          <a:bodyPr/>
          <a:lstStyle/>
          <a:p>
            <a:pPr algn="r"/>
            <a:r>
              <a:rPr lang="en-GB" dirty="0"/>
              <a:t>Natalia Luzginova | EDDI Monitoring Meeting | EUROfusion | November 2016 | Page </a:t>
            </a:r>
            <a:fld id="{6A6D9FA1-99C7-4910-8E32-B85D378B0060}" type="slidenum">
              <a:rPr lang="en-GB" smtClean="0"/>
              <a:pPr algn="r"/>
              <a:t>5</a:t>
            </a:fld>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377" y="3356992"/>
            <a:ext cx="1921129" cy="21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15616" y="5509452"/>
            <a:ext cx="6768752" cy="338554"/>
          </a:xfrm>
          <a:prstGeom prst="rect">
            <a:avLst/>
          </a:prstGeom>
        </p:spPr>
        <p:txBody>
          <a:bodyPr wrap="square">
            <a:spAutoFit/>
          </a:bodyPr>
          <a:lstStyle/>
          <a:p>
            <a:r>
              <a:rPr lang="en-GB" sz="1600" i="1" dirty="0" smtClean="0"/>
              <a:t>Manufacturing of 1T C(T) specimens from 140 mm in diameter EPR RPV trepans</a:t>
            </a:r>
            <a:endParaRPr lang="en-GB" sz="1600" i="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770" y="3573016"/>
            <a:ext cx="2283550" cy="14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3656602" y="4293016"/>
            <a:ext cx="1512168" cy="143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162850" y="3218492"/>
            <a:ext cx="2281009" cy="276999"/>
          </a:xfrm>
          <a:prstGeom prst="rect">
            <a:avLst/>
          </a:prstGeom>
        </p:spPr>
        <p:txBody>
          <a:bodyPr wrap="none">
            <a:spAutoFit/>
          </a:bodyPr>
          <a:lstStyle/>
          <a:p>
            <a:r>
              <a:rPr lang="en-GB" sz="1200" i="1" dirty="0" smtClean="0"/>
              <a:t>E. </a:t>
            </a:r>
            <a:r>
              <a:rPr lang="en-GB" sz="1200" i="1" dirty="0" err="1" smtClean="0"/>
              <a:t>Krasikov</a:t>
            </a:r>
            <a:r>
              <a:rPr lang="en-GB" sz="1200" i="1" dirty="0"/>
              <a:t>, J </a:t>
            </a:r>
            <a:r>
              <a:rPr lang="en-GB" sz="1200" i="1" dirty="0" err="1"/>
              <a:t>Appl</a:t>
            </a:r>
            <a:r>
              <a:rPr lang="en-GB" sz="1200" i="1" dirty="0"/>
              <a:t> </a:t>
            </a:r>
            <a:r>
              <a:rPr lang="en-GB" sz="1200" i="1" dirty="0" err="1"/>
              <a:t>Mech</a:t>
            </a:r>
            <a:r>
              <a:rPr lang="en-GB" sz="1200" i="1" dirty="0"/>
              <a:t> </a:t>
            </a:r>
            <a:r>
              <a:rPr lang="en-GB" sz="1200" i="1" dirty="0" err="1"/>
              <a:t>Eng</a:t>
            </a:r>
            <a:r>
              <a:rPr lang="en-GB" sz="1200" i="1" dirty="0"/>
              <a:t> </a:t>
            </a:r>
            <a:r>
              <a:rPr lang="en-GB" sz="1200" i="1" dirty="0" smtClean="0"/>
              <a:t>2016</a:t>
            </a:r>
            <a:endParaRPr lang="en-GB" sz="1200" i="1" dirty="0"/>
          </a:p>
        </p:txBody>
      </p:sp>
      <p:sp>
        <p:nvSpPr>
          <p:cNvPr id="8" name="Rectangle 7"/>
          <p:cNvSpPr/>
          <p:nvPr/>
        </p:nvSpPr>
        <p:spPr>
          <a:xfrm>
            <a:off x="1115616" y="3218492"/>
            <a:ext cx="6768752" cy="2730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82242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8435280" cy="891216"/>
          </a:xfrm>
        </p:spPr>
        <p:txBody>
          <a:bodyPr/>
          <a:lstStyle/>
          <a:p>
            <a:r>
              <a:rPr lang="en-GB" dirty="0"/>
              <a:t>Lessons from fission </a:t>
            </a:r>
            <a:r>
              <a:rPr lang="en-GB" dirty="0" smtClean="0"/>
              <a:t>surveillance </a:t>
            </a:r>
            <a:r>
              <a:rPr lang="en-GB" dirty="0"/>
              <a:t>programmes</a:t>
            </a:r>
          </a:p>
        </p:txBody>
      </p:sp>
      <p:sp>
        <p:nvSpPr>
          <p:cNvPr id="3" name="Content Placeholder 2"/>
          <p:cNvSpPr>
            <a:spLocks noGrp="1"/>
          </p:cNvSpPr>
          <p:nvPr>
            <p:ph idx="1"/>
          </p:nvPr>
        </p:nvSpPr>
        <p:spPr/>
        <p:txBody>
          <a:bodyPr>
            <a:normAutofit/>
          </a:bodyPr>
          <a:lstStyle/>
          <a:p>
            <a:pPr lvl="0"/>
            <a:r>
              <a:rPr lang="en-GB" dirty="0" smtClean="0"/>
              <a:t>A flexible </a:t>
            </a:r>
            <a:r>
              <a:rPr lang="en-GB" dirty="0"/>
              <a:t>design and an amendable concept to consider new advances in materials </a:t>
            </a:r>
            <a:r>
              <a:rPr lang="en-GB" dirty="0" smtClean="0"/>
              <a:t>science/engineering and </a:t>
            </a:r>
            <a:r>
              <a:rPr lang="en-GB" dirty="0"/>
              <a:t>to implement state of the art mechanical materials </a:t>
            </a:r>
            <a:r>
              <a:rPr lang="en-GB" dirty="0" smtClean="0"/>
              <a:t>testing</a:t>
            </a:r>
          </a:p>
          <a:p>
            <a:pPr lvl="0"/>
            <a:r>
              <a:rPr lang="en-GB" dirty="0" smtClean="0"/>
              <a:t>Retain </a:t>
            </a:r>
            <a:r>
              <a:rPr lang="en-GB" dirty="0"/>
              <a:t>sufficient amounts of limiting materials in the materials archives</a:t>
            </a:r>
            <a:r>
              <a:rPr lang="en-GB" dirty="0" smtClean="0"/>
              <a:t> </a:t>
            </a:r>
          </a:p>
        </p:txBody>
      </p:sp>
      <p:sp>
        <p:nvSpPr>
          <p:cNvPr id="4" name="Footer Placeholder 3"/>
          <p:cNvSpPr>
            <a:spLocks noGrp="1"/>
          </p:cNvSpPr>
          <p:nvPr>
            <p:ph type="ftr" sz="quarter" idx="11"/>
          </p:nvPr>
        </p:nvSpPr>
        <p:spPr/>
        <p:txBody>
          <a:bodyPr/>
          <a:lstStyle/>
          <a:p>
            <a:pPr algn="r"/>
            <a:r>
              <a:rPr lang="en-GB" dirty="0"/>
              <a:t>Natalia Luzginova | EDDI Monitoring Meeting | EUROfusion | November 2016 | Page </a:t>
            </a:r>
            <a:fld id="{6A6D9FA1-99C7-4910-8E32-B85D378B0060}" type="slidenum">
              <a:rPr lang="en-GB" smtClean="0"/>
              <a:pPr algn="r"/>
              <a:t>6</a:t>
            </a:fld>
            <a:endParaRPr lang="en-GB" dirty="0"/>
          </a:p>
        </p:txBody>
      </p:sp>
      <p:sp>
        <p:nvSpPr>
          <p:cNvPr id="7" name="TextBox 6"/>
          <p:cNvSpPr txBox="1"/>
          <p:nvPr/>
        </p:nvSpPr>
        <p:spPr>
          <a:xfrm>
            <a:off x="179512" y="3573016"/>
            <a:ext cx="3600000" cy="1200329"/>
          </a:xfrm>
          <a:prstGeom prst="rect">
            <a:avLst/>
          </a:prstGeom>
          <a:noFill/>
          <a:ln w="25400">
            <a:solidFill>
              <a:srgbClr val="FF0000"/>
            </a:solidFill>
          </a:ln>
        </p:spPr>
        <p:txBody>
          <a:bodyPr wrap="square" rtlCol="0">
            <a:spAutoFit/>
          </a:bodyPr>
          <a:lstStyle/>
          <a:p>
            <a:pPr algn="ctr"/>
            <a:r>
              <a:rPr lang="en-GB" dirty="0" smtClean="0"/>
              <a:t>From standard </a:t>
            </a:r>
            <a:r>
              <a:rPr lang="en-GB" b="1" dirty="0" smtClean="0"/>
              <a:t>tensile</a:t>
            </a:r>
            <a:r>
              <a:rPr lang="en-GB" dirty="0" smtClean="0"/>
              <a:t> and </a:t>
            </a:r>
            <a:r>
              <a:rPr lang="en-GB" b="1" dirty="0" smtClean="0"/>
              <a:t>impact</a:t>
            </a:r>
            <a:r>
              <a:rPr lang="en-GB" dirty="0" smtClean="0"/>
              <a:t> testing to </a:t>
            </a:r>
            <a:r>
              <a:rPr lang="en-GB" b="1" dirty="0" smtClean="0"/>
              <a:t>fracture mechanics </a:t>
            </a:r>
            <a:r>
              <a:rPr lang="en-GB" dirty="0" smtClean="0"/>
              <a:t>and </a:t>
            </a:r>
            <a:r>
              <a:rPr lang="en-GB" b="1" dirty="0"/>
              <a:t>structural integrity </a:t>
            </a:r>
            <a:r>
              <a:rPr lang="en-GB" dirty="0" smtClean="0"/>
              <a:t>assessment methodology</a:t>
            </a:r>
            <a:endParaRPr lang="en-GB"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717032"/>
            <a:ext cx="3134362" cy="1800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007" y="3249574"/>
            <a:ext cx="1862137" cy="28800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893987" y="4154686"/>
            <a:ext cx="1638529" cy="3067478"/>
          </a:xfrm>
          <a:prstGeom prst="rect">
            <a:avLst/>
          </a:prstGeom>
        </p:spPr>
      </p:pic>
      <p:sp>
        <p:nvSpPr>
          <p:cNvPr id="12" name="Rectangle 11"/>
          <p:cNvSpPr/>
          <p:nvPr/>
        </p:nvSpPr>
        <p:spPr>
          <a:xfrm>
            <a:off x="4006007" y="3249574"/>
            <a:ext cx="5068507" cy="28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p:cNvCxnSpPr/>
          <p:nvPr/>
        </p:nvCxnSpPr>
        <p:spPr>
          <a:xfrm flipV="1">
            <a:off x="5580112" y="4941168"/>
            <a:ext cx="504056" cy="575864"/>
          </a:xfrm>
          <a:prstGeom prst="straightConnector1">
            <a:avLst/>
          </a:prstGeom>
          <a:ln w="25400">
            <a:solidFill>
              <a:srgbClr val="003399"/>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6200000">
            <a:off x="1291500" y="5503759"/>
            <a:ext cx="843501" cy="369332"/>
          </a:xfrm>
          <a:prstGeom prst="rect">
            <a:avLst/>
          </a:prstGeom>
          <a:noFill/>
        </p:spPr>
        <p:txBody>
          <a:bodyPr wrap="none" rtlCol="0">
            <a:spAutoFit/>
          </a:bodyPr>
          <a:lstStyle/>
          <a:p>
            <a:r>
              <a:rPr lang="en-GB" b="1" dirty="0" smtClean="0"/>
              <a:t>1T C(T)</a:t>
            </a:r>
            <a:endParaRPr lang="en-GB" b="1" dirty="0"/>
          </a:p>
        </p:txBody>
      </p:sp>
      <p:sp>
        <p:nvSpPr>
          <p:cNvPr id="16" name="Rectangle 15"/>
          <p:cNvSpPr/>
          <p:nvPr/>
        </p:nvSpPr>
        <p:spPr>
          <a:xfrm>
            <a:off x="572745" y="6496501"/>
            <a:ext cx="2281009" cy="276999"/>
          </a:xfrm>
          <a:prstGeom prst="rect">
            <a:avLst/>
          </a:prstGeom>
        </p:spPr>
        <p:txBody>
          <a:bodyPr wrap="none">
            <a:spAutoFit/>
          </a:bodyPr>
          <a:lstStyle/>
          <a:p>
            <a:r>
              <a:rPr lang="en-GB" sz="1200" i="1" dirty="0" smtClean="0"/>
              <a:t>E. </a:t>
            </a:r>
            <a:r>
              <a:rPr lang="en-GB" sz="1200" i="1" dirty="0" err="1" smtClean="0"/>
              <a:t>Krasikov</a:t>
            </a:r>
            <a:r>
              <a:rPr lang="en-GB" sz="1200" i="1" dirty="0"/>
              <a:t>, J </a:t>
            </a:r>
            <a:r>
              <a:rPr lang="en-GB" sz="1200" i="1" dirty="0" err="1"/>
              <a:t>Appl</a:t>
            </a:r>
            <a:r>
              <a:rPr lang="en-GB" sz="1200" i="1" dirty="0"/>
              <a:t> </a:t>
            </a:r>
            <a:r>
              <a:rPr lang="en-GB" sz="1200" i="1" dirty="0" err="1"/>
              <a:t>Mech</a:t>
            </a:r>
            <a:r>
              <a:rPr lang="en-GB" sz="1200" i="1" dirty="0"/>
              <a:t> </a:t>
            </a:r>
            <a:r>
              <a:rPr lang="en-GB" sz="1200" i="1" dirty="0" err="1"/>
              <a:t>Eng</a:t>
            </a:r>
            <a:r>
              <a:rPr lang="en-GB" sz="1200" i="1" dirty="0"/>
              <a:t> </a:t>
            </a:r>
            <a:r>
              <a:rPr lang="en-GB" sz="1200" i="1" dirty="0" smtClean="0"/>
              <a:t>2016</a:t>
            </a:r>
            <a:endParaRPr lang="en-GB" sz="1200" i="1" dirty="0"/>
          </a:p>
        </p:txBody>
      </p:sp>
      <p:sp>
        <p:nvSpPr>
          <p:cNvPr id="17" name="Rectangle 16"/>
          <p:cNvSpPr/>
          <p:nvPr/>
        </p:nvSpPr>
        <p:spPr>
          <a:xfrm>
            <a:off x="7452320" y="5816297"/>
            <a:ext cx="1584176" cy="276999"/>
          </a:xfrm>
          <a:prstGeom prst="rect">
            <a:avLst/>
          </a:prstGeom>
        </p:spPr>
        <p:txBody>
          <a:bodyPr wrap="square">
            <a:spAutoFit/>
          </a:bodyPr>
          <a:lstStyle/>
          <a:p>
            <a:r>
              <a:rPr lang="en-GB" sz="1200" i="1" dirty="0" smtClean="0"/>
              <a:t>JAEA (</a:t>
            </a:r>
            <a:r>
              <a:rPr lang="en-GB" sz="1200" i="1" dirty="0" smtClean="0">
                <a:hlinkClick r:id="rId5"/>
              </a:rPr>
              <a:t>www.jaea.go.jp</a:t>
            </a:r>
            <a:r>
              <a:rPr lang="en-GB" sz="1200" i="1" dirty="0" smtClean="0"/>
              <a:t>) </a:t>
            </a:r>
            <a:endParaRPr lang="en-GB" sz="1200" i="1" dirty="0"/>
          </a:p>
        </p:txBody>
      </p:sp>
      <p:sp>
        <p:nvSpPr>
          <p:cNvPr id="18" name="Rectangle 17"/>
          <p:cNvSpPr/>
          <p:nvPr/>
        </p:nvSpPr>
        <p:spPr>
          <a:xfrm>
            <a:off x="179512" y="4869160"/>
            <a:ext cx="3067479" cy="1904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2123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8435280" cy="891216"/>
          </a:xfrm>
        </p:spPr>
        <p:txBody>
          <a:bodyPr/>
          <a:lstStyle/>
          <a:p>
            <a:r>
              <a:rPr lang="en-GB" dirty="0"/>
              <a:t>Lessons from fission </a:t>
            </a:r>
            <a:r>
              <a:rPr lang="en-GB" dirty="0" smtClean="0"/>
              <a:t>surveillance </a:t>
            </a:r>
            <a:r>
              <a:rPr lang="en-GB" dirty="0"/>
              <a:t>programmes</a:t>
            </a:r>
          </a:p>
        </p:txBody>
      </p:sp>
      <p:sp>
        <p:nvSpPr>
          <p:cNvPr id="3" name="Content Placeholder 2"/>
          <p:cNvSpPr>
            <a:spLocks noGrp="1"/>
          </p:cNvSpPr>
          <p:nvPr>
            <p:ph idx="1"/>
          </p:nvPr>
        </p:nvSpPr>
        <p:spPr/>
        <p:txBody>
          <a:bodyPr>
            <a:normAutofit/>
          </a:bodyPr>
          <a:lstStyle/>
          <a:p>
            <a:pPr lvl="0"/>
            <a:r>
              <a:rPr lang="en-GB" dirty="0" smtClean="0"/>
              <a:t>A flexible </a:t>
            </a:r>
            <a:r>
              <a:rPr lang="en-GB" dirty="0"/>
              <a:t>design and an amendable concept to consider new advances in materials </a:t>
            </a:r>
            <a:r>
              <a:rPr lang="en-GB" dirty="0" smtClean="0"/>
              <a:t>science/engineering and </a:t>
            </a:r>
            <a:r>
              <a:rPr lang="en-GB" dirty="0"/>
              <a:t>to implement state of the art mechanical materials </a:t>
            </a:r>
            <a:r>
              <a:rPr lang="en-GB" dirty="0" smtClean="0"/>
              <a:t>testing</a:t>
            </a:r>
          </a:p>
          <a:p>
            <a:pPr lvl="0"/>
            <a:r>
              <a:rPr lang="en-GB" dirty="0" smtClean="0"/>
              <a:t>Retain </a:t>
            </a:r>
            <a:r>
              <a:rPr lang="en-GB" dirty="0"/>
              <a:t>sufficient amounts of limiting materials in the materials archives</a:t>
            </a:r>
            <a:r>
              <a:rPr lang="en-GB" dirty="0" smtClean="0"/>
              <a:t> </a:t>
            </a:r>
          </a:p>
        </p:txBody>
      </p:sp>
      <p:sp>
        <p:nvSpPr>
          <p:cNvPr id="4" name="Footer Placeholder 3"/>
          <p:cNvSpPr>
            <a:spLocks noGrp="1"/>
          </p:cNvSpPr>
          <p:nvPr>
            <p:ph type="ftr" sz="quarter" idx="11"/>
          </p:nvPr>
        </p:nvSpPr>
        <p:spPr/>
        <p:txBody>
          <a:bodyPr/>
          <a:lstStyle/>
          <a:p>
            <a:pPr algn="r"/>
            <a:r>
              <a:rPr lang="en-GB" dirty="0"/>
              <a:t>Natalia Luzginova | EDDI Monitoring Meeting | EUROfusion | November 2016 | Page </a:t>
            </a:r>
            <a:fld id="{6A6D9FA1-99C7-4910-8E32-B85D378B0060}" type="slidenum">
              <a:rPr lang="en-GB" smtClean="0"/>
              <a:pPr algn="r"/>
              <a:t>7</a:t>
            </a:fld>
            <a:endParaRPr lang="en-GB" dirty="0"/>
          </a:p>
        </p:txBody>
      </p:sp>
      <p:sp>
        <p:nvSpPr>
          <p:cNvPr id="8" name="TextBox 7"/>
          <p:cNvSpPr txBox="1"/>
          <p:nvPr/>
        </p:nvSpPr>
        <p:spPr>
          <a:xfrm>
            <a:off x="179512" y="3573016"/>
            <a:ext cx="3456384" cy="2880000"/>
          </a:xfrm>
          <a:prstGeom prst="rect">
            <a:avLst/>
          </a:prstGeom>
          <a:noFill/>
          <a:ln w="25400">
            <a:solidFill>
              <a:srgbClr val="FF0000"/>
            </a:solidFill>
          </a:ln>
        </p:spPr>
        <p:txBody>
          <a:bodyPr wrap="square" rtlCol="0">
            <a:spAutoFit/>
          </a:bodyPr>
          <a:lstStyle/>
          <a:p>
            <a:pPr algn="ctr"/>
            <a:r>
              <a:rPr lang="en-GB" dirty="0" smtClean="0"/>
              <a:t>Complementary data to </a:t>
            </a:r>
            <a:r>
              <a:rPr lang="en-GB" dirty="0"/>
              <a:t>understand the underlining materials degradation </a:t>
            </a:r>
            <a:r>
              <a:rPr lang="en-GB" dirty="0" smtClean="0"/>
              <a:t>mechanisms</a:t>
            </a:r>
          </a:p>
          <a:p>
            <a:endParaRPr lang="en-GB" dirty="0"/>
          </a:p>
          <a:p>
            <a:pPr marL="285750" indent="-285750">
              <a:buFont typeface="Arial" panose="020B0604020202020204" pitchFamily="34" charset="0"/>
              <a:buChar char="•"/>
            </a:pPr>
            <a:r>
              <a:rPr lang="en-GB" dirty="0" smtClean="0"/>
              <a:t>state </a:t>
            </a:r>
            <a:r>
              <a:rPr lang="en-GB" dirty="0"/>
              <a:t>of the art materials testing </a:t>
            </a:r>
            <a:r>
              <a:rPr lang="en-GB" dirty="0" smtClean="0"/>
              <a:t>techniques and microscopy</a:t>
            </a:r>
          </a:p>
          <a:p>
            <a:pPr marL="285750" indent="-285750">
              <a:buFont typeface="Arial" panose="020B0604020202020204" pitchFamily="34" charset="0"/>
              <a:buChar char="•"/>
            </a:pPr>
            <a:r>
              <a:rPr lang="en-GB" dirty="0" smtClean="0"/>
              <a:t>specimen </a:t>
            </a:r>
            <a:r>
              <a:rPr lang="en-GB" dirty="0"/>
              <a:t>reconstitution </a:t>
            </a:r>
            <a:r>
              <a:rPr lang="en-GB" dirty="0" smtClean="0"/>
              <a:t>techniques</a:t>
            </a:r>
          </a:p>
          <a:p>
            <a:pPr marL="285750" indent="-285750">
              <a:buFont typeface="Arial" panose="020B0604020202020204" pitchFamily="34" charset="0"/>
              <a:buChar char="•"/>
            </a:pPr>
            <a:r>
              <a:rPr lang="en-GB" dirty="0" smtClean="0"/>
              <a:t>advanced </a:t>
            </a:r>
            <a:r>
              <a:rPr lang="en-GB" dirty="0"/>
              <a:t>damage and micromechanical </a:t>
            </a:r>
            <a:r>
              <a:rPr lang="en-GB" dirty="0" smtClean="0"/>
              <a:t>modelling</a:t>
            </a:r>
            <a:endParaRPr lang="en-GB" dirty="0"/>
          </a:p>
        </p:txBody>
      </p:sp>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936" y="3657028"/>
            <a:ext cx="2520000" cy="2580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4751880" y="6136160"/>
            <a:ext cx="1008112" cy="276999"/>
          </a:xfrm>
          <a:prstGeom prst="rect">
            <a:avLst/>
          </a:prstGeom>
        </p:spPr>
        <p:txBody>
          <a:bodyPr wrap="square">
            <a:spAutoFit/>
          </a:bodyPr>
          <a:lstStyle/>
          <a:p>
            <a:r>
              <a:rPr lang="en-GB" sz="1200" i="1" dirty="0"/>
              <a:t>ASTM </a:t>
            </a:r>
            <a:r>
              <a:rPr lang="en-GB" sz="1200" i="1" dirty="0" smtClean="0"/>
              <a:t>E1253</a:t>
            </a:r>
            <a:endParaRPr lang="en-GB" sz="1200" i="1" dirty="0"/>
          </a:p>
        </p:txBody>
      </p:sp>
      <p:sp>
        <p:nvSpPr>
          <p:cNvPr id="10" name="Rectangle 9"/>
          <p:cNvSpPr/>
          <p:nvPr/>
        </p:nvSpPr>
        <p:spPr>
          <a:xfrm rot="16200000">
            <a:off x="2577305" y="4797146"/>
            <a:ext cx="2630531" cy="369332"/>
          </a:xfrm>
          <a:prstGeom prst="rect">
            <a:avLst/>
          </a:prstGeom>
        </p:spPr>
        <p:txBody>
          <a:bodyPr wrap="square">
            <a:spAutoFit/>
          </a:bodyPr>
          <a:lstStyle/>
          <a:p>
            <a:r>
              <a:rPr lang="en-GB" b="1" dirty="0" smtClean="0"/>
              <a:t>Specimens reconstitution</a:t>
            </a:r>
            <a:endParaRPr lang="en-GB" b="1" dirty="0"/>
          </a:p>
        </p:txBody>
      </p:sp>
      <p:sp>
        <p:nvSpPr>
          <p:cNvPr id="12" name="Rectangle 11"/>
          <p:cNvSpPr/>
          <p:nvPr/>
        </p:nvSpPr>
        <p:spPr>
          <a:xfrm>
            <a:off x="3710105" y="3573016"/>
            <a:ext cx="2734103" cy="28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7320" y="3140968"/>
            <a:ext cx="1800000" cy="2295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rot="16200000">
            <a:off x="5029375" y="4555522"/>
            <a:ext cx="3342459" cy="369332"/>
          </a:xfrm>
          <a:prstGeom prst="rect">
            <a:avLst/>
          </a:prstGeom>
        </p:spPr>
        <p:txBody>
          <a:bodyPr wrap="square">
            <a:spAutoFit/>
          </a:bodyPr>
          <a:lstStyle/>
          <a:p>
            <a:r>
              <a:rPr lang="en-GB" b="1" dirty="0"/>
              <a:t>Small Specimen Test Technology</a:t>
            </a:r>
          </a:p>
        </p:txBody>
      </p:sp>
      <p:sp>
        <p:nvSpPr>
          <p:cNvPr id="17" name="Rectangle 16"/>
          <p:cNvSpPr/>
          <p:nvPr/>
        </p:nvSpPr>
        <p:spPr>
          <a:xfrm>
            <a:off x="6989247" y="3068958"/>
            <a:ext cx="1287000" cy="276999"/>
          </a:xfrm>
          <a:prstGeom prst="rect">
            <a:avLst/>
          </a:prstGeom>
        </p:spPr>
        <p:txBody>
          <a:bodyPr wrap="square">
            <a:spAutoFit/>
          </a:bodyPr>
          <a:lstStyle/>
          <a:p>
            <a:r>
              <a:rPr lang="en-GB" sz="1200" i="1" dirty="0" smtClean="0"/>
              <a:t>M. Serrano, 2015</a:t>
            </a:r>
            <a:endParaRPr lang="en-GB" sz="1200" i="1" dirty="0"/>
          </a:p>
        </p:txBody>
      </p:sp>
      <p:sp>
        <p:nvSpPr>
          <p:cNvPr id="18" name="Rectangle 17"/>
          <p:cNvSpPr/>
          <p:nvPr/>
        </p:nvSpPr>
        <p:spPr>
          <a:xfrm>
            <a:off x="6515937" y="3033016"/>
            <a:ext cx="2592568" cy="342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4" descr="matrioskas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9759" y="4986542"/>
            <a:ext cx="1565976"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615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8435280" cy="891216"/>
          </a:xfrm>
        </p:spPr>
        <p:txBody>
          <a:bodyPr/>
          <a:lstStyle/>
          <a:p>
            <a:r>
              <a:rPr lang="en-GB" dirty="0" smtClean="0"/>
              <a:t>DEMO </a:t>
            </a:r>
            <a:r>
              <a:rPr lang="en-GB" dirty="0"/>
              <a:t>surveillance purpose</a:t>
            </a:r>
          </a:p>
        </p:txBody>
      </p:sp>
      <p:sp>
        <p:nvSpPr>
          <p:cNvPr id="3" name="Content Placeholder 2"/>
          <p:cNvSpPr>
            <a:spLocks noGrp="1"/>
          </p:cNvSpPr>
          <p:nvPr>
            <p:ph idx="1"/>
          </p:nvPr>
        </p:nvSpPr>
        <p:spPr/>
        <p:txBody>
          <a:bodyPr>
            <a:normAutofit/>
          </a:bodyPr>
          <a:lstStyle/>
          <a:p>
            <a:pPr marL="0" indent="0">
              <a:buNone/>
            </a:pPr>
            <a:r>
              <a:rPr lang="en-GB" sz="2200" dirty="0" smtClean="0"/>
              <a:t>DEMO </a:t>
            </a:r>
            <a:r>
              <a:rPr lang="en-GB" sz="2200" dirty="0"/>
              <a:t>surveillance programme </a:t>
            </a:r>
            <a:r>
              <a:rPr lang="en-GB" sz="2200" dirty="0" smtClean="0"/>
              <a:t>purpose seems to be threefold</a:t>
            </a:r>
            <a:r>
              <a:rPr lang="en-GB" sz="2200" dirty="0"/>
              <a:t>:</a:t>
            </a:r>
          </a:p>
          <a:p>
            <a:pPr marL="857250" lvl="1" indent="-457200">
              <a:buFont typeface="+mj-lt"/>
              <a:buAutoNum type="arabicPeriod"/>
            </a:pPr>
            <a:r>
              <a:rPr lang="en-GB" dirty="0"/>
              <a:t>To monitor the </a:t>
            </a:r>
            <a:r>
              <a:rPr lang="en-GB" b="1" dirty="0"/>
              <a:t>limiting materials </a:t>
            </a:r>
            <a:r>
              <a:rPr lang="en-GB" dirty="0"/>
              <a:t>condition ahead of time for permanent and semi-permanent </a:t>
            </a:r>
            <a:r>
              <a:rPr lang="en-GB" b="1" dirty="0"/>
              <a:t>surveillance components</a:t>
            </a:r>
            <a:r>
              <a:rPr lang="en-GB" dirty="0"/>
              <a:t>. It might include either non-destructive in-situ testing or Post Irradiation Examination (PIE</a:t>
            </a:r>
            <a:r>
              <a:rPr lang="en-GB" dirty="0" smtClean="0"/>
              <a:t>)</a:t>
            </a:r>
            <a:endParaRPr lang="en-GB" dirty="0"/>
          </a:p>
          <a:p>
            <a:pPr marL="857250" lvl="1" indent="-457200">
              <a:buFont typeface="+mj-lt"/>
              <a:buAutoNum type="arabicPeriod"/>
            </a:pPr>
            <a:r>
              <a:rPr lang="en-GB" dirty="0"/>
              <a:t>To extract the </a:t>
            </a:r>
            <a:r>
              <a:rPr lang="en-GB" b="1" dirty="0"/>
              <a:t>replaceable components </a:t>
            </a:r>
            <a:r>
              <a:rPr lang="en-GB" dirty="0"/>
              <a:t>or a part of it at the end of the component life time for the follow up </a:t>
            </a:r>
            <a:r>
              <a:rPr lang="en-GB" dirty="0" smtClean="0"/>
              <a:t>PIE</a:t>
            </a:r>
            <a:endParaRPr lang="en-GB" dirty="0"/>
          </a:p>
          <a:p>
            <a:pPr marL="857250" lvl="1" indent="-457200">
              <a:buFont typeface="+mj-lt"/>
              <a:buAutoNum type="arabicPeriod"/>
            </a:pPr>
            <a:r>
              <a:rPr lang="en-GB" dirty="0"/>
              <a:t>To populate the </a:t>
            </a:r>
            <a:r>
              <a:rPr lang="en-GB" b="1" dirty="0"/>
              <a:t>materials database </a:t>
            </a:r>
            <a:r>
              <a:rPr lang="en-GB" dirty="0"/>
              <a:t>with engineering relevant information; PIE of either non-limiting materials or limiting materials of the non-surveillance components</a:t>
            </a:r>
          </a:p>
        </p:txBody>
      </p:sp>
      <p:sp>
        <p:nvSpPr>
          <p:cNvPr id="4" name="Footer Placeholder 3"/>
          <p:cNvSpPr>
            <a:spLocks noGrp="1"/>
          </p:cNvSpPr>
          <p:nvPr>
            <p:ph type="ftr" sz="quarter" idx="11"/>
          </p:nvPr>
        </p:nvSpPr>
        <p:spPr/>
        <p:txBody>
          <a:bodyPr/>
          <a:lstStyle/>
          <a:p>
            <a:pPr algn="r"/>
            <a:r>
              <a:rPr lang="en-GB" dirty="0"/>
              <a:t>Natalia Luzginova | EDDI Monitoring Meeting | EUROfusion | November 2016 | Page </a:t>
            </a:r>
            <a:fld id="{6A6D9FA1-99C7-4910-8E32-B85D378B0060}" type="slidenum">
              <a:rPr lang="en-GB" smtClean="0"/>
              <a:pPr algn="r"/>
              <a:t>8</a:t>
            </a:fld>
            <a:endParaRPr lang="en-GB" dirty="0"/>
          </a:p>
        </p:txBody>
      </p:sp>
      <p:sp>
        <p:nvSpPr>
          <p:cNvPr id="5" name="Right Arrow 4"/>
          <p:cNvSpPr/>
          <p:nvPr/>
        </p:nvSpPr>
        <p:spPr>
          <a:xfrm>
            <a:off x="2843808" y="5534988"/>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699792" y="5301208"/>
            <a:ext cx="561662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3572766" y="5408728"/>
            <a:ext cx="4947573" cy="369332"/>
          </a:xfrm>
          <a:prstGeom prst="rect">
            <a:avLst/>
          </a:prstGeom>
          <a:noFill/>
        </p:spPr>
        <p:txBody>
          <a:bodyPr wrap="none" rtlCol="0">
            <a:spAutoFit/>
          </a:bodyPr>
          <a:lstStyle/>
          <a:p>
            <a:pPr lvl="0"/>
            <a:r>
              <a:rPr lang="en-GB" dirty="0" smtClean="0"/>
              <a:t>To be critically </a:t>
            </a:r>
            <a:r>
              <a:rPr lang="en-GB" dirty="0"/>
              <a:t>reviewed and adjusted (if needed</a:t>
            </a:r>
            <a:r>
              <a:rPr lang="en-GB" dirty="0" smtClean="0"/>
              <a:t>)</a:t>
            </a:r>
            <a:endParaRPr lang="en-GB" dirty="0"/>
          </a:p>
        </p:txBody>
      </p:sp>
    </p:spTree>
    <p:extLst>
      <p:ext uri="{BB962C8B-B14F-4D97-AF65-F5344CB8AC3E}">
        <p14:creationId xmlns:p14="http://schemas.microsoft.com/office/powerpoint/2010/main" val="487022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93"/>
            <a:ext cx="8435280" cy="891216"/>
          </a:xfrm>
        </p:spPr>
        <p:txBody>
          <a:bodyPr/>
          <a:lstStyle/>
          <a:p>
            <a:r>
              <a:rPr lang="en-GB" dirty="0" smtClean="0"/>
              <a:t>DEMO </a:t>
            </a:r>
            <a:r>
              <a:rPr lang="en-GB" dirty="0"/>
              <a:t>surveillance </a:t>
            </a:r>
            <a:r>
              <a:rPr lang="en-GB" dirty="0" smtClean="0"/>
              <a:t>definitions (priority)</a:t>
            </a:r>
            <a:endParaRPr lang="en-GB" dirty="0"/>
          </a:p>
        </p:txBody>
      </p:sp>
      <p:sp>
        <p:nvSpPr>
          <p:cNvPr id="3" name="Content Placeholder 2"/>
          <p:cNvSpPr>
            <a:spLocks noGrp="1"/>
          </p:cNvSpPr>
          <p:nvPr>
            <p:ph idx="1"/>
          </p:nvPr>
        </p:nvSpPr>
        <p:spPr/>
        <p:txBody>
          <a:bodyPr>
            <a:normAutofit/>
          </a:bodyPr>
          <a:lstStyle/>
          <a:p>
            <a:pPr marL="0" indent="0">
              <a:buNone/>
            </a:pPr>
            <a:r>
              <a:rPr lang="en-GB" sz="2200" b="1" dirty="0"/>
              <a:t>S</a:t>
            </a:r>
            <a:r>
              <a:rPr lang="en-GB" sz="2200" b="1" dirty="0" smtClean="0"/>
              <a:t>urveillance components</a:t>
            </a:r>
            <a:endParaRPr lang="en-GB" sz="2200" dirty="0"/>
          </a:p>
          <a:p>
            <a:r>
              <a:rPr lang="en-GB" sz="2000" dirty="0" smtClean="0"/>
              <a:t>Surveillance </a:t>
            </a:r>
            <a:r>
              <a:rPr lang="en-GB" sz="2000" dirty="0"/>
              <a:t>component is a </a:t>
            </a:r>
            <a:r>
              <a:rPr lang="en-GB" sz="2000" b="1" dirty="0"/>
              <a:t>critical </a:t>
            </a:r>
            <a:r>
              <a:rPr lang="en-GB" sz="2000" dirty="0"/>
              <a:t>component, which integrity has a major importance to ensure the performance of the DEMO reactor</a:t>
            </a:r>
          </a:p>
          <a:p>
            <a:r>
              <a:rPr lang="en-GB" sz="2000" b="1" dirty="0" smtClean="0"/>
              <a:t>Failure</a:t>
            </a:r>
            <a:r>
              <a:rPr lang="en-GB" sz="2000" dirty="0" smtClean="0"/>
              <a:t> </a:t>
            </a:r>
            <a:r>
              <a:rPr lang="en-GB" sz="2000" dirty="0"/>
              <a:t>of the surveillance component is</a:t>
            </a:r>
            <a:r>
              <a:rPr lang="en-GB" sz="2000" b="1" dirty="0"/>
              <a:t> unacceptable </a:t>
            </a:r>
            <a:r>
              <a:rPr lang="en-GB" sz="2000" dirty="0"/>
              <a:t>at any time</a:t>
            </a:r>
          </a:p>
          <a:p>
            <a:r>
              <a:rPr lang="en-GB" sz="2000" dirty="0" smtClean="0"/>
              <a:t>Surveillance </a:t>
            </a:r>
            <a:r>
              <a:rPr lang="en-GB" sz="2000" dirty="0"/>
              <a:t>component is a </a:t>
            </a:r>
            <a:r>
              <a:rPr lang="en-GB" sz="2000" b="1" dirty="0"/>
              <a:t>non-replaceable</a:t>
            </a:r>
            <a:r>
              <a:rPr lang="en-GB" sz="2000" dirty="0"/>
              <a:t> component or its replacement is technically challenging and costly in terms of either money or </a:t>
            </a:r>
            <a:r>
              <a:rPr lang="en-GB" sz="2000" dirty="0" smtClean="0"/>
              <a:t>time</a:t>
            </a:r>
            <a:endParaRPr lang="en-GB" sz="2000" dirty="0"/>
          </a:p>
        </p:txBody>
      </p:sp>
      <p:sp>
        <p:nvSpPr>
          <p:cNvPr id="4" name="Footer Placeholder 3"/>
          <p:cNvSpPr>
            <a:spLocks noGrp="1"/>
          </p:cNvSpPr>
          <p:nvPr>
            <p:ph type="ftr" sz="quarter" idx="11"/>
          </p:nvPr>
        </p:nvSpPr>
        <p:spPr/>
        <p:txBody>
          <a:bodyPr/>
          <a:lstStyle/>
          <a:p>
            <a:pPr algn="r"/>
            <a:r>
              <a:rPr lang="en-GB" dirty="0"/>
              <a:t>Natalia Luzginova | EDDI Monitoring Meeting | EUROfusion | November 2016 | Page </a:t>
            </a:r>
            <a:fld id="{6A6D9FA1-99C7-4910-8E32-B85D378B0060}" type="slidenum">
              <a:rPr lang="en-GB" smtClean="0"/>
              <a:pPr algn="r"/>
              <a:t>9</a:t>
            </a:fld>
            <a:endParaRPr lang="en-GB" dirty="0"/>
          </a:p>
        </p:txBody>
      </p:sp>
    </p:spTree>
    <p:extLst>
      <p:ext uri="{BB962C8B-B14F-4D97-AF65-F5344CB8AC3E}">
        <p14:creationId xmlns:p14="http://schemas.microsoft.com/office/powerpoint/2010/main" val="1241018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1363</TotalTime>
  <Words>1079</Words>
  <Application>Microsoft Office PowerPoint</Application>
  <PresentationFormat>On-screen Show (4:3)</PresentationFormat>
  <Paragraphs>119</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DEMO surveillance</vt:lpstr>
      <vt:lpstr>Deliverable Specification</vt:lpstr>
      <vt:lpstr>Introduction - DEMO surveillance scheme</vt:lpstr>
      <vt:lpstr>Lessons from fission surveillance programmes</vt:lpstr>
      <vt:lpstr>Lessons from fission surveillance programmes</vt:lpstr>
      <vt:lpstr>Lessons from fission surveillance programmes</vt:lpstr>
      <vt:lpstr>Lessons from fission surveillance programmes</vt:lpstr>
      <vt:lpstr>DEMO surveillance purpose</vt:lpstr>
      <vt:lpstr>DEMO surveillance definitions (priority)</vt:lpstr>
      <vt:lpstr>DEMO surveillance definitions (priority)</vt:lpstr>
      <vt:lpstr>DEMO surveillance definitions (secondary)</vt:lpstr>
      <vt:lpstr>Recommendations for 2017 and beyond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Nieckchen Petra</dc:creator>
  <cp:lastModifiedBy>Gorley, Mike</cp:lastModifiedBy>
  <cp:revision>107</cp:revision>
  <dcterms:created xsi:type="dcterms:W3CDTF">2014-10-15T16:57:42Z</dcterms:created>
  <dcterms:modified xsi:type="dcterms:W3CDTF">2016-10-26T15:34:01Z</dcterms:modified>
</cp:coreProperties>
</file>