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4" r:id="rId2"/>
  </p:sldMasterIdLst>
  <p:notesMasterIdLst>
    <p:notesMasterId r:id="rId17"/>
  </p:notesMasterIdLst>
  <p:sldIdLst>
    <p:sldId id="278" r:id="rId3"/>
    <p:sldId id="262" r:id="rId4"/>
    <p:sldId id="274" r:id="rId5"/>
    <p:sldId id="281" r:id="rId6"/>
    <p:sldId id="266" r:id="rId7"/>
    <p:sldId id="276" r:id="rId8"/>
    <p:sldId id="271" r:id="rId9"/>
    <p:sldId id="267" r:id="rId10"/>
    <p:sldId id="268" r:id="rId11"/>
    <p:sldId id="269" r:id="rId12"/>
    <p:sldId id="270" r:id="rId13"/>
    <p:sldId id="283" r:id="rId14"/>
    <p:sldId id="285" r:id="rId15"/>
    <p:sldId id="277" r:id="rId16"/>
  </p:sldIdLst>
  <p:sldSz cx="9144000" cy="6858000" type="screen4x3"/>
  <p:notesSz cx="6858000" cy="9144000"/>
  <p:defaultTextStyle>
    <a:defPPr>
      <a:defRPr lang="hu-H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zenthe" initials="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457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78" d="100"/>
          <a:sy n="78" d="100"/>
        </p:scale>
        <p:origin x="-108"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3-29T12:18:21.602"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hu-HU"/>
          </a:p>
        </p:txBody>
      </p:sp>
      <p:sp>
        <p:nvSpPr>
          <p:cNvPr id="3481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6BFB517-FA98-492D-AA79-46249000BB76}" type="datetimeFigureOut">
              <a:rPr lang="hu-HU"/>
              <a:pPr>
                <a:defRPr/>
              </a:pPr>
              <a:t>2016.11.09.</a:t>
            </a:fld>
            <a:endParaRPr lang="hu-HU"/>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hu-HU"/>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103CF044-AE08-4CF1-9DCA-4EA79FCA7408}" type="slidenum">
              <a:rPr lang="hu-HU"/>
              <a:pPr>
                <a:defRPr/>
              </a:pPr>
              <a:t>‹#›</a:t>
            </a:fld>
            <a:endParaRPr lang="hu-HU"/>
          </a:p>
        </p:txBody>
      </p:sp>
    </p:spTree>
    <p:extLst>
      <p:ext uri="{BB962C8B-B14F-4D97-AF65-F5344CB8AC3E}">
        <p14:creationId xmlns:p14="http://schemas.microsoft.com/office/powerpoint/2010/main" val="2278340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iakép helye 1"/>
          <p:cNvSpPr>
            <a:spLocks noGrp="1" noRot="1" noChangeAspect="1" noTextEdit="1"/>
          </p:cNvSpPr>
          <p:nvPr>
            <p:ph type="sldImg"/>
          </p:nvPr>
        </p:nvSpPr>
        <p:spPr>
          <a:ln/>
        </p:spPr>
      </p:sp>
      <p:sp>
        <p:nvSpPr>
          <p:cNvPr id="19458" name="Jegyzetek helye 2"/>
          <p:cNvSpPr>
            <a:spLocks noGrp="1"/>
          </p:cNvSpPr>
          <p:nvPr>
            <p:ph type="body" idx="1"/>
          </p:nvPr>
        </p:nvSpPr>
        <p:spPr>
          <a:noFill/>
        </p:spPr>
        <p:txBody>
          <a:bodyPr/>
          <a:lstStyle/>
          <a:p>
            <a:pPr eaLnBrk="1" hangingPunct="1"/>
            <a:endParaRPr lang="hu-HU" altLang="hu-HU"/>
          </a:p>
        </p:txBody>
      </p:sp>
      <p:sp>
        <p:nvSpPr>
          <p:cNvPr id="19459" name="Dia számának helye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A81E535-8B65-4278-8213-317689F79572}" type="slidenum">
              <a:rPr lang="hu-HU" altLang="hu-HU" sz="1200">
                <a:cs typeface="Arial" charset="0"/>
              </a:rPr>
              <a:pPr algn="r"/>
              <a:t>2</a:t>
            </a:fld>
            <a:endParaRPr lang="hu-HU" altLang="hu-HU" sz="1200">
              <a:cs typeface="Arial" charset="0"/>
            </a:endParaRPr>
          </a:p>
        </p:txBody>
      </p:sp>
    </p:spTree>
    <p:extLst>
      <p:ext uri="{BB962C8B-B14F-4D97-AF65-F5344CB8AC3E}">
        <p14:creationId xmlns:p14="http://schemas.microsoft.com/office/powerpoint/2010/main" val="214715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4" name="Szövegdoboz 6"/>
          <p:cNvSpPr txBox="1"/>
          <p:nvPr/>
        </p:nvSpPr>
        <p:spPr>
          <a:xfrm>
            <a:off x="979495" y="908720"/>
            <a:ext cx="7190913" cy="830997"/>
          </a:xfrm>
          <a:prstGeom prst="rect">
            <a:avLst/>
          </a:prstGeom>
          <a:noFill/>
          <a:scene3d>
            <a:camera prst="orthographicFront"/>
            <a:lightRig rig="threePt" dir="t"/>
          </a:scene3d>
          <a:sp3d>
            <a:bevelT w="120650"/>
            <a:bevelB w="25400"/>
          </a:sp3d>
        </p:spPr>
        <p:txBody>
          <a:bodyPr>
            <a:spAutoFit/>
          </a:bodyPr>
          <a:lstStyle/>
          <a:p>
            <a:pPr algn="ctr" fontAlgn="auto">
              <a:spcBef>
                <a:spcPts val="0"/>
              </a:spcBef>
              <a:spcAft>
                <a:spcPts val="0"/>
              </a:spcAft>
              <a:defRPr/>
            </a:pPr>
            <a:r>
              <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Centre </a:t>
            </a:r>
            <a:r>
              <a:rPr lang="hu-HU" sz="2400" b="1" spc="160" dirty="0" err="1">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for</a:t>
            </a:r>
            <a:r>
              <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 </a:t>
            </a:r>
            <a:r>
              <a:rPr lang="hu-HU" sz="2400" b="1" spc="160" dirty="0" err="1">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Energy</a:t>
            </a:r>
            <a:r>
              <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 Research,</a:t>
            </a:r>
          </a:p>
          <a:p>
            <a:pPr algn="ctr" fontAlgn="auto">
              <a:spcBef>
                <a:spcPts val="0"/>
              </a:spcBef>
              <a:spcAft>
                <a:spcPts val="0"/>
              </a:spcAft>
              <a:defRPr/>
            </a:pPr>
            <a:r>
              <a:rPr lang="hu-HU" sz="2400" b="1" spc="160" dirty="0" err="1">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Hungarian</a:t>
            </a:r>
            <a:r>
              <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 </a:t>
            </a:r>
            <a:r>
              <a:rPr lang="hu-HU" sz="2400" b="1" spc="160" dirty="0" err="1">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Academy</a:t>
            </a:r>
            <a:r>
              <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 of </a:t>
            </a:r>
            <a:r>
              <a:rPr lang="hu-HU" sz="2400" b="1" spc="160" dirty="0" err="1">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Sciences</a:t>
            </a:r>
            <a:endPar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endParaRPr>
          </a:p>
        </p:txBody>
      </p:sp>
      <p:sp>
        <p:nvSpPr>
          <p:cNvPr id="2" name="Cím 1"/>
          <p:cNvSpPr>
            <a:spLocks noGrp="1"/>
          </p:cNvSpPr>
          <p:nvPr>
            <p:ph type="ctrTitle"/>
          </p:nvPr>
        </p:nvSpPr>
        <p:spPr>
          <a:xfrm>
            <a:off x="685800" y="2130425"/>
            <a:ext cx="7772400" cy="1470025"/>
          </a:xfrm>
          <a:prstGeom prst="rect">
            <a:avLst/>
          </a:prstGeom>
        </p:spPr>
        <p:txBody>
          <a:bodyPr/>
          <a:lstStyle>
            <a:lvl1pPr>
              <a:defRPr lang="hu-HU" sz="3600" b="1" kern="1200" spc="160" smtClean="0">
                <a:solidFill>
                  <a:schemeClr val="tx2">
                    <a:lumMod val="75000"/>
                  </a:schemeClr>
                </a:solidFill>
                <a:effectLst>
                  <a:outerShdw blurRad="38100" dist="38100" dir="2700000" algn="tl">
                    <a:srgbClr val="000000">
                      <a:alpha val="43137"/>
                    </a:srgbClr>
                  </a:outerShdw>
                </a:effectLst>
                <a:latin typeface="Lucida Sans Unicode" pitchFamily="34" charset="0"/>
                <a:ea typeface="+mn-ea"/>
                <a:cs typeface="Lucida Sans Unicode" pitchFamily="34" charset="0"/>
              </a:defRPr>
            </a:lvl1pPr>
          </a:lstStyle>
          <a:p>
            <a:r>
              <a:rPr lang="hu-HU" dirty="0"/>
              <a:t>Mintacím szerkesztése</a:t>
            </a:r>
          </a:p>
        </p:txBody>
      </p:sp>
      <p:sp>
        <p:nvSpPr>
          <p:cNvPr id="3" name="Alcím 2"/>
          <p:cNvSpPr>
            <a:spLocks noGrp="1"/>
          </p:cNvSpPr>
          <p:nvPr>
            <p:ph type="subTitle" idx="1"/>
          </p:nvPr>
        </p:nvSpPr>
        <p:spPr>
          <a:xfrm>
            <a:off x="1371600" y="3886200"/>
            <a:ext cx="6400800" cy="1752600"/>
          </a:xfrm>
          <a:prstGeom prst="rect">
            <a:avLst/>
          </a:prstGeom>
        </p:spPr>
        <p:txBody>
          <a:bodyPr/>
          <a:lstStyle>
            <a:lvl1pPr marL="0" indent="0" algn="ctr">
              <a:buNone/>
              <a:defRPr lang="hu-HU" sz="2800" b="1" kern="1200" spc="160" smtClean="0">
                <a:solidFill>
                  <a:schemeClr val="tx2">
                    <a:lumMod val="75000"/>
                  </a:schemeClr>
                </a:solidFill>
                <a:effectLst>
                  <a:outerShdw blurRad="38100" dist="38100" dir="2700000" algn="tl">
                    <a:srgbClr val="000000">
                      <a:alpha val="43137"/>
                    </a:srgbClr>
                  </a:outerShdw>
                </a:effectLst>
                <a:latin typeface="Lucida Sans Unicode" pitchFamily="34" charset="0"/>
                <a:ea typeface="+mn-ea"/>
                <a:cs typeface="Lucida Sans Unicode"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dirty="0"/>
              <a:t>Alcím mintájának szerkesztése</a:t>
            </a:r>
          </a:p>
        </p:txBody>
      </p:sp>
      <p:sp>
        <p:nvSpPr>
          <p:cNvPr id="5" name="Dátum helye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9C7A3230-298A-4724-AC66-1977A056831B}" type="datetimeFigureOut">
              <a:rPr lang="hu-HU"/>
              <a:pPr>
                <a:defRPr/>
              </a:pPr>
              <a:t>2016.11.09.</a:t>
            </a:fld>
            <a:endParaRPr lang="hu-HU"/>
          </a:p>
        </p:txBody>
      </p:sp>
      <p:sp>
        <p:nvSpPr>
          <p:cNvPr id="6" name="Élőláb helye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hu-HU"/>
          </a:p>
        </p:txBody>
      </p:sp>
      <p:sp>
        <p:nvSpPr>
          <p:cNvPr id="7" name="Dia számának hely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3BF1826C-2C1D-4FDF-8B48-341B298121C3}" type="slidenum">
              <a:rPr lang="hu-HU"/>
              <a:pPr>
                <a:defRPr/>
              </a:pPr>
              <a:t>‹#›</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a:prstGeom prst="rect">
            <a:avLst/>
          </a:prstGeom>
        </p:spPr>
        <p:txBody>
          <a:bodyPr/>
          <a:lstStyle>
            <a:lvl1pPr marL="0" algn="ctr" defTabSz="914400" rtl="0" eaLnBrk="1" fontAlgn="auto" latinLnBrk="0" hangingPunct="1">
              <a:spcBef>
                <a:spcPts val="0"/>
              </a:spcBef>
              <a:spcAft>
                <a:spcPts val="0"/>
              </a:spcAft>
              <a:buNone/>
              <a:defRPr lang="hu-HU" sz="3600" b="0" kern="1200" spc="160" dirty="0">
                <a:solidFill>
                  <a:schemeClr val="tx2">
                    <a:lumMod val="75000"/>
                  </a:schemeClr>
                </a:solidFill>
                <a:effectLst>
                  <a:outerShdw blurRad="38100" dist="38100" dir="2700000" algn="tl">
                    <a:srgbClr val="000000">
                      <a:alpha val="43137"/>
                    </a:srgbClr>
                  </a:outerShdw>
                </a:effectLst>
                <a:latin typeface="Lucida Sans Unicode" pitchFamily="34" charset="0"/>
                <a:ea typeface="+mn-ea"/>
                <a:cs typeface="Lucida Sans Unicode" pitchFamily="34" charset="0"/>
              </a:defRPr>
            </a:lvl1pPr>
          </a:lstStyle>
          <a:p>
            <a:r>
              <a:rPr lang="hu-HU" dirty="0"/>
              <a:t>Mintacím szerkesztése</a:t>
            </a:r>
          </a:p>
        </p:txBody>
      </p:sp>
      <p:sp>
        <p:nvSpPr>
          <p:cNvPr id="3" name="Dátum helye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2B2DE299-C220-4BD6-A1C1-47FD0172A86C}" type="datetimeFigureOut">
              <a:rPr lang="hu-HU"/>
              <a:pPr>
                <a:defRPr/>
              </a:pPr>
              <a:t>2016.11.09.</a:t>
            </a:fld>
            <a:endParaRPr lang="hu-HU"/>
          </a:p>
        </p:txBody>
      </p:sp>
      <p:sp>
        <p:nvSpPr>
          <p:cNvPr id="4" name="Élőláb helye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hu-HU"/>
          </a:p>
        </p:txBody>
      </p:sp>
      <p:sp>
        <p:nvSpPr>
          <p:cNvPr id="5" name="Dia számának hely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57E13825-A0FC-442D-9612-0765D1937952}" type="slidenum">
              <a:rPr lang="hu-HU"/>
              <a:pPr>
                <a:defRPr/>
              </a:pPr>
              <a:t>‹#›</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D34B5F13-1D95-496D-ACCC-7107627D90E6}" type="datetimeFigureOut">
              <a:rPr lang="hu-HU"/>
              <a:pPr>
                <a:defRPr/>
              </a:pPr>
              <a:t>2016.11.09.</a:t>
            </a:fld>
            <a:endParaRPr lang="hu-HU"/>
          </a:p>
        </p:txBody>
      </p:sp>
      <p:sp>
        <p:nvSpPr>
          <p:cNvPr id="3" name="Élőláb helye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hu-HU"/>
          </a:p>
        </p:txBody>
      </p:sp>
      <p:sp>
        <p:nvSpPr>
          <p:cNvPr id="4" name="Dia számának helye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4E249BB7-D5A6-4193-A9F3-46E2B916F79F}" type="slidenum">
              <a:rPr lang="hu-HU"/>
              <a:pPr>
                <a:defRPr/>
              </a:pPr>
              <a:t>‹#›</a:t>
            </a:fld>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Üre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4" name="Szövegdoboz 6"/>
          <p:cNvSpPr txBox="1"/>
          <p:nvPr/>
        </p:nvSpPr>
        <p:spPr>
          <a:xfrm>
            <a:off x="988383" y="908719"/>
            <a:ext cx="7190913" cy="830997"/>
          </a:xfrm>
          <a:prstGeom prst="rect">
            <a:avLst/>
          </a:prstGeom>
          <a:noFill/>
          <a:scene3d>
            <a:camera prst="orthographicFront"/>
            <a:lightRig rig="threePt" dir="t"/>
          </a:scene3d>
          <a:sp3d>
            <a:bevelT w="120650"/>
            <a:bevelB w="25400"/>
          </a:sp3d>
        </p:spPr>
        <p:txBody>
          <a:bodyPr>
            <a:spAutoFit/>
          </a:bodyPr>
          <a:lstStyle/>
          <a:p>
            <a:pPr algn="ctr" fontAlgn="auto">
              <a:spcBef>
                <a:spcPts val="0"/>
              </a:spcBef>
              <a:spcAft>
                <a:spcPts val="0"/>
              </a:spcAft>
              <a:defRPr/>
            </a:pPr>
            <a:r>
              <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Centre </a:t>
            </a:r>
            <a:r>
              <a:rPr lang="hu-HU" sz="2400" b="1" spc="160" dirty="0" err="1">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for</a:t>
            </a:r>
            <a:r>
              <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 </a:t>
            </a:r>
            <a:r>
              <a:rPr lang="hu-HU" sz="2400" b="1" spc="160" dirty="0" err="1">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Energy</a:t>
            </a:r>
            <a:r>
              <a:rPr lang="hu-HU" sz="2400" b="1" spc="16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 Research,</a:t>
            </a:r>
          </a:p>
          <a:p>
            <a:pPr algn="ctr" fontAlgn="auto">
              <a:spcBef>
                <a:spcPts val="0"/>
              </a:spcBef>
              <a:spcAft>
                <a:spcPts val="0"/>
              </a:spcAft>
              <a:defRPr/>
            </a:pPr>
            <a:r>
              <a:rPr lang="hu-HU" sz="2400" b="1" spc="160" dirty="0" err="1">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Hungarian</a:t>
            </a:r>
            <a:r>
              <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 </a:t>
            </a:r>
            <a:r>
              <a:rPr lang="hu-HU" sz="2400" b="1" spc="160" dirty="0" err="1">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Academy</a:t>
            </a:r>
            <a:r>
              <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 of </a:t>
            </a:r>
            <a:r>
              <a:rPr lang="hu-HU" sz="2400" b="1" spc="160" dirty="0" err="1">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rPr>
              <a:t>Sciences</a:t>
            </a:r>
            <a:endParaRPr lang="hu-HU" sz="2400" b="1" spc="160" dirty="0">
              <a:solidFill>
                <a:schemeClr val="tx2">
                  <a:lumMod val="75000"/>
                </a:schemeClr>
              </a:solidFill>
              <a:effectLst>
                <a:outerShdw blurRad="38100" dist="38100" dir="2700000" algn="tl">
                  <a:srgbClr val="000000">
                    <a:alpha val="43137"/>
                  </a:srgbClr>
                </a:outerShdw>
              </a:effectLst>
              <a:latin typeface="Lucida Sans Unicode" pitchFamily="34" charset="0"/>
              <a:cs typeface="Lucida Sans Unicode" pitchFamily="34" charset="0"/>
            </a:endParaRPr>
          </a:p>
        </p:txBody>
      </p:sp>
      <p:sp>
        <p:nvSpPr>
          <p:cNvPr id="2" name="Cím 1"/>
          <p:cNvSpPr>
            <a:spLocks noGrp="1"/>
          </p:cNvSpPr>
          <p:nvPr>
            <p:ph type="ctrTitle"/>
          </p:nvPr>
        </p:nvSpPr>
        <p:spPr>
          <a:xfrm>
            <a:off x="685800" y="2130425"/>
            <a:ext cx="7772400" cy="1470025"/>
          </a:xfrm>
          <a:prstGeom prst="rect">
            <a:avLst/>
          </a:prstGeom>
        </p:spPr>
        <p:txBody>
          <a:bodyPr/>
          <a:lstStyle>
            <a:lvl1pPr>
              <a:defRPr lang="hu-HU" sz="3600" b="1" kern="1200" spc="160" smtClean="0">
                <a:solidFill>
                  <a:schemeClr val="tx2">
                    <a:lumMod val="75000"/>
                  </a:schemeClr>
                </a:solidFill>
                <a:effectLst>
                  <a:outerShdw blurRad="38100" dist="38100" dir="2700000" algn="tl">
                    <a:srgbClr val="000000">
                      <a:alpha val="43137"/>
                    </a:srgbClr>
                  </a:outerShdw>
                </a:effectLst>
                <a:latin typeface="Lucida Sans Unicode" pitchFamily="34" charset="0"/>
                <a:ea typeface="+mn-ea"/>
                <a:cs typeface="Lucida Sans Unicode" pitchFamily="34" charset="0"/>
              </a:defRPr>
            </a:lvl1pPr>
          </a:lstStyle>
          <a:p>
            <a:r>
              <a:rPr lang="hu-HU" dirty="0"/>
              <a:t>Mintacím szerkesztése</a:t>
            </a:r>
          </a:p>
        </p:txBody>
      </p:sp>
      <p:sp>
        <p:nvSpPr>
          <p:cNvPr id="3" name="Alcím 2"/>
          <p:cNvSpPr>
            <a:spLocks noGrp="1"/>
          </p:cNvSpPr>
          <p:nvPr>
            <p:ph type="subTitle" idx="1"/>
          </p:nvPr>
        </p:nvSpPr>
        <p:spPr>
          <a:xfrm>
            <a:off x="1371600" y="3886200"/>
            <a:ext cx="6400800" cy="1752600"/>
          </a:xfrm>
          <a:prstGeom prst="rect">
            <a:avLst/>
          </a:prstGeom>
        </p:spPr>
        <p:txBody>
          <a:bodyPr/>
          <a:lstStyle>
            <a:lvl1pPr marL="0" indent="0" algn="ctr">
              <a:buNone/>
              <a:defRPr lang="hu-HU" sz="2800" b="1" kern="1200" spc="160" smtClean="0">
                <a:solidFill>
                  <a:schemeClr val="tx2">
                    <a:lumMod val="75000"/>
                  </a:schemeClr>
                </a:solidFill>
                <a:effectLst>
                  <a:outerShdw blurRad="38100" dist="38100" dir="2700000" algn="tl">
                    <a:srgbClr val="000000">
                      <a:alpha val="43137"/>
                    </a:srgbClr>
                  </a:outerShdw>
                </a:effectLst>
                <a:latin typeface="Lucida Sans Unicode" pitchFamily="34" charset="0"/>
                <a:ea typeface="+mn-ea"/>
                <a:cs typeface="Lucida Sans Unicode"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dirty="0"/>
              <a:t>Alcím mintájának szerkesztése</a:t>
            </a:r>
          </a:p>
        </p:txBody>
      </p:sp>
      <p:sp>
        <p:nvSpPr>
          <p:cNvPr id="5" name="Dátum helye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B9C65877-5AFB-4C24-9B49-6D9AE0DF21C5}" type="datetimeFigureOut">
              <a:rPr lang="hu-HU"/>
              <a:pPr>
                <a:defRPr/>
              </a:pPr>
              <a:t>2016.11.09.</a:t>
            </a:fld>
            <a:endParaRPr lang="hu-HU"/>
          </a:p>
        </p:txBody>
      </p:sp>
      <p:sp>
        <p:nvSpPr>
          <p:cNvPr id="6" name="Élőláb helye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hu-HU"/>
          </a:p>
        </p:txBody>
      </p:sp>
      <p:sp>
        <p:nvSpPr>
          <p:cNvPr id="7" name="Dia számának helye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F019BFAB-AE16-4E80-99DE-57EE6E69DFCF}" type="slidenum">
              <a:rPr lang="hu-HU"/>
              <a:pPr>
                <a:defRPr/>
              </a:pPr>
              <a:t>‹#›</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a:prstGeom prst="rect">
            <a:avLst/>
          </a:prstGeom>
        </p:spPr>
        <p:txBody>
          <a:bodyPr/>
          <a:lstStyle>
            <a:lvl1pPr>
              <a:defRPr lang="hu-HU" sz="3600" b="0" kern="1200" spc="160" smtClean="0">
                <a:solidFill>
                  <a:schemeClr val="tx2">
                    <a:lumMod val="75000"/>
                  </a:schemeClr>
                </a:solidFill>
                <a:effectLst>
                  <a:outerShdw blurRad="38100" dist="38100" dir="2700000" algn="tl">
                    <a:srgbClr val="000000">
                      <a:alpha val="43137"/>
                    </a:srgbClr>
                  </a:outerShdw>
                </a:effectLst>
                <a:latin typeface="Lucida Sans Unicode" pitchFamily="34" charset="0"/>
                <a:ea typeface="+mn-ea"/>
                <a:cs typeface="Lucida Sans Unicode" pitchFamily="34" charset="0"/>
              </a:defRPr>
            </a:lvl1pPr>
          </a:lstStyle>
          <a:p>
            <a:r>
              <a:rPr lang="hu-HU" dirty="0"/>
              <a:t>Mintacím szerkesztése</a:t>
            </a:r>
          </a:p>
        </p:txBody>
      </p:sp>
      <p:sp>
        <p:nvSpPr>
          <p:cNvPr id="3" name="Dátum helye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05A433C8-3FE1-4D40-BE66-3F17A18A878D}" type="datetimeFigureOut">
              <a:rPr lang="hu-HU"/>
              <a:pPr>
                <a:defRPr/>
              </a:pPr>
              <a:t>2016.11.09.</a:t>
            </a:fld>
            <a:endParaRPr lang="hu-HU"/>
          </a:p>
        </p:txBody>
      </p:sp>
      <p:sp>
        <p:nvSpPr>
          <p:cNvPr id="4" name="Élőláb helye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hu-HU"/>
          </a:p>
        </p:txBody>
      </p:sp>
      <p:sp>
        <p:nvSpPr>
          <p:cNvPr id="5" name="Dia számának helye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37570345-892A-4251-8D29-2F0EED9CB7F4}" type="slidenum">
              <a:rPr lang="hu-HU"/>
              <a:pPr>
                <a:defRPr/>
              </a:pPr>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8002D2F7-818E-4679-8E87-AC271316246E}" type="datetimeFigureOut">
              <a:rPr lang="hu-HU"/>
              <a:pPr>
                <a:defRPr/>
              </a:pPr>
              <a:t>2016.11.09.</a:t>
            </a:fld>
            <a:endParaRPr lang="hu-HU"/>
          </a:p>
        </p:txBody>
      </p:sp>
      <p:sp>
        <p:nvSpPr>
          <p:cNvPr id="3" name="Élőláb helye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hu-HU"/>
          </a:p>
        </p:txBody>
      </p:sp>
      <p:sp>
        <p:nvSpPr>
          <p:cNvPr id="4" name="Dia számának helye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575D0D4E-B6F8-4EE0-A2C6-EC45A6BFC303}" type="slidenum">
              <a:rPr lang="hu-HU"/>
              <a:pPr>
                <a:defRPr/>
              </a:pPr>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Üres">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de-DE" sz="1600" b="1">
                <a:solidFill>
                  <a:schemeClr val="bg1"/>
                </a:solidFill>
              </a:rPr>
              <a:t>www.kit.edu</a:t>
            </a:r>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a:ext>
            </a:extLst>
          </a:blip>
          <a:srcRect l="4518" t="14603" r="3664" b="12682"/>
          <a:stretch/>
        </p:blipFill>
        <p:spPr>
          <a:xfrm>
            <a:off x="323528" y="260648"/>
            <a:ext cx="4174084" cy="1008112"/>
          </a:xfrm>
          <a:prstGeom prst="rect">
            <a:avLst/>
          </a:prstGeom>
        </p:spPr>
      </p:pic>
    </p:spTree>
    <p:extLst>
      <p:ext uri="{BB962C8B-B14F-4D97-AF65-F5344CB8AC3E}">
        <p14:creationId xmlns:p14="http://schemas.microsoft.com/office/powerpoint/2010/main" val="3501854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Kép 5"/>
          <p:cNvPicPr>
            <a:picLocks noChangeAspect="1"/>
          </p:cNvPicPr>
          <p:nvPr/>
        </p:nvPicPr>
        <p:blipFill>
          <a:blip r:embed="rId6"/>
          <a:srcRect/>
          <a:stretch>
            <a:fillRect/>
          </a:stretch>
        </p:blipFill>
        <p:spPr bwMode="auto">
          <a:xfrm>
            <a:off x="0" y="0"/>
            <a:ext cx="5341938" cy="6858000"/>
          </a:xfrm>
          <a:prstGeom prst="rect">
            <a:avLst/>
          </a:prstGeom>
          <a:noFill/>
          <a:ln w="9525">
            <a:noFill/>
            <a:miter lim="800000"/>
            <a:headEnd/>
            <a:tailEnd/>
          </a:ln>
        </p:spPr>
      </p:pic>
      <p:pic>
        <p:nvPicPr>
          <p:cNvPr id="5123" name="Kép 11" descr="Új kép.PNG"/>
          <p:cNvPicPr>
            <a:picLocks noChangeAspect="1"/>
          </p:cNvPicPr>
          <p:nvPr/>
        </p:nvPicPr>
        <p:blipFill>
          <a:blip r:embed="rId7"/>
          <a:srcRect/>
          <a:stretch>
            <a:fillRect/>
          </a:stretch>
        </p:blipFill>
        <p:spPr bwMode="auto">
          <a:xfrm>
            <a:off x="0" y="390525"/>
            <a:ext cx="1003300" cy="539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74"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42" name="Kép 2"/>
          <p:cNvPicPr>
            <a:picLocks noChangeAspect="1"/>
          </p:cNvPicPr>
          <p:nvPr/>
        </p:nvPicPr>
        <p:blipFill>
          <a:blip r:embed="rId7"/>
          <a:srcRect/>
          <a:stretch>
            <a:fillRect/>
          </a:stretch>
        </p:blipFill>
        <p:spPr bwMode="auto">
          <a:xfrm>
            <a:off x="0" y="684213"/>
            <a:ext cx="6858000" cy="6173787"/>
          </a:xfrm>
          <a:prstGeom prst="rect">
            <a:avLst/>
          </a:prstGeom>
          <a:noFill/>
          <a:ln w="9525">
            <a:noFill/>
            <a:miter lim="800000"/>
            <a:headEnd/>
            <a:tailEnd/>
          </a:ln>
        </p:spPr>
      </p:pic>
      <p:pic>
        <p:nvPicPr>
          <p:cNvPr id="10243" name="Kép 11" descr="Új kép.PNG"/>
          <p:cNvPicPr>
            <a:picLocks noChangeAspect="1"/>
          </p:cNvPicPr>
          <p:nvPr/>
        </p:nvPicPr>
        <p:blipFill>
          <a:blip r:embed="rId8"/>
          <a:srcRect/>
          <a:stretch>
            <a:fillRect/>
          </a:stretch>
        </p:blipFill>
        <p:spPr bwMode="auto">
          <a:xfrm>
            <a:off x="0" y="5619750"/>
            <a:ext cx="1003300" cy="539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75" r:id="rId4"/>
    <p:sldLayoutId id="2147483684"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hyperlink" Target="https://idm.euro-fusion.org/?uid=2MP4G7&amp;action=get_document" TargetMode="External"/><Relationship Id="rId4" Type="http://schemas.openxmlformats.org/officeDocument/2006/relationships/hyperlink" Target="https://idm.euro-fusion.org/?uid=2M9NJP&amp;action=get_documen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Volume" TargetMode="External"/><Relationship Id="rId2" Type="http://schemas.openxmlformats.org/officeDocument/2006/relationships/hyperlink" Target="http://en.wikipedia.org/wiki/Mass" TargetMode="Externa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hyperlink" Target="http://en.wikipedia.org/wiki/Rho_(lett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idx="4294967295"/>
          </p:nvPr>
        </p:nvSpPr>
        <p:spPr>
          <a:xfrm>
            <a:off x="323528" y="2506593"/>
            <a:ext cx="8320086" cy="1008112"/>
          </a:xfrm>
          <a:prstGeom prst="rect">
            <a:avLst/>
          </a:prstGeom>
        </p:spPr>
        <p:txBody>
          <a:bodyPr/>
          <a:lstStyle/>
          <a:p>
            <a:r>
              <a:rPr lang="en-US" sz="3600" b="1" dirty="0"/>
              <a:t>Summary overview report on development of MPH chapter for functional materials for year 2016</a:t>
            </a:r>
          </a:p>
        </p:txBody>
      </p:sp>
      <p:sp>
        <p:nvSpPr>
          <p:cNvPr id="5" name="Rechteck 4"/>
          <p:cNvSpPr/>
          <p:nvPr/>
        </p:nvSpPr>
        <p:spPr>
          <a:xfrm>
            <a:off x="356370" y="4551511"/>
            <a:ext cx="8392094" cy="1200329"/>
          </a:xfrm>
          <a:prstGeom prst="rect">
            <a:avLst/>
          </a:prstGeom>
        </p:spPr>
        <p:txBody>
          <a:bodyPr wrap="square">
            <a:spAutoFit/>
          </a:bodyPr>
          <a:lstStyle/>
          <a:p>
            <a:pPr>
              <a:defRPr/>
            </a:pPr>
            <a:r>
              <a:rPr lang="en-US" sz="2400" b="1" cap="small" dirty="0">
                <a:solidFill>
                  <a:schemeClr val="bg2">
                    <a:lumMod val="25000"/>
                  </a:schemeClr>
                </a:solidFill>
                <a:effectLst>
                  <a:outerShdw blurRad="38100" dist="38100" dir="2700000" algn="tl">
                    <a:srgbClr val="000000">
                      <a:alpha val="43137"/>
                    </a:srgbClr>
                  </a:outerShdw>
                </a:effectLst>
                <a:latin typeface="+mj-lt"/>
                <a:ea typeface="+mj-ea"/>
                <a:cs typeface="+mj-cs"/>
              </a:rPr>
              <a:t>F. Gillemot, MTA EK</a:t>
            </a:r>
            <a:endParaRPr lang="en-GB" sz="2400" i="1" cap="small" dirty="0">
              <a:solidFill>
                <a:schemeClr val="bg2">
                  <a:lumMod val="25000"/>
                </a:schemeClr>
              </a:solidFill>
            </a:endParaRPr>
          </a:p>
          <a:p>
            <a:pPr>
              <a:defRPr/>
            </a:pPr>
            <a:r>
              <a:rPr lang="hu-HU" sz="2400" b="1" cap="small" dirty="0">
                <a:solidFill>
                  <a:schemeClr val="bg2">
                    <a:lumMod val="25000"/>
                  </a:schemeClr>
                </a:solidFill>
                <a:effectLst>
                  <a:outerShdw blurRad="38100" dist="38100" dir="2700000" algn="tl">
                    <a:srgbClr val="000000">
                      <a:alpha val="43137"/>
                    </a:srgbClr>
                  </a:outerShdw>
                </a:effectLst>
                <a:latin typeface="+mj-lt"/>
                <a:ea typeface="+mj-ea"/>
                <a:cs typeface="+mj-cs"/>
              </a:rPr>
              <a:t>I.  </a:t>
            </a:r>
            <a:r>
              <a:rPr lang="de-DE" sz="2400" b="1" cap="small" dirty="0">
                <a:solidFill>
                  <a:schemeClr val="bg2">
                    <a:lumMod val="25000"/>
                  </a:schemeClr>
                </a:solidFill>
                <a:effectLst>
                  <a:outerShdw blurRad="38100" dist="38100" dir="2700000" algn="tl">
                    <a:srgbClr val="000000">
                      <a:alpha val="43137"/>
                    </a:srgbClr>
                  </a:outerShdw>
                </a:effectLst>
                <a:latin typeface="+mj-lt"/>
                <a:ea typeface="+mj-ea"/>
                <a:cs typeface="+mj-cs"/>
              </a:rPr>
              <a:t>Szenthe, MTA EK</a:t>
            </a:r>
          </a:p>
          <a:p>
            <a:pPr marL="457200" indent="-457200">
              <a:buAutoNum type="alphaUcPeriod"/>
              <a:defRPr/>
            </a:pPr>
            <a:r>
              <a:rPr lang="de-DE" sz="2400" b="1" cap="small" dirty="0">
                <a:solidFill>
                  <a:schemeClr val="bg2">
                    <a:lumMod val="25000"/>
                  </a:schemeClr>
                </a:solidFill>
                <a:effectLst>
                  <a:outerShdw blurRad="38100" dist="38100" dir="2700000" algn="tl">
                    <a:srgbClr val="000000">
                      <a:alpha val="43137"/>
                    </a:srgbClr>
                  </a:outerShdw>
                </a:effectLst>
                <a:latin typeface="+mj-lt"/>
                <a:ea typeface="+mj-ea"/>
                <a:cs typeface="+mj-cs"/>
              </a:rPr>
              <a:t>Kov</a:t>
            </a:r>
            <a:r>
              <a:rPr lang="hu-HU" sz="2400" b="1" cap="small" dirty="0">
                <a:solidFill>
                  <a:schemeClr val="bg2">
                    <a:lumMod val="25000"/>
                  </a:schemeClr>
                </a:solidFill>
                <a:effectLst>
                  <a:outerShdw blurRad="38100" dist="38100" dir="2700000" algn="tl">
                    <a:srgbClr val="000000">
                      <a:alpha val="43137"/>
                    </a:srgbClr>
                  </a:outerShdw>
                </a:effectLst>
                <a:latin typeface="+mj-lt"/>
                <a:ea typeface="+mj-ea"/>
                <a:cs typeface="+mj-cs"/>
              </a:rPr>
              <a:t>ács, MTA EK</a:t>
            </a:r>
          </a:p>
        </p:txBody>
      </p:sp>
      <p:sp>
        <p:nvSpPr>
          <p:cNvPr id="3" name="Abgerundetes Rechteck 2"/>
          <p:cNvSpPr/>
          <p:nvPr/>
        </p:nvSpPr>
        <p:spPr>
          <a:xfrm>
            <a:off x="6300192" y="260648"/>
            <a:ext cx="2448272" cy="936104"/>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a:solidFill>
                  <a:srgbClr val="184897"/>
                </a:solidFill>
              </a:rPr>
              <a:t>WPMAT</a:t>
            </a:r>
            <a:endParaRPr lang="en-GB" sz="4000" dirty="0">
              <a:solidFill>
                <a:srgbClr val="184897"/>
              </a:solidFill>
            </a:endParaRPr>
          </a:p>
        </p:txBody>
      </p:sp>
      <p:sp>
        <p:nvSpPr>
          <p:cNvPr id="2" name="Rechteck 1"/>
          <p:cNvSpPr/>
          <p:nvPr/>
        </p:nvSpPr>
        <p:spPr>
          <a:xfrm>
            <a:off x="356370" y="2016235"/>
            <a:ext cx="2463110" cy="369332"/>
          </a:xfrm>
          <a:prstGeom prst="rect">
            <a:avLst/>
          </a:prstGeom>
        </p:spPr>
        <p:txBody>
          <a:bodyPr wrap="none">
            <a:spAutoFit/>
          </a:bodyPr>
          <a:lstStyle/>
          <a:p>
            <a:r>
              <a:rPr lang="en-US" b="1" dirty="0"/>
              <a:t>MAT-1.2.1-T006-D001</a:t>
            </a:r>
          </a:p>
        </p:txBody>
      </p:sp>
    </p:spTree>
    <p:extLst>
      <p:ext uri="{BB962C8B-B14F-4D97-AF65-F5344CB8AC3E}">
        <p14:creationId xmlns:p14="http://schemas.microsoft.com/office/powerpoint/2010/main" val="2035654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p:cNvSpPr txBox="1"/>
          <p:nvPr/>
        </p:nvSpPr>
        <p:spPr>
          <a:xfrm>
            <a:off x="757850" y="759354"/>
            <a:ext cx="7776864" cy="923330"/>
          </a:xfrm>
          <a:prstGeom prst="rect">
            <a:avLst/>
          </a:prstGeom>
          <a:noFill/>
        </p:spPr>
        <p:txBody>
          <a:bodyPr wrap="square" rtlCol="0">
            <a:spAutoFit/>
          </a:bodyPr>
          <a:lstStyle/>
          <a:p>
            <a:r>
              <a:rPr lang="hu-HU" b="1" dirty="0" err="1">
                <a:solidFill>
                  <a:srgbClr val="FF0000"/>
                </a:solidFill>
              </a:rPr>
              <a:t>Working</a:t>
            </a:r>
            <a:r>
              <a:rPr lang="hu-HU" b="1" dirty="0">
                <a:solidFill>
                  <a:srgbClr val="FF0000"/>
                </a:solidFill>
              </a:rPr>
              <a:t> </a:t>
            </a:r>
            <a:r>
              <a:rPr lang="hu-HU" b="1" dirty="0" err="1">
                <a:solidFill>
                  <a:srgbClr val="FF0000"/>
                </a:solidFill>
              </a:rPr>
              <a:t>method</a:t>
            </a:r>
            <a:r>
              <a:rPr lang="hu-HU" b="1" dirty="0">
                <a:solidFill>
                  <a:srgbClr val="FF0000"/>
                </a:solidFill>
              </a:rPr>
              <a:t> 6</a:t>
            </a:r>
          </a:p>
          <a:p>
            <a:r>
              <a:rPr lang="hu-HU" dirty="0" err="1"/>
              <a:t>Summarize</a:t>
            </a:r>
            <a:r>
              <a:rPr lang="hu-HU" dirty="0"/>
              <a:t> </a:t>
            </a:r>
            <a:r>
              <a:rPr lang="hu-HU" dirty="0" err="1"/>
              <a:t>the</a:t>
            </a:r>
            <a:r>
              <a:rPr lang="hu-HU" dirty="0"/>
              <a:t> </a:t>
            </a:r>
            <a:r>
              <a:rPr lang="hu-HU" dirty="0" err="1"/>
              <a:t>existing</a:t>
            </a:r>
            <a:r>
              <a:rPr lang="hu-HU" dirty="0"/>
              <a:t> </a:t>
            </a:r>
            <a:r>
              <a:rPr lang="hu-HU" dirty="0" err="1"/>
              <a:t>Functional</a:t>
            </a:r>
            <a:r>
              <a:rPr lang="hu-HU" dirty="0"/>
              <a:t> </a:t>
            </a:r>
            <a:r>
              <a:rPr lang="hu-HU" dirty="0" err="1"/>
              <a:t>Materials</a:t>
            </a:r>
            <a:r>
              <a:rPr lang="hu-HU" dirty="0"/>
              <a:t> </a:t>
            </a:r>
            <a:r>
              <a:rPr lang="hu-HU" dirty="0" err="1"/>
              <a:t>reports</a:t>
            </a:r>
            <a:endParaRPr lang="hu-HU" dirty="0"/>
          </a:p>
          <a:p>
            <a:r>
              <a:rPr lang="hu-HU" dirty="0" err="1"/>
              <a:t>Reports</a:t>
            </a:r>
            <a:r>
              <a:rPr lang="hu-HU" dirty="0"/>
              <a:t> </a:t>
            </a:r>
            <a:r>
              <a:rPr lang="hu-HU" dirty="0" err="1"/>
              <a:t>are</a:t>
            </a:r>
            <a:r>
              <a:rPr lang="hu-HU" dirty="0"/>
              <a:t> </a:t>
            </a:r>
            <a:r>
              <a:rPr lang="hu-HU" dirty="0" err="1"/>
              <a:t>on</a:t>
            </a:r>
            <a:r>
              <a:rPr lang="hu-HU" dirty="0"/>
              <a:t> </a:t>
            </a:r>
            <a:r>
              <a:rPr lang="hu-HU" dirty="0" err="1"/>
              <a:t>alumina</a:t>
            </a:r>
            <a:r>
              <a:rPr lang="hu-HU" dirty="0"/>
              <a:t> </a:t>
            </a:r>
            <a:r>
              <a:rPr lang="hu-HU" dirty="0" err="1"/>
              <a:t>developed</a:t>
            </a:r>
            <a:r>
              <a:rPr lang="hu-HU" dirty="0"/>
              <a:t> </a:t>
            </a:r>
            <a:r>
              <a:rPr lang="hu-HU" dirty="0" err="1"/>
              <a:t>for</a:t>
            </a:r>
            <a:r>
              <a:rPr lang="hu-HU" dirty="0"/>
              <a:t> </a:t>
            </a:r>
            <a:r>
              <a:rPr lang="hu-HU" dirty="0" err="1"/>
              <a:t>purpose</a:t>
            </a:r>
            <a:endParaRPr lang="en-US" dirty="0"/>
          </a:p>
        </p:txBody>
      </p:sp>
      <p:pic>
        <p:nvPicPr>
          <p:cNvPr id="3" name="Kép 2"/>
          <p:cNvPicPr>
            <a:picLocks noChangeAspect="1"/>
          </p:cNvPicPr>
          <p:nvPr/>
        </p:nvPicPr>
        <p:blipFill>
          <a:blip r:embed="rId2"/>
          <a:stretch>
            <a:fillRect/>
          </a:stretch>
        </p:blipFill>
        <p:spPr>
          <a:xfrm>
            <a:off x="6441951" y="260648"/>
            <a:ext cx="2171700" cy="962025"/>
          </a:xfrm>
          <a:prstGeom prst="rect">
            <a:avLst/>
          </a:prstGeom>
        </p:spPr>
      </p:pic>
      <p:pic>
        <p:nvPicPr>
          <p:cNvPr id="410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841" y="1916832"/>
            <a:ext cx="2423999" cy="172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1276586" y="4725144"/>
            <a:ext cx="7234029"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References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4"/>
              </a:rPr>
              <a:t>FM -4.2.2.D1- Development of different self-doped alumina grades by using colloidal routes and advanced processing technologies (EFDA_D_2M9NJP v1.0)</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5"/>
              </a:rPr>
              <a:t>MAT 4.2.2-T2-D3 Samples selection and procurement for testing pre-irradiation dielectric properties (EFDA_D_2MP4G7 v1.2)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áblázat 5"/>
          <p:cNvGraphicFramePr>
            <a:graphicFrameLocks noGrp="1"/>
          </p:cNvGraphicFramePr>
          <p:nvPr>
            <p:extLst>
              <p:ext uri="{D42A27DB-BD31-4B8C-83A1-F6EECF244321}">
                <p14:modId xmlns:p14="http://schemas.microsoft.com/office/powerpoint/2010/main" val="3989024592"/>
              </p:ext>
            </p:extLst>
          </p:nvPr>
        </p:nvGraphicFramePr>
        <p:xfrm>
          <a:off x="1619672" y="3789040"/>
          <a:ext cx="6485255" cy="1280160"/>
        </p:xfrm>
        <a:graphic>
          <a:graphicData uri="http://schemas.openxmlformats.org/drawingml/2006/table">
            <a:tbl>
              <a:tblPr firstRow="1" firstCol="1" bandRow="1" bandCol="1">
                <a:tableStyleId>{5C22544A-7EE6-4342-B048-85BDC9FD1C3A}</a:tableStyleId>
              </a:tblPr>
              <a:tblGrid>
                <a:gridCol w="778510">
                  <a:extLst>
                    <a:ext uri="{9D8B030D-6E8A-4147-A177-3AD203B41FA5}">
                      <a16:colId xmlns:a16="http://schemas.microsoft.com/office/drawing/2014/main" xmlns="" val="4250120455"/>
                    </a:ext>
                  </a:extLst>
                </a:gridCol>
                <a:gridCol w="2912745">
                  <a:extLst>
                    <a:ext uri="{9D8B030D-6E8A-4147-A177-3AD203B41FA5}">
                      <a16:colId xmlns:a16="http://schemas.microsoft.com/office/drawing/2014/main" xmlns="" val="4270283587"/>
                    </a:ext>
                  </a:extLst>
                </a:gridCol>
                <a:gridCol w="629920">
                  <a:extLst>
                    <a:ext uri="{9D8B030D-6E8A-4147-A177-3AD203B41FA5}">
                      <a16:colId xmlns:a16="http://schemas.microsoft.com/office/drawing/2014/main" xmlns="" val="441887063"/>
                    </a:ext>
                  </a:extLst>
                </a:gridCol>
                <a:gridCol w="723900">
                  <a:extLst>
                    <a:ext uri="{9D8B030D-6E8A-4147-A177-3AD203B41FA5}">
                      <a16:colId xmlns:a16="http://schemas.microsoft.com/office/drawing/2014/main" xmlns="" val="2436082242"/>
                    </a:ext>
                  </a:extLst>
                </a:gridCol>
                <a:gridCol w="1440180">
                  <a:extLst>
                    <a:ext uri="{9D8B030D-6E8A-4147-A177-3AD203B41FA5}">
                      <a16:colId xmlns:a16="http://schemas.microsoft.com/office/drawing/2014/main" xmlns="" val="2392429499"/>
                    </a:ext>
                  </a:extLst>
                </a:gridCol>
              </a:tblGrid>
              <a:tr h="0">
                <a:tc>
                  <a:txBody>
                    <a:bodyPr/>
                    <a:lstStyle/>
                    <a:p>
                      <a:pPr algn="just">
                        <a:spcAft>
                          <a:spcPts val="0"/>
                        </a:spcAft>
                      </a:pPr>
                      <a:r>
                        <a:rPr lang="en-US" sz="1200">
                          <a:effectLst/>
                        </a:rPr>
                        <a:t>NKR-HPA-</a:t>
                      </a:r>
                    </a:p>
                    <a:p>
                      <a:pPr algn="just">
                        <a:spcAft>
                          <a:spcPts val="0"/>
                        </a:spcAft>
                      </a:pPr>
                      <a:r>
                        <a:rPr lang="en-US" sz="1200">
                          <a:effectLst/>
                        </a:rPr>
                        <a:t>Sample ID</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36195" marR="17780" marT="0" marB="0"/>
                </a:tc>
                <a:tc>
                  <a:txBody>
                    <a:bodyPr/>
                    <a:lstStyle/>
                    <a:p>
                      <a:pPr algn="just">
                        <a:spcAft>
                          <a:spcPts val="0"/>
                        </a:spcAft>
                      </a:pPr>
                      <a:r>
                        <a:rPr lang="en-US" sz="1200">
                          <a:effectLst/>
                        </a:rPr>
                        <a:t>Fabrication route</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36195" marR="17780" marT="0" marB="0"/>
                </a:tc>
                <a:tc>
                  <a:txBody>
                    <a:bodyPr/>
                    <a:lstStyle/>
                    <a:p>
                      <a:pPr algn="just">
                        <a:spcAft>
                          <a:spcPts val="0"/>
                        </a:spcAft>
                      </a:pPr>
                      <a:r>
                        <a:rPr lang="en-US" sz="1200">
                          <a:effectLst/>
                        </a:rPr>
                        <a:t># of samples</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36195" marR="17780" marT="0" marB="0"/>
                </a:tc>
                <a:tc>
                  <a:txBody>
                    <a:bodyPr/>
                    <a:lstStyle/>
                    <a:p>
                      <a:pPr algn="just">
                        <a:spcAft>
                          <a:spcPts val="0"/>
                        </a:spcAft>
                      </a:pPr>
                      <a:r>
                        <a:rPr lang="en-US" sz="1200">
                          <a:effectLst/>
                        </a:rPr>
                        <a:t>dimensions (mm)</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36195" marR="17780" marT="0" marB="0"/>
                </a:tc>
                <a:tc>
                  <a:txBody>
                    <a:bodyPr/>
                    <a:lstStyle/>
                    <a:p>
                      <a:pPr algn="just">
                        <a:spcAft>
                          <a:spcPts val="0"/>
                        </a:spcAft>
                      </a:pPr>
                      <a:r>
                        <a:rPr lang="en-US" sz="1200">
                          <a:effectLst/>
                        </a:rPr>
                        <a:t>Comment</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36195" marR="17780" marT="0" marB="0"/>
                </a:tc>
                <a:extLst>
                  <a:ext uri="{0D108BD9-81ED-4DB2-BD59-A6C34878D82A}">
                    <a16:rowId xmlns:a16="http://schemas.microsoft.com/office/drawing/2014/main" xmlns="" val="1130541886"/>
                  </a:ext>
                </a:extLst>
              </a:tr>
              <a:tr h="0">
                <a:tc>
                  <a:txBody>
                    <a:bodyPr/>
                    <a:lstStyle/>
                    <a:p>
                      <a:pPr algn="ctr">
                        <a:spcAft>
                          <a:spcPts val="0"/>
                        </a:spcAft>
                      </a:pPr>
                      <a:r>
                        <a:rPr lang="en-US" sz="1200">
                          <a:effectLst/>
                        </a:rPr>
                        <a:t>C</a:t>
                      </a:r>
                    </a:p>
                    <a:p>
                      <a:pPr algn="ctr">
                        <a:spcAft>
                          <a:spcPts val="0"/>
                        </a:spcAft>
                      </a:pPr>
                      <a:r>
                        <a:rPr lang="en-US" sz="1000">
                          <a:effectLst/>
                        </a:rPr>
                        <a:t>(casted)</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36195" marR="17780" marT="0" marB="0" anchor="ctr"/>
                </a:tc>
                <a:tc>
                  <a:txBody>
                    <a:bodyPr/>
                    <a:lstStyle/>
                    <a:p>
                      <a:pPr algn="just">
                        <a:spcAft>
                          <a:spcPts val="0"/>
                        </a:spcAft>
                      </a:pPr>
                      <a:r>
                        <a:rPr lang="en-US" sz="1200">
                          <a:effectLst/>
                        </a:rPr>
                        <a:t>Slip casting+ sintering route</a:t>
                      </a:r>
                    </a:p>
                    <a:p>
                      <a:pPr algn="just">
                        <a:spcAft>
                          <a:spcPts val="0"/>
                        </a:spcAft>
                      </a:pPr>
                      <a:r>
                        <a:rPr lang="en-US" sz="900">
                          <a:effectLst/>
                        </a:rPr>
                        <a:t> </a:t>
                      </a:r>
                      <a:endParaRPr lang="en-US" sz="1200">
                        <a:effectLst/>
                      </a:endParaRPr>
                    </a:p>
                    <a:p>
                      <a:pPr algn="just">
                        <a:spcAft>
                          <a:spcPts val="0"/>
                        </a:spcAft>
                      </a:pPr>
                      <a:r>
                        <a:rPr lang="en-US" sz="900">
                          <a:effectLst/>
                        </a:rPr>
                        <a:t>A Slip is poured into s plaster mould that draws water from the poured slip to compact and form the casting. When dry, the solid clay can be removed and fired at high T.</a:t>
                      </a:r>
                      <a:endParaRPr lang="en-US" sz="1200">
                        <a:effectLst/>
                      </a:endParaRPr>
                    </a:p>
                    <a:p>
                      <a:pPr algn="just">
                        <a:spcAft>
                          <a:spcPts val="0"/>
                        </a:spcAft>
                      </a:pPr>
                      <a:r>
                        <a:rPr lang="en-US" sz="1200">
                          <a:effectLst/>
                        </a:rPr>
                        <a:t> </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36195" marR="17780" marT="0" marB="0"/>
                </a:tc>
                <a:tc>
                  <a:txBody>
                    <a:bodyPr/>
                    <a:lstStyle/>
                    <a:p>
                      <a:pPr algn="ctr">
                        <a:spcAft>
                          <a:spcPts val="0"/>
                        </a:spcAft>
                      </a:pPr>
                      <a:r>
                        <a:rPr lang="en-US" sz="1200">
                          <a:effectLst/>
                        </a:rPr>
                        <a:t>5</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36195" marR="17780" marT="0" marB="0" anchor="ctr"/>
                </a:tc>
                <a:tc>
                  <a:txBody>
                    <a:bodyPr/>
                    <a:lstStyle/>
                    <a:p>
                      <a:pPr algn="just">
                        <a:spcAft>
                          <a:spcPts val="0"/>
                        </a:spcAft>
                      </a:pPr>
                      <a:r>
                        <a:rPr lang="en-US" sz="1200">
                          <a:effectLst/>
                        </a:rPr>
                        <a:t> ø – 30</a:t>
                      </a:r>
                    </a:p>
                    <a:p>
                      <a:pPr algn="just">
                        <a:spcAft>
                          <a:spcPts val="0"/>
                        </a:spcAft>
                      </a:pPr>
                      <a:r>
                        <a:rPr lang="en-US" sz="1200">
                          <a:effectLst/>
                        </a:rPr>
                        <a:t>Thick - 2</a:t>
                      </a:r>
                      <a:endParaRPr lang="en-US" sz="1200">
                        <a:effectLst/>
                        <a:latin typeface="Arial" panose="020B0604020202020204" pitchFamily="34" charset="0"/>
                        <a:ea typeface="Times New Roman" panose="02020603050405020304" pitchFamily="18" charset="0"/>
                        <a:cs typeface="Arial" panose="020B0604020202020204" pitchFamily="34" charset="0"/>
                      </a:endParaRPr>
                    </a:p>
                  </a:txBody>
                  <a:tcPr marL="36195" marR="17780" marT="0" marB="0"/>
                </a:tc>
                <a:tc>
                  <a:txBody>
                    <a:bodyPr/>
                    <a:lstStyle/>
                    <a:p>
                      <a:pPr algn="just">
                        <a:spcAft>
                          <a:spcPts val="0"/>
                        </a:spcAft>
                      </a:pPr>
                      <a:r>
                        <a:rPr lang="en-US" sz="900" dirty="0">
                          <a:effectLst/>
                        </a:rPr>
                        <a:t>In theory </a:t>
                      </a:r>
                      <a:r>
                        <a:rPr lang="en-US" sz="900" dirty="0" err="1">
                          <a:effectLst/>
                        </a:rPr>
                        <a:t>splip</a:t>
                      </a:r>
                      <a:r>
                        <a:rPr lang="en-US" sz="900" dirty="0">
                          <a:effectLst/>
                        </a:rPr>
                        <a:t>-casting methods provide superior surface quality, density and uniformity in casting high-purity ceramic raw materials with little additives.</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36195" marR="17780" marT="0" marB="0"/>
                </a:tc>
                <a:extLst>
                  <a:ext uri="{0D108BD9-81ED-4DB2-BD59-A6C34878D82A}">
                    <a16:rowId xmlns:a16="http://schemas.microsoft.com/office/drawing/2014/main" xmlns="" val="101933459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doboz 2"/>
          <p:cNvSpPr txBox="1"/>
          <p:nvPr/>
        </p:nvSpPr>
        <p:spPr>
          <a:xfrm>
            <a:off x="1043608" y="764704"/>
            <a:ext cx="6768752" cy="646331"/>
          </a:xfrm>
          <a:prstGeom prst="rect">
            <a:avLst/>
          </a:prstGeom>
          <a:noFill/>
        </p:spPr>
        <p:txBody>
          <a:bodyPr wrap="square" rtlCol="0">
            <a:spAutoFit/>
          </a:bodyPr>
          <a:lstStyle/>
          <a:p>
            <a:r>
              <a:rPr lang="hu-HU" b="1" dirty="0" err="1">
                <a:solidFill>
                  <a:srgbClr val="FF0000"/>
                </a:solidFill>
              </a:rPr>
              <a:t>Working</a:t>
            </a:r>
            <a:r>
              <a:rPr lang="hu-HU" b="1" dirty="0">
                <a:solidFill>
                  <a:srgbClr val="FF0000"/>
                </a:solidFill>
              </a:rPr>
              <a:t> </a:t>
            </a:r>
            <a:r>
              <a:rPr lang="hu-HU" b="1" dirty="0" err="1">
                <a:solidFill>
                  <a:srgbClr val="FF0000"/>
                </a:solidFill>
              </a:rPr>
              <a:t>method</a:t>
            </a:r>
            <a:r>
              <a:rPr lang="hu-HU" b="1" dirty="0">
                <a:solidFill>
                  <a:srgbClr val="FF0000"/>
                </a:solidFill>
              </a:rPr>
              <a:t> 7</a:t>
            </a:r>
            <a:r>
              <a:rPr lang="hu-HU" dirty="0"/>
              <a:t>:</a:t>
            </a:r>
          </a:p>
          <a:p>
            <a:r>
              <a:rPr lang="hu-HU" dirty="0" err="1"/>
              <a:t>Provide</a:t>
            </a:r>
            <a:r>
              <a:rPr lang="hu-HU" dirty="0"/>
              <a:t> </a:t>
            </a:r>
            <a:r>
              <a:rPr lang="hu-HU" dirty="0" err="1"/>
              <a:t>the</a:t>
            </a:r>
            <a:r>
              <a:rPr lang="hu-HU" dirty="0"/>
              <a:t> </a:t>
            </a:r>
            <a:r>
              <a:rPr lang="hu-HU" dirty="0" err="1"/>
              <a:t>simplified</a:t>
            </a:r>
            <a:r>
              <a:rPr lang="hu-HU" dirty="0"/>
              <a:t> design </a:t>
            </a:r>
            <a:r>
              <a:rPr lang="hu-HU" dirty="0" err="1"/>
              <a:t>information</a:t>
            </a:r>
            <a:endParaRPr lang="hu-HU" dirty="0"/>
          </a:p>
        </p:txBody>
      </p:sp>
      <p:pic>
        <p:nvPicPr>
          <p:cNvPr id="4" name="Kép 3"/>
          <p:cNvPicPr>
            <a:picLocks noChangeAspect="1"/>
          </p:cNvPicPr>
          <p:nvPr/>
        </p:nvPicPr>
        <p:blipFill>
          <a:blip r:embed="rId2"/>
          <a:stretch>
            <a:fillRect/>
          </a:stretch>
        </p:blipFill>
        <p:spPr>
          <a:xfrm>
            <a:off x="6300192" y="174823"/>
            <a:ext cx="2171700" cy="962025"/>
          </a:xfrm>
          <a:prstGeom prst="rect">
            <a:avLst/>
          </a:prstGeom>
        </p:spPr>
      </p:pic>
      <p:pic>
        <p:nvPicPr>
          <p:cNvPr id="6" name="Kép 5"/>
          <p:cNvPicPr>
            <a:picLocks noChangeAspect="1"/>
          </p:cNvPicPr>
          <p:nvPr/>
        </p:nvPicPr>
        <p:blipFill>
          <a:blip r:embed="rId3"/>
          <a:stretch>
            <a:fillRect/>
          </a:stretch>
        </p:blipFill>
        <p:spPr>
          <a:xfrm>
            <a:off x="929471" y="1628800"/>
            <a:ext cx="6882889" cy="41430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p:cNvSpPr txBox="1"/>
          <p:nvPr/>
        </p:nvSpPr>
        <p:spPr>
          <a:xfrm>
            <a:off x="755576" y="764704"/>
            <a:ext cx="7416824" cy="5078313"/>
          </a:xfrm>
          <a:prstGeom prst="rect">
            <a:avLst/>
          </a:prstGeom>
          <a:noFill/>
        </p:spPr>
        <p:txBody>
          <a:bodyPr wrap="square" rtlCol="0">
            <a:spAutoFit/>
          </a:bodyPr>
          <a:lstStyle/>
          <a:p>
            <a:r>
              <a:rPr lang="hu-HU" b="1" dirty="0" err="1">
                <a:solidFill>
                  <a:srgbClr val="FF0000"/>
                </a:solidFill>
              </a:rPr>
              <a:t>Acceptance</a:t>
            </a:r>
            <a:r>
              <a:rPr lang="hu-HU" b="1" dirty="0">
                <a:solidFill>
                  <a:srgbClr val="FF0000"/>
                </a:solidFill>
              </a:rPr>
              <a:t> </a:t>
            </a:r>
            <a:r>
              <a:rPr lang="hu-HU" b="1" dirty="0" err="1">
                <a:solidFill>
                  <a:srgbClr val="FF0000"/>
                </a:solidFill>
              </a:rPr>
              <a:t>criteria</a:t>
            </a:r>
            <a:r>
              <a:rPr lang="hu-HU" b="1" dirty="0">
                <a:solidFill>
                  <a:srgbClr val="FF0000"/>
                </a:solidFill>
              </a:rPr>
              <a:t>:</a:t>
            </a:r>
          </a:p>
          <a:p>
            <a:pPr marL="342900" indent="-342900">
              <a:buAutoNum type="arabicPeriod"/>
            </a:pPr>
            <a:r>
              <a:rPr lang="hu-HU" dirty="0"/>
              <a:t>Project management </a:t>
            </a:r>
            <a:r>
              <a:rPr lang="hu-HU" dirty="0" err="1"/>
              <a:t>check</a:t>
            </a:r>
            <a:endParaRPr lang="hu-HU" dirty="0"/>
          </a:p>
          <a:p>
            <a:pPr marL="342900" indent="-342900">
              <a:buAutoNum type="arabicPeriod"/>
            </a:pPr>
            <a:r>
              <a:rPr lang="hu-HU" dirty="0" err="1"/>
              <a:t>Discussion</a:t>
            </a:r>
            <a:r>
              <a:rPr lang="hu-HU" dirty="0"/>
              <a:t> </a:t>
            </a:r>
            <a:r>
              <a:rPr lang="hu-HU" dirty="0" err="1"/>
              <a:t>with</a:t>
            </a:r>
            <a:r>
              <a:rPr lang="hu-HU" dirty="0"/>
              <a:t> </a:t>
            </a:r>
            <a:r>
              <a:rPr lang="hu-HU" dirty="0" err="1"/>
              <a:t>the</a:t>
            </a:r>
            <a:r>
              <a:rPr lang="hu-HU" dirty="0"/>
              <a:t> </a:t>
            </a:r>
            <a:r>
              <a:rPr lang="hu-HU" dirty="0" err="1"/>
              <a:t>designers</a:t>
            </a:r>
            <a:r>
              <a:rPr lang="hu-HU" dirty="0"/>
              <a:t> (</a:t>
            </a:r>
            <a:r>
              <a:rPr lang="hu-HU" dirty="0" err="1"/>
              <a:t>future</a:t>
            </a:r>
            <a:r>
              <a:rPr lang="hu-HU" dirty="0"/>
              <a:t> </a:t>
            </a:r>
            <a:r>
              <a:rPr lang="hu-HU" dirty="0" err="1"/>
              <a:t>after</a:t>
            </a:r>
            <a:r>
              <a:rPr lang="hu-HU" dirty="0"/>
              <a:t> </a:t>
            </a:r>
            <a:r>
              <a:rPr lang="hu-HU" dirty="0" err="1"/>
              <a:t>the</a:t>
            </a:r>
            <a:r>
              <a:rPr lang="hu-HU" dirty="0"/>
              <a:t> </a:t>
            </a:r>
            <a:r>
              <a:rPr lang="hu-HU" dirty="0" err="1"/>
              <a:t>finish</a:t>
            </a:r>
            <a:r>
              <a:rPr lang="hu-HU" dirty="0"/>
              <a:t> of </a:t>
            </a:r>
            <a:r>
              <a:rPr lang="hu-HU" dirty="0" err="1"/>
              <a:t>the</a:t>
            </a:r>
            <a:r>
              <a:rPr lang="hu-HU" dirty="0"/>
              <a:t> pilot </a:t>
            </a:r>
            <a:r>
              <a:rPr lang="hu-HU" dirty="0" err="1"/>
              <a:t>chapter</a:t>
            </a:r>
            <a:r>
              <a:rPr lang="hu-HU" dirty="0"/>
              <a:t>)</a:t>
            </a:r>
          </a:p>
          <a:p>
            <a:endParaRPr lang="hu-HU" dirty="0"/>
          </a:p>
          <a:p>
            <a:r>
              <a:rPr lang="hu-HU" b="1" dirty="0" err="1">
                <a:solidFill>
                  <a:srgbClr val="FF0000"/>
                </a:solidFill>
              </a:rPr>
              <a:t>Results</a:t>
            </a:r>
            <a:r>
              <a:rPr lang="hu-HU" dirty="0">
                <a:solidFill>
                  <a:srgbClr val="FF0000"/>
                </a:solidFill>
              </a:rPr>
              <a:t>: </a:t>
            </a:r>
          </a:p>
          <a:p>
            <a:endParaRPr lang="hu-HU" dirty="0"/>
          </a:p>
          <a:p>
            <a:r>
              <a:rPr lang="hu-HU" dirty="0" err="1"/>
              <a:t>Draft</a:t>
            </a:r>
            <a:r>
              <a:rPr lang="hu-HU" dirty="0"/>
              <a:t> of </a:t>
            </a:r>
            <a:r>
              <a:rPr lang="hu-HU" dirty="0" err="1"/>
              <a:t>the</a:t>
            </a:r>
            <a:r>
              <a:rPr lang="hu-HU" dirty="0"/>
              <a:t> </a:t>
            </a:r>
            <a:r>
              <a:rPr lang="en-GB" dirty="0"/>
              <a:t>Pilot chapter of the MPH is elaborated and provided for discussion and for contributions to the FM research subgroup. MTA EK participated on all FM subgroup meetings and provided information on the database and MPH. </a:t>
            </a:r>
            <a:endParaRPr lang="hu-HU" dirty="0"/>
          </a:p>
          <a:p>
            <a:endParaRPr lang="hu-HU" b="1" dirty="0">
              <a:solidFill>
                <a:srgbClr val="FF0000"/>
              </a:solidFill>
            </a:endParaRPr>
          </a:p>
          <a:p>
            <a:r>
              <a:rPr lang="hu-HU" b="1" dirty="0" err="1">
                <a:solidFill>
                  <a:srgbClr val="FF0000"/>
                </a:solidFill>
              </a:rPr>
              <a:t>Conclusions</a:t>
            </a:r>
            <a:r>
              <a:rPr lang="hu-HU" b="1" dirty="0">
                <a:solidFill>
                  <a:srgbClr val="FF0000"/>
                </a:solidFill>
              </a:rPr>
              <a:t>:</a:t>
            </a:r>
          </a:p>
          <a:p>
            <a:r>
              <a:rPr lang="en-GB" dirty="0"/>
              <a:t>Enhanced co-operation with the FM subgroup is required to finish the MPH chapter on Alumina and include the other functional materials.  </a:t>
            </a:r>
            <a:endParaRPr lang="en-US" dirty="0"/>
          </a:p>
          <a:p>
            <a:endParaRPr lang="hu-HU" dirty="0"/>
          </a:p>
          <a:p>
            <a:endParaRPr lang="hu-HU" dirty="0"/>
          </a:p>
          <a:p>
            <a:endParaRPr lang="en-US" dirty="0"/>
          </a:p>
        </p:txBody>
      </p:sp>
      <p:pic>
        <p:nvPicPr>
          <p:cNvPr id="3" name="Kép 2"/>
          <p:cNvPicPr>
            <a:picLocks noChangeAspect="1"/>
          </p:cNvPicPr>
          <p:nvPr/>
        </p:nvPicPr>
        <p:blipFill>
          <a:blip r:embed="rId2"/>
          <a:stretch>
            <a:fillRect/>
          </a:stretch>
        </p:blipFill>
        <p:spPr>
          <a:xfrm>
            <a:off x="6660232" y="5373216"/>
            <a:ext cx="2171700" cy="962025"/>
          </a:xfrm>
          <a:prstGeom prst="rect">
            <a:avLst/>
          </a:prstGeom>
        </p:spPr>
      </p:pic>
    </p:spTree>
    <p:extLst>
      <p:ext uri="{BB962C8B-B14F-4D97-AF65-F5344CB8AC3E}">
        <p14:creationId xmlns:p14="http://schemas.microsoft.com/office/powerpoint/2010/main" val="387884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467544" y="1268760"/>
            <a:ext cx="8208911" cy="923330"/>
          </a:xfrm>
          <a:prstGeom prst="rect">
            <a:avLst/>
          </a:prstGeom>
          <a:solidFill>
            <a:schemeClr val="accent2">
              <a:lumMod val="20000"/>
              <a:lumOff val="80000"/>
            </a:schemeClr>
          </a:solidFill>
        </p:spPr>
        <p:txBody>
          <a:bodyPr wrap="square" rtlCol="0">
            <a:spAutoFit/>
          </a:bodyPr>
          <a:lstStyle/>
          <a:p>
            <a:r>
              <a:rPr lang="de-DE" b="1" dirty="0"/>
              <a:t>Objective(s):</a:t>
            </a:r>
          </a:p>
          <a:p>
            <a:r>
              <a:rPr lang="hu-HU" dirty="0"/>
              <a:t>Continue developement  the FM MPH depend on the relevant materials, data integration into MPH</a:t>
            </a:r>
            <a:endParaRPr lang="en-GB" dirty="0"/>
          </a:p>
        </p:txBody>
      </p:sp>
      <p:sp>
        <p:nvSpPr>
          <p:cNvPr id="4" name="Textfeld 3"/>
          <p:cNvSpPr txBox="1"/>
          <p:nvPr/>
        </p:nvSpPr>
        <p:spPr>
          <a:xfrm>
            <a:off x="467544" y="548680"/>
            <a:ext cx="6888766" cy="369332"/>
          </a:xfrm>
          <a:prstGeom prst="rect">
            <a:avLst/>
          </a:prstGeom>
          <a:solidFill>
            <a:srgbClr val="FFC000"/>
          </a:solidFill>
        </p:spPr>
        <p:txBody>
          <a:bodyPr wrap="square" rtlCol="0">
            <a:spAutoFit/>
          </a:bodyPr>
          <a:lstStyle/>
          <a:p>
            <a:r>
              <a:rPr lang="en-GB" b="1" i="1" cap="small" dirty="0"/>
              <a:t>Midterm–Review:  Objectives-Status for the 5 year period  </a:t>
            </a:r>
            <a:endParaRPr lang="de-DE" dirty="0"/>
          </a:p>
        </p:txBody>
      </p:sp>
      <p:sp>
        <p:nvSpPr>
          <p:cNvPr id="5" name="Textfeld 1"/>
          <p:cNvSpPr txBox="1"/>
          <p:nvPr/>
        </p:nvSpPr>
        <p:spPr>
          <a:xfrm>
            <a:off x="500215" y="2348880"/>
            <a:ext cx="8208911" cy="2308324"/>
          </a:xfrm>
          <a:prstGeom prst="rect">
            <a:avLst/>
          </a:prstGeom>
          <a:solidFill>
            <a:schemeClr val="accent2">
              <a:lumMod val="20000"/>
              <a:lumOff val="80000"/>
            </a:schemeClr>
          </a:solidFill>
        </p:spPr>
        <p:txBody>
          <a:bodyPr wrap="square" rtlCol="0">
            <a:spAutoFit/>
          </a:bodyPr>
          <a:lstStyle/>
          <a:p>
            <a:r>
              <a:rPr lang="de-DE" b="1" dirty="0"/>
              <a:t>Achievement and status:</a:t>
            </a:r>
          </a:p>
          <a:p>
            <a:pPr marL="285750" indent="-285750">
              <a:buFontTx/>
              <a:buChar char="-"/>
            </a:pPr>
            <a:r>
              <a:rPr lang="en-US" b="1" dirty="0"/>
              <a:t>Report the </a:t>
            </a:r>
            <a:r>
              <a:rPr lang="en-US" b="1" dirty="0" smtClean="0"/>
              <a:t>achievements</a:t>
            </a:r>
            <a:r>
              <a:rPr lang="hu-HU" b="1" dirty="0" smtClean="0"/>
              <a:t> :</a:t>
            </a:r>
            <a:r>
              <a:rPr lang="hu-HU" dirty="0"/>
              <a:t> the </a:t>
            </a:r>
            <a:r>
              <a:rPr lang="hu-HU" dirty="0" smtClean="0"/>
              <a:t>pilot chapter Alumina </a:t>
            </a:r>
            <a:r>
              <a:rPr lang="hu-HU" dirty="0"/>
              <a:t>of the Functional Material </a:t>
            </a:r>
            <a:r>
              <a:rPr lang="hu-HU" dirty="0" smtClean="0"/>
              <a:t>MPH </a:t>
            </a:r>
            <a:r>
              <a:rPr lang="hu-HU" dirty="0"/>
              <a:t>version </a:t>
            </a:r>
            <a:r>
              <a:rPr lang="hu-HU" dirty="0" smtClean="0"/>
              <a:t>1.1</a:t>
            </a:r>
            <a:endParaRPr lang="en-US" dirty="0"/>
          </a:p>
          <a:p>
            <a:pPr marL="285750" indent="-285750">
              <a:buFontTx/>
              <a:buChar char="-"/>
            </a:pPr>
            <a:r>
              <a:rPr lang="hu-HU" dirty="0" smtClean="0"/>
              <a:t>Need </a:t>
            </a:r>
            <a:r>
              <a:rPr lang="hu-HU" dirty="0"/>
              <a:t>a stronger cooperation with the specialist </a:t>
            </a:r>
            <a:r>
              <a:rPr lang="hu-HU" dirty="0" smtClean="0"/>
              <a:t>: videoconferences, meetings</a:t>
            </a:r>
            <a:endParaRPr lang="en-US" dirty="0"/>
          </a:p>
          <a:p>
            <a:pPr marL="285750" indent="-285750">
              <a:buFontTx/>
              <a:buChar char="-"/>
            </a:pPr>
            <a:r>
              <a:rPr lang="en-US" dirty="0" smtClean="0"/>
              <a:t>Interaction </a:t>
            </a:r>
            <a:r>
              <a:rPr lang="hu-HU" dirty="0"/>
              <a:t>: connection with Functional Material </a:t>
            </a:r>
            <a:r>
              <a:rPr lang="hu-HU" dirty="0" smtClean="0"/>
              <a:t>database, with all task </a:t>
            </a:r>
            <a:r>
              <a:rPr lang="hu-HU" dirty="0" smtClean="0"/>
              <a:t>of Functional Material Subproject</a:t>
            </a:r>
            <a:endParaRPr lang="hu-HU" dirty="0"/>
          </a:p>
          <a:p>
            <a:pPr marL="285750" indent="-285750">
              <a:buFontTx/>
              <a:buChar char="-"/>
            </a:pPr>
            <a:endParaRPr lang="hu-HU" b="1" dirty="0" smtClean="0"/>
          </a:p>
        </p:txBody>
      </p:sp>
      <p:sp>
        <p:nvSpPr>
          <p:cNvPr id="7" name="Textfeld 1"/>
          <p:cNvSpPr txBox="1"/>
          <p:nvPr/>
        </p:nvSpPr>
        <p:spPr>
          <a:xfrm>
            <a:off x="467544" y="4657204"/>
            <a:ext cx="8208911" cy="369332"/>
          </a:xfrm>
          <a:prstGeom prst="rect">
            <a:avLst/>
          </a:prstGeom>
          <a:solidFill>
            <a:schemeClr val="accent2">
              <a:lumMod val="20000"/>
              <a:lumOff val="80000"/>
            </a:schemeClr>
          </a:solidFill>
        </p:spPr>
        <p:txBody>
          <a:bodyPr wrap="square" rtlCol="0">
            <a:spAutoFit/>
          </a:bodyPr>
          <a:lstStyle/>
          <a:p>
            <a:r>
              <a:rPr lang="en-GB" b="1" dirty="0" smtClean="0"/>
              <a:t>Outlook:</a:t>
            </a:r>
            <a:r>
              <a:rPr lang="hu-HU" b="1" dirty="0" smtClean="0"/>
              <a:t> </a:t>
            </a:r>
            <a:r>
              <a:rPr lang="hu-HU" dirty="0" smtClean="0"/>
              <a:t>FM database to help the designers</a:t>
            </a:r>
            <a:endParaRPr lang="en-GB" dirty="0"/>
          </a:p>
        </p:txBody>
      </p:sp>
    </p:spTree>
    <p:extLst>
      <p:ext uri="{BB962C8B-B14F-4D97-AF65-F5344CB8AC3E}">
        <p14:creationId xmlns:p14="http://schemas.microsoft.com/office/powerpoint/2010/main" val="193564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p:cNvPicPr>
            <a:picLocks noChangeAspect="1"/>
          </p:cNvPicPr>
          <p:nvPr/>
        </p:nvPicPr>
        <p:blipFill>
          <a:blip r:embed="rId2" cstate="print">
            <a:extLst/>
          </a:blip>
          <a:stretch>
            <a:fillRect/>
          </a:stretch>
        </p:blipFill>
        <p:spPr>
          <a:xfrm>
            <a:off x="827584" y="476672"/>
            <a:ext cx="7584844" cy="5688632"/>
          </a:xfrm>
          <a:prstGeom prst="octagon">
            <a:avLst/>
          </a:prstGeom>
        </p:spPr>
      </p:pic>
      <p:sp>
        <p:nvSpPr>
          <p:cNvPr id="3" name="Szövegdoboz 2"/>
          <p:cNvSpPr txBox="1"/>
          <p:nvPr/>
        </p:nvSpPr>
        <p:spPr>
          <a:xfrm>
            <a:off x="2987824" y="1988840"/>
            <a:ext cx="5832648" cy="369332"/>
          </a:xfrm>
          <a:prstGeom prst="rect">
            <a:avLst/>
          </a:prstGeom>
          <a:noFill/>
        </p:spPr>
        <p:txBody>
          <a:bodyPr wrap="square" rtlCol="0">
            <a:spAutoFit/>
          </a:bodyPr>
          <a:lstStyle/>
          <a:p>
            <a:r>
              <a:rPr lang="hu-HU" dirty="0" err="1"/>
              <a:t>Thank</a:t>
            </a:r>
            <a:r>
              <a:rPr lang="hu-HU" dirty="0"/>
              <a:t> </a:t>
            </a:r>
            <a:r>
              <a:rPr lang="hu-HU" dirty="0" err="1"/>
              <a:t>you</a:t>
            </a:r>
            <a:r>
              <a:rPr lang="hu-HU" dirty="0"/>
              <a:t> </a:t>
            </a:r>
            <a:r>
              <a:rPr lang="hu-HU" dirty="0" err="1"/>
              <a:t>for</a:t>
            </a:r>
            <a:r>
              <a:rPr lang="hu-HU" dirty="0"/>
              <a:t> </a:t>
            </a:r>
            <a:r>
              <a:rPr lang="hu-HU" dirty="0" err="1"/>
              <a:t>your</a:t>
            </a:r>
            <a:r>
              <a:rPr lang="hu-HU" dirty="0"/>
              <a:t> </a:t>
            </a:r>
            <a:r>
              <a:rPr lang="hu-HU" dirty="0" err="1"/>
              <a:t>attention</a:t>
            </a:r>
            <a:r>
              <a:rPr lang="hu-HU"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zövegdoboz 2"/>
          <p:cNvSpPr txBox="1"/>
          <p:nvPr/>
        </p:nvSpPr>
        <p:spPr>
          <a:xfrm>
            <a:off x="827584" y="1124744"/>
            <a:ext cx="7776864" cy="4062651"/>
          </a:xfrm>
          <a:prstGeom prst="rect">
            <a:avLst/>
          </a:prstGeom>
          <a:noFill/>
        </p:spPr>
        <p:txBody>
          <a:bodyPr wrap="square" rtlCol="0">
            <a:spAutoFit/>
          </a:bodyPr>
          <a:lstStyle/>
          <a:p>
            <a:pPr algn="ctr"/>
            <a:r>
              <a:rPr lang="en-US" b="1" u="sng" dirty="0">
                <a:solidFill>
                  <a:srgbClr val="FF0000"/>
                </a:solidFill>
              </a:rPr>
              <a:t>Introduction:</a:t>
            </a:r>
          </a:p>
          <a:p>
            <a:endParaRPr lang="hu-HU" sz="1600" b="1" dirty="0"/>
          </a:p>
          <a:p>
            <a:r>
              <a:rPr lang="hu-HU" sz="1600" b="1" dirty="0"/>
              <a:t>MTA EK </a:t>
            </a:r>
            <a:r>
              <a:rPr lang="hu-HU" sz="1600" b="1" dirty="0" err="1"/>
              <a:t>participated</a:t>
            </a:r>
            <a:r>
              <a:rPr lang="hu-HU" sz="1600" b="1" dirty="0"/>
              <a:t> in IAEA IRPVMD </a:t>
            </a:r>
            <a:r>
              <a:rPr lang="hu-HU" sz="1600" b="1" dirty="0" err="1"/>
              <a:t>database</a:t>
            </a:r>
            <a:r>
              <a:rPr lang="hu-HU" sz="1600" b="1" dirty="0"/>
              <a:t>, in ITER MPH </a:t>
            </a:r>
            <a:r>
              <a:rPr lang="hu-HU" sz="1600" b="1" dirty="0" err="1"/>
              <a:t>elaboration</a:t>
            </a:r>
            <a:r>
              <a:rPr lang="hu-HU" sz="1600" b="1" dirty="0"/>
              <a:t>.</a:t>
            </a:r>
          </a:p>
          <a:p>
            <a:endParaRPr lang="hu-HU" sz="1600" b="1" dirty="0"/>
          </a:p>
          <a:p>
            <a:r>
              <a:rPr lang="hu-HU" sz="1600" b="1" dirty="0"/>
              <a:t>Decision: MTA EK </a:t>
            </a:r>
            <a:r>
              <a:rPr lang="hu-HU" sz="1600" b="1" dirty="0" err="1"/>
              <a:t>knowledge</a:t>
            </a:r>
            <a:r>
              <a:rPr lang="hu-HU" sz="1600" b="1" dirty="0"/>
              <a:t> </a:t>
            </a:r>
            <a:r>
              <a:rPr lang="hu-HU" sz="1600" b="1" dirty="0" err="1"/>
              <a:t>may</a:t>
            </a:r>
            <a:r>
              <a:rPr lang="hu-HU" sz="1600" b="1" dirty="0"/>
              <a:t> </a:t>
            </a:r>
            <a:r>
              <a:rPr lang="hu-HU" sz="1600" b="1" dirty="0" err="1"/>
              <a:t>used</a:t>
            </a:r>
            <a:r>
              <a:rPr lang="hu-HU" sz="1600" b="1" dirty="0"/>
              <a:t> in WPMAT </a:t>
            </a:r>
            <a:r>
              <a:rPr lang="hu-HU" sz="1600" b="1" dirty="0" err="1"/>
              <a:t>at</a:t>
            </a:r>
            <a:r>
              <a:rPr lang="hu-HU" sz="1600" b="1" dirty="0"/>
              <a:t> </a:t>
            </a:r>
            <a:r>
              <a:rPr lang="hu-HU" sz="1600" b="1" dirty="0" err="1"/>
              <a:t>elaboration</a:t>
            </a:r>
            <a:r>
              <a:rPr lang="hu-HU" sz="1600" b="1" dirty="0"/>
              <a:t> DEMO MPH and Material </a:t>
            </a:r>
            <a:r>
              <a:rPr lang="hu-HU" sz="1600" b="1" dirty="0" err="1"/>
              <a:t>Database</a:t>
            </a:r>
            <a:endParaRPr lang="hu-HU" sz="1600" b="1" dirty="0"/>
          </a:p>
          <a:p>
            <a:endParaRPr lang="hu-HU" sz="1600" b="1" dirty="0"/>
          </a:p>
          <a:p>
            <a:r>
              <a:rPr lang="hu-HU" sz="1600" b="1" dirty="0" smtClean="0"/>
              <a:t>2014. </a:t>
            </a:r>
            <a:r>
              <a:rPr lang="hu-HU" sz="1600" b="1" dirty="0" err="1"/>
              <a:t>Harmonized</a:t>
            </a:r>
            <a:r>
              <a:rPr lang="hu-HU" sz="1600" b="1" dirty="0"/>
              <a:t> Material </a:t>
            </a:r>
            <a:r>
              <a:rPr lang="hu-HU" sz="1600" b="1" dirty="0" err="1"/>
              <a:t>Database</a:t>
            </a:r>
            <a:r>
              <a:rPr lang="hu-HU" sz="1600" b="1" dirty="0"/>
              <a:t> and MPH </a:t>
            </a:r>
            <a:r>
              <a:rPr lang="hu-HU" sz="1600" b="1" dirty="0" err="1"/>
              <a:t>structure</a:t>
            </a:r>
            <a:r>
              <a:rPr lang="hu-HU" sz="1600" b="1" dirty="0"/>
              <a:t> </a:t>
            </a:r>
            <a:r>
              <a:rPr lang="hu-HU" sz="1600" b="1" dirty="0" err="1"/>
              <a:t>with</a:t>
            </a:r>
            <a:r>
              <a:rPr lang="hu-HU" sz="1600" b="1" dirty="0"/>
              <a:t> </a:t>
            </a:r>
            <a:r>
              <a:rPr lang="hu-HU" sz="1600" b="1" dirty="0" err="1"/>
              <a:t>sample</a:t>
            </a:r>
            <a:r>
              <a:rPr lang="hu-HU" sz="1600" b="1" dirty="0"/>
              <a:t> </a:t>
            </a:r>
            <a:r>
              <a:rPr lang="hu-HU" sz="1600" b="1" dirty="0" err="1"/>
              <a:t>files</a:t>
            </a:r>
            <a:r>
              <a:rPr lang="hu-HU" sz="1600" b="1" dirty="0"/>
              <a:t> </a:t>
            </a:r>
            <a:r>
              <a:rPr lang="hu-HU" sz="1600" b="1" dirty="0" err="1"/>
              <a:t>for</a:t>
            </a:r>
            <a:r>
              <a:rPr lang="hu-HU" sz="1600" b="1" dirty="0"/>
              <a:t> </a:t>
            </a:r>
            <a:r>
              <a:rPr lang="hu-HU" sz="1600" b="1" dirty="0" err="1"/>
              <a:t>structural</a:t>
            </a:r>
            <a:r>
              <a:rPr lang="hu-HU" sz="1600" b="1" dirty="0"/>
              <a:t>, </a:t>
            </a:r>
            <a:r>
              <a:rPr lang="hu-HU" sz="1600" b="1" dirty="0" err="1"/>
              <a:t>joint</a:t>
            </a:r>
            <a:r>
              <a:rPr lang="hu-HU" sz="1600" b="1" dirty="0"/>
              <a:t>, </a:t>
            </a:r>
            <a:r>
              <a:rPr lang="hu-HU" sz="1600" b="1" dirty="0" err="1"/>
              <a:t>armour</a:t>
            </a:r>
            <a:r>
              <a:rPr lang="hu-HU" sz="1600" b="1" dirty="0"/>
              <a:t>, and </a:t>
            </a:r>
            <a:r>
              <a:rPr lang="hu-HU" sz="1600" b="1" dirty="0" err="1"/>
              <a:t>functional</a:t>
            </a:r>
            <a:r>
              <a:rPr lang="hu-HU" sz="1600" b="1" dirty="0"/>
              <a:t> </a:t>
            </a:r>
            <a:r>
              <a:rPr lang="hu-HU" sz="1600" b="1" dirty="0" err="1"/>
              <a:t>materials</a:t>
            </a:r>
            <a:r>
              <a:rPr lang="hu-HU" sz="1600" b="1" dirty="0"/>
              <a:t> </a:t>
            </a:r>
            <a:r>
              <a:rPr lang="hu-HU" sz="1600" b="1" dirty="0" err="1"/>
              <a:t>prepared</a:t>
            </a:r>
            <a:r>
              <a:rPr lang="hu-HU" sz="1600" b="1" dirty="0"/>
              <a:t>, </a:t>
            </a:r>
            <a:r>
              <a:rPr lang="hu-HU" sz="1600" b="1" dirty="0" err="1"/>
              <a:t>accepted</a:t>
            </a:r>
            <a:endParaRPr lang="hu-HU" sz="1600" b="1" dirty="0"/>
          </a:p>
          <a:p>
            <a:endParaRPr lang="hu-HU" sz="1600" b="1" dirty="0"/>
          </a:p>
          <a:p>
            <a:r>
              <a:rPr lang="hu-HU" sz="1600" b="1" dirty="0"/>
              <a:t>2015. Decision </a:t>
            </a:r>
            <a:r>
              <a:rPr lang="hu-HU" sz="1600" b="1" dirty="0" err="1"/>
              <a:t>that</a:t>
            </a:r>
            <a:r>
              <a:rPr lang="hu-HU" sz="1600" b="1" dirty="0"/>
              <a:t> </a:t>
            </a:r>
            <a:r>
              <a:rPr lang="hu-HU" sz="1600" b="1" dirty="0" err="1"/>
              <a:t>only</a:t>
            </a:r>
            <a:r>
              <a:rPr lang="hu-HU" sz="1600" b="1" dirty="0"/>
              <a:t> </a:t>
            </a:r>
            <a:r>
              <a:rPr lang="hu-HU" sz="1600" b="1" dirty="0" err="1"/>
              <a:t>functional</a:t>
            </a:r>
            <a:r>
              <a:rPr lang="hu-HU" sz="1600" b="1" dirty="0"/>
              <a:t> </a:t>
            </a:r>
            <a:r>
              <a:rPr lang="hu-HU" sz="1600" b="1" dirty="0" err="1"/>
              <a:t>materials</a:t>
            </a:r>
            <a:r>
              <a:rPr lang="hu-HU" sz="1600" b="1" dirty="0"/>
              <a:t> </a:t>
            </a:r>
            <a:r>
              <a:rPr lang="hu-HU" sz="1600" b="1" dirty="0" err="1"/>
              <a:t>database</a:t>
            </a:r>
            <a:r>
              <a:rPr lang="hu-HU" sz="1600" b="1" dirty="0"/>
              <a:t> is </a:t>
            </a:r>
            <a:r>
              <a:rPr lang="hu-HU" sz="1600" b="1" dirty="0" err="1"/>
              <a:t>the</a:t>
            </a:r>
            <a:r>
              <a:rPr lang="hu-HU" sz="1600" b="1" dirty="0"/>
              <a:t> </a:t>
            </a:r>
            <a:r>
              <a:rPr lang="hu-HU" sz="1600" b="1" dirty="0" err="1"/>
              <a:t>task</a:t>
            </a:r>
            <a:r>
              <a:rPr lang="hu-HU" sz="1600" b="1" dirty="0"/>
              <a:t> of MTA EK</a:t>
            </a:r>
          </a:p>
          <a:p>
            <a:endParaRPr lang="hu-HU" sz="1600" b="1" dirty="0"/>
          </a:p>
          <a:p>
            <a:r>
              <a:rPr lang="hu-HU" sz="1600" b="1" dirty="0" smtClean="0"/>
              <a:t>2016. </a:t>
            </a:r>
            <a:r>
              <a:rPr lang="hu-HU" sz="1600" b="1" dirty="0"/>
              <a:t>The </a:t>
            </a:r>
            <a:r>
              <a:rPr lang="hu-HU" sz="1600" b="1" dirty="0" err="1"/>
              <a:t>first</a:t>
            </a:r>
            <a:r>
              <a:rPr lang="hu-HU" sz="1600" b="1" dirty="0"/>
              <a:t> version of </a:t>
            </a:r>
            <a:r>
              <a:rPr lang="hu-HU" sz="1600" b="1" dirty="0" err="1"/>
              <a:t>Functinal</a:t>
            </a:r>
            <a:r>
              <a:rPr lang="hu-HU" sz="1600" b="1" dirty="0"/>
              <a:t> </a:t>
            </a:r>
            <a:r>
              <a:rPr lang="hu-HU" sz="1600" b="1" dirty="0" err="1"/>
              <a:t>Materials</a:t>
            </a:r>
            <a:r>
              <a:rPr lang="hu-HU" sz="1600" b="1" dirty="0"/>
              <a:t> MPH </a:t>
            </a:r>
            <a:r>
              <a:rPr lang="hu-HU" sz="1600" b="1" dirty="0" err="1"/>
              <a:t>elaborated</a:t>
            </a:r>
            <a:r>
              <a:rPr lang="hu-HU" sz="1600" b="1" dirty="0"/>
              <a:t> </a:t>
            </a:r>
            <a:r>
              <a:rPr lang="hu-HU" sz="1600" b="1" dirty="0" err="1"/>
              <a:t>following</a:t>
            </a:r>
            <a:r>
              <a:rPr lang="hu-HU" sz="1600" b="1" dirty="0"/>
              <a:t> </a:t>
            </a:r>
            <a:r>
              <a:rPr lang="hu-HU" sz="1600" b="1" dirty="0" err="1"/>
              <a:t>the</a:t>
            </a:r>
            <a:r>
              <a:rPr lang="hu-HU" sz="1600" b="1" dirty="0"/>
              <a:t> </a:t>
            </a:r>
            <a:r>
              <a:rPr lang="hu-HU" sz="1600" b="1" dirty="0" err="1"/>
              <a:t>format</a:t>
            </a:r>
            <a:r>
              <a:rPr lang="hu-HU" sz="1600" b="1" dirty="0"/>
              <a:t> </a:t>
            </a:r>
            <a:r>
              <a:rPr lang="hu-HU" sz="1600" b="1" dirty="0" err="1"/>
              <a:t>accepted</a:t>
            </a:r>
            <a:r>
              <a:rPr lang="hu-HU" sz="1600" b="1" dirty="0"/>
              <a:t> </a:t>
            </a:r>
            <a:r>
              <a:rPr lang="hu-HU" sz="1600" b="1" dirty="0" err="1"/>
              <a:t>for</a:t>
            </a:r>
            <a:r>
              <a:rPr lang="hu-HU" sz="1600" b="1" dirty="0"/>
              <a:t> EUROFER </a:t>
            </a:r>
            <a:r>
              <a:rPr lang="hu-HU" sz="1600" b="1" dirty="0" err="1"/>
              <a:t>chapter</a:t>
            </a:r>
            <a:endParaRPr lang="hu-HU" sz="1600" b="1" dirty="0"/>
          </a:p>
          <a:p>
            <a:endParaRPr lang="hu-HU" sz="1600" b="1" dirty="0"/>
          </a:p>
          <a:p>
            <a:r>
              <a:rPr lang="hu-HU" sz="1600" b="1" dirty="0"/>
              <a:t> </a:t>
            </a:r>
            <a:endParaRPr lang="en-US" sz="1600" b="1" dirty="0"/>
          </a:p>
        </p:txBody>
      </p:sp>
      <p:pic>
        <p:nvPicPr>
          <p:cNvPr id="5" name="Kép 4"/>
          <p:cNvPicPr>
            <a:picLocks noChangeAspect="1"/>
          </p:cNvPicPr>
          <p:nvPr/>
        </p:nvPicPr>
        <p:blipFill>
          <a:blip r:embed="rId3"/>
          <a:stretch>
            <a:fillRect/>
          </a:stretch>
        </p:blipFill>
        <p:spPr>
          <a:xfrm>
            <a:off x="6300192" y="332656"/>
            <a:ext cx="2171700" cy="96202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doboz 2"/>
          <p:cNvSpPr txBox="1"/>
          <p:nvPr/>
        </p:nvSpPr>
        <p:spPr>
          <a:xfrm>
            <a:off x="971600" y="1052736"/>
            <a:ext cx="7560840" cy="4801314"/>
          </a:xfrm>
          <a:prstGeom prst="rect">
            <a:avLst/>
          </a:prstGeom>
          <a:noFill/>
        </p:spPr>
        <p:txBody>
          <a:bodyPr wrap="square" rtlCol="0">
            <a:spAutoFit/>
          </a:bodyPr>
          <a:lstStyle/>
          <a:p>
            <a:r>
              <a:rPr lang="hu-HU" b="1" u="sng" dirty="0" err="1">
                <a:solidFill>
                  <a:srgbClr val="FF0000"/>
                </a:solidFill>
              </a:rPr>
              <a:t>Objectives</a:t>
            </a:r>
            <a:r>
              <a:rPr lang="hu-HU" dirty="0">
                <a:solidFill>
                  <a:srgbClr val="FF0000"/>
                </a:solidFill>
              </a:rPr>
              <a:t>:</a:t>
            </a:r>
          </a:p>
          <a:p>
            <a:endParaRPr lang="hu-HU" dirty="0">
              <a:solidFill>
                <a:srgbClr val="FF0000"/>
              </a:solidFill>
            </a:endParaRPr>
          </a:p>
          <a:p>
            <a:r>
              <a:rPr lang="hu-HU" dirty="0" err="1"/>
              <a:t>To</a:t>
            </a:r>
            <a:r>
              <a:rPr lang="hu-HU" dirty="0"/>
              <a:t> </a:t>
            </a:r>
            <a:r>
              <a:rPr lang="hu-HU" dirty="0" err="1"/>
              <a:t>summarize</a:t>
            </a:r>
            <a:r>
              <a:rPr lang="hu-HU" dirty="0"/>
              <a:t> </a:t>
            </a:r>
            <a:r>
              <a:rPr lang="hu-HU" dirty="0" err="1"/>
              <a:t>the</a:t>
            </a:r>
            <a:r>
              <a:rPr lang="hu-HU" dirty="0"/>
              <a:t> </a:t>
            </a:r>
            <a:r>
              <a:rPr lang="hu-HU" dirty="0" err="1"/>
              <a:t>available</a:t>
            </a:r>
            <a:r>
              <a:rPr lang="hu-HU" dirty="0"/>
              <a:t> </a:t>
            </a:r>
            <a:r>
              <a:rPr lang="hu-HU" dirty="0" err="1"/>
              <a:t>knowledge</a:t>
            </a:r>
            <a:r>
              <a:rPr lang="hu-HU" dirty="0"/>
              <a:t> </a:t>
            </a:r>
            <a:r>
              <a:rPr lang="hu-HU" dirty="0" err="1"/>
              <a:t>on</a:t>
            </a:r>
            <a:r>
              <a:rPr lang="hu-HU" dirty="0"/>
              <a:t> </a:t>
            </a:r>
            <a:r>
              <a:rPr lang="hu-HU" dirty="0" err="1"/>
              <a:t>Functional</a:t>
            </a:r>
            <a:r>
              <a:rPr lang="hu-HU" dirty="0"/>
              <a:t> Material </a:t>
            </a:r>
            <a:r>
              <a:rPr lang="hu-HU" dirty="0" err="1"/>
              <a:t>properties</a:t>
            </a:r>
            <a:r>
              <a:rPr lang="hu-HU" dirty="0"/>
              <a:t> </a:t>
            </a:r>
            <a:r>
              <a:rPr lang="hu-HU" dirty="0" err="1"/>
              <a:t>for</a:t>
            </a:r>
            <a:r>
              <a:rPr lang="hu-HU" dirty="0"/>
              <a:t> </a:t>
            </a:r>
            <a:r>
              <a:rPr lang="hu-HU" dirty="0" err="1"/>
              <a:t>designers</a:t>
            </a:r>
            <a:r>
              <a:rPr lang="hu-HU" dirty="0"/>
              <a:t> and </a:t>
            </a:r>
            <a:r>
              <a:rPr lang="hu-HU" dirty="0" err="1"/>
              <a:t>to</a:t>
            </a:r>
            <a:r>
              <a:rPr lang="hu-HU" dirty="0"/>
              <a:t> </a:t>
            </a:r>
            <a:r>
              <a:rPr lang="hu-HU" dirty="0" err="1"/>
              <a:t>finalize</a:t>
            </a:r>
            <a:r>
              <a:rPr lang="hu-HU" dirty="0"/>
              <a:t> </a:t>
            </a:r>
            <a:r>
              <a:rPr lang="hu-HU" dirty="0" err="1"/>
              <a:t>the</a:t>
            </a:r>
            <a:r>
              <a:rPr lang="hu-HU" dirty="0"/>
              <a:t> DEMO MPH </a:t>
            </a:r>
            <a:r>
              <a:rPr lang="hu-HU" dirty="0" err="1"/>
              <a:t>format</a:t>
            </a:r>
            <a:endParaRPr lang="hu-HU" dirty="0"/>
          </a:p>
          <a:p>
            <a:endParaRPr lang="hu-HU" dirty="0"/>
          </a:p>
          <a:p>
            <a:r>
              <a:rPr lang="hu-HU" dirty="0">
                <a:solidFill>
                  <a:srgbClr val="FF0000"/>
                </a:solidFill>
              </a:rPr>
              <a:t>The </a:t>
            </a:r>
            <a:r>
              <a:rPr lang="hu-HU" dirty="0" err="1">
                <a:solidFill>
                  <a:srgbClr val="FF0000"/>
                </a:solidFill>
              </a:rPr>
              <a:t>purpose</a:t>
            </a:r>
            <a:r>
              <a:rPr lang="hu-HU" dirty="0">
                <a:solidFill>
                  <a:srgbClr val="FF0000"/>
                </a:solidFill>
              </a:rPr>
              <a:t> of WPMAT is </a:t>
            </a:r>
            <a:r>
              <a:rPr lang="hu-HU" dirty="0" err="1">
                <a:solidFill>
                  <a:srgbClr val="FF0000"/>
                </a:solidFill>
              </a:rPr>
              <a:t>provide</a:t>
            </a:r>
            <a:r>
              <a:rPr lang="hu-HU" dirty="0">
                <a:solidFill>
                  <a:srgbClr val="FF0000"/>
                </a:solidFill>
              </a:rPr>
              <a:t> </a:t>
            </a:r>
            <a:r>
              <a:rPr lang="hu-HU" dirty="0" err="1">
                <a:solidFill>
                  <a:srgbClr val="FF0000"/>
                </a:solidFill>
              </a:rPr>
              <a:t>comprehensive</a:t>
            </a:r>
            <a:r>
              <a:rPr lang="hu-HU" dirty="0">
                <a:solidFill>
                  <a:srgbClr val="FF0000"/>
                </a:solidFill>
              </a:rPr>
              <a:t> and </a:t>
            </a:r>
            <a:r>
              <a:rPr lang="hu-HU" dirty="0" err="1">
                <a:solidFill>
                  <a:srgbClr val="FF0000"/>
                </a:solidFill>
              </a:rPr>
              <a:t>understandable</a:t>
            </a:r>
            <a:r>
              <a:rPr lang="hu-HU" dirty="0">
                <a:solidFill>
                  <a:srgbClr val="FF0000"/>
                </a:solidFill>
              </a:rPr>
              <a:t> </a:t>
            </a:r>
            <a:r>
              <a:rPr lang="hu-HU" dirty="0" err="1">
                <a:solidFill>
                  <a:srgbClr val="FF0000"/>
                </a:solidFill>
              </a:rPr>
              <a:t>information</a:t>
            </a:r>
            <a:r>
              <a:rPr lang="hu-HU" dirty="0">
                <a:solidFill>
                  <a:srgbClr val="FF0000"/>
                </a:solidFill>
              </a:rPr>
              <a:t> </a:t>
            </a:r>
            <a:r>
              <a:rPr lang="hu-HU" dirty="0" err="1">
                <a:solidFill>
                  <a:srgbClr val="FF0000"/>
                </a:solidFill>
              </a:rPr>
              <a:t>to</a:t>
            </a:r>
            <a:r>
              <a:rPr lang="hu-HU" dirty="0">
                <a:solidFill>
                  <a:srgbClr val="FF0000"/>
                </a:solidFill>
              </a:rPr>
              <a:t> </a:t>
            </a:r>
            <a:r>
              <a:rPr lang="hu-HU" dirty="0" err="1">
                <a:solidFill>
                  <a:srgbClr val="FF0000"/>
                </a:solidFill>
              </a:rPr>
              <a:t>the</a:t>
            </a:r>
            <a:r>
              <a:rPr lang="hu-HU" dirty="0">
                <a:solidFill>
                  <a:srgbClr val="FF0000"/>
                </a:solidFill>
              </a:rPr>
              <a:t> </a:t>
            </a:r>
            <a:r>
              <a:rPr lang="hu-HU" dirty="0" err="1">
                <a:solidFill>
                  <a:srgbClr val="FF0000"/>
                </a:solidFill>
              </a:rPr>
              <a:t>designers</a:t>
            </a:r>
            <a:r>
              <a:rPr lang="hu-HU" dirty="0">
                <a:solidFill>
                  <a:srgbClr val="FF0000"/>
                </a:solidFill>
              </a:rPr>
              <a:t>, and </a:t>
            </a:r>
            <a:r>
              <a:rPr lang="hu-HU" dirty="0" err="1">
                <a:solidFill>
                  <a:srgbClr val="FF0000"/>
                </a:solidFill>
              </a:rPr>
              <a:t>to</a:t>
            </a:r>
            <a:r>
              <a:rPr lang="hu-HU" dirty="0">
                <a:solidFill>
                  <a:srgbClr val="FF0000"/>
                </a:solidFill>
              </a:rPr>
              <a:t> </a:t>
            </a:r>
            <a:r>
              <a:rPr lang="hu-HU" dirty="0" err="1">
                <a:solidFill>
                  <a:srgbClr val="FF0000"/>
                </a:solidFill>
              </a:rPr>
              <a:t>the</a:t>
            </a:r>
            <a:r>
              <a:rPr lang="hu-HU" dirty="0">
                <a:solidFill>
                  <a:srgbClr val="FF0000"/>
                </a:solidFill>
              </a:rPr>
              <a:t> </a:t>
            </a:r>
            <a:r>
              <a:rPr lang="hu-HU" dirty="0" err="1">
                <a:solidFill>
                  <a:srgbClr val="FF0000"/>
                </a:solidFill>
              </a:rPr>
              <a:t>authorities</a:t>
            </a:r>
            <a:r>
              <a:rPr lang="hu-HU" dirty="0">
                <a:solidFill>
                  <a:srgbClr val="FF0000"/>
                </a:solidFill>
              </a:rPr>
              <a:t>. </a:t>
            </a:r>
            <a:r>
              <a:rPr lang="hu-HU" dirty="0" err="1">
                <a:solidFill>
                  <a:srgbClr val="FF0000"/>
                </a:solidFill>
              </a:rPr>
              <a:t>This</a:t>
            </a:r>
            <a:r>
              <a:rPr lang="hu-HU" dirty="0">
                <a:solidFill>
                  <a:srgbClr val="FF0000"/>
                </a:solidFill>
              </a:rPr>
              <a:t> is </a:t>
            </a:r>
            <a:r>
              <a:rPr lang="hu-HU" dirty="0" err="1">
                <a:solidFill>
                  <a:srgbClr val="FF0000"/>
                </a:solidFill>
              </a:rPr>
              <a:t>supported</a:t>
            </a:r>
            <a:r>
              <a:rPr lang="hu-HU" dirty="0">
                <a:solidFill>
                  <a:srgbClr val="FF0000"/>
                </a:solidFill>
              </a:rPr>
              <a:t> </a:t>
            </a:r>
            <a:r>
              <a:rPr lang="hu-HU" dirty="0" err="1">
                <a:solidFill>
                  <a:srgbClr val="FF0000"/>
                </a:solidFill>
              </a:rPr>
              <a:t>by</a:t>
            </a:r>
            <a:r>
              <a:rPr lang="hu-HU" dirty="0">
                <a:solidFill>
                  <a:srgbClr val="FF0000"/>
                </a:solidFill>
              </a:rPr>
              <a:t> </a:t>
            </a:r>
            <a:r>
              <a:rPr lang="hu-HU" dirty="0" err="1">
                <a:solidFill>
                  <a:srgbClr val="FF0000"/>
                </a:solidFill>
              </a:rPr>
              <a:t>public</a:t>
            </a:r>
            <a:r>
              <a:rPr lang="hu-HU" dirty="0">
                <a:solidFill>
                  <a:srgbClr val="FF0000"/>
                </a:solidFill>
              </a:rPr>
              <a:t> </a:t>
            </a:r>
            <a:r>
              <a:rPr lang="hu-HU" dirty="0" err="1">
                <a:solidFill>
                  <a:srgbClr val="FF0000"/>
                </a:solidFill>
              </a:rPr>
              <a:t>money</a:t>
            </a:r>
            <a:r>
              <a:rPr lang="hu-HU" dirty="0">
                <a:solidFill>
                  <a:srgbClr val="FF0000"/>
                </a:solidFill>
              </a:rPr>
              <a:t>.</a:t>
            </a:r>
          </a:p>
          <a:p>
            <a:endParaRPr lang="hu-HU" b="1" u="sng" dirty="0">
              <a:solidFill>
                <a:schemeClr val="tx2">
                  <a:lumMod val="75000"/>
                </a:schemeClr>
              </a:solidFill>
            </a:endParaRPr>
          </a:p>
          <a:p>
            <a:endParaRPr lang="hu-HU" b="1" u="sng" dirty="0">
              <a:solidFill>
                <a:schemeClr val="tx2">
                  <a:lumMod val="75000"/>
                </a:schemeClr>
              </a:solidFill>
            </a:endParaRPr>
          </a:p>
          <a:p>
            <a:r>
              <a:rPr lang="hu-HU" b="1" u="sng" dirty="0" err="1">
                <a:solidFill>
                  <a:schemeClr val="tx2">
                    <a:lumMod val="75000"/>
                  </a:schemeClr>
                </a:solidFill>
              </a:rPr>
              <a:t>Tasks</a:t>
            </a:r>
            <a:r>
              <a:rPr lang="hu-HU" b="1" u="sng" dirty="0">
                <a:solidFill>
                  <a:schemeClr val="tx2">
                    <a:lumMod val="75000"/>
                  </a:schemeClr>
                </a:solidFill>
              </a:rPr>
              <a:t> in 2016</a:t>
            </a:r>
          </a:p>
          <a:p>
            <a:pPr marL="285750" indent="-285750">
              <a:buFont typeface="Arial" panose="020B0604020202020204" pitchFamily="34" charset="0"/>
              <a:buChar char="•"/>
            </a:pPr>
            <a:r>
              <a:rPr lang="en-GB" dirty="0"/>
              <a:t>As part of the WBS1.2 goal to develop a material handbook summarising the database content at a higher level</a:t>
            </a:r>
            <a:r>
              <a:rPr lang="hu-HU" dirty="0"/>
              <a:t>.</a:t>
            </a:r>
            <a:r>
              <a:rPr lang="en-GB" dirty="0"/>
              <a:t>The target for 201</a:t>
            </a:r>
            <a:r>
              <a:rPr lang="hu-HU" dirty="0"/>
              <a:t>6</a:t>
            </a:r>
            <a:r>
              <a:rPr lang="en-GB" dirty="0"/>
              <a:t> is to generate and release a Material Property Handbook (MPH) for at least one material</a:t>
            </a:r>
            <a:r>
              <a:rPr lang="hu-HU" dirty="0"/>
              <a:t>. </a:t>
            </a:r>
            <a:r>
              <a:rPr lang="hu-HU" dirty="0" err="1"/>
              <a:t>Alumina</a:t>
            </a:r>
            <a:r>
              <a:rPr lang="hu-HU" dirty="0"/>
              <a:t> is </a:t>
            </a:r>
            <a:r>
              <a:rPr lang="hu-HU" dirty="0" err="1"/>
              <a:t>selected</a:t>
            </a:r>
            <a:r>
              <a:rPr lang="hu-HU" dirty="0"/>
              <a:t> </a:t>
            </a:r>
            <a:r>
              <a:rPr lang="hu-HU" dirty="0" err="1"/>
              <a:t>as</a:t>
            </a:r>
            <a:r>
              <a:rPr lang="hu-HU" dirty="0"/>
              <a:t> pilot </a:t>
            </a:r>
            <a:r>
              <a:rPr lang="hu-HU" dirty="0" err="1"/>
              <a:t>chapter</a:t>
            </a:r>
            <a:endParaRPr lang="hu-HU" dirty="0"/>
          </a:p>
          <a:p>
            <a:endParaRPr lang="hu-HU" dirty="0"/>
          </a:p>
          <a:p>
            <a:endParaRPr lang="en-US" dirty="0"/>
          </a:p>
        </p:txBody>
      </p:sp>
      <p:pic>
        <p:nvPicPr>
          <p:cNvPr id="4" name="Kép 3"/>
          <p:cNvPicPr>
            <a:picLocks noChangeAspect="1"/>
          </p:cNvPicPr>
          <p:nvPr/>
        </p:nvPicPr>
        <p:blipFill>
          <a:blip r:embed="rId2"/>
          <a:stretch>
            <a:fillRect/>
          </a:stretch>
        </p:blipFill>
        <p:spPr>
          <a:xfrm>
            <a:off x="6516216" y="260648"/>
            <a:ext cx="2171700" cy="962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p:cNvSpPr txBox="1"/>
          <p:nvPr/>
        </p:nvSpPr>
        <p:spPr>
          <a:xfrm>
            <a:off x="1043608" y="1700808"/>
            <a:ext cx="7416824" cy="3416320"/>
          </a:xfrm>
          <a:prstGeom prst="rect">
            <a:avLst/>
          </a:prstGeom>
          <a:noFill/>
        </p:spPr>
        <p:txBody>
          <a:bodyPr wrap="square" rtlCol="0">
            <a:spAutoFit/>
          </a:bodyPr>
          <a:lstStyle/>
          <a:p>
            <a:r>
              <a:rPr lang="hu-HU" b="1" dirty="0">
                <a:solidFill>
                  <a:srgbClr val="FF0000"/>
                </a:solidFill>
              </a:rPr>
              <a:t>Co-</a:t>
            </a:r>
            <a:r>
              <a:rPr lang="hu-HU" b="1" dirty="0" err="1">
                <a:solidFill>
                  <a:srgbClr val="FF0000"/>
                </a:solidFill>
              </a:rPr>
              <a:t>operation</a:t>
            </a:r>
            <a:r>
              <a:rPr lang="hu-HU" b="1" dirty="0">
                <a:solidFill>
                  <a:srgbClr val="FF0000"/>
                </a:solidFill>
              </a:rPr>
              <a:t> </a:t>
            </a:r>
            <a:r>
              <a:rPr lang="hu-HU" b="1" dirty="0" err="1">
                <a:solidFill>
                  <a:srgbClr val="FF0000"/>
                </a:solidFill>
              </a:rPr>
              <a:t>with</a:t>
            </a:r>
            <a:r>
              <a:rPr lang="hu-HU" b="1" dirty="0">
                <a:solidFill>
                  <a:srgbClr val="FF0000"/>
                </a:solidFill>
              </a:rPr>
              <a:t> </a:t>
            </a:r>
            <a:r>
              <a:rPr lang="hu-HU" b="1" dirty="0" err="1">
                <a:solidFill>
                  <a:srgbClr val="FF0000"/>
                </a:solidFill>
              </a:rPr>
              <a:t>the</a:t>
            </a:r>
            <a:r>
              <a:rPr lang="hu-HU" b="1" dirty="0">
                <a:solidFill>
                  <a:srgbClr val="FF0000"/>
                </a:solidFill>
              </a:rPr>
              <a:t> </a:t>
            </a:r>
            <a:r>
              <a:rPr lang="hu-HU" b="1" dirty="0" err="1">
                <a:solidFill>
                  <a:srgbClr val="FF0000"/>
                </a:solidFill>
              </a:rPr>
              <a:t>Functional</a:t>
            </a:r>
            <a:r>
              <a:rPr lang="hu-HU" b="1" dirty="0">
                <a:solidFill>
                  <a:srgbClr val="FF0000"/>
                </a:solidFill>
              </a:rPr>
              <a:t> </a:t>
            </a:r>
            <a:r>
              <a:rPr lang="hu-HU" b="1" dirty="0" err="1">
                <a:solidFill>
                  <a:srgbClr val="FF0000"/>
                </a:solidFill>
              </a:rPr>
              <a:t>Materials</a:t>
            </a:r>
            <a:r>
              <a:rPr lang="hu-HU" b="1" dirty="0">
                <a:solidFill>
                  <a:srgbClr val="FF0000"/>
                </a:solidFill>
              </a:rPr>
              <a:t> Group</a:t>
            </a:r>
            <a:r>
              <a:rPr lang="hu-HU" dirty="0"/>
              <a:t>:</a:t>
            </a:r>
          </a:p>
          <a:p>
            <a:endParaRPr lang="hu-HU" dirty="0"/>
          </a:p>
          <a:p>
            <a:pPr marL="285750" indent="-285750">
              <a:buFont typeface="Arial" panose="020B0604020202020204" pitchFamily="34" charset="0"/>
              <a:buChar char="•"/>
            </a:pPr>
            <a:r>
              <a:rPr lang="hu-HU" dirty="0"/>
              <a:t>MTA EK </a:t>
            </a:r>
            <a:r>
              <a:rPr lang="hu-HU" dirty="0" err="1"/>
              <a:t>representative</a:t>
            </a:r>
            <a:r>
              <a:rPr lang="hu-HU" dirty="0"/>
              <a:t> </a:t>
            </a:r>
            <a:r>
              <a:rPr lang="hu-HU" dirty="0" err="1"/>
              <a:t>participated</a:t>
            </a:r>
            <a:r>
              <a:rPr lang="hu-HU" dirty="0"/>
              <a:t> </a:t>
            </a:r>
            <a:r>
              <a:rPr lang="hu-HU" dirty="0" err="1"/>
              <a:t>on</a:t>
            </a:r>
            <a:r>
              <a:rPr lang="hu-HU" dirty="0"/>
              <a:t> </a:t>
            </a:r>
            <a:r>
              <a:rPr lang="hu-HU" dirty="0" err="1"/>
              <a:t>all</a:t>
            </a:r>
            <a:r>
              <a:rPr lang="hu-HU" dirty="0"/>
              <a:t> </a:t>
            </a:r>
            <a:r>
              <a:rPr lang="hu-HU" dirty="0" err="1"/>
              <a:t>Functional</a:t>
            </a:r>
            <a:r>
              <a:rPr lang="hu-HU" dirty="0"/>
              <a:t> </a:t>
            </a:r>
            <a:r>
              <a:rPr lang="hu-HU" dirty="0" err="1"/>
              <a:t>Materials</a:t>
            </a:r>
            <a:r>
              <a:rPr lang="hu-HU" dirty="0"/>
              <a:t> </a:t>
            </a:r>
            <a:r>
              <a:rPr lang="hu-HU" dirty="0" err="1"/>
              <a:t>subgroup</a:t>
            </a:r>
            <a:r>
              <a:rPr lang="hu-HU" dirty="0"/>
              <a:t> meeting.</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a:t>The </a:t>
            </a:r>
            <a:r>
              <a:rPr lang="hu-HU" dirty="0" err="1"/>
              <a:t>purpose</a:t>
            </a:r>
            <a:r>
              <a:rPr lang="hu-HU" dirty="0"/>
              <a:t> of </a:t>
            </a:r>
            <a:r>
              <a:rPr lang="hu-HU" dirty="0" err="1"/>
              <a:t>database</a:t>
            </a:r>
            <a:r>
              <a:rPr lang="hu-HU" dirty="0"/>
              <a:t> and MPH </a:t>
            </a:r>
            <a:r>
              <a:rPr lang="hu-HU" dirty="0" err="1"/>
              <a:t>presented</a:t>
            </a:r>
            <a:r>
              <a:rPr lang="hu-HU" dirty="0"/>
              <a:t> </a:t>
            </a:r>
            <a:r>
              <a:rPr lang="hu-HU" dirty="0" err="1"/>
              <a:t>at</a:t>
            </a:r>
            <a:r>
              <a:rPr lang="hu-HU" dirty="0"/>
              <a:t> </a:t>
            </a:r>
            <a:r>
              <a:rPr lang="hu-HU" dirty="0" err="1"/>
              <a:t>all</a:t>
            </a:r>
            <a:r>
              <a:rPr lang="hu-HU" dirty="0"/>
              <a:t> </a:t>
            </a:r>
            <a:r>
              <a:rPr lang="hu-HU" dirty="0" err="1"/>
              <a:t>meetings</a:t>
            </a:r>
            <a:endParaRPr lang="hu-HU" dirty="0"/>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err="1"/>
              <a:t>At</a:t>
            </a:r>
            <a:r>
              <a:rPr lang="hu-HU" dirty="0"/>
              <a:t> August 2016 </a:t>
            </a:r>
            <a:r>
              <a:rPr lang="hu-HU" dirty="0" err="1"/>
              <a:t>the</a:t>
            </a:r>
            <a:r>
              <a:rPr lang="hu-HU" dirty="0"/>
              <a:t> </a:t>
            </a:r>
            <a:r>
              <a:rPr lang="hu-HU" dirty="0" err="1"/>
              <a:t>database</a:t>
            </a:r>
            <a:r>
              <a:rPr lang="hu-HU" dirty="0"/>
              <a:t> and </a:t>
            </a:r>
            <a:r>
              <a:rPr lang="hu-HU" dirty="0" err="1"/>
              <a:t>the</a:t>
            </a:r>
            <a:r>
              <a:rPr lang="hu-HU" dirty="0"/>
              <a:t> MPH </a:t>
            </a:r>
            <a:r>
              <a:rPr lang="hu-HU" dirty="0" err="1"/>
              <a:t>draft</a:t>
            </a:r>
            <a:r>
              <a:rPr lang="hu-HU" dirty="0"/>
              <a:t> had </a:t>
            </a:r>
            <a:r>
              <a:rPr lang="hu-HU" dirty="0" err="1"/>
              <a:t>been</a:t>
            </a:r>
            <a:r>
              <a:rPr lang="hu-HU" dirty="0"/>
              <a:t> </a:t>
            </a:r>
            <a:r>
              <a:rPr lang="hu-HU" dirty="0" err="1"/>
              <a:t>sent</a:t>
            </a:r>
            <a:r>
              <a:rPr lang="hu-HU" dirty="0"/>
              <a:t> </a:t>
            </a:r>
            <a:r>
              <a:rPr lang="hu-HU" dirty="0" err="1"/>
              <a:t>to</a:t>
            </a:r>
            <a:r>
              <a:rPr lang="hu-HU" dirty="0"/>
              <a:t> </a:t>
            </a:r>
            <a:r>
              <a:rPr lang="hu-HU" dirty="0" err="1"/>
              <a:t>the</a:t>
            </a:r>
            <a:r>
              <a:rPr lang="hu-HU" dirty="0"/>
              <a:t> </a:t>
            </a:r>
            <a:r>
              <a:rPr lang="hu-HU" dirty="0" err="1"/>
              <a:t>subgroup</a:t>
            </a:r>
            <a:r>
              <a:rPr lang="hu-HU" dirty="0"/>
              <a:t> and </a:t>
            </a:r>
            <a:r>
              <a:rPr lang="hu-HU" dirty="0" err="1"/>
              <a:t>contributions</a:t>
            </a:r>
            <a:r>
              <a:rPr lang="hu-HU" dirty="0"/>
              <a:t> </a:t>
            </a:r>
            <a:r>
              <a:rPr lang="hu-HU" dirty="0" err="1"/>
              <a:t>required</a:t>
            </a:r>
            <a:r>
              <a:rPr lang="hu-HU" dirty="0"/>
              <a:t> (</a:t>
            </a:r>
            <a:r>
              <a:rPr lang="hu-HU" dirty="0" err="1"/>
              <a:t>not</a:t>
            </a:r>
            <a:r>
              <a:rPr lang="hu-HU" dirty="0"/>
              <a:t> </a:t>
            </a:r>
            <a:r>
              <a:rPr lang="hu-HU" dirty="0" err="1"/>
              <a:t>many</a:t>
            </a:r>
            <a:r>
              <a:rPr lang="hu-HU" dirty="0"/>
              <a:t> </a:t>
            </a:r>
            <a:r>
              <a:rPr lang="hu-HU" dirty="0" err="1"/>
              <a:t>arrived</a:t>
            </a:r>
            <a:r>
              <a:rPr lang="hu-HU" dirty="0"/>
              <a:t>)</a:t>
            </a:r>
          </a:p>
          <a:p>
            <a:endParaRPr lang="hu-HU" dirty="0"/>
          </a:p>
          <a:p>
            <a:endParaRPr lang="hu-HU" dirty="0"/>
          </a:p>
          <a:p>
            <a:endParaRPr lang="en-US" dirty="0"/>
          </a:p>
        </p:txBody>
      </p:sp>
      <p:pic>
        <p:nvPicPr>
          <p:cNvPr id="3" name="Kép 2"/>
          <p:cNvPicPr>
            <a:picLocks noChangeAspect="1"/>
          </p:cNvPicPr>
          <p:nvPr/>
        </p:nvPicPr>
        <p:blipFill>
          <a:blip r:embed="rId2"/>
          <a:stretch>
            <a:fillRect/>
          </a:stretch>
        </p:blipFill>
        <p:spPr>
          <a:xfrm>
            <a:off x="5868144" y="283691"/>
            <a:ext cx="2171700" cy="962025"/>
          </a:xfrm>
          <a:prstGeom prst="rect">
            <a:avLst/>
          </a:prstGeom>
        </p:spPr>
      </p:pic>
    </p:spTree>
    <p:extLst>
      <p:ext uri="{BB962C8B-B14F-4D97-AF65-F5344CB8AC3E}">
        <p14:creationId xmlns:p14="http://schemas.microsoft.com/office/powerpoint/2010/main" val="92181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p:cNvSpPr txBox="1"/>
          <p:nvPr/>
        </p:nvSpPr>
        <p:spPr>
          <a:xfrm>
            <a:off x="755576" y="692696"/>
            <a:ext cx="7992888" cy="4770537"/>
          </a:xfrm>
          <a:prstGeom prst="rect">
            <a:avLst/>
          </a:prstGeom>
          <a:noFill/>
        </p:spPr>
        <p:txBody>
          <a:bodyPr wrap="square" rtlCol="0">
            <a:spAutoFit/>
          </a:bodyPr>
          <a:lstStyle/>
          <a:p>
            <a:r>
              <a:rPr lang="hu-HU" b="1" dirty="0" err="1">
                <a:solidFill>
                  <a:srgbClr val="FF0000"/>
                </a:solidFill>
              </a:rPr>
              <a:t>Working</a:t>
            </a:r>
            <a:r>
              <a:rPr lang="hu-HU" b="1" dirty="0">
                <a:solidFill>
                  <a:srgbClr val="FF0000"/>
                </a:solidFill>
              </a:rPr>
              <a:t> </a:t>
            </a:r>
            <a:r>
              <a:rPr lang="hu-HU" b="1" dirty="0" err="1">
                <a:solidFill>
                  <a:srgbClr val="FF0000"/>
                </a:solidFill>
              </a:rPr>
              <a:t>method</a:t>
            </a:r>
            <a:r>
              <a:rPr lang="hu-HU" b="1" dirty="0">
                <a:solidFill>
                  <a:srgbClr val="FF0000"/>
                </a:solidFill>
              </a:rPr>
              <a:t> 1</a:t>
            </a:r>
            <a:r>
              <a:rPr lang="hu-HU" b="1" dirty="0"/>
              <a:t>:</a:t>
            </a:r>
          </a:p>
          <a:p>
            <a:r>
              <a:rPr lang="hu-HU" b="1" dirty="0"/>
              <a:t> </a:t>
            </a:r>
            <a:r>
              <a:rPr lang="hu-HU" dirty="0" err="1"/>
              <a:t>Selection</a:t>
            </a:r>
            <a:r>
              <a:rPr lang="hu-HU" dirty="0"/>
              <a:t> of </a:t>
            </a:r>
            <a:r>
              <a:rPr lang="hu-HU" dirty="0" err="1"/>
              <a:t>the</a:t>
            </a:r>
            <a:r>
              <a:rPr lang="hu-HU" dirty="0"/>
              <a:t> </a:t>
            </a:r>
            <a:r>
              <a:rPr lang="hu-HU" dirty="0" err="1"/>
              <a:t>content</a:t>
            </a:r>
            <a:r>
              <a:rPr lang="hu-HU" dirty="0"/>
              <a:t> of </a:t>
            </a:r>
            <a:r>
              <a:rPr lang="hu-HU" dirty="0" err="1"/>
              <a:t>the</a:t>
            </a:r>
            <a:r>
              <a:rPr lang="hu-HU" dirty="0"/>
              <a:t> MPH (</a:t>
            </a:r>
            <a:r>
              <a:rPr lang="hu-HU" dirty="0" err="1"/>
              <a:t>Functional</a:t>
            </a:r>
            <a:r>
              <a:rPr lang="hu-HU" dirty="0"/>
              <a:t> Material)</a:t>
            </a:r>
          </a:p>
          <a:p>
            <a:r>
              <a:rPr lang="hu-HU" dirty="0"/>
              <a:t>(</a:t>
            </a:r>
            <a:r>
              <a:rPr lang="hu-HU" dirty="0" err="1"/>
              <a:t>from</a:t>
            </a:r>
            <a:r>
              <a:rPr lang="hu-HU" dirty="0"/>
              <a:t> </a:t>
            </a:r>
            <a:r>
              <a:rPr lang="hu-HU" dirty="0" err="1"/>
              <a:t>the</a:t>
            </a:r>
            <a:r>
              <a:rPr lang="hu-HU" dirty="0"/>
              <a:t> </a:t>
            </a:r>
            <a:r>
              <a:rPr lang="hu-HU" dirty="0" err="1"/>
              <a:t>general</a:t>
            </a:r>
            <a:r>
              <a:rPr lang="hu-HU" dirty="0"/>
              <a:t> MPH </a:t>
            </a:r>
            <a:r>
              <a:rPr lang="hu-HU" dirty="0" err="1"/>
              <a:t>list</a:t>
            </a:r>
            <a:r>
              <a:rPr lang="hu-HU" dirty="0"/>
              <a:t> </a:t>
            </a:r>
            <a:r>
              <a:rPr lang="hu-HU" dirty="0" err="1"/>
              <a:t>elaborated</a:t>
            </a:r>
            <a:r>
              <a:rPr lang="hu-HU" dirty="0"/>
              <a:t> 2014) </a:t>
            </a:r>
            <a:r>
              <a:rPr lang="hu-HU" dirty="0" err="1"/>
              <a:t>useful</a:t>
            </a:r>
            <a:r>
              <a:rPr lang="hu-HU" dirty="0"/>
              <a:t> </a:t>
            </a:r>
            <a:r>
              <a:rPr lang="hu-HU" dirty="0" err="1"/>
              <a:t>for</a:t>
            </a:r>
            <a:r>
              <a:rPr lang="hu-HU" dirty="0"/>
              <a:t> </a:t>
            </a:r>
            <a:r>
              <a:rPr lang="hu-HU" dirty="0" err="1"/>
              <a:t>the</a:t>
            </a:r>
            <a:r>
              <a:rPr lang="hu-HU" dirty="0"/>
              <a:t> </a:t>
            </a:r>
            <a:r>
              <a:rPr lang="hu-HU" dirty="0" err="1"/>
              <a:t>designers</a:t>
            </a:r>
            <a:r>
              <a:rPr lang="hu-HU" dirty="0"/>
              <a:t>.</a:t>
            </a:r>
          </a:p>
          <a:p>
            <a:endParaRPr lang="hu-HU" dirty="0"/>
          </a:p>
          <a:p>
            <a:r>
              <a:rPr lang="hu-HU" dirty="0" err="1"/>
              <a:t>Selected</a:t>
            </a:r>
            <a:r>
              <a:rPr lang="hu-HU" dirty="0"/>
              <a:t> 27 </a:t>
            </a:r>
            <a:r>
              <a:rPr lang="hu-HU" dirty="0" err="1"/>
              <a:t>properties</a:t>
            </a:r>
            <a:endParaRPr lang="hu-HU" dirty="0"/>
          </a:p>
          <a:p>
            <a:pPr lvl="1"/>
            <a:r>
              <a:rPr lang="en-GB" sz="1600" dirty="0"/>
              <a:t>General information, Chemical composition, </a:t>
            </a:r>
            <a:r>
              <a:rPr lang="en-GB" sz="1600" dirty="0" err="1"/>
              <a:t>Density,Grain</a:t>
            </a:r>
            <a:r>
              <a:rPr lang="en-GB" sz="1600" dirty="0"/>
              <a:t> size</a:t>
            </a:r>
            <a:endParaRPr lang="en-US" sz="1600" dirty="0"/>
          </a:p>
          <a:p>
            <a:pPr lvl="1"/>
            <a:r>
              <a:rPr lang="en-GB" sz="1600" dirty="0"/>
              <a:t>Maximum use temperature, Melting point, Porosity</a:t>
            </a:r>
            <a:endParaRPr lang="en-US" sz="1600" dirty="0"/>
          </a:p>
          <a:p>
            <a:pPr lvl="1"/>
            <a:r>
              <a:rPr lang="en-GB" sz="1600" dirty="0"/>
              <a:t>Absorption, Relative permittivity, Dielectric Loss or Loss of tangent</a:t>
            </a:r>
            <a:endParaRPr lang="en-US" sz="1600" dirty="0"/>
          </a:p>
          <a:p>
            <a:pPr lvl="1"/>
            <a:r>
              <a:rPr lang="en-GB" sz="1600" dirty="0"/>
              <a:t>Dielectric Strength, Electrical resistivity, Permittivity</a:t>
            </a:r>
            <a:endParaRPr lang="en-US" sz="1600" dirty="0"/>
          </a:p>
          <a:p>
            <a:pPr lvl="1"/>
            <a:r>
              <a:rPr lang="en-GB" sz="1600" dirty="0"/>
              <a:t>Reflectance, Specific heat, Thermal conductivity</a:t>
            </a:r>
            <a:endParaRPr lang="en-US" sz="1600" dirty="0"/>
          </a:p>
          <a:p>
            <a:pPr lvl="1"/>
            <a:r>
              <a:rPr lang="en-GB" sz="1600" dirty="0"/>
              <a:t>Thermal diffusivity, Linear thermal expansion</a:t>
            </a:r>
            <a:endParaRPr lang="en-US" sz="1600" dirty="0"/>
          </a:p>
          <a:p>
            <a:pPr lvl="1"/>
            <a:r>
              <a:rPr lang="en-GB" sz="1600" dirty="0"/>
              <a:t>Thermal </a:t>
            </a:r>
            <a:r>
              <a:rPr lang="en-GB" sz="1600" dirty="0" err="1"/>
              <a:t>schock</a:t>
            </a:r>
            <a:r>
              <a:rPr lang="en-GB" sz="1600" dirty="0"/>
              <a:t> resistance, Bulk modulus</a:t>
            </a:r>
            <a:endParaRPr lang="en-US" sz="1600" dirty="0"/>
          </a:p>
          <a:p>
            <a:pPr lvl="1"/>
            <a:r>
              <a:rPr lang="en-GB" sz="1600" dirty="0"/>
              <a:t>Compressive strength, Young’s modulus</a:t>
            </a:r>
            <a:endParaRPr lang="en-US" sz="1600" dirty="0"/>
          </a:p>
          <a:p>
            <a:pPr lvl="1"/>
            <a:r>
              <a:rPr lang="en-GB" sz="1600" dirty="0"/>
              <a:t>Flexural strength, Fracture toughness</a:t>
            </a:r>
            <a:endParaRPr lang="en-US" sz="1600" dirty="0"/>
          </a:p>
          <a:p>
            <a:pPr lvl="1"/>
            <a:r>
              <a:rPr lang="en-GB" sz="1600" dirty="0"/>
              <a:t>Hardness, Poisson’s ratio, Shear modulus</a:t>
            </a:r>
            <a:endParaRPr lang="en-US" sz="1600" dirty="0"/>
          </a:p>
          <a:p>
            <a:endParaRPr lang="hu-HU" dirty="0"/>
          </a:p>
          <a:p>
            <a:endParaRPr lang="hu-HU" dirty="0"/>
          </a:p>
          <a:p>
            <a:endParaRPr lang="en-US" dirty="0"/>
          </a:p>
        </p:txBody>
      </p:sp>
      <p:pic>
        <p:nvPicPr>
          <p:cNvPr id="3" name="Kép 2"/>
          <p:cNvPicPr>
            <a:picLocks noChangeAspect="1"/>
          </p:cNvPicPr>
          <p:nvPr/>
        </p:nvPicPr>
        <p:blipFill>
          <a:blip r:embed="rId2"/>
          <a:stretch>
            <a:fillRect/>
          </a:stretch>
        </p:blipFill>
        <p:spPr>
          <a:xfrm>
            <a:off x="6372200" y="5589240"/>
            <a:ext cx="2171700" cy="962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p:cNvSpPr txBox="1"/>
          <p:nvPr/>
        </p:nvSpPr>
        <p:spPr>
          <a:xfrm>
            <a:off x="683568" y="908720"/>
            <a:ext cx="7776864" cy="4431983"/>
          </a:xfrm>
          <a:prstGeom prst="rect">
            <a:avLst/>
          </a:prstGeom>
          <a:noFill/>
        </p:spPr>
        <p:txBody>
          <a:bodyPr wrap="square" rtlCol="0">
            <a:spAutoFit/>
          </a:bodyPr>
          <a:lstStyle/>
          <a:p>
            <a:r>
              <a:rPr lang="hu-HU" b="1" dirty="0" err="1">
                <a:solidFill>
                  <a:srgbClr val="FF0000"/>
                </a:solidFill>
              </a:rPr>
              <a:t>Working</a:t>
            </a:r>
            <a:r>
              <a:rPr lang="hu-HU" b="1" dirty="0">
                <a:solidFill>
                  <a:srgbClr val="FF0000"/>
                </a:solidFill>
              </a:rPr>
              <a:t> </a:t>
            </a:r>
            <a:r>
              <a:rPr lang="hu-HU" b="1" dirty="0" err="1">
                <a:solidFill>
                  <a:srgbClr val="FF0000"/>
                </a:solidFill>
              </a:rPr>
              <a:t>methods</a:t>
            </a:r>
            <a:r>
              <a:rPr lang="hu-HU" b="1" dirty="0">
                <a:solidFill>
                  <a:srgbClr val="FF0000"/>
                </a:solidFill>
              </a:rPr>
              <a:t> 2</a:t>
            </a:r>
            <a:r>
              <a:rPr lang="hu-HU" dirty="0">
                <a:solidFill>
                  <a:srgbClr val="FF0000"/>
                </a:solidFill>
              </a:rPr>
              <a:t>:</a:t>
            </a:r>
          </a:p>
          <a:p>
            <a:endParaRPr lang="hu-HU" dirty="0"/>
          </a:p>
          <a:p>
            <a:r>
              <a:rPr lang="hu-HU" dirty="0" err="1"/>
              <a:t>Collection</a:t>
            </a:r>
            <a:r>
              <a:rPr lang="hu-HU" dirty="0"/>
              <a:t> MPH </a:t>
            </a:r>
            <a:r>
              <a:rPr lang="hu-HU" dirty="0" err="1"/>
              <a:t>data</a:t>
            </a:r>
            <a:r>
              <a:rPr lang="hu-HU" dirty="0"/>
              <a:t> </a:t>
            </a:r>
            <a:r>
              <a:rPr lang="hu-HU" dirty="0" err="1"/>
              <a:t>are</a:t>
            </a:r>
            <a:r>
              <a:rPr lang="hu-HU" dirty="0"/>
              <a:t> </a:t>
            </a:r>
            <a:r>
              <a:rPr lang="hu-HU" dirty="0" err="1"/>
              <a:t>from</a:t>
            </a:r>
            <a:r>
              <a:rPr lang="hu-HU" dirty="0"/>
              <a:t> 2 </a:t>
            </a:r>
            <a:r>
              <a:rPr lang="hu-HU" dirty="0" err="1"/>
              <a:t>sources</a:t>
            </a:r>
            <a:r>
              <a:rPr lang="hu-HU" dirty="0"/>
              <a:t>: WPMAT </a:t>
            </a:r>
            <a:r>
              <a:rPr lang="hu-HU" dirty="0" err="1"/>
              <a:t>reports</a:t>
            </a:r>
            <a:r>
              <a:rPr lang="hu-HU" dirty="0"/>
              <a:t>, </a:t>
            </a:r>
            <a:r>
              <a:rPr lang="hu-HU" dirty="0" err="1"/>
              <a:t>literature</a:t>
            </a:r>
            <a:endParaRPr lang="hu-HU" dirty="0"/>
          </a:p>
          <a:p>
            <a:endParaRPr lang="hu-HU" dirty="0"/>
          </a:p>
          <a:p>
            <a:r>
              <a:rPr lang="hu-HU" dirty="0" err="1"/>
              <a:t>Selection</a:t>
            </a:r>
            <a:r>
              <a:rPr lang="hu-HU" dirty="0"/>
              <a:t> of </a:t>
            </a:r>
            <a:r>
              <a:rPr lang="hu-HU" dirty="0" err="1"/>
              <a:t>the</a:t>
            </a:r>
            <a:r>
              <a:rPr lang="hu-HU" dirty="0"/>
              <a:t> </a:t>
            </a:r>
            <a:r>
              <a:rPr lang="hu-HU" dirty="0" err="1"/>
              <a:t>relevant</a:t>
            </a:r>
            <a:r>
              <a:rPr lang="hu-HU" dirty="0"/>
              <a:t> </a:t>
            </a:r>
            <a:r>
              <a:rPr lang="hu-HU" dirty="0" err="1"/>
              <a:t>information</a:t>
            </a:r>
            <a:endParaRPr lang="hu-HU" dirty="0"/>
          </a:p>
          <a:p>
            <a:endParaRPr lang="hu-HU" dirty="0"/>
          </a:p>
          <a:p>
            <a:r>
              <a:rPr lang="hu-HU" b="1" dirty="0"/>
              <a:t>Data </a:t>
            </a:r>
            <a:r>
              <a:rPr lang="hu-HU" b="1" dirty="0" err="1"/>
              <a:t>quality</a:t>
            </a:r>
            <a:r>
              <a:rPr lang="hu-HU" b="1" dirty="0"/>
              <a:t>: </a:t>
            </a:r>
          </a:p>
          <a:p>
            <a:pPr marL="742950" lvl="1" indent="-285750">
              <a:buFont typeface="Arial" panose="020B0604020202020204" pitchFamily="34" charset="0"/>
              <a:buChar char="•"/>
            </a:pPr>
            <a:r>
              <a:rPr lang="hu-HU" sz="1600" dirty="0" err="1"/>
              <a:t>High</a:t>
            </a:r>
            <a:r>
              <a:rPr lang="hu-HU" sz="1600" dirty="0"/>
              <a:t> - </a:t>
            </a:r>
            <a:r>
              <a:rPr lang="hu-HU" sz="1600" dirty="0" err="1"/>
              <a:t>original</a:t>
            </a:r>
            <a:r>
              <a:rPr lang="hu-HU" sz="1600" dirty="0"/>
              <a:t> </a:t>
            </a:r>
            <a:r>
              <a:rPr lang="hu-HU" sz="1600" dirty="0" err="1"/>
              <a:t>report</a:t>
            </a:r>
            <a:r>
              <a:rPr lang="hu-HU" sz="1600" dirty="0"/>
              <a:t> </a:t>
            </a:r>
            <a:r>
              <a:rPr lang="hu-HU" sz="1600" dirty="0" err="1"/>
              <a:t>or</a:t>
            </a:r>
            <a:r>
              <a:rPr lang="hu-HU" sz="1600" dirty="0"/>
              <a:t> </a:t>
            </a:r>
            <a:r>
              <a:rPr lang="hu-HU" sz="1600" dirty="0" err="1"/>
              <a:t>database</a:t>
            </a:r>
            <a:r>
              <a:rPr lang="hu-HU" sz="1600" dirty="0"/>
              <a:t> </a:t>
            </a:r>
            <a:r>
              <a:rPr lang="hu-HU" sz="1600" dirty="0" err="1"/>
              <a:t>data</a:t>
            </a:r>
            <a:r>
              <a:rPr lang="hu-HU" sz="1600" dirty="0"/>
              <a:t> </a:t>
            </a:r>
            <a:r>
              <a:rPr lang="hu-HU" sz="1600" dirty="0" err="1"/>
              <a:t>from</a:t>
            </a:r>
            <a:r>
              <a:rPr lang="hu-HU" sz="1600" dirty="0"/>
              <a:t> </a:t>
            </a:r>
            <a:r>
              <a:rPr lang="hu-HU" sz="1600" dirty="0" err="1"/>
              <a:t>original</a:t>
            </a:r>
            <a:r>
              <a:rPr lang="hu-HU" sz="1600" dirty="0"/>
              <a:t> </a:t>
            </a:r>
            <a:r>
              <a:rPr lang="hu-HU" sz="1600" dirty="0" err="1"/>
              <a:t>reports</a:t>
            </a:r>
            <a:endParaRPr lang="hu-HU" sz="1600" dirty="0"/>
          </a:p>
          <a:p>
            <a:pPr marL="742950" lvl="1" indent="-285750">
              <a:buFont typeface="Arial" panose="020B0604020202020204" pitchFamily="34" charset="0"/>
              <a:buChar char="•"/>
            </a:pPr>
            <a:r>
              <a:rPr lang="hu-HU" sz="1600" dirty="0"/>
              <a:t>Low </a:t>
            </a:r>
            <a:r>
              <a:rPr lang="hu-HU" sz="1600" dirty="0" err="1"/>
              <a:t>to</a:t>
            </a:r>
            <a:r>
              <a:rPr lang="hu-HU" sz="1600" dirty="0"/>
              <a:t> </a:t>
            </a:r>
            <a:r>
              <a:rPr lang="hu-HU" sz="1600" dirty="0" err="1"/>
              <a:t>high</a:t>
            </a:r>
            <a:r>
              <a:rPr lang="hu-HU" sz="1600" dirty="0"/>
              <a:t> – </a:t>
            </a:r>
            <a:r>
              <a:rPr lang="hu-HU" sz="1600" dirty="0" err="1"/>
              <a:t>public</a:t>
            </a:r>
            <a:r>
              <a:rPr lang="hu-HU" sz="1600" dirty="0"/>
              <a:t> </a:t>
            </a:r>
            <a:r>
              <a:rPr lang="hu-HU" sz="1600" dirty="0" err="1"/>
              <a:t>data</a:t>
            </a:r>
            <a:r>
              <a:rPr lang="hu-HU" sz="1600" dirty="0"/>
              <a:t> (conferences, </a:t>
            </a:r>
            <a:r>
              <a:rPr lang="hu-HU" sz="1600" dirty="0" err="1"/>
              <a:t>journals</a:t>
            </a:r>
            <a:r>
              <a:rPr lang="hu-HU" sz="1600" dirty="0"/>
              <a:t> etc.) </a:t>
            </a:r>
            <a:r>
              <a:rPr lang="hu-HU" sz="1600" dirty="0" err="1"/>
              <a:t>consideration</a:t>
            </a:r>
            <a:r>
              <a:rPr lang="hu-HU" sz="1600" dirty="0"/>
              <a:t> </a:t>
            </a:r>
            <a:r>
              <a:rPr lang="hu-HU" sz="1600" dirty="0" err="1"/>
              <a:t>on</a:t>
            </a:r>
            <a:r>
              <a:rPr lang="hu-HU" sz="1600" dirty="0"/>
              <a:t> </a:t>
            </a:r>
            <a:r>
              <a:rPr lang="hu-HU" sz="1600" dirty="0" err="1"/>
              <a:t>quality</a:t>
            </a:r>
            <a:endParaRPr lang="hu-HU" sz="1600" dirty="0"/>
          </a:p>
          <a:p>
            <a:pPr marL="742950" lvl="1" indent="-285750">
              <a:buFont typeface="Arial" panose="020B0604020202020204" pitchFamily="34" charset="0"/>
              <a:buChar char="•"/>
            </a:pPr>
            <a:r>
              <a:rPr lang="hu-HU" dirty="0"/>
              <a:t>No </a:t>
            </a:r>
            <a:r>
              <a:rPr lang="hu-HU" dirty="0" err="1"/>
              <a:t>identification</a:t>
            </a:r>
            <a:r>
              <a:rPr lang="hu-HU" dirty="0"/>
              <a:t> – </a:t>
            </a:r>
            <a:r>
              <a:rPr lang="hu-HU" dirty="0" err="1"/>
              <a:t>very</a:t>
            </a:r>
            <a:r>
              <a:rPr lang="hu-HU" dirty="0"/>
              <a:t> </a:t>
            </a:r>
            <a:r>
              <a:rPr lang="hu-HU" dirty="0" err="1"/>
              <a:t>low</a:t>
            </a:r>
            <a:r>
              <a:rPr lang="hu-HU" dirty="0"/>
              <a:t> </a:t>
            </a:r>
            <a:r>
              <a:rPr lang="hu-HU" dirty="0" err="1"/>
              <a:t>or</a:t>
            </a:r>
            <a:r>
              <a:rPr lang="hu-HU" dirty="0"/>
              <a:t> </a:t>
            </a:r>
            <a:r>
              <a:rPr lang="hu-HU" dirty="0" err="1"/>
              <a:t>useless</a:t>
            </a:r>
            <a:endParaRPr lang="hu-HU" dirty="0"/>
          </a:p>
          <a:p>
            <a:endParaRPr lang="hu-HU" dirty="0"/>
          </a:p>
          <a:p>
            <a:r>
              <a:rPr lang="hu-HU" dirty="0" err="1"/>
              <a:t>Identification</a:t>
            </a:r>
            <a:r>
              <a:rPr lang="hu-HU" dirty="0"/>
              <a:t> – </a:t>
            </a:r>
            <a:r>
              <a:rPr lang="hu-HU" dirty="0" err="1"/>
              <a:t>enough</a:t>
            </a:r>
            <a:r>
              <a:rPr lang="hu-HU" dirty="0"/>
              <a:t> </a:t>
            </a:r>
            <a:r>
              <a:rPr lang="hu-HU" dirty="0" err="1"/>
              <a:t>data</a:t>
            </a:r>
            <a:r>
              <a:rPr lang="hu-HU" dirty="0"/>
              <a:t> </a:t>
            </a:r>
            <a:r>
              <a:rPr lang="hu-HU" dirty="0" err="1"/>
              <a:t>to</a:t>
            </a:r>
            <a:r>
              <a:rPr lang="hu-HU" dirty="0"/>
              <a:t> </a:t>
            </a:r>
            <a:r>
              <a:rPr lang="hu-HU" dirty="0" err="1"/>
              <a:t>get</a:t>
            </a:r>
            <a:r>
              <a:rPr lang="hu-HU" dirty="0"/>
              <a:t> </a:t>
            </a:r>
            <a:r>
              <a:rPr lang="hu-HU" dirty="0" err="1"/>
              <a:t>the</a:t>
            </a:r>
            <a:r>
              <a:rPr lang="hu-HU" dirty="0"/>
              <a:t> </a:t>
            </a:r>
            <a:r>
              <a:rPr lang="hu-HU" dirty="0" err="1"/>
              <a:t>same</a:t>
            </a:r>
            <a:r>
              <a:rPr lang="hu-HU" dirty="0"/>
              <a:t> </a:t>
            </a:r>
            <a:r>
              <a:rPr lang="hu-HU" dirty="0" err="1"/>
              <a:t>quality</a:t>
            </a:r>
            <a:endParaRPr lang="hu-HU" dirty="0"/>
          </a:p>
          <a:p>
            <a:endParaRPr lang="hu-HU" dirty="0"/>
          </a:p>
          <a:p>
            <a:endParaRPr lang="hu-HU" dirty="0"/>
          </a:p>
          <a:p>
            <a:endParaRPr lang="en-US" dirty="0"/>
          </a:p>
        </p:txBody>
      </p:sp>
      <p:pic>
        <p:nvPicPr>
          <p:cNvPr id="3" name="Kép 2"/>
          <p:cNvPicPr>
            <a:picLocks noChangeAspect="1"/>
          </p:cNvPicPr>
          <p:nvPr/>
        </p:nvPicPr>
        <p:blipFill>
          <a:blip r:embed="rId2"/>
          <a:stretch>
            <a:fillRect/>
          </a:stretch>
        </p:blipFill>
        <p:spPr>
          <a:xfrm>
            <a:off x="6588224" y="188640"/>
            <a:ext cx="2171700" cy="962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p:cNvSpPr txBox="1"/>
          <p:nvPr/>
        </p:nvSpPr>
        <p:spPr>
          <a:xfrm>
            <a:off x="827584" y="1124744"/>
            <a:ext cx="7776864" cy="1200329"/>
          </a:xfrm>
          <a:prstGeom prst="rect">
            <a:avLst/>
          </a:prstGeom>
          <a:noFill/>
        </p:spPr>
        <p:txBody>
          <a:bodyPr wrap="square" rtlCol="0">
            <a:spAutoFit/>
          </a:bodyPr>
          <a:lstStyle/>
          <a:p>
            <a:r>
              <a:rPr lang="hu-HU" b="1" dirty="0" err="1">
                <a:solidFill>
                  <a:srgbClr val="FF0000"/>
                </a:solidFill>
              </a:rPr>
              <a:t>Working</a:t>
            </a:r>
            <a:r>
              <a:rPr lang="hu-HU" b="1" dirty="0">
                <a:solidFill>
                  <a:srgbClr val="FF0000"/>
                </a:solidFill>
              </a:rPr>
              <a:t> </a:t>
            </a:r>
            <a:r>
              <a:rPr lang="hu-HU" b="1" dirty="0" err="1">
                <a:solidFill>
                  <a:srgbClr val="FF0000"/>
                </a:solidFill>
              </a:rPr>
              <a:t>method</a:t>
            </a:r>
            <a:r>
              <a:rPr lang="hu-HU" b="1" dirty="0">
                <a:solidFill>
                  <a:srgbClr val="FF0000"/>
                </a:solidFill>
              </a:rPr>
              <a:t> 3:</a:t>
            </a:r>
          </a:p>
          <a:p>
            <a:r>
              <a:rPr lang="hu-HU" dirty="0"/>
              <a:t> Description of </a:t>
            </a:r>
            <a:r>
              <a:rPr lang="hu-HU" dirty="0" err="1"/>
              <a:t>the</a:t>
            </a:r>
            <a:r>
              <a:rPr lang="hu-HU" dirty="0"/>
              <a:t> </a:t>
            </a:r>
            <a:r>
              <a:rPr lang="hu-HU" dirty="0" err="1"/>
              <a:t>property</a:t>
            </a:r>
            <a:endParaRPr lang="hu-HU" dirty="0"/>
          </a:p>
          <a:p>
            <a:endParaRPr lang="hu-HU" dirty="0"/>
          </a:p>
          <a:p>
            <a:endParaRPr lang="en-US" dirty="0"/>
          </a:p>
        </p:txBody>
      </p:sp>
      <p:sp>
        <p:nvSpPr>
          <p:cNvPr id="3" name="Rectangle 1"/>
          <p:cNvSpPr>
            <a:spLocks noChangeArrowheads="1"/>
          </p:cNvSpPr>
          <p:nvPr/>
        </p:nvSpPr>
        <p:spPr bwMode="auto">
          <a:xfrm>
            <a:off x="755576" y="2394954"/>
            <a:ext cx="7200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density, or more precisely, the volumetric mass density [kg/m</a:t>
            </a:r>
            <a:r>
              <a:rPr kumimoji="0" lang="en-GB" altLang="en-US" sz="1600" b="0" i="0" u="none" strike="noStrike" cap="none" normalizeH="0" baseline="3000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 </a:t>
            </a:r>
            <a:r>
              <a:rPr kumimoji="0" lang="en-GB"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or g/cm</a:t>
            </a:r>
            <a:r>
              <a:rPr kumimoji="0" lang="en-GB" altLang="en-US" sz="1600" b="0" i="0" u="none" strike="noStrike" cap="none" normalizeH="0" baseline="3000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a:t>
            </a:r>
            <a:r>
              <a:rPr kumimoji="0" lang="en-GB"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of a substance is its </a:t>
            </a:r>
            <a:r>
              <a:rPr kumimoji="0" lang="en-GB" altLang="en-US" sz="1600" b="0"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hlinkClick r:id="rId2" tooltip="Mass"/>
              </a:rPr>
              <a:t>mass</a:t>
            </a:r>
            <a:r>
              <a:rPr kumimoji="0" lang="en-GB" altLang="en-US" sz="1600" b="0" i="0" u="none" strike="noStrike" cap="none" normalizeH="0" baseline="0" dirty="0">
                <a:ln>
                  <a:noFill/>
                </a:ln>
                <a:solidFill>
                  <a:schemeClr val="tx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per unit </a:t>
            </a:r>
            <a:r>
              <a:rPr lang="en-GB" altLang="en-US" sz="1600" dirty="0">
                <a:latin typeface="Calibri" panose="020F0502020204030204" pitchFamily="34" charset="0"/>
                <a:ea typeface="Times New Roman" panose="02020603050405020304" pitchFamily="18" charset="0"/>
                <a:cs typeface="Times New Roman" panose="02020603050405020304" pitchFamily="18" charset="0"/>
                <a:hlinkClick r:id="rId3" tooltip="Volume"/>
              </a:rPr>
              <a:t>volume</a:t>
            </a:r>
            <a:r>
              <a:rPr kumimoji="0" lang="en-GB" altLang="en-US" sz="1600" b="0"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a:t>
            </a:r>
            <a:r>
              <a:rPr kumimoji="0" lang="en-GB" altLang="en-US" sz="1600" b="0" i="0" u="none" strike="noStrike" cap="none" normalizeH="0" baseline="0" dirty="0">
                <a:ln>
                  <a:noFill/>
                </a:ln>
                <a:solidFill>
                  <a:schemeClr val="tx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The symbol most often used for density is ρ (the lower case Greek letter </a:t>
            </a:r>
            <a:r>
              <a:rPr kumimoji="0" lang="en-GB" altLang="en-US" sz="1600" b="0"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a:t>
            </a:r>
            <a:r>
              <a:rPr kumimoji="0" lang="en-GB" altLang="en-US" sz="1600" b="0"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hlinkClick r:id="rId4" tooltip="Rho (letter)"/>
              </a:rPr>
              <a:t>rho</a:t>
            </a:r>
            <a:r>
              <a:rPr kumimoji="0" lang="en-GB" altLang="en-US" sz="1600" b="0"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a:t>
            </a:r>
            <a:r>
              <a:rPr kumimoji="0" lang="en-GB" altLang="en-US" sz="1600" b="0" i="0" u="none" strike="noStrike" cap="none" normalizeH="0" baseline="0" dirty="0">
                <a:ln>
                  <a:noFill/>
                </a:ln>
                <a:solidFill>
                  <a:schemeClr val="tx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Mathematically, density is defined as mass divided by volume: </a:t>
            </a:r>
            <a:endParaRPr kumimoji="0" lang="hu-HU"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hu-HU" altLang="en-US" sz="1600" dirty="0">
              <a:latin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hu-HU" altLang="en-US" sz="16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hu-HU" altLang="en-US" sz="1600" dirty="0">
              <a:latin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hu-HU" altLang="en-US" sz="16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where </a:t>
            </a:r>
            <a:r>
              <a:rPr kumimoji="0" lang="en-GB" altLang="en-US"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ρ</a:t>
            </a:r>
            <a:r>
              <a:rPr kumimoji="0" lang="en-GB"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is the density, </a:t>
            </a:r>
            <a:r>
              <a:rPr kumimoji="0" lang="en-GB" altLang="en-US"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t>
            </a:r>
            <a:r>
              <a:rPr kumimoji="0" lang="en-GB"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is the mass, and </a:t>
            </a:r>
            <a:r>
              <a:rPr kumimoji="0" lang="en-GB" altLang="en-US"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a:t>
            </a:r>
            <a:r>
              <a:rPr kumimoji="0" lang="en-GB"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is the volume</a:t>
            </a:r>
            <a:endParaRPr kumimoji="0" lang="en-GB" altLang="en-US" sz="1600" b="0" i="0" u="none" strike="noStrike" cap="none" normalizeH="0" baseline="0" dirty="0">
              <a:ln>
                <a:noFill/>
              </a:ln>
              <a:solidFill>
                <a:schemeClr val="tx1"/>
              </a:solidFill>
              <a:effectLst/>
              <a:latin typeface="Arial" panose="020B0604020202020204" pitchFamily="34" charset="0"/>
            </a:endParaRPr>
          </a:p>
        </p:txBody>
      </p:sp>
      <p:pic>
        <p:nvPicPr>
          <p:cNvPr id="4" name="Kép 3"/>
          <p:cNvPicPr>
            <a:picLocks noChangeAspect="1"/>
          </p:cNvPicPr>
          <p:nvPr/>
        </p:nvPicPr>
        <p:blipFill>
          <a:blip r:embed="rId5"/>
          <a:stretch>
            <a:fillRect/>
          </a:stretch>
        </p:blipFill>
        <p:spPr>
          <a:xfrm>
            <a:off x="3955438" y="3356992"/>
            <a:ext cx="1833999" cy="1152128"/>
          </a:xfrm>
          <a:prstGeom prst="rect">
            <a:avLst/>
          </a:prstGeom>
        </p:spPr>
      </p:pic>
      <p:pic>
        <p:nvPicPr>
          <p:cNvPr id="6" name="Kép 5"/>
          <p:cNvPicPr>
            <a:picLocks noChangeAspect="1"/>
          </p:cNvPicPr>
          <p:nvPr/>
        </p:nvPicPr>
        <p:blipFill>
          <a:blip r:embed="rId6"/>
          <a:stretch>
            <a:fillRect/>
          </a:stretch>
        </p:blipFill>
        <p:spPr>
          <a:xfrm>
            <a:off x="6804248" y="260648"/>
            <a:ext cx="2171700" cy="962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doboz 3"/>
          <p:cNvSpPr txBox="1"/>
          <p:nvPr/>
        </p:nvSpPr>
        <p:spPr>
          <a:xfrm>
            <a:off x="1059695" y="981488"/>
            <a:ext cx="3687961" cy="369332"/>
          </a:xfrm>
          <a:prstGeom prst="rect">
            <a:avLst/>
          </a:prstGeom>
          <a:noFill/>
        </p:spPr>
        <p:txBody>
          <a:bodyPr wrap="square" rtlCol="0">
            <a:spAutoFit/>
          </a:bodyPr>
          <a:lstStyle/>
          <a:p>
            <a:r>
              <a:rPr lang="hu-HU" b="1" dirty="0" err="1">
                <a:solidFill>
                  <a:srgbClr val="FF0000"/>
                </a:solidFill>
              </a:rPr>
              <a:t>Working</a:t>
            </a:r>
            <a:r>
              <a:rPr lang="hu-HU" b="1" dirty="0">
                <a:solidFill>
                  <a:srgbClr val="FF0000"/>
                </a:solidFill>
              </a:rPr>
              <a:t> </a:t>
            </a:r>
            <a:r>
              <a:rPr lang="hu-HU" b="1" dirty="0" err="1">
                <a:solidFill>
                  <a:srgbClr val="FF0000"/>
                </a:solidFill>
              </a:rPr>
              <a:t>method</a:t>
            </a:r>
            <a:r>
              <a:rPr lang="hu-HU" b="1" dirty="0">
                <a:solidFill>
                  <a:srgbClr val="FF0000"/>
                </a:solidFill>
              </a:rPr>
              <a:t> 4</a:t>
            </a:r>
            <a:endParaRPr lang="en-US" b="1" dirty="0">
              <a:solidFill>
                <a:srgbClr val="FF0000"/>
              </a:solidFill>
            </a:endParaRPr>
          </a:p>
        </p:txBody>
      </p:sp>
      <p:pic>
        <p:nvPicPr>
          <p:cNvPr id="5" name="Kép 4"/>
          <p:cNvPicPr>
            <a:picLocks noChangeAspect="1"/>
          </p:cNvPicPr>
          <p:nvPr/>
        </p:nvPicPr>
        <p:blipFill>
          <a:blip r:embed="rId2"/>
          <a:stretch>
            <a:fillRect/>
          </a:stretch>
        </p:blipFill>
        <p:spPr>
          <a:xfrm>
            <a:off x="6516216" y="388795"/>
            <a:ext cx="2171700" cy="962025"/>
          </a:xfrm>
          <a:prstGeom prst="rect">
            <a:avLst/>
          </a:prstGeom>
        </p:spPr>
      </p:pic>
      <p:pic>
        <p:nvPicPr>
          <p:cNvPr id="6" name="Kép 5"/>
          <p:cNvPicPr>
            <a:picLocks noChangeAspect="1"/>
          </p:cNvPicPr>
          <p:nvPr/>
        </p:nvPicPr>
        <p:blipFill>
          <a:blip r:embed="rId3"/>
          <a:stretch>
            <a:fillRect/>
          </a:stretch>
        </p:blipFill>
        <p:spPr>
          <a:xfrm>
            <a:off x="4747656" y="1628800"/>
            <a:ext cx="3554139" cy="4514299"/>
          </a:xfrm>
          <a:prstGeom prst="rect">
            <a:avLst/>
          </a:prstGeom>
        </p:spPr>
      </p:pic>
      <p:sp>
        <p:nvSpPr>
          <p:cNvPr id="7" name="Szövegdoboz 6"/>
          <p:cNvSpPr txBox="1"/>
          <p:nvPr/>
        </p:nvSpPr>
        <p:spPr>
          <a:xfrm>
            <a:off x="683568" y="1700808"/>
            <a:ext cx="3528392" cy="2585323"/>
          </a:xfrm>
          <a:prstGeom prst="rect">
            <a:avLst/>
          </a:prstGeom>
          <a:noFill/>
        </p:spPr>
        <p:txBody>
          <a:bodyPr wrap="square" rtlCol="0">
            <a:spAutoFit/>
          </a:bodyPr>
          <a:lstStyle/>
          <a:p>
            <a:r>
              <a:rPr lang="hu-HU" dirty="0"/>
              <a:t>General </a:t>
            </a:r>
            <a:r>
              <a:rPr lang="hu-HU" dirty="0" err="1"/>
              <a:t>alumina</a:t>
            </a:r>
            <a:r>
              <a:rPr lang="hu-HU" dirty="0"/>
              <a:t> </a:t>
            </a:r>
            <a:r>
              <a:rPr lang="hu-HU" dirty="0" err="1"/>
              <a:t>properties</a:t>
            </a:r>
            <a:r>
              <a:rPr lang="hu-HU" dirty="0"/>
              <a:t> </a:t>
            </a:r>
            <a:r>
              <a:rPr lang="hu-HU" dirty="0" err="1"/>
              <a:t>from</a:t>
            </a:r>
            <a:endParaRPr lang="hu-HU" dirty="0"/>
          </a:p>
          <a:p>
            <a:r>
              <a:rPr lang="hu-HU" dirty="0" err="1"/>
              <a:t>Catalogues</a:t>
            </a:r>
            <a:r>
              <a:rPr lang="hu-HU" dirty="0"/>
              <a:t>, </a:t>
            </a:r>
            <a:r>
              <a:rPr lang="hu-HU" dirty="0" err="1"/>
              <a:t>open</a:t>
            </a:r>
            <a:r>
              <a:rPr lang="hu-HU" dirty="0"/>
              <a:t> </a:t>
            </a:r>
            <a:r>
              <a:rPr lang="hu-HU" dirty="0" err="1"/>
              <a:t>literature</a:t>
            </a:r>
            <a:endParaRPr lang="hu-HU" dirty="0"/>
          </a:p>
          <a:p>
            <a:endParaRPr lang="hu-HU" dirty="0"/>
          </a:p>
          <a:p>
            <a:r>
              <a:rPr lang="hu-HU" dirty="0" err="1"/>
              <a:t>Figure</a:t>
            </a:r>
            <a:r>
              <a:rPr lang="hu-HU" dirty="0"/>
              <a:t> and </a:t>
            </a:r>
            <a:r>
              <a:rPr lang="hu-HU" dirty="0" err="1"/>
              <a:t>references</a:t>
            </a:r>
            <a:r>
              <a:rPr lang="hu-HU" dirty="0"/>
              <a:t> </a:t>
            </a:r>
            <a:r>
              <a:rPr lang="hu-HU" dirty="0" err="1"/>
              <a:t>will</a:t>
            </a:r>
            <a:r>
              <a:rPr lang="hu-HU" dirty="0"/>
              <a:t> be </a:t>
            </a:r>
            <a:r>
              <a:rPr lang="hu-HU" dirty="0" err="1"/>
              <a:t>included</a:t>
            </a:r>
            <a:endParaRPr lang="hu-HU" dirty="0"/>
          </a:p>
          <a:p>
            <a:endParaRPr lang="hu-HU" dirty="0"/>
          </a:p>
          <a:p>
            <a:r>
              <a:rPr lang="hu-HU" dirty="0"/>
              <a:t>May </a:t>
            </a:r>
            <a:r>
              <a:rPr lang="hu-HU" dirty="0" err="1"/>
              <a:t>assist</a:t>
            </a:r>
            <a:r>
              <a:rPr lang="hu-HU" dirty="0"/>
              <a:t> </a:t>
            </a:r>
            <a:r>
              <a:rPr lang="hu-HU" dirty="0" err="1"/>
              <a:t>the</a:t>
            </a:r>
            <a:r>
              <a:rPr lang="hu-HU" dirty="0"/>
              <a:t> </a:t>
            </a:r>
            <a:r>
              <a:rPr lang="hu-HU" dirty="0" err="1"/>
              <a:t>designer</a:t>
            </a:r>
            <a:r>
              <a:rPr lang="hu-HU" dirty="0"/>
              <a:t> in </a:t>
            </a:r>
            <a:r>
              <a:rPr lang="hu-HU" dirty="0" err="1"/>
              <a:t>case</a:t>
            </a:r>
            <a:r>
              <a:rPr lang="hu-HU" dirty="0"/>
              <a:t> of </a:t>
            </a:r>
            <a:r>
              <a:rPr lang="hu-HU" dirty="0" err="1"/>
              <a:t>missing</a:t>
            </a:r>
            <a:r>
              <a:rPr lang="hu-HU" dirty="0"/>
              <a:t> </a:t>
            </a:r>
            <a:r>
              <a:rPr lang="hu-HU" dirty="0" err="1"/>
              <a:t>relevant</a:t>
            </a:r>
            <a:r>
              <a:rPr lang="hu-HU" dirty="0"/>
              <a:t> </a:t>
            </a:r>
            <a:r>
              <a:rPr lang="hu-HU" dirty="0" err="1"/>
              <a:t>research</a:t>
            </a:r>
            <a:r>
              <a:rPr lang="hu-HU" dirty="0"/>
              <a:t> </a:t>
            </a:r>
            <a:r>
              <a:rPr lang="hu-HU" dirty="0" err="1"/>
              <a:t>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p:cNvSpPr txBox="1"/>
          <p:nvPr/>
        </p:nvSpPr>
        <p:spPr>
          <a:xfrm>
            <a:off x="805520" y="3861048"/>
            <a:ext cx="7632848" cy="646331"/>
          </a:xfrm>
          <a:prstGeom prst="rect">
            <a:avLst/>
          </a:prstGeom>
          <a:noFill/>
        </p:spPr>
        <p:txBody>
          <a:bodyPr wrap="square" rtlCol="0">
            <a:spAutoFit/>
          </a:bodyPr>
          <a:lstStyle/>
          <a:p>
            <a:endParaRPr lang="hu-HU" dirty="0"/>
          </a:p>
          <a:p>
            <a:endParaRPr lang="en-US" dirty="0"/>
          </a:p>
        </p:txBody>
      </p:sp>
      <p:sp>
        <p:nvSpPr>
          <p:cNvPr id="3" name="Rectangle 1"/>
          <p:cNvSpPr>
            <a:spLocks noChangeArrowheads="1"/>
          </p:cNvSpPr>
          <p:nvPr/>
        </p:nvSpPr>
        <p:spPr bwMode="auto">
          <a:xfrm>
            <a:off x="611560" y="1983904"/>
            <a:ext cx="756084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buFont typeface="+mj-lt"/>
              <a:buAutoNum type="arabicPeriod"/>
            </a:pPr>
            <a:r>
              <a:rPr lang="en-GB" sz="1400" dirty="0"/>
              <a:t>O. </a:t>
            </a:r>
            <a:r>
              <a:rPr lang="en-GB" sz="1400" dirty="0" err="1"/>
              <a:t>Sidletskiy</a:t>
            </a:r>
            <a:r>
              <a:rPr lang="en-GB" sz="1400" dirty="0"/>
              <a:t> et al.: „Structure property correlations in a Ce doped Lu, </a:t>
            </a:r>
            <a:r>
              <a:rPr lang="en-GB" sz="1400" dirty="0" err="1"/>
              <a:t>Gd</a:t>
            </a:r>
            <a:r>
              <a:rPr lang="en-GB" sz="1400" dirty="0"/>
              <a:t>, 2SiO5 Ce scintillator”. </a:t>
            </a:r>
            <a:r>
              <a:rPr lang="en-GB" sz="1400" dirty="0" err="1"/>
              <a:t>Cryst</a:t>
            </a:r>
            <a:r>
              <a:rPr lang="en-GB" sz="1400" dirty="0"/>
              <a:t>. Growth Des. 12  2012  4411 4416</a:t>
            </a:r>
            <a:endParaRPr lang="en-US" sz="1400" dirty="0"/>
          </a:p>
          <a:p>
            <a:pPr marL="342900" lvl="0" indent="-342900">
              <a:buFont typeface="+mj-lt"/>
              <a:buAutoNum type="arabicPeriod"/>
            </a:pPr>
            <a:r>
              <a:rPr lang="en-GB" sz="1400" dirty="0" err="1"/>
              <a:t>Lushchik</a:t>
            </a:r>
            <a:r>
              <a:rPr lang="en-GB" sz="1400" dirty="0"/>
              <a:t> et al.: “Influence of complex impurity centres on radiation damage in wide-gap metal oxides”. Nuclear Instruments and Methods in Physics Research Section B Beam Interactions with Materials and Atoms August 2015</a:t>
            </a:r>
            <a:endParaRPr lang="en-US" sz="1400" dirty="0"/>
          </a:p>
          <a:p>
            <a:pPr marL="342900" lvl="0" indent="-342900">
              <a:buFont typeface="+mj-lt"/>
              <a:buAutoNum type="arabicPeriod"/>
            </a:pPr>
            <a:r>
              <a:rPr lang="en-GB" sz="1400" dirty="0"/>
              <a:t>R. </a:t>
            </a:r>
            <a:r>
              <a:rPr lang="en-GB" sz="1400" dirty="0" err="1"/>
              <a:t>Zabels</a:t>
            </a:r>
            <a:r>
              <a:rPr lang="en-GB" sz="1400" dirty="0"/>
              <a:t> et al.: “Depth profiles of indentation hardness and dislocation mobility in </a:t>
            </a:r>
            <a:r>
              <a:rPr lang="en-GB" sz="1400" dirty="0" err="1"/>
              <a:t>MgO</a:t>
            </a:r>
            <a:r>
              <a:rPr lang="en-GB" sz="1400" dirty="0"/>
              <a:t> single crystals irradiated with swift 84Kr and 14N ions” Appl. Phys</a:t>
            </a:r>
            <a:endParaRPr lang="en-US" sz="1400" dirty="0"/>
          </a:p>
          <a:p>
            <a:pPr marL="342900" lvl="0" indent="-342900">
              <a:buFont typeface="+mj-lt"/>
              <a:buAutoNum type="arabicPeriod"/>
            </a:pPr>
            <a:r>
              <a:rPr lang="en-GB" sz="1400" dirty="0"/>
              <a:t>J. </a:t>
            </a:r>
            <a:r>
              <a:rPr lang="en-GB" sz="1400" dirty="0" err="1"/>
              <a:t>Mollii</a:t>
            </a:r>
            <a:r>
              <a:rPr lang="en-GB" sz="1400" dirty="0"/>
              <a:t>, et all: “Insulator dielectric properties during irradiation and influence of RIED effect” Journal of Nuclear Materials 212-215 (1994) 1113-1118</a:t>
            </a:r>
            <a:endParaRPr lang="en-US" sz="1400" dirty="0"/>
          </a:p>
          <a:p>
            <a:pPr marL="342900" lvl="0" indent="-342900">
              <a:buFont typeface="+mj-lt"/>
              <a:buAutoNum type="arabicPeriod"/>
            </a:pPr>
            <a:r>
              <a:rPr lang="en-GB" sz="1400" dirty="0" err="1"/>
              <a:t>Uberuaga</a:t>
            </a:r>
            <a:r>
              <a:rPr lang="en-GB" sz="1400" dirty="0"/>
              <a:t> P B et al.: „Opposite correlations between cation disordering and </a:t>
            </a:r>
            <a:r>
              <a:rPr lang="en-GB" sz="1400" dirty="0" err="1"/>
              <a:t>amorphization</a:t>
            </a:r>
            <a:r>
              <a:rPr lang="en-GB" sz="1400" dirty="0"/>
              <a:t> resistance in </a:t>
            </a:r>
            <a:r>
              <a:rPr lang="en-GB" sz="1400" dirty="0" err="1"/>
              <a:t>spinels</a:t>
            </a:r>
            <a:r>
              <a:rPr lang="en-GB" sz="1400" dirty="0"/>
              <a:t> versus pyrochlores“ Nature Communications 29 October 2015</a:t>
            </a:r>
            <a:endParaRPr lang="en-US" sz="1400" dirty="0"/>
          </a:p>
          <a:p>
            <a:pPr marL="342900" lvl="0" indent="-342900">
              <a:buFont typeface="+mj-lt"/>
              <a:buAutoNum type="arabicPeriod"/>
            </a:pPr>
            <a:r>
              <a:rPr lang="en-GB" sz="1400" dirty="0"/>
              <a:t>Gilbert C A et al. „A theoretical study of intrinsic point defects and defect clusters in magnesium aluminate spinel“ J. Phys. </a:t>
            </a:r>
            <a:r>
              <a:rPr lang="en-GB" sz="1400" dirty="0" err="1"/>
              <a:t>Condens</a:t>
            </a:r>
            <a:r>
              <a:rPr lang="en-GB" sz="1400" dirty="0"/>
              <a:t>. Matter 21 (2009) </a:t>
            </a:r>
            <a:endParaRPr lang="en-US" sz="1400" dirty="0"/>
          </a:p>
          <a:p>
            <a:pPr marL="342900" lvl="0" indent="-342900">
              <a:buFont typeface="+mj-lt"/>
              <a:buAutoNum type="arabicPeriod"/>
            </a:pPr>
            <a:r>
              <a:rPr lang="en-GB" sz="1400" dirty="0" err="1"/>
              <a:t>Sawai</a:t>
            </a:r>
            <a:r>
              <a:rPr lang="en-GB" sz="1400" dirty="0"/>
              <a:t> S and Uchino T: „Visible photoluminescence from MgAl2O4 spinel with cation disorder and oxygen vacancy“, J. Appl. Phys. 112 (2012) 103523</a:t>
            </a:r>
            <a:endParaRPr lang="en-US" sz="1400" dirty="0"/>
          </a:p>
          <a:p>
            <a:pPr marL="342900" lvl="0" indent="-342900">
              <a:buFont typeface="+mj-lt"/>
              <a:buAutoNum type="arabicPeriod"/>
            </a:pPr>
            <a:r>
              <a:rPr lang="en-GB" sz="1400" dirty="0"/>
              <a:t>Ibarra et al.: “High dose neutron irradiation of MgAl2O4 spinel effects of post irradiation thermal annealing on EPR and optical absorption” Journal of Nuclear Materials 336 (2005) 156–162</a:t>
            </a:r>
            <a:endParaRPr lang="en-US" sz="1400" dirty="0"/>
          </a:p>
        </p:txBody>
      </p:sp>
      <p:sp>
        <p:nvSpPr>
          <p:cNvPr id="4" name="Szövegdoboz 3"/>
          <p:cNvSpPr txBox="1"/>
          <p:nvPr/>
        </p:nvSpPr>
        <p:spPr>
          <a:xfrm>
            <a:off x="323528" y="1052736"/>
            <a:ext cx="7632848" cy="1200329"/>
          </a:xfrm>
          <a:prstGeom prst="rect">
            <a:avLst/>
          </a:prstGeom>
          <a:noFill/>
        </p:spPr>
        <p:txBody>
          <a:bodyPr wrap="square" rtlCol="0">
            <a:spAutoFit/>
          </a:bodyPr>
          <a:lstStyle/>
          <a:p>
            <a:r>
              <a:rPr lang="hu-HU" b="1" dirty="0" err="1">
                <a:solidFill>
                  <a:srgbClr val="FF0000"/>
                </a:solidFill>
              </a:rPr>
              <a:t>Working</a:t>
            </a:r>
            <a:r>
              <a:rPr lang="hu-HU" b="1" dirty="0">
                <a:solidFill>
                  <a:srgbClr val="FF0000"/>
                </a:solidFill>
              </a:rPr>
              <a:t> </a:t>
            </a:r>
            <a:r>
              <a:rPr lang="hu-HU" b="1" dirty="0" err="1">
                <a:solidFill>
                  <a:srgbClr val="FF0000"/>
                </a:solidFill>
              </a:rPr>
              <a:t>method</a:t>
            </a:r>
            <a:r>
              <a:rPr lang="hu-HU" b="1" dirty="0">
                <a:solidFill>
                  <a:srgbClr val="FF0000"/>
                </a:solidFill>
              </a:rPr>
              <a:t> 5</a:t>
            </a:r>
            <a:r>
              <a:rPr lang="hu-HU" dirty="0"/>
              <a:t>:</a:t>
            </a:r>
          </a:p>
          <a:p>
            <a:endParaRPr lang="hu-HU" dirty="0"/>
          </a:p>
          <a:p>
            <a:pPr algn="ctr"/>
            <a:r>
              <a:rPr lang="hu-HU" dirty="0" err="1"/>
              <a:t>Attach</a:t>
            </a:r>
            <a:r>
              <a:rPr lang="hu-HU" dirty="0"/>
              <a:t> </a:t>
            </a:r>
            <a:r>
              <a:rPr lang="hu-HU" dirty="0" err="1"/>
              <a:t>the</a:t>
            </a:r>
            <a:r>
              <a:rPr lang="hu-HU" dirty="0"/>
              <a:t> </a:t>
            </a:r>
            <a:r>
              <a:rPr lang="hu-HU" dirty="0" err="1"/>
              <a:t>relevant</a:t>
            </a:r>
            <a:r>
              <a:rPr lang="hu-HU" dirty="0"/>
              <a:t> </a:t>
            </a:r>
            <a:r>
              <a:rPr lang="hu-HU" dirty="0" err="1"/>
              <a:t>references</a:t>
            </a:r>
            <a:r>
              <a:rPr lang="hu-HU" dirty="0"/>
              <a:t>: </a:t>
            </a:r>
            <a:r>
              <a:rPr lang="hu-HU" dirty="0" err="1"/>
              <a:t>standards</a:t>
            </a:r>
            <a:r>
              <a:rPr lang="hu-HU" dirty="0"/>
              <a:t>, </a:t>
            </a:r>
            <a:r>
              <a:rPr lang="hu-HU" dirty="0" err="1"/>
              <a:t>literature</a:t>
            </a:r>
            <a:endParaRPr lang="hu-HU" dirty="0"/>
          </a:p>
          <a:p>
            <a:endParaRPr lang="en-US" dirty="0"/>
          </a:p>
        </p:txBody>
      </p:sp>
      <p:pic>
        <p:nvPicPr>
          <p:cNvPr id="5" name="Kép 4"/>
          <p:cNvPicPr>
            <a:picLocks noChangeAspect="1"/>
          </p:cNvPicPr>
          <p:nvPr/>
        </p:nvPicPr>
        <p:blipFill>
          <a:blip r:embed="rId2"/>
          <a:stretch>
            <a:fillRect/>
          </a:stretch>
        </p:blipFill>
        <p:spPr>
          <a:xfrm>
            <a:off x="6660232" y="452865"/>
            <a:ext cx="2171700" cy="962025"/>
          </a:xfrm>
          <a:prstGeom prst="rect">
            <a:avLst/>
          </a:prstGeom>
        </p:spPr>
      </p:pic>
      <p:cxnSp>
        <p:nvCxnSpPr>
          <p:cNvPr id="7" name="Egyenes összekötő nyíllal 6"/>
          <p:cNvCxnSpPr/>
          <p:nvPr/>
        </p:nvCxnSpPr>
        <p:spPr>
          <a:xfrm>
            <a:off x="3635896" y="5949280"/>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Egyéni tervezé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gyéni tervezé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MTA_EK_</Template>
  <TotalTime>1416</TotalTime>
  <Words>1050</Words>
  <Application>Microsoft Office PowerPoint</Application>
  <PresentationFormat>On-screen Show (4:3)</PresentationFormat>
  <Paragraphs>139</Paragraphs>
  <Slides>14</Slides>
  <Notes>1</Notes>
  <HiddenSlides>1</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Egyéni tervezés</vt:lpstr>
      <vt:lpstr>1_Egyéni tervezés</vt:lpstr>
      <vt:lpstr>Summary overview report on development of MPH chapter for functional materials for year 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AEKI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Előadás címe</dc:title>
  <dc:creator>Horváth Ákos</dc:creator>
  <cp:lastModifiedBy>Szenthe</cp:lastModifiedBy>
  <cp:revision>82</cp:revision>
  <dcterms:created xsi:type="dcterms:W3CDTF">2013-04-13T20:52:48Z</dcterms:created>
  <dcterms:modified xsi:type="dcterms:W3CDTF">2016-11-09T06:49:33Z</dcterms:modified>
</cp:coreProperties>
</file>